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1"/>
  </p:notesMasterIdLst>
  <p:sldIdLst>
    <p:sldId id="282" r:id="rId2"/>
    <p:sldId id="281" r:id="rId3"/>
    <p:sldId id="261" r:id="rId4"/>
    <p:sldId id="301" r:id="rId5"/>
    <p:sldId id="300" r:id="rId6"/>
    <p:sldId id="294" r:id="rId7"/>
    <p:sldId id="303" r:id="rId8"/>
    <p:sldId id="302" r:id="rId9"/>
    <p:sldId id="304" r:id="rId10"/>
    <p:sldId id="305" r:id="rId11"/>
    <p:sldId id="306" r:id="rId12"/>
    <p:sldId id="307" r:id="rId13"/>
    <p:sldId id="308" r:id="rId14"/>
    <p:sldId id="309" r:id="rId15"/>
    <p:sldId id="310" r:id="rId16"/>
    <p:sldId id="311" r:id="rId17"/>
    <p:sldId id="312" r:id="rId18"/>
    <p:sldId id="313" r:id="rId19"/>
    <p:sldId id="314" r:id="rId20"/>
    <p:sldId id="295" r:id="rId21"/>
    <p:sldId id="296" r:id="rId22"/>
    <p:sldId id="297" r:id="rId23"/>
    <p:sldId id="315" r:id="rId24"/>
    <p:sldId id="316" r:id="rId25"/>
    <p:sldId id="317" r:id="rId26"/>
    <p:sldId id="318" r:id="rId27"/>
    <p:sldId id="319" r:id="rId28"/>
    <p:sldId id="299" r:id="rId29"/>
    <p:sldId id="298"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 id="380" r:id="rId91"/>
    <p:sldId id="381" r:id="rId92"/>
    <p:sldId id="382" r:id="rId93"/>
    <p:sldId id="383" r:id="rId94"/>
    <p:sldId id="384" r:id="rId95"/>
    <p:sldId id="385" r:id="rId96"/>
    <p:sldId id="386" r:id="rId97"/>
    <p:sldId id="387" r:id="rId98"/>
    <p:sldId id="388" r:id="rId99"/>
    <p:sldId id="389" r:id="rId100"/>
    <p:sldId id="390" r:id="rId101"/>
    <p:sldId id="391" r:id="rId102"/>
    <p:sldId id="392" r:id="rId103"/>
    <p:sldId id="393" r:id="rId104"/>
    <p:sldId id="394" r:id="rId105"/>
    <p:sldId id="395" r:id="rId106"/>
    <p:sldId id="396" r:id="rId107"/>
    <p:sldId id="397" r:id="rId108"/>
    <p:sldId id="398" r:id="rId109"/>
    <p:sldId id="399" r:id="rId110"/>
    <p:sldId id="400" r:id="rId111"/>
    <p:sldId id="401" r:id="rId112"/>
    <p:sldId id="402" r:id="rId113"/>
    <p:sldId id="403" r:id="rId114"/>
    <p:sldId id="404" r:id="rId115"/>
    <p:sldId id="405" r:id="rId116"/>
    <p:sldId id="406" r:id="rId117"/>
    <p:sldId id="407" r:id="rId118"/>
    <p:sldId id="408" r:id="rId119"/>
    <p:sldId id="409" r:id="rId120"/>
    <p:sldId id="410" r:id="rId121"/>
    <p:sldId id="411" r:id="rId122"/>
    <p:sldId id="412" r:id="rId123"/>
    <p:sldId id="413" r:id="rId124"/>
    <p:sldId id="414" r:id="rId125"/>
    <p:sldId id="415" r:id="rId126"/>
    <p:sldId id="416" r:id="rId127"/>
    <p:sldId id="417" r:id="rId128"/>
    <p:sldId id="418" r:id="rId129"/>
    <p:sldId id="419" r:id="rId130"/>
    <p:sldId id="420" r:id="rId131"/>
    <p:sldId id="421" r:id="rId132"/>
    <p:sldId id="422" r:id="rId133"/>
    <p:sldId id="423" r:id="rId134"/>
    <p:sldId id="424" r:id="rId135"/>
    <p:sldId id="425" r:id="rId136"/>
    <p:sldId id="426" r:id="rId137"/>
    <p:sldId id="427" r:id="rId138"/>
    <p:sldId id="428" r:id="rId139"/>
    <p:sldId id="429" r:id="rId140"/>
    <p:sldId id="430" r:id="rId141"/>
    <p:sldId id="431" r:id="rId142"/>
    <p:sldId id="432" r:id="rId143"/>
    <p:sldId id="433" r:id="rId144"/>
    <p:sldId id="434" r:id="rId145"/>
    <p:sldId id="435" r:id="rId146"/>
    <p:sldId id="436" r:id="rId147"/>
    <p:sldId id="437" r:id="rId148"/>
    <p:sldId id="438" r:id="rId149"/>
    <p:sldId id="439" r:id="rId150"/>
    <p:sldId id="440" r:id="rId151"/>
    <p:sldId id="441" r:id="rId152"/>
    <p:sldId id="442" r:id="rId153"/>
    <p:sldId id="443" r:id="rId154"/>
    <p:sldId id="444" r:id="rId155"/>
    <p:sldId id="445" r:id="rId156"/>
    <p:sldId id="446" r:id="rId157"/>
    <p:sldId id="447" r:id="rId158"/>
    <p:sldId id="448" r:id="rId159"/>
    <p:sldId id="449" r:id="rId160"/>
    <p:sldId id="450" r:id="rId161"/>
    <p:sldId id="451" r:id="rId162"/>
    <p:sldId id="452" r:id="rId163"/>
    <p:sldId id="453" r:id="rId164"/>
    <p:sldId id="454" r:id="rId165"/>
    <p:sldId id="455" r:id="rId166"/>
    <p:sldId id="456" r:id="rId167"/>
    <p:sldId id="457" r:id="rId168"/>
    <p:sldId id="458" r:id="rId169"/>
    <p:sldId id="459" r:id="rId170"/>
    <p:sldId id="460" r:id="rId171"/>
    <p:sldId id="461" r:id="rId172"/>
    <p:sldId id="462" r:id="rId173"/>
    <p:sldId id="463" r:id="rId174"/>
    <p:sldId id="464" r:id="rId175"/>
    <p:sldId id="465" r:id="rId176"/>
    <p:sldId id="466" r:id="rId177"/>
    <p:sldId id="467" r:id="rId178"/>
    <p:sldId id="468" r:id="rId179"/>
    <p:sldId id="469" r:id="rId180"/>
    <p:sldId id="470" r:id="rId181"/>
    <p:sldId id="471" r:id="rId182"/>
    <p:sldId id="472" r:id="rId183"/>
    <p:sldId id="473" r:id="rId184"/>
    <p:sldId id="474" r:id="rId185"/>
    <p:sldId id="475" r:id="rId186"/>
    <p:sldId id="476" r:id="rId187"/>
    <p:sldId id="477" r:id="rId188"/>
    <p:sldId id="478" r:id="rId189"/>
    <p:sldId id="479" r:id="rId190"/>
    <p:sldId id="480" r:id="rId191"/>
    <p:sldId id="481" r:id="rId192"/>
    <p:sldId id="482" r:id="rId193"/>
    <p:sldId id="483" r:id="rId194"/>
    <p:sldId id="484" r:id="rId195"/>
    <p:sldId id="485" r:id="rId196"/>
    <p:sldId id="486" r:id="rId197"/>
    <p:sldId id="487" r:id="rId198"/>
    <p:sldId id="488" r:id="rId199"/>
    <p:sldId id="489" r:id="rId200"/>
    <p:sldId id="490" r:id="rId201"/>
    <p:sldId id="491" r:id="rId202"/>
    <p:sldId id="492" r:id="rId203"/>
    <p:sldId id="493" r:id="rId204"/>
    <p:sldId id="494" r:id="rId205"/>
    <p:sldId id="495" r:id="rId206"/>
    <p:sldId id="496" r:id="rId207"/>
    <p:sldId id="497" r:id="rId208"/>
    <p:sldId id="498" r:id="rId209"/>
    <p:sldId id="499" r:id="rId210"/>
    <p:sldId id="500" r:id="rId211"/>
    <p:sldId id="501" r:id="rId212"/>
    <p:sldId id="502" r:id="rId213"/>
    <p:sldId id="503" r:id="rId214"/>
    <p:sldId id="504" r:id="rId215"/>
    <p:sldId id="505" r:id="rId216"/>
    <p:sldId id="506" r:id="rId217"/>
    <p:sldId id="507" r:id="rId218"/>
    <p:sldId id="508" r:id="rId219"/>
    <p:sldId id="509" r:id="rId220"/>
  </p:sldIdLst>
  <p:sldSz cx="12192000" cy="6858000"/>
  <p:notesSz cx="6858000" cy="9144000"/>
  <p:custDataLst>
    <p:tags r:id="rId2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p15:clr>
            <a:srgbClr val="A4A3A4"/>
          </p15:clr>
        </p15:guide>
        <p15:guide id="2" pos="3845">
          <p15:clr>
            <a:srgbClr val="A4A3A4"/>
          </p15:clr>
        </p15:guide>
        <p15:guide id="3" pos="186">
          <p15:clr>
            <a:srgbClr val="A4A3A4"/>
          </p15:clr>
        </p15:guide>
        <p15:guide id="4" pos="7488">
          <p15:clr>
            <a:srgbClr val="A4A3A4"/>
          </p15:clr>
        </p15:guide>
        <p15:guide id="5" orient="horz" pos="465">
          <p15:clr>
            <a:srgbClr val="A4A3A4"/>
          </p15:clr>
        </p15:guide>
        <p15:guide id="6" orient="horz" pos="4104">
          <p15:clr>
            <a:srgbClr val="A4A3A4"/>
          </p15:clr>
        </p15:guide>
        <p15:guide id="7" orient="horz" pos="40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DA"/>
    <a:srgbClr val="8ACF57"/>
    <a:srgbClr val="00A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4" autoAdjust="0"/>
    <p:restoredTop sz="94660"/>
  </p:normalViewPr>
  <p:slideViewPr>
    <p:cSldViewPr snapToGrid="0" showGuides="1">
      <p:cViewPr varScale="1">
        <p:scale>
          <a:sx n="85" d="100"/>
          <a:sy n="85" d="100"/>
        </p:scale>
        <p:origin x="93" y="401"/>
      </p:cViewPr>
      <p:guideLst>
        <p:guide orient="horz" pos="2251"/>
        <p:guide pos="3845"/>
        <p:guide pos="186"/>
        <p:guide pos="7488"/>
        <p:guide orient="horz" pos="465"/>
        <p:guide orient="horz" pos="4104"/>
        <p:guide orient="horz" pos="4037"/>
      </p:guideLst>
    </p:cSldViewPr>
  </p:slideViewPr>
  <p:notesTextViewPr>
    <p:cViewPr>
      <p:scale>
        <a:sx n="20" d="100"/>
        <a:sy n="2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gs" Target="tags/tag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C88A2-F8A5-4B5C-8EB3-EEEC4B3A6512}" type="datetimeFigureOut">
              <a:rPr lang="zh-CN" altLang="en-US" smtClean="0"/>
              <a:t>2022/8/15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E7FE7-3129-4146-94F4-2216233FBB9C}" type="slidenum">
              <a:rPr lang="zh-CN" altLang="en-US" smtClean="0"/>
              <a:t>‹#›</a:t>
            </a:fld>
            <a:endParaRPr lang="zh-CN" altLang="en-US"/>
          </a:p>
        </p:txBody>
      </p:sp>
    </p:spTree>
    <p:extLst>
      <p:ext uri="{BB962C8B-B14F-4D97-AF65-F5344CB8AC3E}">
        <p14:creationId xmlns:p14="http://schemas.microsoft.com/office/powerpoint/2010/main" val="210361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5E7FE7-3129-4146-94F4-2216233FBB9C}" type="slidenum">
              <a:rPr lang="zh-CN" altLang="en-US" smtClean="0"/>
              <a:t>172</a:t>
            </a:fld>
            <a:endParaRPr lang="zh-CN" altLang="en-US"/>
          </a:p>
        </p:txBody>
      </p:sp>
    </p:spTree>
    <p:extLst>
      <p:ext uri="{BB962C8B-B14F-4D97-AF65-F5344CB8AC3E}">
        <p14:creationId xmlns:p14="http://schemas.microsoft.com/office/powerpoint/2010/main" val="1390015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E0FC4ED-8DEE-4F66-89DE-3B7C9AA7B1E2}" type="datetimeFigureOut">
              <a:rPr lang="zh-CN" altLang="en-US" smtClean="0"/>
              <a:t>2022/8/15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CCCD92-2F31-47A7-BAE3-ED1EDA3B9FF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3257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63500"/>
            <a:ext cx="12207240" cy="415290"/>
          </a:xfrm>
          <a:prstGeom prst="rect">
            <a:avLst/>
          </a:prstGeom>
          <a:solidFill>
            <a:srgbClr val="1B7ADA"/>
          </a:solidFill>
          <a:ln>
            <a:solidFill>
              <a:srgbClr val="1B7AD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a:t>深入浅出计算机网络</a:t>
            </a:r>
            <a:r>
              <a:rPr lang="zh-CN" altLang="en-US" b="1"/>
              <a:t>（微课视频版）</a:t>
            </a:r>
          </a:p>
        </p:txBody>
      </p:sp>
      <p:sp>
        <p:nvSpPr>
          <p:cNvPr id="6" name="矩形 5"/>
          <p:cNvSpPr/>
          <p:nvPr userDrawn="1"/>
        </p:nvSpPr>
        <p:spPr>
          <a:xfrm>
            <a:off x="132080" y="0"/>
            <a:ext cx="547200" cy="547200"/>
          </a:xfrm>
          <a:prstGeom prst="rect">
            <a:avLst/>
          </a:prstGeom>
          <a:solidFill>
            <a:srgbClr val="8ACF57"/>
          </a:solidFill>
          <a:ln>
            <a:solidFill>
              <a:srgbClr val="8ACF5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userDrawn="1"/>
        </p:nvSpPr>
        <p:spPr>
          <a:xfrm>
            <a:off x="9975215" y="147320"/>
            <a:ext cx="76200" cy="298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0155555" y="86995"/>
            <a:ext cx="1994535" cy="368300"/>
          </a:xfrm>
          <a:prstGeom prst="rect">
            <a:avLst/>
          </a:prstGeom>
          <a:noFill/>
        </p:spPr>
        <p:txBody>
          <a:bodyPr wrap="square" rtlCol="0">
            <a:spAutoFit/>
          </a:bodyPr>
          <a:lstStyle/>
          <a:p>
            <a:pPr algn="r"/>
            <a:r>
              <a:rPr lang="zh-CN" altLang="en-US" b="1" dirty="0">
                <a:solidFill>
                  <a:schemeClr val="bg1"/>
                </a:solidFill>
                <a:latin typeface="+mj-ea"/>
                <a:ea typeface="+mj-ea"/>
                <a:cs typeface="+mj-ea"/>
              </a:rPr>
              <a:t>第</a:t>
            </a:r>
            <a:r>
              <a:rPr lang="en-US" altLang="zh-CN" b="1" dirty="0">
                <a:solidFill>
                  <a:schemeClr val="bg1"/>
                </a:solidFill>
                <a:latin typeface="+mj-ea"/>
                <a:ea typeface="+mj-ea"/>
                <a:cs typeface="+mj-ea"/>
              </a:rPr>
              <a:t>7</a:t>
            </a:r>
            <a:r>
              <a:rPr lang="zh-CN" altLang="en-US" b="1" dirty="0">
                <a:solidFill>
                  <a:schemeClr val="bg1"/>
                </a:solidFill>
                <a:latin typeface="+mj-ea"/>
                <a:ea typeface="+mj-ea"/>
                <a:cs typeface="+mj-ea"/>
              </a:rPr>
              <a:t>章</a:t>
            </a:r>
            <a:r>
              <a:rPr lang="en-US" altLang="zh-CN" b="1" dirty="0">
                <a:solidFill>
                  <a:schemeClr val="bg1"/>
                </a:solidFill>
                <a:latin typeface="+mj-ea"/>
                <a:ea typeface="+mj-ea"/>
                <a:cs typeface="+mj-ea"/>
              </a:rPr>
              <a:t> </a:t>
            </a:r>
            <a:r>
              <a:rPr lang="zh-CN" altLang="en-US" b="1" dirty="0">
                <a:solidFill>
                  <a:schemeClr val="bg1"/>
                </a:solidFill>
                <a:latin typeface="+mj-ea"/>
                <a:ea typeface="+mj-ea"/>
                <a:cs typeface="+mj-ea"/>
              </a:rPr>
              <a:t>网络安全</a:t>
            </a:r>
          </a:p>
        </p:txBody>
      </p:sp>
      <p:pic>
        <p:nvPicPr>
          <p:cNvPr id="11" name="图片 10" descr="logo"/>
          <p:cNvPicPr>
            <a:picLocks noChangeAspect="1"/>
          </p:cNvPicPr>
          <p:nvPr userDrawn="1"/>
        </p:nvPicPr>
        <p:blipFill>
          <a:blip r:embed="rId5"/>
          <a:stretch>
            <a:fillRect/>
          </a:stretch>
        </p:blipFill>
        <p:spPr>
          <a:xfrm>
            <a:off x="3308" y="6414723"/>
            <a:ext cx="1882140" cy="441960"/>
          </a:xfrm>
          <a:prstGeom prst="rect">
            <a:avLst/>
          </a:prstGeom>
        </p:spPr>
      </p:pic>
      <p:sp>
        <p:nvSpPr>
          <p:cNvPr id="2" name="文本框 1">
            <a:extLst>
              <a:ext uri="{FF2B5EF4-FFF2-40B4-BE49-F238E27FC236}">
                <a16:creationId xmlns:a16="http://schemas.microsoft.com/office/drawing/2014/main" id="{3CCA885B-1FAA-25AA-9061-3ED522222E6E}"/>
              </a:ext>
            </a:extLst>
          </p:cNvPr>
          <p:cNvSpPr txBox="1"/>
          <p:nvPr userDrawn="1"/>
        </p:nvSpPr>
        <p:spPr>
          <a:xfrm>
            <a:off x="10365377" y="6486579"/>
            <a:ext cx="1823315" cy="369332"/>
          </a:xfrm>
          <a:prstGeom prst="rect">
            <a:avLst/>
          </a:prstGeom>
          <a:noFill/>
        </p:spPr>
        <p:txBody>
          <a:bodyPr wrap="square" rtlCol="0">
            <a:spAutoFit/>
          </a:bodyPr>
          <a:lstStyle/>
          <a:p>
            <a:pPr algn="r"/>
            <a:r>
              <a:rPr lang="zh-CN" altLang="en-US" b="1" dirty="0">
                <a:solidFill>
                  <a:schemeClr val="tx1">
                    <a:lumMod val="50000"/>
                    <a:lumOff val="50000"/>
                  </a:schemeClr>
                </a:solidFill>
              </a:rPr>
              <a:t>课件制作：高军</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88.xml"/><Relationship Id="rId4" Type="http://schemas.openxmlformats.org/officeDocument/2006/relationships/image" Target="../media/image46.sv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image" Target="../media/image11.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slideLayout" Target="../slideLayouts/slideLayout3.xml"/><Relationship Id="rId1" Type="http://schemas.openxmlformats.org/officeDocument/2006/relationships/tags" Target="../tags/tag89.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12.svg"/><Relationship Id="rId9" Type="http://schemas.openxmlformats.org/officeDocument/2006/relationships/image" Target="../media/image70.png"/><Relationship Id="rId14" Type="http://schemas.openxmlformats.org/officeDocument/2006/relationships/image" Target="../media/image75.svg"/></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3.xml"/><Relationship Id="rId1" Type="http://schemas.openxmlformats.org/officeDocument/2006/relationships/tags" Target="../tags/tag90.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2.xml"/></Relationships>
</file>

<file path=ppt/slides/_rels/slide10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slideLayout" Target="../slideLayouts/slideLayout3.xml"/><Relationship Id="rId1" Type="http://schemas.openxmlformats.org/officeDocument/2006/relationships/tags" Target="../tags/tag9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8.svg"/></Relationships>
</file>

<file path=ppt/slides/_rels/slide10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slideLayout" Target="../slideLayouts/slideLayout3.xml"/><Relationship Id="rId1" Type="http://schemas.openxmlformats.org/officeDocument/2006/relationships/tags" Target="../tags/tag9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8.svg"/></Relationships>
</file>

<file path=ppt/slides/_rels/slide10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slideLayout" Target="../slideLayouts/slideLayout3.xml"/><Relationship Id="rId1" Type="http://schemas.openxmlformats.org/officeDocument/2006/relationships/tags" Target="../tags/tag9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8.sv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1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97.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78.svg"/><Relationship Id="rId4" Type="http://schemas.openxmlformats.org/officeDocument/2006/relationships/image" Target="../media/image4.svg"/><Relationship Id="rId9" Type="http://schemas.openxmlformats.org/officeDocument/2006/relationships/image" Target="../media/image77.png"/></Relationships>
</file>

<file path=ppt/slides/_rels/slide11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98.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78.svg"/><Relationship Id="rId4" Type="http://schemas.openxmlformats.org/officeDocument/2006/relationships/image" Target="../media/image4.svg"/><Relationship Id="rId9" Type="http://schemas.openxmlformats.org/officeDocument/2006/relationships/image" Target="../media/image77.png"/></Relationships>
</file>

<file path=ppt/slides/_rels/slide11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99.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78.svg"/><Relationship Id="rId4" Type="http://schemas.openxmlformats.org/officeDocument/2006/relationships/image" Target="../media/image4.svg"/><Relationship Id="rId9" Type="http://schemas.openxmlformats.org/officeDocument/2006/relationships/image" Target="../media/image77.png"/></Relationships>
</file>

<file path=ppt/slides/_rels/slide113.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100.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78.svg"/><Relationship Id="rId4" Type="http://schemas.openxmlformats.org/officeDocument/2006/relationships/image" Target="../media/image4.svg"/><Relationship Id="rId9" Type="http://schemas.openxmlformats.org/officeDocument/2006/relationships/image" Target="../media/image77.png"/></Relationships>
</file>

<file path=ppt/slides/_rels/slide11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101.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78.svg"/><Relationship Id="rId4" Type="http://schemas.openxmlformats.org/officeDocument/2006/relationships/image" Target="../media/image4.svg"/><Relationship Id="rId9" Type="http://schemas.openxmlformats.org/officeDocument/2006/relationships/image" Target="../media/image77.png"/></Relationships>
</file>

<file path=ppt/slides/_rels/slide11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102.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78.svg"/><Relationship Id="rId4" Type="http://schemas.openxmlformats.org/officeDocument/2006/relationships/image" Target="../media/image4.svg"/><Relationship Id="rId9" Type="http://schemas.openxmlformats.org/officeDocument/2006/relationships/image" Target="../media/image77.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08.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4.sv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0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4.svg"/></Relationships>
</file>

<file path=ppt/slides/_rels/slide12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slideLayout" Target="../slideLayouts/slideLayout3.xml"/><Relationship Id="rId1" Type="http://schemas.openxmlformats.org/officeDocument/2006/relationships/tags" Target="../tags/tag110.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4.svg"/></Relationships>
</file>

<file path=ppt/slides/_rels/slide12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86.png"/><Relationship Id="rId7" Type="http://schemas.openxmlformats.org/officeDocument/2006/relationships/image" Target="../media/image85.svg"/><Relationship Id="rId2" Type="http://schemas.openxmlformats.org/officeDocument/2006/relationships/slideLayout" Target="../slideLayouts/slideLayout3.xml"/><Relationship Id="rId1" Type="http://schemas.openxmlformats.org/officeDocument/2006/relationships/tags" Target="../tags/tag111.xml"/><Relationship Id="rId6" Type="http://schemas.openxmlformats.org/officeDocument/2006/relationships/image" Target="../media/image8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3.sv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1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4.sv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1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4.svg"/></Relationships>
</file>

<file path=ppt/slides/_rels/slide12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slideLayout" Target="../slideLayouts/slideLayout3.xml"/><Relationship Id="rId1" Type="http://schemas.openxmlformats.org/officeDocument/2006/relationships/tags" Target="../tags/tag114.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4.svg"/></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3.xml"/><Relationship Id="rId1" Type="http://schemas.openxmlformats.org/officeDocument/2006/relationships/tags" Target="../tags/tag11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1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3.xml"/><Relationship Id="rId1" Type="http://schemas.openxmlformats.org/officeDocument/2006/relationships/tags" Target="../tags/tag116.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7.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8.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9.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0.xml"/></Relationships>
</file>

<file path=ppt/slides/_rels/slide1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3.xml"/><Relationship Id="rId1" Type="http://schemas.openxmlformats.org/officeDocument/2006/relationships/tags" Target="../tags/tag121.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3.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3.xml"/><Relationship Id="rId1" Type="http://schemas.openxmlformats.org/officeDocument/2006/relationships/tags" Target="../tags/tag125.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6.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7.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8.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9.xml"/></Relationships>
</file>

<file path=ppt/slides/_rels/slide14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130.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4.sv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1.xml"/></Relationships>
</file>

<file path=ppt/slides/_rels/slide14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slideLayout" Target="../slideLayouts/slideLayout3.xml"/><Relationship Id="rId1" Type="http://schemas.openxmlformats.org/officeDocument/2006/relationships/tags" Target="../tags/tag132.xml"/><Relationship Id="rId4" Type="http://schemas.openxmlformats.org/officeDocument/2006/relationships/image" Target="../media/image412.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3.xml"/><Relationship Id="rId1" Type="http://schemas.openxmlformats.org/officeDocument/2006/relationships/tags" Target="../tags/tag134.xml"/><Relationship Id="rId4" Type="http://schemas.openxmlformats.org/officeDocument/2006/relationships/image" Target="../media/image9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5.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136.xml"/><Relationship Id="rId4" Type="http://schemas.openxmlformats.org/officeDocument/2006/relationships/image" Target="../media/image95.sv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7.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8.xml"/></Relationships>
</file>

<file path=ppt/slides/_rels/slide156.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slideLayout" Target="../slideLayouts/slideLayout3.xml"/><Relationship Id="rId1" Type="http://schemas.openxmlformats.org/officeDocument/2006/relationships/tags" Target="../tags/tag13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5.sv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0.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1.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3.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4.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5.xml"/></Relationships>
</file>

<file path=ppt/slides/_rels/slide16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ags" Target="../tags/tag14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4.svg"/></Relationships>
</file>

<file path=ppt/slides/_rels/slide164.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ags" Target="../tags/tag147.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4.svg"/></Relationships>
</file>

<file path=ppt/slides/_rels/slide165.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ags" Target="../tags/tag148.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4.sv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9.xml"/></Relationships>
</file>

<file path=ppt/slides/_rels/slide16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03.png"/><Relationship Id="rId7" Type="http://schemas.openxmlformats.org/officeDocument/2006/relationships/image" Target="../media/image72.png"/><Relationship Id="rId2" Type="http://schemas.openxmlformats.org/officeDocument/2006/relationships/slideLayout" Target="../slideLayouts/slideLayout3.xml"/><Relationship Id="rId1" Type="http://schemas.openxmlformats.org/officeDocument/2006/relationships/tags" Target="../tags/tag150.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104.sv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1.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3.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4.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5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6.xml"/></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57.xml"/><Relationship Id="rId4" Type="http://schemas.openxmlformats.org/officeDocument/2006/relationships/image" Target="../media/image4.svg"/></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58.xml"/><Relationship Id="rId4" Type="http://schemas.openxmlformats.org/officeDocument/2006/relationships/image" Target="../media/image4.svg"/></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59.xml"/><Relationship Id="rId4" Type="http://schemas.openxmlformats.org/officeDocument/2006/relationships/image" Target="../media/image4.svg"/></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60.xml"/><Relationship Id="rId4" Type="http://schemas.openxmlformats.org/officeDocument/2006/relationships/image" Target="../media/image4.svg"/></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61.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3.xml"/><Relationship Id="rId1" Type="http://schemas.openxmlformats.org/officeDocument/2006/relationships/tags" Target="../tags/tag16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3.xml"/><Relationship Id="rId1" Type="http://schemas.openxmlformats.org/officeDocument/2006/relationships/tags" Target="../tags/tag163.xml"/></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64.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4.svg"/></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65.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4.sv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6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4.svg"/></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67.xml"/><Relationship Id="rId4" Type="http://schemas.openxmlformats.org/officeDocument/2006/relationships/image" Target="../media/image4.svg"/></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68.xml"/><Relationship Id="rId4" Type="http://schemas.openxmlformats.org/officeDocument/2006/relationships/image" Target="../media/image4.svg"/></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69.xml"/><Relationship Id="rId4" Type="http://schemas.openxmlformats.org/officeDocument/2006/relationships/image" Target="../media/image4.sv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0.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3.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4.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5.xml"/></Relationships>
</file>

<file path=ppt/slides/_rels/slide1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3.xml"/><Relationship Id="rId1" Type="http://schemas.openxmlformats.org/officeDocument/2006/relationships/tags" Target="../tags/tag176.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7.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1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3.xml"/><Relationship Id="rId1" Type="http://schemas.openxmlformats.org/officeDocument/2006/relationships/tags" Target="../tags/tag179.xml"/></Relationships>
</file>

<file path=ppt/slides/_rels/slide19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png"/><Relationship Id="rId7" Type="http://schemas.openxmlformats.org/officeDocument/2006/relationships/image" Target="../media/image78.svg"/><Relationship Id="rId2" Type="http://schemas.openxmlformats.org/officeDocument/2006/relationships/slideLayout" Target="../slideLayouts/slideLayout3.xml"/><Relationship Id="rId1" Type="http://schemas.openxmlformats.org/officeDocument/2006/relationships/tags" Target="../tags/tag180.xml"/><Relationship Id="rId6" Type="http://schemas.openxmlformats.org/officeDocument/2006/relationships/image" Target="../media/image77.png"/><Relationship Id="rId5" Type="http://schemas.openxmlformats.org/officeDocument/2006/relationships/image" Target="../media/image109.png"/><Relationship Id="rId4" Type="http://schemas.openxmlformats.org/officeDocument/2006/relationships/image" Target="../media/image4.svg"/><Relationship Id="rId9" Type="http://schemas.openxmlformats.org/officeDocument/2006/relationships/image" Target="../media/image80.svg"/></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8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8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8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8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85.xml"/><Relationship Id="rId4" Type="http://schemas.openxmlformats.org/officeDocument/2006/relationships/image" Target="../media/image4.svg"/></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86.xml"/><Relationship Id="rId4" Type="http://schemas.openxmlformats.org/officeDocument/2006/relationships/image" Target="../media/image4.svg"/></Relationships>
</file>

<file path=ppt/slides/_rels/slide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87.xml"/><Relationship Id="rId4" Type="http://schemas.openxmlformats.org/officeDocument/2006/relationships/image" Target="../media/image4.sv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8.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9.xml"/></Relationships>
</file>

<file path=ppt/slides/_rels/slide2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90.xml"/><Relationship Id="rId4" Type="http://schemas.openxmlformats.org/officeDocument/2006/relationships/image" Target="../media/image4.svg"/></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91.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4.svg"/><Relationship Id="rId3" Type="http://schemas.openxmlformats.org/officeDocument/2006/relationships/image" Target="NULL"/><Relationship Id="rId7" Type="http://schemas.openxmlformats.org/officeDocument/2006/relationships/image" Target="../media/image12.svg"/><Relationship Id="rId12" Type="http://schemas.openxmlformats.org/officeDocument/2006/relationships/image" Target="../media/image13.png"/><Relationship Id="rId17" Type="http://schemas.openxmlformats.org/officeDocument/2006/relationships/image" Target="NULL"/><Relationship Id="rId2" Type="http://schemas.openxmlformats.org/officeDocument/2006/relationships/slideLayout" Target="../slideLayouts/slideLayout3.xml"/><Relationship Id="rId16" Type="http://schemas.openxmlformats.org/officeDocument/2006/relationships/image" Target="../media/image16.svg"/><Relationship Id="rId1" Type="http://schemas.openxmlformats.org/officeDocument/2006/relationships/tags" Target="../tags/tag16.xml"/><Relationship Id="rId6" Type="http://schemas.openxmlformats.org/officeDocument/2006/relationships/image" Target="../media/image11.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5.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92.xml"/><Relationship Id="rId4" Type="http://schemas.openxmlformats.org/officeDocument/2006/relationships/image" Target="../media/image4.sv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3.xml"/></Relationships>
</file>

<file path=ppt/slides/_rels/slide2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9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95.xml"/><Relationship Id="rId4" Type="http://schemas.openxmlformats.org/officeDocument/2006/relationships/image" Target="../media/image4.svg"/></Relationships>
</file>

<file path=ppt/slides/_rels/slide2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9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s/_rels/slide2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9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s/_rels/slide2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9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9.xml"/></Relationships>
</file>

<file path=ppt/slides/_rels/slide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200.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1.xm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5.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NULL"/><Relationship Id="rId11" Type="http://schemas.openxmlformats.org/officeDocument/2006/relationships/image" Target="../media/image14.svg"/><Relationship Id="rId5" Type="http://schemas.openxmlformats.org/officeDocument/2006/relationships/image" Target="../media/image12.svg"/><Relationship Id="rId15" Type="http://schemas.openxmlformats.org/officeDocument/2006/relationships/image" Target="NULL"/><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NULL"/><Relationship Id="rId14" Type="http://schemas.openxmlformats.org/officeDocument/2006/relationships/image" Target="../media/image16.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4.svg"/><Relationship Id="rId7" Type="http://schemas.openxmlformats.org/officeDocument/2006/relationships/image" Target="../media/image12.svg"/><Relationship Id="rId12" Type="http://schemas.openxmlformats.org/officeDocument/2006/relationships/image" Target="../media/image13.png"/><Relationship Id="rId17" Type="http://schemas.openxmlformats.org/officeDocument/2006/relationships/image" Target="NULL"/><Relationship Id="rId2" Type="http://schemas.openxmlformats.org/officeDocument/2006/relationships/slideLayout" Target="../slideLayouts/slideLayout3.xml"/><Relationship Id="rId16" Type="http://schemas.openxmlformats.org/officeDocument/2006/relationships/image" Target="../media/image16.svg"/><Relationship Id="rId1" Type="http://schemas.openxmlformats.org/officeDocument/2006/relationships/tags" Target="../tags/tag18.xml"/><Relationship Id="rId6" Type="http://schemas.openxmlformats.org/officeDocument/2006/relationships/image" Target="../media/image11.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5.png"/><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4.svg"/><Relationship Id="rId7" Type="http://schemas.openxmlformats.org/officeDocument/2006/relationships/image" Target="../media/image12.svg"/><Relationship Id="rId12" Type="http://schemas.openxmlformats.org/officeDocument/2006/relationships/image" Target="../media/image13.png"/><Relationship Id="rId17" Type="http://schemas.openxmlformats.org/officeDocument/2006/relationships/image" Target="../media/image19.png"/><Relationship Id="rId2" Type="http://schemas.openxmlformats.org/officeDocument/2006/relationships/slideLayout" Target="../slideLayouts/slideLayout3.xml"/><Relationship Id="rId16" Type="http://schemas.openxmlformats.org/officeDocument/2006/relationships/image" Target="../media/image16.svg"/><Relationship Id="rId1" Type="http://schemas.openxmlformats.org/officeDocument/2006/relationships/tags" Target="../tags/tag19.xml"/><Relationship Id="rId6" Type="http://schemas.openxmlformats.org/officeDocument/2006/relationships/image" Target="../media/image11.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5.png"/><Relationship Id="rId10" Type="http://schemas.openxmlformats.org/officeDocument/2006/relationships/image" Target="../media/image16.png"/><Relationship Id="rId9" Type="http://schemas.openxmlformats.org/officeDocument/2006/relationships/image" Target="NULL"/><Relationship Id="rId1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4.svg"/><Relationship Id="rId18"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3.png"/><Relationship Id="rId17" Type="http://schemas.openxmlformats.org/officeDocument/2006/relationships/image" Target="../media/image20.png"/><Relationship Id="rId2" Type="http://schemas.openxmlformats.org/officeDocument/2006/relationships/slideLayout" Target="../slideLayouts/slideLayout3.xml"/><Relationship Id="rId16" Type="http://schemas.openxmlformats.org/officeDocument/2006/relationships/image" Target="../media/image16.svg"/><Relationship Id="rId1" Type="http://schemas.openxmlformats.org/officeDocument/2006/relationships/tags" Target="../tags/tag20.xml"/><Relationship Id="rId6" Type="http://schemas.openxmlformats.org/officeDocument/2006/relationships/image" Target="../media/image11.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5.png"/><Relationship Id="rId10" Type="http://schemas.openxmlformats.org/officeDocument/2006/relationships/image" Target="../media/image16.png"/><Relationship Id="rId9" Type="http://schemas.openxmlformats.org/officeDocument/2006/relationships/image" Target="NULL"/><Relationship Id="rId1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16.sv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11.png"/><Relationship Id="rId7" Type="http://schemas.openxmlformats.org/officeDocument/2006/relationships/image" Target="../media/image71.pn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6.png"/><Relationship Id="rId11" Type="http://schemas.openxmlformats.org/officeDocument/2006/relationships/image" Target="../media/image112.png"/><Relationship Id="rId5" Type="http://schemas.openxmlformats.org/officeDocument/2006/relationships/image" Target="../media/image510.png"/><Relationship Id="rId10" Type="http://schemas.openxmlformats.org/officeDocument/2006/relationships/image" Target="../media/image102.png"/><Relationship Id="rId4" Type="http://schemas.openxmlformats.org/officeDocument/2006/relationships/image" Target="../media/image4.png"/><Relationship Id="rId9"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2.svg"/><Relationship Id="rId12" Type="http://schemas.openxmlformats.org/officeDocument/2006/relationships/image" Target="../media/image175.png"/><Relationship Id="rId17" Type="http://schemas.openxmlformats.org/officeDocument/2006/relationships/image" Target="../media/image221.png"/><Relationship Id="rId2" Type="http://schemas.openxmlformats.org/officeDocument/2006/relationships/slideLayout" Target="../slideLayouts/slideLayout3.xml"/><Relationship Id="rId16" Type="http://schemas.openxmlformats.org/officeDocument/2006/relationships/image" Target="../media/image211.png"/><Relationship Id="rId1" Type="http://schemas.openxmlformats.org/officeDocument/2006/relationships/tags" Target="../tags/tag30.xml"/><Relationship Id="rId6" Type="http://schemas.openxmlformats.org/officeDocument/2006/relationships/image" Target="../media/image11.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201.png"/><Relationship Id="rId10" Type="http://schemas.openxmlformats.org/officeDocument/2006/relationships/image" Target="../media/image161.png"/><Relationship Id="rId9" Type="http://schemas.openxmlformats.org/officeDocument/2006/relationships/image" Target="NULL"/><Relationship Id="rId14" Type="http://schemas.openxmlformats.org/officeDocument/2006/relationships/image" Target="../media/image16.sv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1.png"/><Relationship Id="rId7" Type="http://schemas.openxmlformats.org/officeDocument/2006/relationships/image" Target="../media/image73.png"/><Relationship Id="rId2" Type="http://schemas.openxmlformats.org/officeDocument/2006/relationships/slideLayout" Target="../slideLayouts/slideLayout3.xml"/><Relationship Id="rId1" Type="http://schemas.openxmlformats.org/officeDocument/2006/relationships/tags" Target="../tags/tag35.xml"/><Relationship Id="rId6" Type="http://schemas.openxmlformats.org/officeDocument/2006/relationships/image" Target="../media/image64.png"/><Relationship Id="rId11" Type="http://schemas.openxmlformats.org/officeDocument/2006/relationships/image" Target="../media/image113.png"/><Relationship Id="rId5" Type="http://schemas.openxmlformats.org/officeDocument/2006/relationships/image" Target="../media/image511.png"/><Relationship Id="rId10" Type="http://schemas.openxmlformats.org/officeDocument/2006/relationships/image" Target="../media/image104.png"/><Relationship Id="rId4" Type="http://schemas.openxmlformats.org/officeDocument/2006/relationships/image" Target="../media/image12.svg"/><Relationship Id="rId9"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3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171.png"/><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3.xml"/><Relationship Id="rId1" Type="http://schemas.openxmlformats.org/officeDocument/2006/relationships/tags" Target="../tags/tag40.xml"/><Relationship Id="rId5" Type="http://schemas.openxmlformats.org/officeDocument/2006/relationships/image" Target="../media/image202.png"/><Relationship Id="rId4" Type="http://schemas.openxmlformats.org/officeDocument/2006/relationships/image" Target="../media/image191.png"/></Relationships>
</file>

<file path=ppt/slides/_rels/slide4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41.xml"/><Relationship Id="rId5" Type="http://schemas.openxmlformats.org/officeDocument/2006/relationships/image" Target="../media/image25.png"/><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5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5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1.png"/><Relationship Id="rId7" Type="http://schemas.openxmlformats.org/officeDocument/2006/relationships/image" Target="../media/image27.svg"/><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26.png"/><Relationship Id="rId5" Type="http://schemas.openxmlformats.org/officeDocument/2006/relationships/image" Target="../media/image230.png"/><Relationship Id="rId10" Type="http://schemas.openxmlformats.org/officeDocument/2006/relationships/image" Target="../media/image28.png"/><Relationship Id="rId4" Type="http://schemas.openxmlformats.org/officeDocument/2006/relationships/image" Target="../media/image12.svg"/><Relationship Id="rId9" Type="http://schemas.openxmlformats.org/officeDocument/2006/relationships/image" Target="../media/image27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45.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5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12.png"/><Relationship Id="rId7" Type="http://schemas.openxmlformats.org/officeDocument/2006/relationships/image" Target="../media/image12.svg"/><Relationship Id="rId12" Type="http://schemas.openxmlformats.org/officeDocument/2006/relationships/image" Target="../media/image114.png"/><Relationship Id="rId2" Type="http://schemas.openxmlformats.org/officeDocument/2006/relationships/slideLayout" Target="../slideLayouts/slideLayout3.xml"/><Relationship Id="rId1" Type="http://schemas.openxmlformats.org/officeDocument/2006/relationships/tags" Target="../tags/tag47.xml"/><Relationship Id="rId6" Type="http://schemas.openxmlformats.org/officeDocument/2006/relationships/image" Target="../media/image11.png"/><Relationship Id="rId11" Type="http://schemas.openxmlformats.org/officeDocument/2006/relationships/image" Target="../media/image1010.png"/><Relationship Id="rId5" Type="http://schemas.openxmlformats.org/officeDocument/2006/relationships/image" Target="../media/image300.png"/><Relationship Id="rId10" Type="http://schemas.openxmlformats.org/officeDocument/2006/relationships/image" Target="../media/image97.png"/><Relationship Id="rId4" Type="http://schemas.openxmlformats.org/officeDocument/2006/relationships/image" Target="../media/image410.png"/><Relationship Id="rId9" Type="http://schemas.openxmlformats.org/officeDocument/2006/relationships/image" Target="../media/image82.png"/></Relationships>
</file>

<file path=ppt/slides/_rels/slide5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03.png"/><Relationship Id="rId3" Type="http://schemas.openxmlformats.org/officeDocument/2006/relationships/image" Target="../media/image120.png"/><Relationship Id="rId7" Type="http://schemas.openxmlformats.org/officeDocument/2006/relationships/image" Target="../media/image12.svg"/><Relationship Id="rId12" Type="http://schemas.openxmlformats.org/officeDocument/2006/relationships/image" Target="../media/image153.png"/><Relationship Id="rId17" Type="http://schemas.openxmlformats.org/officeDocument/2006/relationships/image" Target="../media/image163.png"/><Relationship Id="rId2" Type="http://schemas.openxmlformats.org/officeDocument/2006/relationships/slideLayout" Target="../slideLayouts/slideLayout3.xml"/><Relationship Id="rId16" Type="http://schemas.openxmlformats.org/officeDocument/2006/relationships/image" Target="../media/image100.png"/><Relationship Id="rId1" Type="http://schemas.openxmlformats.org/officeDocument/2006/relationships/tags" Target="../tags/tag48.xml"/><Relationship Id="rId6" Type="http://schemas.openxmlformats.org/officeDocument/2006/relationships/image" Target="../media/image11.png"/><Relationship Id="rId11" Type="http://schemas.openxmlformats.org/officeDocument/2006/relationships/image" Target="../media/image141.png"/><Relationship Id="rId5" Type="http://schemas.openxmlformats.org/officeDocument/2006/relationships/image" Target="../media/image300.png"/><Relationship Id="rId15" Type="http://schemas.openxmlformats.org/officeDocument/2006/relationships/image" Target="../media/image1010.png"/><Relationship Id="rId10" Type="http://schemas.openxmlformats.org/officeDocument/2006/relationships/image" Target="../media/image131.png"/><Relationship Id="rId4" Type="http://schemas.openxmlformats.org/officeDocument/2006/relationships/image" Target="../media/image410.png"/><Relationship Id="rId9" Type="http://schemas.openxmlformats.org/officeDocument/2006/relationships/image" Target="../media/image82.png"/><Relationship Id="rId14" Type="http://schemas.openxmlformats.org/officeDocument/2006/relationships/image" Target="../media/image97.png"/></Relationships>
</file>

<file path=ppt/slides/_rels/slide5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03.png"/><Relationship Id="rId18" Type="http://schemas.openxmlformats.org/officeDocument/2006/relationships/image" Target="../media/image182.png"/><Relationship Id="rId3" Type="http://schemas.openxmlformats.org/officeDocument/2006/relationships/image" Target="../media/image120.png"/><Relationship Id="rId7" Type="http://schemas.openxmlformats.org/officeDocument/2006/relationships/image" Target="../media/image12.svg"/><Relationship Id="rId12" Type="http://schemas.openxmlformats.org/officeDocument/2006/relationships/image" Target="../media/image153.png"/><Relationship Id="rId17" Type="http://schemas.openxmlformats.org/officeDocument/2006/relationships/image" Target="../media/image172.png"/><Relationship Id="rId2" Type="http://schemas.openxmlformats.org/officeDocument/2006/relationships/slideLayout" Target="../slideLayouts/slideLayout3.xml"/><Relationship Id="rId16" Type="http://schemas.openxmlformats.org/officeDocument/2006/relationships/image" Target="../media/image100.png"/><Relationship Id="rId1" Type="http://schemas.openxmlformats.org/officeDocument/2006/relationships/tags" Target="../tags/tag49.xml"/><Relationship Id="rId6" Type="http://schemas.openxmlformats.org/officeDocument/2006/relationships/image" Target="../media/image11.png"/><Relationship Id="rId11" Type="http://schemas.openxmlformats.org/officeDocument/2006/relationships/image" Target="../media/image141.png"/><Relationship Id="rId5" Type="http://schemas.openxmlformats.org/officeDocument/2006/relationships/image" Target="../media/image300.png"/><Relationship Id="rId15" Type="http://schemas.openxmlformats.org/officeDocument/2006/relationships/image" Target="../media/image1010.png"/><Relationship Id="rId10" Type="http://schemas.openxmlformats.org/officeDocument/2006/relationships/image" Target="../media/image131.png"/><Relationship Id="rId4" Type="http://schemas.openxmlformats.org/officeDocument/2006/relationships/image" Target="../media/image410.png"/><Relationship Id="rId9" Type="http://schemas.openxmlformats.org/officeDocument/2006/relationships/image" Target="../media/image82.png"/><Relationship Id="rId14" Type="http://schemas.openxmlformats.org/officeDocument/2006/relationships/image" Target="../media/image97.png"/></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03.png"/><Relationship Id="rId18" Type="http://schemas.openxmlformats.org/officeDocument/2006/relationships/image" Target="../media/image212.png"/><Relationship Id="rId3" Type="http://schemas.openxmlformats.org/officeDocument/2006/relationships/image" Target="../media/image120.png"/><Relationship Id="rId7" Type="http://schemas.openxmlformats.org/officeDocument/2006/relationships/image" Target="../media/image12.svg"/><Relationship Id="rId12" Type="http://schemas.openxmlformats.org/officeDocument/2006/relationships/image" Target="../media/image153.png"/><Relationship Id="rId17" Type="http://schemas.openxmlformats.org/officeDocument/2006/relationships/image" Target="../media/image192.png"/><Relationship Id="rId2" Type="http://schemas.openxmlformats.org/officeDocument/2006/relationships/slideLayout" Target="../slideLayouts/slideLayout3.xml"/><Relationship Id="rId16" Type="http://schemas.openxmlformats.org/officeDocument/2006/relationships/image" Target="../media/image100.png"/><Relationship Id="rId1" Type="http://schemas.openxmlformats.org/officeDocument/2006/relationships/tags" Target="../tags/tag50.xml"/><Relationship Id="rId6" Type="http://schemas.openxmlformats.org/officeDocument/2006/relationships/image" Target="../media/image11.png"/><Relationship Id="rId11" Type="http://schemas.openxmlformats.org/officeDocument/2006/relationships/image" Target="../media/image141.png"/><Relationship Id="rId5" Type="http://schemas.openxmlformats.org/officeDocument/2006/relationships/image" Target="../media/image300.png"/><Relationship Id="rId15" Type="http://schemas.openxmlformats.org/officeDocument/2006/relationships/image" Target="../media/image1010.png"/><Relationship Id="rId10" Type="http://schemas.openxmlformats.org/officeDocument/2006/relationships/image" Target="../media/image131.png"/><Relationship Id="rId4" Type="http://schemas.openxmlformats.org/officeDocument/2006/relationships/image" Target="../media/image410.png"/><Relationship Id="rId9" Type="http://schemas.openxmlformats.org/officeDocument/2006/relationships/image" Target="../media/image82.png"/><Relationship Id="rId14" Type="http://schemas.openxmlformats.org/officeDocument/2006/relationships/image" Target="../media/image9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6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03.png"/><Relationship Id="rId18" Type="http://schemas.openxmlformats.org/officeDocument/2006/relationships/image" Target="../media/image33.png"/><Relationship Id="rId3" Type="http://schemas.openxmlformats.org/officeDocument/2006/relationships/image" Target="../media/image231.png"/><Relationship Id="rId7" Type="http://schemas.openxmlformats.org/officeDocument/2006/relationships/image" Target="../media/image12.svg"/><Relationship Id="rId12" Type="http://schemas.openxmlformats.org/officeDocument/2006/relationships/image" Target="../media/image153.png"/><Relationship Id="rId17" Type="http://schemas.openxmlformats.org/officeDocument/2006/relationships/image" Target="../media/image32.png"/><Relationship Id="rId2" Type="http://schemas.openxmlformats.org/officeDocument/2006/relationships/slideLayout" Target="../slideLayouts/slideLayout3.xml"/><Relationship Id="rId16" Type="http://schemas.openxmlformats.org/officeDocument/2006/relationships/image" Target="../media/image100.png"/><Relationship Id="rId20" Type="http://schemas.openxmlformats.org/officeDocument/2006/relationships/image" Target="../media/image35.png"/><Relationship Id="rId1" Type="http://schemas.openxmlformats.org/officeDocument/2006/relationships/tags" Target="../tags/tag52.xml"/><Relationship Id="rId6" Type="http://schemas.openxmlformats.org/officeDocument/2006/relationships/image" Target="../media/image11.png"/><Relationship Id="rId11" Type="http://schemas.openxmlformats.org/officeDocument/2006/relationships/image" Target="../media/image280.png"/><Relationship Id="rId5" Type="http://schemas.openxmlformats.org/officeDocument/2006/relationships/image" Target="../media/image300.png"/><Relationship Id="rId15" Type="http://schemas.openxmlformats.org/officeDocument/2006/relationships/image" Target="../media/image313.png"/><Relationship Id="rId10" Type="http://schemas.openxmlformats.org/officeDocument/2006/relationships/image" Target="../media/image271.png"/><Relationship Id="rId19" Type="http://schemas.openxmlformats.org/officeDocument/2006/relationships/image" Target="../media/image34.png"/><Relationship Id="rId4" Type="http://schemas.openxmlformats.org/officeDocument/2006/relationships/image" Target="../media/image240.png"/><Relationship Id="rId9" Type="http://schemas.openxmlformats.org/officeDocument/2006/relationships/image" Target="../media/image261.png"/><Relationship Id="rId14" Type="http://schemas.openxmlformats.org/officeDocument/2006/relationships/image" Target="../media/image290.png"/></Relationships>
</file>

<file path=ppt/slides/_rels/slide6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7.png"/><Relationship Id="rId18" Type="http://schemas.openxmlformats.org/officeDocument/2006/relationships/image" Target="../media/image140.png"/><Relationship Id="rId26" Type="http://schemas.openxmlformats.org/officeDocument/2006/relationships/image" Target="../media/image210.png"/><Relationship Id="rId21" Type="http://schemas.openxmlformats.org/officeDocument/2006/relationships/image" Target="../media/image170.png"/><Relationship Id="rId7" Type="http://schemas.openxmlformats.org/officeDocument/2006/relationships/image" Target="../media/image12.svg"/><Relationship Id="rId12" Type="http://schemas.openxmlformats.org/officeDocument/2006/relationships/image" Target="../media/image1000.png"/><Relationship Id="rId25" Type="http://schemas.openxmlformats.org/officeDocument/2006/relationships/image" Target="../media/image190.png"/><Relationship Id="rId2" Type="http://schemas.openxmlformats.org/officeDocument/2006/relationships/slideLayout" Target="../slideLayouts/slideLayout3.xml"/><Relationship Id="rId16" Type="http://schemas.openxmlformats.org/officeDocument/2006/relationships/image" Target="../media/image41.png"/><Relationship Id="rId20" Type="http://schemas.openxmlformats.org/officeDocument/2006/relationships/image" Target="../media/image160.png"/><Relationship Id="rId1" Type="http://schemas.openxmlformats.org/officeDocument/2006/relationships/tags" Target="../tags/tag53.xml"/><Relationship Id="rId6" Type="http://schemas.openxmlformats.org/officeDocument/2006/relationships/image" Target="../media/image11.png"/><Relationship Id="rId11" Type="http://schemas.openxmlformats.org/officeDocument/2006/relationships/image" Target="../media/image36.png"/><Relationship Id="rId24" Type="http://schemas.openxmlformats.org/officeDocument/2006/relationships/image" Target="../media/image180.png"/><Relationship Id="rId5" Type="http://schemas.openxmlformats.org/officeDocument/2006/relationships/image" Target="../media/image310.pn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image" Target="../media/image44.png"/><Relationship Id="rId10" Type="http://schemas.openxmlformats.org/officeDocument/2006/relationships/image" Target="../media/image60.png"/><Relationship Id="rId19" Type="http://schemas.openxmlformats.org/officeDocument/2006/relationships/image" Target="../media/image150.png"/><Relationship Id="rId9" Type="http://schemas.openxmlformats.org/officeDocument/2006/relationships/image" Target="../media/image50.png"/><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image" Target="../media/image2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5.png"/><Relationship Id="rId7" Type="http://schemas.openxmlformats.org/officeDocument/2006/relationships/image" Target="../media/image67.png"/><Relationship Id="rId2" Type="http://schemas.openxmlformats.org/officeDocument/2006/relationships/slideLayout" Target="../slideLayouts/slideLayout3.xml"/><Relationship Id="rId1" Type="http://schemas.openxmlformats.org/officeDocument/2006/relationships/tags" Target="../tags/tag54.xml"/><Relationship Id="rId6" Type="http://schemas.openxmlformats.org/officeDocument/2006/relationships/image" Target="../media/image512.png"/><Relationship Id="rId4" Type="http://schemas.openxmlformats.org/officeDocument/2006/relationships/image" Target="../media/image46.svg"/></Relationships>
</file>

<file path=ppt/slides/_rels/slide6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5.png"/><Relationship Id="rId7" Type="http://schemas.openxmlformats.org/officeDocument/2006/relationships/image" Target="../media/image78.png"/><Relationship Id="rId2" Type="http://schemas.openxmlformats.org/officeDocument/2006/relationships/slideLayout" Target="../slideLayouts/slideLayout3.xml"/><Relationship Id="rId1" Type="http://schemas.openxmlformats.org/officeDocument/2006/relationships/tags" Target="../tags/tag55.xml"/><Relationship Id="rId6" Type="http://schemas.openxmlformats.org/officeDocument/2006/relationships/image" Target="../media/image67.png"/><Relationship Id="rId5" Type="http://schemas.openxmlformats.org/officeDocument/2006/relationships/image" Target="../media/image512.png"/><Relationship Id="rId4" Type="http://schemas.openxmlformats.org/officeDocument/2006/relationships/image" Target="../media/image46.svg"/></Relationships>
</file>

<file path=ppt/slides/_rels/slide6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73.png"/><Relationship Id="rId3" Type="http://schemas.openxmlformats.org/officeDocument/2006/relationships/image" Target="../media/image45.png"/><Relationship Id="rId7" Type="http://schemas.openxmlformats.org/officeDocument/2006/relationships/image" Target="../media/image115.png"/><Relationship Id="rId12" Type="http://schemas.openxmlformats.org/officeDocument/2006/relationships/image" Target="../media/image164.png"/><Relationship Id="rId2" Type="http://schemas.openxmlformats.org/officeDocument/2006/relationships/slideLayout" Target="../slideLayouts/slideLayout3.xml"/><Relationship Id="rId1" Type="http://schemas.openxmlformats.org/officeDocument/2006/relationships/tags" Target="../tags/tag56.xml"/><Relationship Id="rId6" Type="http://schemas.openxmlformats.org/officeDocument/2006/relationships/image" Target="../media/image1011.png"/><Relationship Id="rId11" Type="http://schemas.openxmlformats.org/officeDocument/2006/relationships/image" Target="../media/image154.png"/><Relationship Id="rId5" Type="http://schemas.openxmlformats.org/officeDocument/2006/relationships/image" Target="../media/image99.png"/><Relationship Id="rId10" Type="http://schemas.openxmlformats.org/officeDocument/2006/relationships/image" Target="../media/image48.svg"/><Relationship Id="rId4" Type="http://schemas.openxmlformats.org/officeDocument/2006/relationships/image" Target="../media/image46.svg"/><Relationship Id="rId9" Type="http://schemas.openxmlformats.org/officeDocument/2006/relationships/image" Target="../media/image47.png"/><Relationship Id="rId14" Type="http://schemas.openxmlformats.org/officeDocument/2006/relationships/image" Target="../media/image183.png"/></Relationships>
</file>

<file path=ppt/slides/_rels/slide67.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72.png"/><Relationship Id="rId3" Type="http://schemas.openxmlformats.org/officeDocument/2006/relationships/image" Target="../media/image45.png"/><Relationship Id="rId7" Type="http://schemas.openxmlformats.org/officeDocument/2006/relationships/image" Target="../media/image213.png"/><Relationship Id="rId12" Type="http://schemas.openxmlformats.org/officeDocument/2006/relationships/image" Target="../media/image262.png"/><Relationship Id="rId2" Type="http://schemas.openxmlformats.org/officeDocument/2006/relationships/slideLayout" Target="../slideLayouts/slideLayout3.xml"/><Relationship Id="rId1" Type="http://schemas.openxmlformats.org/officeDocument/2006/relationships/tags" Target="../tags/tag57.xml"/><Relationship Id="rId6" Type="http://schemas.openxmlformats.org/officeDocument/2006/relationships/image" Target="../media/image204.png"/><Relationship Id="rId11" Type="http://schemas.openxmlformats.org/officeDocument/2006/relationships/image" Target="../media/image251.png"/><Relationship Id="rId5" Type="http://schemas.openxmlformats.org/officeDocument/2006/relationships/image" Target="../media/image193.png"/><Relationship Id="rId15" Type="http://schemas.openxmlformats.org/officeDocument/2006/relationships/image" Target="../media/image291.png"/><Relationship Id="rId10" Type="http://schemas.openxmlformats.org/officeDocument/2006/relationships/image" Target="../media/image241.png"/><Relationship Id="rId4" Type="http://schemas.openxmlformats.org/officeDocument/2006/relationships/image" Target="../media/image46.svg"/><Relationship Id="rId9" Type="http://schemas.openxmlformats.org/officeDocument/2006/relationships/image" Target="../media/image232.png"/><Relationship Id="rId14" Type="http://schemas.openxmlformats.org/officeDocument/2006/relationships/image" Target="../media/image281.png"/></Relationships>
</file>

<file path=ppt/slides/_rels/slide68.xml.rels><?xml version="1.0" encoding="UTF-8" standalone="yes"?>
<Relationships xmlns="http://schemas.openxmlformats.org/package/2006/relationships"><Relationship Id="rId8" Type="http://schemas.openxmlformats.org/officeDocument/2006/relationships/image" Target="../media/image314.png"/><Relationship Id="rId13" Type="http://schemas.openxmlformats.org/officeDocument/2006/relationships/image" Target="../media/image360.png"/><Relationship Id="rId3" Type="http://schemas.openxmlformats.org/officeDocument/2006/relationships/image" Target="../media/image45.png"/><Relationship Id="rId7" Type="http://schemas.openxmlformats.org/officeDocument/2006/relationships/image" Target="../media/image301.png"/><Relationship Id="rId12" Type="http://schemas.openxmlformats.org/officeDocument/2006/relationships/image" Target="../media/image350.png"/><Relationship Id="rId2" Type="http://schemas.openxmlformats.org/officeDocument/2006/relationships/slideLayout" Target="../slideLayouts/slideLayout3.xml"/><Relationship Id="rId1" Type="http://schemas.openxmlformats.org/officeDocument/2006/relationships/tags" Target="../tags/tag58.xml"/><Relationship Id="rId6" Type="http://schemas.openxmlformats.org/officeDocument/2006/relationships/image" Target="../media/image204.png"/><Relationship Id="rId11" Type="http://schemas.openxmlformats.org/officeDocument/2006/relationships/image" Target="../media/image340.png"/><Relationship Id="rId5" Type="http://schemas.openxmlformats.org/officeDocument/2006/relationships/image" Target="../media/image193.png"/><Relationship Id="rId10" Type="http://schemas.openxmlformats.org/officeDocument/2006/relationships/image" Target="../media/image330.png"/><Relationship Id="rId4" Type="http://schemas.openxmlformats.org/officeDocument/2006/relationships/image" Target="../media/image46.svg"/><Relationship Id="rId9" Type="http://schemas.openxmlformats.org/officeDocument/2006/relationships/image" Target="../media/image320.png"/><Relationship Id="rId14" Type="http://schemas.openxmlformats.org/officeDocument/2006/relationships/image" Target="../media/image370.png"/></Relationships>
</file>

<file path=ppt/slides/_rels/slide6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420.png"/><Relationship Id="rId2" Type="http://schemas.openxmlformats.org/officeDocument/2006/relationships/slideLayout" Target="../slideLayouts/slideLayout3.xml"/><Relationship Id="rId1" Type="http://schemas.openxmlformats.org/officeDocument/2006/relationships/tags" Target="../tags/tag59.xml"/><Relationship Id="rId6" Type="http://schemas.openxmlformats.org/officeDocument/2006/relationships/image" Target="../media/image204.png"/><Relationship Id="rId11" Type="http://schemas.openxmlformats.org/officeDocument/2006/relationships/image" Target="../media/image411.png"/><Relationship Id="rId5" Type="http://schemas.openxmlformats.org/officeDocument/2006/relationships/image" Target="../media/image380.png"/><Relationship Id="rId15" Type="http://schemas.openxmlformats.org/officeDocument/2006/relationships/image" Target="../media/image450.png"/><Relationship Id="rId10" Type="http://schemas.openxmlformats.org/officeDocument/2006/relationships/image" Target="../media/image400.png"/><Relationship Id="rId4" Type="http://schemas.openxmlformats.org/officeDocument/2006/relationships/image" Target="../media/image46.svg"/><Relationship Id="rId9" Type="http://schemas.openxmlformats.org/officeDocument/2006/relationships/image" Target="../media/image390.png"/><Relationship Id="rId14" Type="http://schemas.openxmlformats.org/officeDocument/2006/relationships/image" Target="../media/image4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slideLayout" Target="../slideLayouts/slideLayout3.xml"/><Relationship Id="rId16" Type="http://schemas.openxmlformats.org/officeDocument/2006/relationships/image" Target="../media/image52.png"/><Relationship Id="rId1" Type="http://schemas.openxmlformats.org/officeDocument/2006/relationships/tags" Target="../tags/tag60.xml"/><Relationship Id="rId6" Type="http://schemas.openxmlformats.org/officeDocument/2006/relationships/image" Target="../media/image204.png"/><Relationship Id="rId11" Type="http://schemas.openxmlformats.org/officeDocument/2006/relationships/image" Target="../media/image470.png"/><Relationship Id="rId5" Type="http://schemas.openxmlformats.org/officeDocument/2006/relationships/image" Target="../media/image380.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6.svg"/><Relationship Id="rId9" Type="http://schemas.openxmlformats.org/officeDocument/2006/relationships/image" Target="../media/image390.png"/><Relationship Id="rId14" Type="http://schemas.openxmlformats.org/officeDocument/2006/relationships/image" Target="../media/image500.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75.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32.png"/><Relationship Id="rId18" Type="http://schemas.openxmlformats.org/officeDocument/2006/relationships/image" Target="../media/image184.png"/><Relationship Id="rId3" Type="http://schemas.openxmlformats.org/officeDocument/2006/relationships/image" Target="../media/image315.png"/><Relationship Id="rId21" Type="http://schemas.openxmlformats.org/officeDocument/2006/relationships/image" Target="../media/image214.png"/><Relationship Id="rId7" Type="http://schemas.openxmlformats.org/officeDocument/2006/relationships/image" Target="../media/image3.png"/><Relationship Id="rId12" Type="http://schemas.openxmlformats.org/officeDocument/2006/relationships/image" Target="../media/image122.png"/><Relationship Id="rId17" Type="http://schemas.openxmlformats.org/officeDocument/2006/relationships/image" Target="../media/image174.png"/><Relationship Id="rId2" Type="http://schemas.openxmlformats.org/officeDocument/2006/relationships/slideLayout" Target="../slideLayouts/slideLayout3.xml"/><Relationship Id="rId16" Type="http://schemas.openxmlformats.org/officeDocument/2006/relationships/image" Target="../media/image60.svg"/><Relationship Id="rId20" Type="http://schemas.openxmlformats.org/officeDocument/2006/relationships/image" Target="../media/image205.png"/><Relationship Id="rId1" Type="http://schemas.openxmlformats.org/officeDocument/2006/relationships/tags" Target="../tags/tag64.xml"/><Relationship Id="rId6" Type="http://schemas.openxmlformats.org/officeDocument/2006/relationships/image" Target="../media/image69.png"/><Relationship Id="rId11" Type="http://schemas.openxmlformats.org/officeDocument/2006/relationships/image" Target="../media/image116.png"/><Relationship Id="rId24" Type="http://schemas.openxmlformats.org/officeDocument/2006/relationships/image" Target="../media/image242.png"/><Relationship Id="rId5" Type="http://schemas.openxmlformats.org/officeDocument/2006/relationships/image" Target="../media/image58.svg"/><Relationship Id="rId15" Type="http://schemas.openxmlformats.org/officeDocument/2006/relationships/image" Target="../media/image59.png"/><Relationship Id="rId23" Type="http://schemas.openxmlformats.org/officeDocument/2006/relationships/image" Target="../media/image233.png"/><Relationship Id="rId10" Type="http://schemas.openxmlformats.org/officeDocument/2006/relationships/image" Target="../media/image1012.png"/><Relationship Id="rId19" Type="http://schemas.openxmlformats.org/officeDocument/2006/relationships/image" Target="../media/image194.png"/><Relationship Id="rId4" Type="http://schemas.openxmlformats.org/officeDocument/2006/relationships/image" Target="../media/image57.png"/><Relationship Id="rId9" Type="http://schemas.openxmlformats.org/officeDocument/2006/relationships/image" Target="../media/image910.png"/><Relationship Id="rId14" Type="http://schemas.openxmlformats.org/officeDocument/2006/relationships/image" Target="../media/image142.png"/><Relationship Id="rId22" Type="http://schemas.openxmlformats.org/officeDocument/2006/relationships/image" Target="../media/image224.png"/></Relationships>
</file>

<file path=ppt/slides/_rels/slide7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slideLayout" Target="../slideLayouts/slideLayout3.xml"/><Relationship Id="rId1" Type="http://schemas.openxmlformats.org/officeDocument/2006/relationships/tags" Target="../tags/tag65.xml"/><Relationship Id="rId5" Type="http://schemas.openxmlformats.org/officeDocument/2006/relationships/image" Target="../media/image263.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slideLayout" Target="../slideLayouts/slideLayout3.xml"/><Relationship Id="rId1" Type="http://schemas.openxmlformats.org/officeDocument/2006/relationships/tags" Target="../tags/tag66.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41.png"/><Relationship Id="rId3" Type="http://schemas.openxmlformats.org/officeDocument/2006/relationships/image" Target="../media/image273.png"/><Relationship Id="rId7" Type="http://schemas.openxmlformats.org/officeDocument/2006/relationships/image" Target="../media/image46.svg"/><Relationship Id="rId12" Type="http://schemas.openxmlformats.org/officeDocument/2006/relationships/image" Target="../media/image391.png"/><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image" Target="../media/image45.png"/><Relationship Id="rId11" Type="http://schemas.openxmlformats.org/officeDocument/2006/relationships/image" Target="../media/image48.svg"/><Relationship Id="rId5" Type="http://schemas.openxmlformats.org/officeDocument/2006/relationships/image" Target="../media/image292.png"/><Relationship Id="rId10" Type="http://schemas.openxmlformats.org/officeDocument/2006/relationships/image" Target="../media/image47.png"/><Relationship Id="rId4" Type="http://schemas.openxmlformats.org/officeDocument/2006/relationships/image" Target="../media/image282.png"/><Relationship Id="rId9" Type="http://schemas.openxmlformats.org/officeDocument/2006/relationships/image" Target="../media/image200.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7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6.sv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76.xml"/><Relationship Id="rId4" Type="http://schemas.openxmlformats.org/officeDocument/2006/relationships/image" Target="../media/image46.svg"/></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9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8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6.sv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9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8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6.svg"/></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46.svg"/></Relationships>
</file>

<file path=ppt/slides/_rels/slide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87.xml"/><Relationship Id="rId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7EEC93-AF4D-1E5E-0CDA-08EAAAD71074}"/>
              </a:ext>
            </a:extLst>
          </p:cNvPr>
          <p:cNvSpPr/>
          <p:nvPr/>
        </p:nvSpPr>
        <p:spPr>
          <a:xfrm>
            <a:off x="0" y="0"/>
            <a:ext cx="12192000" cy="6858000"/>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E97D209-CABF-D8F6-54FC-1B154A1A00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16" y="289450"/>
            <a:ext cx="6058722" cy="6058722"/>
          </a:xfrm>
          <a:prstGeom prst="rect">
            <a:avLst/>
          </a:prstGeom>
        </p:spPr>
      </p:pic>
      <p:sp>
        <p:nvSpPr>
          <p:cNvPr id="10" name="文本框 9">
            <a:extLst>
              <a:ext uri="{FF2B5EF4-FFF2-40B4-BE49-F238E27FC236}">
                <a16:creationId xmlns:a16="http://schemas.microsoft.com/office/drawing/2014/main" id="{9B5A5A4B-84F0-0FDA-457C-2B3ACD43178B}"/>
              </a:ext>
            </a:extLst>
          </p:cNvPr>
          <p:cNvSpPr txBox="1"/>
          <p:nvPr/>
        </p:nvSpPr>
        <p:spPr>
          <a:xfrm>
            <a:off x="6440271" y="2219811"/>
            <a:ext cx="4802244" cy="2699200"/>
          </a:xfrm>
          <a:prstGeom prst="rect">
            <a:avLst/>
          </a:prstGeom>
          <a:noFill/>
        </p:spPr>
        <p:txBody>
          <a:bodyPr wrap="square" rtlCol="0">
            <a:spAutoFit/>
          </a:bodyPr>
          <a:lstStyle/>
          <a:p>
            <a:pPr algn="ctr">
              <a:lnSpc>
                <a:spcPct val="150000"/>
              </a:lnSpc>
            </a:pPr>
            <a:r>
              <a:rPr lang="zh-CN" altLang="en-US" sz="6000" b="1" spc="600" dirty="0">
                <a:solidFill>
                  <a:schemeClr val="bg1"/>
                </a:solidFill>
                <a:latin typeface="+mj-ea"/>
                <a:ea typeface="+mj-ea"/>
              </a:rPr>
              <a:t>第</a:t>
            </a:r>
            <a:r>
              <a:rPr lang="en-US" altLang="zh-CN" sz="6000" b="1" spc="600" dirty="0">
                <a:solidFill>
                  <a:schemeClr val="bg1"/>
                </a:solidFill>
                <a:latin typeface="+mj-ea"/>
                <a:ea typeface="+mj-ea"/>
              </a:rPr>
              <a:t>7</a:t>
            </a:r>
            <a:r>
              <a:rPr lang="zh-CN" altLang="en-US" sz="6000" b="1" spc="600" dirty="0">
                <a:solidFill>
                  <a:schemeClr val="bg1"/>
                </a:solidFill>
                <a:latin typeface="+mj-ea"/>
                <a:ea typeface="+mj-ea"/>
              </a:rPr>
              <a:t>章</a:t>
            </a:r>
            <a:endParaRPr lang="en-US" altLang="zh-CN" sz="6000" b="1" spc="600" dirty="0">
              <a:solidFill>
                <a:schemeClr val="bg1"/>
              </a:solidFill>
              <a:latin typeface="+mj-ea"/>
              <a:ea typeface="+mj-ea"/>
            </a:endParaRPr>
          </a:p>
          <a:p>
            <a:pPr algn="ctr">
              <a:lnSpc>
                <a:spcPct val="150000"/>
              </a:lnSpc>
            </a:pPr>
            <a:r>
              <a:rPr lang="zh-CN" altLang="en-US" sz="6000" b="1" spc="600" dirty="0">
                <a:solidFill>
                  <a:schemeClr val="bg1"/>
                </a:solidFill>
                <a:latin typeface="+mj-ea"/>
                <a:ea typeface="+mj-ea"/>
              </a:rPr>
              <a:t> 网络安全</a:t>
            </a:r>
          </a:p>
        </p:txBody>
      </p:sp>
    </p:spTree>
    <p:extLst>
      <p:ext uri="{BB962C8B-B14F-4D97-AF65-F5344CB8AC3E}">
        <p14:creationId xmlns:p14="http://schemas.microsoft.com/office/powerpoint/2010/main" val="401190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1D64F41A-189F-358E-C6D7-C28E71262D1E}"/>
              </a:ext>
            </a:extLst>
          </p:cNvPr>
          <p:cNvSpPr txBox="1"/>
          <p:nvPr/>
        </p:nvSpPr>
        <p:spPr>
          <a:xfrm>
            <a:off x="758021" y="2265853"/>
            <a:ext cx="2240673" cy="646331"/>
          </a:xfrm>
          <a:prstGeom prst="rect">
            <a:avLst/>
          </a:prstGeom>
          <a:noFill/>
        </p:spPr>
        <p:txBody>
          <a:bodyPr wrap="square" rtlCol="0">
            <a:spAutoFit/>
          </a:bodyPr>
          <a:lstStyle/>
          <a:p>
            <a:r>
              <a:rPr lang="zh-CN" altLang="en-US" b="1" dirty="0">
                <a:solidFill>
                  <a:schemeClr val="accent1">
                    <a:lumMod val="75000"/>
                  </a:schemeClr>
                </a:solidFill>
              </a:rPr>
              <a:t>大量恶意请求</a:t>
            </a:r>
            <a:endParaRPr lang="en-US" altLang="zh-CN" b="1" dirty="0">
              <a:solidFill>
                <a:schemeClr val="accent1">
                  <a:lumMod val="75000"/>
                </a:schemeClr>
              </a:solidFill>
            </a:endParaRPr>
          </a:p>
          <a:p>
            <a:r>
              <a:rPr lang="zh-CN" altLang="en-US" b="1" dirty="0">
                <a:solidFill>
                  <a:schemeClr val="accent1">
                    <a:lumMod val="75000"/>
                  </a:schemeClr>
                </a:solidFill>
              </a:rPr>
              <a:t>导致服务器“忙”</a:t>
            </a:r>
          </a:p>
        </p:txBody>
      </p:sp>
      <p:sp>
        <p:nvSpPr>
          <p:cNvPr id="41" name="文本框 40">
            <a:extLst>
              <a:ext uri="{FF2B5EF4-FFF2-40B4-BE49-F238E27FC236}">
                <a16:creationId xmlns:a16="http://schemas.microsoft.com/office/drawing/2014/main" id="{9BD3CD8A-DFA4-2B31-A7C0-71F2A7BF6748}"/>
              </a:ext>
            </a:extLst>
          </p:cNvPr>
          <p:cNvSpPr txBox="1"/>
          <p:nvPr/>
        </p:nvSpPr>
        <p:spPr>
          <a:xfrm>
            <a:off x="2967447" y="2668774"/>
            <a:ext cx="1461655" cy="369332"/>
          </a:xfrm>
          <a:prstGeom prst="rect">
            <a:avLst/>
          </a:prstGeom>
          <a:noFill/>
        </p:spPr>
        <p:txBody>
          <a:bodyPr wrap="square" rtlCol="0">
            <a:spAutoFit/>
          </a:bodyPr>
          <a:lstStyle/>
          <a:p>
            <a:pPr algn="ctr"/>
            <a:r>
              <a:rPr lang="zh-CN" altLang="en-US" b="1" dirty="0">
                <a:solidFill>
                  <a:schemeClr val="accent1">
                    <a:lumMod val="75000"/>
                  </a:schemeClr>
                </a:solidFill>
              </a:rPr>
              <a:t>拒绝服务</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sp>
        <p:nvSpPr>
          <p:cNvPr id="10" name="文本框 9">
            <a:extLst>
              <a:ext uri="{FF2B5EF4-FFF2-40B4-BE49-F238E27FC236}">
                <a16:creationId xmlns:a16="http://schemas.microsoft.com/office/drawing/2014/main" id="{BEBD5DED-78E6-C684-251E-D1E1296ABF4C}"/>
              </a:ext>
            </a:extLst>
          </p:cNvPr>
          <p:cNvSpPr txBox="1"/>
          <p:nvPr/>
        </p:nvSpPr>
        <p:spPr>
          <a:xfrm>
            <a:off x="2076692" y="1365596"/>
            <a:ext cx="2723465" cy="369332"/>
          </a:xfrm>
          <a:prstGeom prst="rect">
            <a:avLst/>
          </a:prstGeom>
          <a:noFill/>
        </p:spPr>
        <p:txBody>
          <a:bodyPr wrap="square" rtlCol="0">
            <a:spAutoFit/>
          </a:bodyPr>
          <a:lstStyle/>
          <a:p>
            <a:r>
              <a:rPr lang="zh-CN" altLang="en-US" b="1" dirty="0"/>
              <a:t>（</a:t>
            </a:r>
            <a:r>
              <a:rPr lang="en-US" altLang="zh-CN" b="1" dirty="0">
                <a:solidFill>
                  <a:schemeClr val="accent1">
                    <a:lumMod val="75000"/>
                  </a:schemeClr>
                </a:solidFill>
              </a:rPr>
              <a:t>D</a:t>
            </a:r>
            <a:r>
              <a:rPr lang="en-US" altLang="zh-CN" b="1" dirty="0"/>
              <a:t>enial </a:t>
            </a:r>
            <a:r>
              <a:rPr lang="en-US" altLang="zh-CN" b="1" dirty="0">
                <a:solidFill>
                  <a:schemeClr val="accent1">
                    <a:lumMod val="75000"/>
                  </a:schemeClr>
                </a:solidFill>
              </a:rPr>
              <a:t>o</a:t>
            </a:r>
            <a:r>
              <a:rPr lang="en-US" altLang="zh-CN" b="1" dirty="0"/>
              <a:t>f </a:t>
            </a:r>
            <a:r>
              <a:rPr lang="en-US" altLang="zh-CN" b="1" dirty="0">
                <a:solidFill>
                  <a:schemeClr val="accent1">
                    <a:lumMod val="75000"/>
                  </a:schemeClr>
                </a:solidFill>
              </a:rPr>
              <a:t>S</a:t>
            </a:r>
            <a:r>
              <a:rPr lang="en-US" altLang="zh-CN" b="1" dirty="0"/>
              <a:t>ervice</a:t>
            </a:r>
            <a:r>
              <a:rPr lang="zh-CN" altLang="en-US" b="1" dirty="0"/>
              <a:t>，</a:t>
            </a:r>
            <a:r>
              <a:rPr lang="en-US" altLang="zh-CN" b="1" dirty="0">
                <a:solidFill>
                  <a:schemeClr val="accent1">
                    <a:lumMod val="75000"/>
                  </a:schemeClr>
                </a:solidFill>
              </a:rPr>
              <a:t>DoS</a:t>
            </a:r>
            <a:r>
              <a:rPr lang="zh-CN" altLang="en-US" b="1" dirty="0"/>
              <a:t>）</a:t>
            </a:r>
          </a:p>
        </p:txBody>
      </p:sp>
      <p:sp>
        <p:nvSpPr>
          <p:cNvPr id="39" name="矩形 38">
            <a:extLst>
              <a:ext uri="{FF2B5EF4-FFF2-40B4-BE49-F238E27FC236}">
                <a16:creationId xmlns:a16="http://schemas.microsoft.com/office/drawing/2014/main" id="{D2102CB3-3EE5-6EC0-7BEC-137697FEE4C1}"/>
              </a:ext>
            </a:extLst>
          </p:cNvPr>
          <p:cNvSpPr/>
          <p:nvPr/>
        </p:nvSpPr>
        <p:spPr>
          <a:xfrm>
            <a:off x="933106" y="1321662"/>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拒绝服务</a:t>
            </a:r>
          </a:p>
        </p:txBody>
      </p:sp>
      <p:grpSp>
        <p:nvGrpSpPr>
          <p:cNvPr id="32" name="组合 31">
            <a:extLst>
              <a:ext uri="{FF2B5EF4-FFF2-40B4-BE49-F238E27FC236}">
                <a16:creationId xmlns:a16="http://schemas.microsoft.com/office/drawing/2014/main" id="{CD32CC1B-7D70-EC08-8250-BC174EB28C9F}"/>
              </a:ext>
            </a:extLst>
          </p:cNvPr>
          <p:cNvGrpSpPr/>
          <p:nvPr/>
        </p:nvGrpSpPr>
        <p:grpSpPr>
          <a:xfrm>
            <a:off x="1385677" y="2326382"/>
            <a:ext cx="3595916" cy="3209956"/>
            <a:chOff x="762221" y="2326382"/>
            <a:chExt cx="3595916" cy="3209956"/>
          </a:xfrm>
        </p:grpSpPr>
        <p:cxnSp>
          <p:nvCxnSpPr>
            <p:cNvPr id="75" name="直接连接符 74">
              <a:extLst>
                <a:ext uri="{FF2B5EF4-FFF2-40B4-BE49-F238E27FC236}">
                  <a16:creationId xmlns:a16="http://schemas.microsoft.com/office/drawing/2014/main" id="{3224986E-8A82-FE9D-FC2C-F66E3EC75B52}"/>
                </a:ext>
              </a:extLst>
            </p:cNvPr>
            <p:cNvCxnSpPr>
              <a:cxnSpLocks/>
              <a:stCxn id="67" idx="16"/>
            </p:cNvCxnSpPr>
            <p:nvPr/>
          </p:nvCxnSpPr>
          <p:spPr>
            <a:xfrm>
              <a:off x="2557874" y="4512092"/>
              <a:ext cx="520573" cy="644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F10165D-41A9-F266-8313-66AA77F5C3D7}"/>
                </a:ext>
              </a:extLst>
            </p:cNvPr>
            <p:cNvCxnSpPr>
              <a:cxnSpLocks/>
            </p:cNvCxnSpPr>
            <p:nvPr/>
          </p:nvCxnSpPr>
          <p:spPr>
            <a:xfrm>
              <a:off x="2769735" y="4155602"/>
              <a:ext cx="10786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C258C2A-4865-3A47-105B-5C0121E81A84}"/>
                </a:ext>
              </a:extLst>
            </p:cNvPr>
            <p:cNvCxnSpPr/>
            <p:nvPr/>
          </p:nvCxnSpPr>
          <p:spPr>
            <a:xfrm flipV="1">
              <a:off x="1184115" y="4440432"/>
              <a:ext cx="697312" cy="6775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F1B1B27C-C456-2D73-A12B-8E939800F7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221" y="4939158"/>
              <a:ext cx="617424" cy="597180"/>
            </a:xfrm>
            <a:prstGeom prst="rect">
              <a:avLst/>
            </a:prstGeom>
          </p:spPr>
        </p:pic>
        <p:pic>
          <p:nvPicPr>
            <p:cNvPr id="47" name="图形 46">
              <a:extLst>
                <a:ext uri="{FF2B5EF4-FFF2-40B4-BE49-F238E27FC236}">
                  <a16:creationId xmlns:a16="http://schemas.microsoft.com/office/drawing/2014/main" id="{64EFF356-9140-5C6E-57A4-EA8BAF8665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6692" y="2326382"/>
              <a:ext cx="522339" cy="685570"/>
            </a:xfrm>
            <a:prstGeom prst="rect">
              <a:avLst/>
            </a:prstGeom>
          </p:spPr>
        </p:pic>
        <p:sp>
          <p:nvSpPr>
            <p:cNvPr id="67" name="图形 73">
              <a:extLst>
                <a:ext uri="{FF2B5EF4-FFF2-40B4-BE49-F238E27FC236}">
                  <a16:creationId xmlns:a16="http://schemas.microsoft.com/office/drawing/2014/main" id="{20913A76-AB74-A334-C2A0-1582358E78CA}"/>
                </a:ext>
              </a:extLst>
            </p:cNvPr>
            <p:cNvSpPr/>
            <p:nvPr/>
          </p:nvSpPr>
          <p:spPr>
            <a:xfrm>
              <a:off x="1433500" y="3653685"/>
              <a:ext cx="1406085" cy="100383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accent6"/>
            </a:solidFill>
            <a:ln w="30732" cap="flat">
              <a:solidFill>
                <a:srgbClr val="323232"/>
              </a:solidFill>
              <a:prstDash val="solid"/>
              <a:miter/>
            </a:ln>
          </p:spPr>
          <p:txBody>
            <a:bodyPr rtlCol="0" anchor="ctr"/>
            <a:lstStyle/>
            <a:p>
              <a:pPr algn="ctr"/>
              <a:endParaRPr lang="en-US" altLang="zh-CN" b="1" dirty="0">
                <a:latin typeface="+mn-ea"/>
              </a:endParaRPr>
            </a:p>
            <a:p>
              <a:pPr algn="ctr"/>
              <a:r>
                <a:rPr lang="zh-CN" altLang="en-US" b="1" dirty="0">
                  <a:latin typeface="+mn-ea"/>
                </a:rPr>
                <a:t>因特网</a:t>
              </a:r>
            </a:p>
          </p:txBody>
        </p:sp>
        <p:cxnSp>
          <p:nvCxnSpPr>
            <p:cNvPr id="23" name="直接连接符 22">
              <a:extLst>
                <a:ext uri="{FF2B5EF4-FFF2-40B4-BE49-F238E27FC236}">
                  <a16:creationId xmlns:a16="http://schemas.microsoft.com/office/drawing/2014/main" id="{595ACC60-E09B-7F98-3350-93E7E7717ED4}"/>
                </a:ext>
              </a:extLst>
            </p:cNvPr>
            <p:cNvCxnSpPr/>
            <p:nvPr/>
          </p:nvCxnSpPr>
          <p:spPr>
            <a:xfrm>
              <a:off x="2211812" y="2953709"/>
              <a:ext cx="0" cy="749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图形 73">
              <a:extLst>
                <a:ext uri="{FF2B5EF4-FFF2-40B4-BE49-F238E27FC236}">
                  <a16:creationId xmlns:a16="http://schemas.microsoft.com/office/drawing/2014/main" id="{08A06467-39DE-A20A-C924-E3178F711F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9735" y="4939158"/>
              <a:ext cx="617424" cy="597180"/>
            </a:xfrm>
            <a:prstGeom prst="rect">
              <a:avLst/>
            </a:prstGeom>
          </p:spPr>
        </p:pic>
        <p:pic>
          <p:nvPicPr>
            <p:cNvPr id="89" name="图形 88">
              <a:extLst>
                <a:ext uri="{FF2B5EF4-FFF2-40B4-BE49-F238E27FC236}">
                  <a16:creationId xmlns:a16="http://schemas.microsoft.com/office/drawing/2014/main" id="{7D9379AA-F383-819B-69F9-8B625A0FA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0713" y="3756140"/>
              <a:ext cx="617424" cy="597180"/>
            </a:xfrm>
            <a:prstGeom prst="rect">
              <a:avLst/>
            </a:prstGeom>
          </p:spPr>
        </p:pic>
        <p:sp>
          <p:nvSpPr>
            <p:cNvPr id="31" name="文本框 30">
              <a:extLst>
                <a:ext uri="{FF2B5EF4-FFF2-40B4-BE49-F238E27FC236}">
                  <a16:creationId xmlns:a16="http://schemas.microsoft.com/office/drawing/2014/main" id="{BA715BE4-F7C7-D869-38E4-4C55E926E3A5}"/>
                </a:ext>
              </a:extLst>
            </p:cNvPr>
            <p:cNvSpPr txBox="1"/>
            <p:nvPr/>
          </p:nvSpPr>
          <p:spPr>
            <a:xfrm>
              <a:off x="1591506" y="5014009"/>
              <a:ext cx="1013076" cy="400110"/>
            </a:xfrm>
            <a:prstGeom prst="rect">
              <a:avLst/>
            </a:prstGeom>
            <a:noFill/>
          </p:spPr>
          <p:txBody>
            <a:bodyPr wrap="square" rtlCol="0">
              <a:spAutoFit/>
            </a:bodyPr>
            <a:lstStyle/>
            <a:p>
              <a:pPr algn="ctr"/>
              <a:r>
                <a:rPr lang="en-US" altLang="zh-CN" sz="2000" b="1" dirty="0">
                  <a:latin typeface="Arial Narrow" panose="020B0606020202030204" pitchFamily="34" charset="0"/>
                </a:rPr>
                <a:t>…</a:t>
              </a:r>
              <a:endParaRPr lang="zh-CN" altLang="en-US" sz="2000" b="1" dirty="0">
                <a:latin typeface="Arial Narrow" panose="020B0606020202030204" pitchFamily="34" charset="0"/>
              </a:endParaRPr>
            </a:p>
          </p:txBody>
        </p:sp>
      </p:grpSp>
      <p:grpSp>
        <p:nvGrpSpPr>
          <p:cNvPr id="30" name="组合 29">
            <a:extLst>
              <a:ext uri="{FF2B5EF4-FFF2-40B4-BE49-F238E27FC236}">
                <a16:creationId xmlns:a16="http://schemas.microsoft.com/office/drawing/2014/main" id="{ACD8C5F4-CA0F-B744-8D06-F398367BEE10}"/>
              </a:ext>
            </a:extLst>
          </p:cNvPr>
          <p:cNvGrpSpPr/>
          <p:nvPr/>
        </p:nvGrpSpPr>
        <p:grpSpPr>
          <a:xfrm>
            <a:off x="1682581" y="3104977"/>
            <a:ext cx="1017567" cy="1703846"/>
            <a:chOff x="1682581" y="3104977"/>
            <a:chExt cx="1017567" cy="1703846"/>
          </a:xfrm>
        </p:grpSpPr>
        <p:cxnSp>
          <p:nvCxnSpPr>
            <p:cNvPr id="90" name="直接连接符 89">
              <a:extLst>
                <a:ext uri="{FF2B5EF4-FFF2-40B4-BE49-F238E27FC236}">
                  <a16:creationId xmlns:a16="http://schemas.microsoft.com/office/drawing/2014/main" id="{69ABB83B-DC9F-9A26-4B6A-E7F1FC935B22}"/>
                </a:ext>
              </a:extLst>
            </p:cNvPr>
            <p:cNvCxnSpPr>
              <a:cxnSpLocks/>
            </p:cNvCxnSpPr>
            <p:nvPr/>
          </p:nvCxnSpPr>
          <p:spPr>
            <a:xfrm flipV="1">
              <a:off x="1682581" y="3837709"/>
              <a:ext cx="1017567" cy="971114"/>
            </a:xfrm>
            <a:prstGeom prst="line">
              <a:avLst/>
            </a:prstGeom>
            <a:ln w="38100">
              <a:solidFill>
                <a:schemeClr val="accent1">
                  <a:lumMod val="75000"/>
                  <a:alpha val="9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A6790B01-E651-79A1-7903-9874C8A024DC}"/>
                </a:ext>
              </a:extLst>
            </p:cNvPr>
            <p:cNvCxnSpPr/>
            <p:nvPr/>
          </p:nvCxnSpPr>
          <p:spPr>
            <a:xfrm flipV="1">
              <a:off x="2700148" y="3104977"/>
              <a:ext cx="0" cy="65116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7882E6F3-C5E6-5ADE-AF89-36DE3F2AD1F2}"/>
              </a:ext>
            </a:extLst>
          </p:cNvPr>
          <p:cNvSpPr txBox="1"/>
          <p:nvPr/>
        </p:nvSpPr>
        <p:spPr>
          <a:xfrm>
            <a:off x="814051" y="3973520"/>
            <a:ext cx="1132915" cy="646331"/>
          </a:xfrm>
          <a:prstGeom prst="rect">
            <a:avLst/>
          </a:prstGeom>
          <a:noFill/>
        </p:spPr>
        <p:txBody>
          <a:bodyPr wrap="square" rtlCol="0">
            <a:spAutoFit/>
          </a:bodyPr>
          <a:lstStyle/>
          <a:p>
            <a:r>
              <a:rPr lang="zh-CN" altLang="en-US" b="1" dirty="0">
                <a:solidFill>
                  <a:schemeClr val="accent1">
                    <a:lumMod val="75000"/>
                  </a:schemeClr>
                </a:solidFill>
              </a:rPr>
              <a:t>发送大量</a:t>
            </a:r>
            <a:endParaRPr lang="en-US" altLang="zh-CN" b="1" dirty="0">
              <a:solidFill>
                <a:schemeClr val="accent1">
                  <a:lumMod val="75000"/>
                </a:schemeClr>
              </a:solidFill>
            </a:endParaRPr>
          </a:p>
          <a:p>
            <a:r>
              <a:rPr lang="zh-CN" altLang="en-US" b="1" dirty="0">
                <a:solidFill>
                  <a:schemeClr val="accent1">
                    <a:lumMod val="75000"/>
                  </a:schemeClr>
                </a:solidFill>
              </a:rPr>
              <a:t>恶意请求</a:t>
            </a:r>
          </a:p>
        </p:txBody>
      </p:sp>
      <p:cxnSp>
        <p:nvCxnSpPr>
          <p:cNvPr id="27" name="直接箭头连接符 26">
            <a:extLst>
              <a:ext uri="{FF2B5EF4-FFF2-40B4-BE49-F238E27FC236}">
                <a16:creationId xmlns:a16="http://schemas.microsoft.com/office/drawing/2014/main" id="{E861CBD8-5B7B-C916-B28E-7D17247E3549}"/>
              </a:ext>
            </a:extLst>
          </p:cNvPr>
          <p:cNvCxnSpPr/>
          <p:nvPr/>
        </p:nvCxnSpPr>
        <p:spPr>
          <a:xfrm flipH="1" flipV="1">
            <a:off x="3142487" y="3011952"/>
            <a:ext cx="1436440" cy="96156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478D6EB-5B42-12DB-4F71-164CEC654278}"/>
              </a:ext>
            </a:extLst>
          </p:cNvPr>
          <p:cNvSpPr txBox="1"/>
          <p:nvPr/>
        </p:nvSpPr>
        <p:spPr>
          <a:xfrm>
            <a:off x="3785680" y="3253679"/>
            <a:ext cx="1461655" cy="369332"/>
          </a:xfrm>
          <a:prstGeom prst="rect">
            <a:avLst/>
          </a:prstGeom>
          <a:noFill/>
        </p:spPr>
        <p:txBody>
          <a:bodyPr wrap="square" rtlCol="0">
            <a:spAutoFit/>
          </a:bodyPr>
          <a:lstStyle/>
          <a:p>
            <a:pPr algn="ctr"/>
            <a:r>
              <a:rPr lang="zh-CN" altLang="en-US" b="1" dirty="0">
                <a:solidFill>
                  <a:schemeClr val="accent4"/>
                </a:solidFill>
              </a:rPr>
              <a:t>正常请求</a:t>
            </a:r>
          </a:p>
        </p:txBody>
      </p:sp>
    </p:spTree>
    <p:custDataLst>
      <p:tags r:id="rId1"/>
    </p:custDataLst>
    <p:extLst>
      <p:ext uri="{BB962C8B-B14F-4D97-AF65-F5344CB8AC3E}">
        <p14:creationId xmlns:p14="http://schemas.microsoft.com/office/powerpoint/2010/main" val="39377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ppt_x</p:attrName>
                                        </p:attrNameLst>
                                      </p:cBhvr>
                                      <p:tavLst>
                                        <p:tav tm="0">
                                          <p:val>
                                            <p:strVal val="#ppt_x+#ppt_w*1.125000"/>
                                          </p:val>
                                        </p:tav>
                                        <p:tav tm="100000">
                                          <p:val>
                                            <p:strVal val="#ppt_x"/>
                                          </p:val>
                                        </p:tav>
                                      </p:tavLst>
                                    </p:anim>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500"/>
                            </p:stCondLst>
                            <p:childTnLst>
                              <p:par>
                                <p:cTn id="25" presetID="1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p:tgtEl>
                                          <p:spTgt spid="28"/>
                                        </p:tgtEl>
                                        <p:attrNameLst>
                                          <p:attrName>ppt_y</p:attrName>
                                        </p:attrNameLst>
                                      </p:cBhvr>
                                      <p:tavLst>
                                        <p:tav tm="0">
                                          <p:val>
                                            <p:strVal val="#ppt_y+#ppt_h*1.125000"/>
                                          </p:val>
                                        </p:tav>
                                        <p:tav tm="100000">
                                          <p:val>
                                            <p:strVal val="#ppt_y"/>
                                          </p:val>
                                        </p:tav>
                                      </p:tavLst>
                                    </p:anim>
                                    <p:animEffect transition="in" filter="wipe(up)">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p:tgtEl>
                                          <p:spTgt spid="41"/>
                                        </p:tgtEl>
                                        <p:attrNameLst>
                                          <p:attrName>ppt_x</p:attrName>
                                        </p:attrNameLst>
                                      </p:cBhvr>
                                      <p:tavLst>
                                        <p:tav tm="0">
                                          <p:val>
                                            <p:strVal val="#ppt_x-#ppt_w*1.125000"/>
                                          </p:val>
                                        </p:tav>
                                        <p:tav tm="100000">
                                          <p:val>
                                            <p:strVal val="#ppt_x"/>
                                          </p:val>
                                        </p:tav>
                                      </p:tavLst>
                                    </p:anim>
                                    <p:animEffect transition="in" filter="wipe(right)">
                                      <p:cBhvr>
                                        <p:cTn id="3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1" grpId="0"/>
      <p:bldP spid="5" grpId="0"/>
      <p:bldP spid="2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4D4259D4-B136-AA5E-A8D7-3906E07862FD}"/>
              </a:ext>
            </a:extLst>
          </p:cNvPr>
          <p:cNvSpPr/>
          <p:nvPr/>
        </p:nvSpPr>
        <p:spPr>
          <a:xfrm>
            <a:off x="9513485" y="4807571"/>
            <a:ext cx="2373715" cy="14320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b="1" dirty="0"/>
              <a:t>许可指明了对某客体可以进行的访问类型，例如读、写、删除等</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304800"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4271586"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8238371"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
        <p:nvSpPr>
          <p:cNvPr id="8" name="íşlïḍè">
            <a:extLst>
              <a:ext uri="{FF2B5EF4-FFF2-40B4-BE49-F238E27FC236}">
                <a16:creationId xmlns:a16="http://schemas.microsoft.com/office/drawing/2014/main" id="{6D56C2B8-D3CD-A0DD-9051-7C45FF4F9D4A}"/>
              </a:ext>
            </a:extLst>
          </p:cNvPr>
          <p:cNvSpPr txBox="1"/>
          <p:nvPr/>
        </p:nvSpPr>
        <p:spPr>
          <a:xfrm>
            <a:off x="980184" y="2284029"/>
            <a:ext cx="10907016" cy="476955"/>
          </a:xfrm>
          <a:prstGeom prst="rect">
            <a:avLst/>
          </a:prstGeom>
          <a:noFill/>
        </p:spPr>
        <p:txBody>
          <a:bodyPr wrap="square" lIns="91440" tIns="45720" rIns="91440" bIns="45720" anchor="ctr">
            <a:noAutofit/>
          </a:bodyPr>
          <a:lstStyle/>
          <a:p>
            <a:r>
              <a:rPr lang="zh-CN" altLang="en-US" b="1" dirty="0"/>
              <a:t>角色与许可之间的关系比角色与用户的关系要更加稳定。</a:t>
            </a:r>
            <a:endParaRPr lang="en-US" altLang="zh-CN" b="1" dirty="0"/>
          </a:p>
        </p:txBody>
      </p:sp>
      <p:sp>
        <p:nvSpPr>
          <p:cNvPr id="9" name="矩形 8">
            <a:extLst>
              <a:ext uri="{FF2B5EF4-FFF2-40B4-BE49-F238E27FC236}">
                <a16:creationId xmlns:a16="http://schemas.microsoft.com/office/drawing/2014/main" id="{3310D362-CB7C-AF2C-B265-5CC82C42375D}"/>
              </a:ext>
            </a:extLst>
          </p:cNvPr>
          <p:cNvSpPr/>
          <p:nvPr/>
        </p:nvSpPr>
        <p:spPr>
          <a:xfrm>
            <a:off x="723208" y="238273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160087A-7586-F95B-B47E-3617E33FD74A}"/>
              </a:ext>
            </a:extLst>
          </p:cNvPr>
          <p:cNvSpPr/>
          <p:nvPr/>
        </p:nvSpPr>
        <p:spPr>
          <a:xfrm>
            <a:off x="8238371" y="1377138"/>
            <a:ext cx="3648829" cy="69073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grpSp>
        <p:nvGrpSpPr>
          <p:cNvPr id="32" name="组合 31">
            <a:extLst>
              <a:ext uri="{FF2B5EF4-FFF2-40B4-BE49-F238E27FC236}">
                <a16:creationId xmlns:a16="http://schemas.microsoft.com/office/drawing/2014/main" id="{EFA16B2A-62F1-FFC3-5981-0B03CCCF7D00}"/>
              </a:ext>
            </a:extLst>
          </p:cNvPr>
          <p:cNvGrpSpPr/>
          <p:nvPr/>
        </p:nvGrpSpPr>
        <p:grpSpPr>
          <a:xfrm>
            <a:off x="2697192" y="4256152"/>
            <a:ext cx="6816293" cy="1142867"/>
            <a:chOff x="2539311" y="3006254"/>
            <a:chExt cx="6816293" cy="1142867"/>
          </a:xfrm>
        </p:grpSpPr>
        <p:grpSp>
          <p:nvGrpSpPr>
            <p:cNvPr id="10" name="组合 9">
              <a:extLst>
                <a:ext uri="{FF2B5EF4-FFF2-40B4-BE49-F238E27FC236}">
                  <a16:creationId xmlns:a16="http://schemas.microsoft.com/office/drawing/2014/main" id="{5C6A0AB2-4796-1851-D592-1B4FFAD694F0}"/>
                </a:ext>
              </a:extLst>
            </p:cNvPr>
            <p:cNvGrpSpPr/>
            <p:nvPr/>
          </p:nvGrpSpPr>
          <p:grpSpPr>
            <a:xfrm>
              <a:off x="2539311" y="3006254"/>
              <a:ext cx="914400" cy="1142867"/>
              <a:chOff x="2539311" y="3006254"/>
              <a:chExt cx="914400" cy="1142867"/>
            </a:xfrm>
          </p:grpSpPr>
          <p:pic>
            <p:nvPicPr>
              <p:cNvPr id="28" name="图形 3" descr="用户 纯色填充">
                <a:extLst>
                  <a:ext uri="{FF2B5EF4-FFF2-40B4-BE49-F238E27FC236}">
                    <a16:creationId xmlns:a16="http://schemas.microsoft.com/office/drawing/2014/main" id="{97915C7B-594C-D6E0-D10F-24391B265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9311" y="3234721"/>
                <a:ext cx="914400" cy="914400"/>
              </a:xfrm>
              <a:prstGeom prst="rect">
                <a:avLst/>
              </a:prstGeom>
            </p:spPr>
          </p:pic>
          <p:sp>
            <p:nvSpPr>
              <p:cNvPr id="7" name="文本框 6">
                <a:extLst>
                  <a:ext uri="{FF2B5EF4-FFF2-40B4-BE49-F238E27FC236}">
                    <a16:creationId xmlns:a16="http://schemas.microsoft.com/office/drawing/2014/main" id="{1508027F-5405-B76A-774E-89CC9FC20BF6}"/>
                  </a:ext>
                </a:extLst>
              </p:cNvPr>
              <p:cNvSpPr txBox="1"/>
              <p:nvPr/>
            </p:nvSpPr>
            <p:spPr>
              <a:xfrm>
                <a:off x="2591938" y="3006254"/>
                <a:ext cx="809145" cy="369332"/>
              </a:xfrm>
              <a:prstGeom prst="rect">
                <a:avLst/>
              </a:prstGeom>
              <a:noFill/>
            </p:spPr>
            <p:txBody>
              <a:bodyPr wrap="square" rtlCol="0">
                <a:spAutoFit/>
              </a:bodyPr>
              <a:lstStyle/>
              <a:p>
                <a:pPr algn="ctr"/>
                <a:r>
                  <a:rPr lang="zh-CN" altLang="en-US" b="1" dirty="0">
                    <a:solidFill>
                      <a:srgbClr val="52BCC1"/>
                    </a:solidFill>
                  </a:rPr>
                  <a:t>用户</a:t>
                </a:r>
              </a:p>
            </p:txBody>
          </p:sp>
        </p:grpSp>
        <p:grpSp>
          <p:nvGrpSpPr>
            <p:cNvPr id="11" name="组合 10">
              <a:extLst>
                <a:ext uri="{FF2B5EF4-FFF2-40B4-BE49-F238E27FC236}">
                  <a16:creationId xmlns:a16="http://schemas.microsoft.com/office/drawing/2014/main" id="{5ECD0D75-6888-158F-07E2-345B4AE015EB}"/>
                </a:ext>
              </a:extLst>
            </p:cNvPr>
            <p:cNvGrpSpPr/>
            <p:nvPr/>
          </p:nvGrpSpPr>
          <p:grpSpPr>
            <a:xfrm>
              <a:off x="5691427" y="3006254"/>
              <a:ext cx="809145" cy="1008620"/>
              <a:chOff x="5691427" y="3006254"/>
              <a:chExt cx="809145" cy="1008620"/>
            </a:xfrm>
          </p:grpSpPr>
          <p:sp>
            <p:nvSpPr>
              <p:cNvPr id="25" name="baseball-cap_72588">
                <a:extLst>
                  <a:ext uri="{FF2B5EF4-FFF2-40B4-BE49-F238E27FC236}">
                    <a16:creationId xmlns:a16="http://schemas.microsoft.com/office/drawing/2014/main" id="{C155FB1A-010D-22BC-B0A6-7BAA9436330A}"/>
                  </a:ext>
                </a:extLst>
              </p:cNvPr>
              <p:cNvSpPr/>
              <p:nvPr/>
            </p:nvSpPr>
            <p:spPr>
              <a:xfrm>
                <a:off x="5745108" y="3475260"/>
                <a:ext cx="609685" cy="539614"/>
              </a:xfrm>
              <a:custGeom>
                <a:avLst/>
                <a:gdLst>
                  <a:gd name="T0" fmla="*/ 5671 w 8338"/>
                  <a:gd name="T1" fmla="*/ 507 h 7390"/>
                  <a:gd name="T2" fmla="*/ 5673 w 8338"/>
                  <a:gd name="T3" fmla="*/ 480 h 7390"/>
                  <a:gd name="T4" fmla="*/ 5301 w 8338"/>
                  <a:gd name="T5" fmla="*/ 23 h 7390"/>
                  <a:gd name="T6" fmla="*/ 4843 w 8338"/>
                  <a:gd name="T7" fmla="*/ 396 h 7390"/>
                  <a:gd name="T8" fmla="*/ 4843 w 8338"/>
                  <a:gd name="T9" fmla="*/ 396 h 7390"/>
                  <a:gd name="T10" fmla="*/ 1455 w 8338"/>
                  <a:gd name="T11" fmla="*/ 3428 h 7390"/>
                  <a:gd name="T12" fmla="*/ 1416 w 8338"/>
                  <a:gd name="T13" fmla="*/ 3804 h 7390"/>
                  <a:gd name="T14" fmla="*/ 2812 w 8338"/>
                  <a:gd name="T15" fmla="*/ 3905 h 7390"/>
                  <a:gd name="T16" fmla="*/ 4465 w 8338"/>
                  <a:gd name="T17" fmla="*/ 4407 h 7390"/>
                  <a:gd name="T18" fmla="*/ 2837 w 8338"/>
                  <a:gd name="T19" fmla="*/ 4142 h 7390"/>
                  <a:gd name="T20" fmla="*/ 1952 w 8338"/>
                  <a:gd name="T21" fmla="*/ 4157 h 7390"/>
                  <a:gd name="T22" fmla="*/ 1203 w 8338"/>
                  <a:gd name="T23" fmla="*/ 4294 h 7390"/>
                  <a:gd name="T24" fmla="*/ 1202 w 8338"/>
                  <a:gd name="T25" fmla="*/ 4291 h 7390"/>
                  <a:gd name="T26" fmla="*/ 95 w 8338"/>
                  <a:gd name="T27" fmla="*/ 6049 h 7390"/>
                  <a:gd name="T28" fmla="*/ 91 w 8338"/>
                  <a:gd name="T29" fmla="*/ 6506 h 7390"/>
                  <a:gd name="T30" fmla="*/ 498 w 8338"/>
                  <a:gd name="T31" fmla="*/ 6714 h 7390"/>
                  <a:gd name="T32" fmla="*/ 2652 w 8338"/>
                  <a:gd name="T33" fmla="*/ 6591 h 7390"/>
                  <a:gd name="T34" fmla="*/ 5386 w 8338"/>
                  <a:gd name="T35" fmla="*/ 7277 h 7390"/>
                  <a:gd name="T36" fmla="*/ 5634 w 8338"/>
                  <a:gd name="T37" fmla="*/ 7387 h 7390"/>
                  <a:gd name="T38" fmla="*/ 5745 w 8338"/>
                  <a:gd name="T39" fmla="*/ 7384 h 7390"/>
                  <a:gd name="T40" fmla="*/ 6054 w 8338"/>
                  <a:gd name="T41" fmla="*/ 7173 h 7390"/>
                  <a:gd name="T42" fmla="*/ 7630 w 8338"/>
                  <a:gd name="T43" fmla="*/ 5180 h 7390"/>
                  <a:gd name="T44" fmla="*/ 8005 w 8338"/>
                  <a:gd name="T45" fmla="*/ 4950 h 7390"/>
                  <a:gd name="T46" fmla="*/ 8140 w 8338"/>
                  <a:gd name="T47" fmla="*/ 4656 h 7390"/>
                  <a:gd name="T48" fmla="*/ 8167 w 8338"/>
                  <a:gd name="T49" fmla="*/ 4111 h 7390"/>
                  <a:gd name="T50" fmla="*/ 5671 w 8338"/>
                  <a:gd name="T51" fmla="*/ 507 h 7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38" h="7390">
                    <a:moveTo>
                      <a:pt x="5671" y="507"/>
                    </a:moveTo>
                    <a:lnTo>
                      <a:pt x="5673" y="480"/>
                    </a:lnTo>
                    <a:cubicBezTo>
                      <a:pt x="5697" y="251"/>
                      <a:pt x="5530" y="46"/>
                      <a:pt x="5301" y="23"/>
                    </a:cubicBezTo>
                    <a:cubicBezTo>
                      <a:pt x="5071" y="0"/>
                      <a:pt x="4867" y="167"/>
                      <a:pt x="4843" y="396"/>
                    </a:cubicBezTo>
                    <a:lnTo>
                      <a:pt x="4843" y="396"/>
                    </a:lnTo>
                    <a:cubicBezTo>
                      <a:pt x="3118" y="378"/>
                      <a:pt x="1633" y="1678"/>
                      <a:pt x="1455" y="3428"/>
                    </a:cubicBezTo>
                    <a:lnTo>
                      <a:pt x="1416" y="3804"/>
                    </a:lnTo>
                    <a:cubicBezTo>
                      <a:pt x="1881" y="3769"/>
                      <a:pt x="2360" y="3822"/>
                      <a:pt x="2812" y="3905"/>
                    </a:cubicBezTo>
                    <a:cubicBezTo>
                      <a:pt x="3382" y="4010"/>
                      <a:pt x="3927" y="4194"/>
                      <a:pt x="4465" y="4407"/>
                    </a:cubicBezTo>
                    <a:cubicBezTo>
                      <a:pt x="3926" y="4275"/>
                      <a:pt x="3391" y="4179"/>
                      <a:pt x="2837" y="4142"/>
                    </a:cubicBezTo>
                    <a:cubicBezTo>
                      <a:pt x="2543" y="4122"/>
                      <a:pt x="2245" y="4129"/>
                      <a:pt x="1952" y="4157"/>
                    </a:cubicBezTo>
                    <a:cubicBezTo>
                      <a:pt x="1700" y="4181"/>
                      <a:pt x="1445" y="4216"/>
                      <a:pt x="1203" y="4294"/>
                    </a:cubicBezTo>
                    <a:cubicBezTo>
                      <a:pt x="1203" y="4293"/>
                      <a:pt x="1202" y="4292"/>
                      <a:pt x="1202" y="4291"/>
                    </a:cubicBezTo>
                    <a:lnTo>
                      <a:pt x="95" y="6049"/>
                    </a:lnTo>
                    <a:cubicBezTo>
                      <a:pt x="0" y="6184"/>
                      <a:pt x="5" y="6365"/>
                      <a:pt x="91" y="6506"/>
                    </a:cubicBezTo>
                    <a:cubicBezTo>
                      <a:pt x="176" y="6647"/>
                      <a:pt x="325" y="6747"/>
                      <a:pt x="498" y="6714"/>
                    </a:cubicBezTo>
                    <a:cubicBezTo>
                      <a:pt x="538" y="6706"/>
                      <a:pt x="1360" y="6460"/>
                      <a:pt x="2652" y="6591"/>
                    </a:cubicBezTo>
                    <a:cubicBezTo>
                      <a:pt x="4785" y="6808"/>
                      <a:pt x="5386" y="7277"/>
                      <a:pt x="5386" y="7277"/>
                    </a:cubicBezTo>
                    <a:cubicBezTo>
                      <a:pt x="5386" y="7277"/>
                      <a:pt x="5526" y="7378"/>
                      <a:pt x="5634" y="7387"/>
                    </a:cubicBezTo>
                    <a:cubicBezTo>
                      <a:pt x="5671" y="7390"/>
                      <a:pt x="5708" y="7390"/>
                      <a:pt x="5745" y="7384"/>
                    </a:cubicBezTo>
                    <a:cubicBezTo>
                      <a:pt x="5875" y="7364"/>
                      <a:pt x="5969" y="7278"/>
                      <a:pt x="6054" y="7173"/>
                    </a:cubicBezTo>
                    <a:cubicBezTo>
                      <a:pt x="6054" y="7173"/>
                      <a:pt x="7406" y="5466"/>
                      <a:pt x="7630" y="5180"/>
                    </a:cubicBezTo>
                    <a:cubicBezTo>
                      <a:pt x="7731" y="5051"/>
                      <a:pt x="7862" y="5037"/>
                      <a:pt x="8005" y="4950"/>
                    </a:cubicBezTo>
                    <a:cubicBezTo>
                      <a:pt x="8129" y="4875"/>
                      <a:pt x="8140" y="4730"/>
                      <a:pt x="8140" y="4656"/>
                    </a:cubicBezTo>
                    <a:lnTo>
                      <a:pt x="8167" y="4111"/>
                    </a:lnTo>
                    <a:cubicBezTo>
                      <a:pt x="8338" y="2435"/>
                      <a:pt x="7251" y="921"/>
                      <a:pt x="5671" y="5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F88A8D51-3EB9-5D3F-4A27-C9CB5C760AAD}"/>
                  </a:ext>
                </a:extLst>
              </p:cNvPr>
              <p:cNvSpPr txBox="1"/>
              <p:nvPr/>
            </p:nvSpPr>
            <p:spPr>
              <a:xfrm>
                <a:off x="5691427" y="3006254"/>
                <a:ext cx="809145" cy="369332"/>
              </a:xfrm>
              <a:prstGeom prst="rect">
                <a:avLst/>
              </a:prstGeom>
              <a:noFill/>
            </p:spPr>
            <p:txBody>
              <a:bodyPr wrap="square" rtlCol="0">
                <a:spAutoFit/>
              </a:bodyPr>
              <a:lstStyle/>
              <a:p>
                <a:pPr algn="ctr"/>
                <a:r>
                  <a:rPr lang="zh-CN" altLang="en-US" b="1" dirty="0">
                    <a:solidFill>
                      <a:schemeClr val="accent1"/>
                    </a:solidFill>
                  </a:rPr>
                  <a:t>角色</a:t>
                </a:r>
              </a:p>
            </p:txBody>
          </p:sp>
        </p:grpSp>
        <p:grpSp>
          <p:nvGrpSpPr>
            <p:cNvPr id="12" name="组合 11">
              <a:extLst>
                <a:ext uri="{FF2B5EF4-FFF2-40B4-BE49-F238E27FC236}">
                  <a16:creationId xmlns:a16="http://schemas.microsoft.com/office/drawing/2014/main" id="{D1E23CEE-80AB-4D05-ECDB-51CD08280D6F}"/>
                </a:ext>
              </a:extLst>
            </p:cNvPr>
            <p:cNvGrpSpPr/>
            <p:nvPr/>
          </p:nvGrpSpPr>
          <p:grpSpPr>
            <a:xfrm>
              <a:off x="8546459" y="3006254"/>
              <a:ext cx="809145" cy="952413"/>
              <a:chOff x="8546459" y="3006254"/>
              <a:chExt cx="809145" cy="952413"/>
            </a:xfrm>
          </p:grpSpPr>
          <p:sp>
            <p:nvSpPr>
              <p:cNvPr id="27" name="iconfont-10123-4910606">
                <a:extLst>
                  <a:ext uri="{FF2B5EF4-FFF2-40B4-BE49-F238E27FC236}">
                    <a16:creationId xmlns:a16="http://schemas.microsoft.com/office/drawing/2014/main" id="{702191E1-1AD9-1135-A36D-69A8657C9BF3}"/>
                  </a:ext>
                </a:extLst>
              </p:cNvPr>
              <p:cNvSpPr/>
              <p:nvPr/>
            </p:nvSpPr>
            <p:spPr>
              <a:xfrm>
                <a:off x="8646190" y="3425175"/>
                <a:ext cx="609685" cy="533492"/>
              </a:xfrm>
              <a:custGeom>
                <a:avLst/>
                <a:gdLst>
                  <a:gd name="T0" fmla="*/ 5900 w 8534"/>
                  <a:gd name="T1" fmla="*/ 5400 h 7467"/>
                  <a:gd name="T2" fmla="*/ 5146 w 8534"/>
                  <a:gd name="T3" fmla="*/ 4646 h 7467"/>
                  <a:gd name="T4" fmla="*/ 4842 w 8534"/>
                  <a:gd name="T5" fmla="*/ 4643 h 7467"/>
                  <a:gd name="T6" fmla="*/ 4844 w 8534"/>
                  <a:gd name="T7" fmla="*/ 4948 h 7467"/>
                  <a:gd name="T8" fmla="*/ 5750 w 8534"/>
                  <a:gd name="T9" fmla="*/ 5853 h 7467"/>
                  <a:gd name="T10" fmla="*/ 6051 w 8534"/>
                  <a:gd name="T11" fmla="*/ 5853 h 7467"/>
                  <a:gd name="T12" fmla="*/ 7560 w 8534"/>
                  <a:gd name="T13" fmla="*/ 4344 h 7467"/>
                  <a:gd name="T14" fmla="*/ 7562 w 8534"/>
                  <a:gd name="T15" fmla="*/ 4040 h 7467"/>
                  <a:gd name="T16" fmla="*/ 7258 w 8534"/>
                  <a:gd name="T17" fmla="*/ 4043 h 7467"/>
                  <a:gd name="T18" fmla="*/ 5900 w 8534"/>
                  <a:gd name="T19" fmla="*/ 5400 h 7467"/>
                  <a:gd name="T20" fmla="*/ 2155 w 8534"/>
                  <a:gd name="T21" fmla="*/ 1920 h 7467"/>
                  <a:gd name="T22" fmla="*/ 3200 w 8534"/>
                  <a:gd name="T23" fmla="*/ 2773 h 7467"/>
                  <a:gd name="T24" fmla="*/ 5334 w 8534"/>
                  <a:gd name="T25" fmla="*/ 2773 h 7467"/>
                  <a:gd name="T26" fmla="*/ 6379 w 8534"/>
                  <a:gd name="T27" fmla="*/ 1920 h 7467"/>
                  <a:gd name="T28" fmla="*/ 8107 w 8534"/>
                  <a:gd name="T29" fmla="*/ 1920 h 7467"/>
                  <a:gd name="T30" fmla="*/ 8534 w 8534"/>
                  <a:gd name="T31" fmla="*/ 2347 h 7467"/>
                  <a:gd name="T32" fmla="*/ 8534 w 8534"/>
                  <a:gd name="T33" fmla="*/ 7040 h 7467"/>
                  <a:gd name="T34" fmla="*/ 8107 w 8534"/>
                  <a:gd name="T35" fmla="*/ 7467 h 7467"/>
                  <a:gd name="T36" fmla="*/ 427 w 8534"/>
                  <a:gd name="T37" fmla="*/ 7467 h 7467"/>
                  <a:gd name="T38" fmla="*/ 0 w 8534"/>
                  <a:gd name="T39" fmla="*/ 7040 h 7467"/>
                  <a:gd name="T40" fmla="*/ 0 w 8534"/>
                  <a:gd name="T41" fmla="*/ 2347 h 7467"/>
                  <a:gd name="T42" fmla="*/ 427 w 8534"/>
                  <a:gd name="T43" fmla="*/ 1920 h 7467"/>
                  <a:gd name="T44" fmla="*/ 2155 w 8534"/>
                  <a:gd name="T45" fmla="*/ 1920 h 7467"/>
                  <a:gd name="T46" fmla="*/ 1067 w 8534"/>
                  <a:gd name="T47" fmla="*/ 3627 h 7467"/>
                  <a:gd name="T48" fmla="*/ 854 w 8534"/>
                  <a:gd name="T49" fmla="*/ 3840 h 7467"/>
                  <a:gd name="T50" fmla="*/ 1067 w 8534"/>
                  <a:gd name="T51" fmla="*/ 4053 h 7467"/>
                  <a:gd name="T52" fmla="*/ 2774 w 8534"/>
                  <a:gd name="T53" fmla="*/ 4053 h 7467"/>
                  <a:gd name="T54" fmla="*/ 2987 w 8534"/>
                  <a:gd name="T55" fmla="*/ 3840 h 7467"/>
                  <a:gd name="T56" fmla="*/ 2774 w 8534"/>
                  <a:gd name="T57" fmla="*/ 3627 h 7467"/>
                  <a:gd name="T58" fmla="*/ 1067 w 8534"/>
                  <a:gd name="T59" fmla="*/ 3627 h 7467"/>
                  <a:gd name="T60" fmla="*/ 1067 w 8534"/>
                  <a:gd name="T61" fmla="*/ 4693 h 7467"/>
                  <a:gd name="T62" fmla="*/ 854 w 8534"/>
                  <a:gd name="T63" fmla="*/ 4907 h 7467"/>
                  <a:gd name="T64" fmla="*/ 1067 w 8534"/>
                  <a:gd name="T65" fmla="*/ 5120 h 7467"/>
                  <a:gd name="T66" fmla="*/ 3200 w 8534"/>
                  <a:gd name="T67" fmla="*/ 5120 h 7467"/>
                  <a:gd name="T68" fmla="*/ 3414 w 8534"/>
                  <a:gd name="T69" fmla="*/ 4907 h 7467"/>
                  <a:gd name="T70" fmla="*/ 3200 w 8534"/>
                  <a:gd name="T71" fmla="*/ 4693 h 7467"/>
                  <a:gd name="T72" fmla="*/ 1067 w 8534"/>
                  <a:gd name="T73" fmla="*/ 4693 h 7467"/>
                  <a:gd name="T74" fmla="*/ 1067 w 8534"/>
                  <a:gd name="T75" fmla="*/ 5760 h 7467"/>
                  <a:gd name="T76" fmla="*/ 854 w 8534"/>
                  <a:gd name="T77" fmla="*/ 5973 h 7467"/>
                  <a:gd name="T78" fmla="*/ 1067 w 8534"/>
                  <a:gd name="T79" fmla="*/ 6187 h 7467"/>
                  <a:gd name="T80" fmla="*/ 3627 w 8534"/>
                  <a:gd name="T81" fmla="*/ 6187 h 7467"/>
                  <a:gd name="T82" fmla="*/ 3840 w 8534"/>
                  <a:gd name="T83" fmla="*/ 5973 h 7467"/>
                  <a:gd name="T84" fmla="*/ 3627 w 8534"/>
                  <a:gd name="T85" fmla="*/ 5760 h 7467"/>
                  <a:gd name="T86" fmla="*/ 1067 w 8534"/>
                  <a:gd name="T87" fmla="*/ 5760 h 7467"/>
                  <a:gd name="T88" fmla="*/ 5120 w 8534"/>
                  <a:gd name="T89" fmla="*/ 853 h 7467"/>
                  <a:gd name="T90" fmla="*/ 5974 w 8534"/>
                  <a:gd name="T91" fmla="*/ 1707 h 7467"/>
                  <a:gd name="T92" fmla="*/ 5120 w 8534"/>
                  <a:gd name="T93" fmla="*/ 2560 h 7467"/>
                  <a:gd name="T94" fmla="*/ 3414 w 8534"/>
                  <a:gd name="T95" fmla="*/ 2560 h 7467"/>
                  <a:gd name="T96" fmla="*/ 2560 w 8534"/>
                  <a:gd name="T97" fmla="*/ 1707 h 7467"/>
                  <a:gd name="T98" fmla="*/ 3414 w 8534"/>
                  <a:gd name="T99" fmla="*/ 853 h 7467"/>
                  <a:gd name="T100" fmla="*/ 4267 w 8534"/>
                  <a:gd name="T101" fmla="*/ 0 h 7467"/>
                  <a:gd name="T102" fmla="*/ 5120 w 8534"/>
                  <a:gd name="T103" fmla="*/ 853 h 7467"/>
                  <a:gd name="T104" fmla="*/ 4267 w 8534"/>
                  <a:gd name="T105" fmla="*/ 1280 h 7467"/>
                  <a:gd name="T106" fmla="*/ 4694 w 8534"/>
                  <a:gd name="T107" fmla="*/ 853 h 7467"/>
                  <a:gd name="T108" fmla="*/ 4267 w 8534"/>
                  <a:gd name="T109" fmla="*/ 427 h 7467"/>
                  <a:gd name="T110" fmla="*/ 3840 w 8534"/>
                  <a:gd name="T111" fmla="*/ 853 h 7467"/>
                  <a:gd name="T112" fmla="*/ 4267 w 8534"/>
                  <a:gd name="T113" fmla="*/ 1280 h 7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34" h="7467">
                    <a:moveTo>
                      <a:pt x="5900" y="5400"/>
                    </a:moveTo>
                    <a:lnTo>
                      <a:pt x="5146" y="4646"/>
                    </a:lnTo>
                    <a:cubicBezTo>
                      <a:pt x="5063" y="4560"/>
                      <a:pt x="4926" y="4559"/>
                      <a:pt x="4842" y="4643"/>
                    </a:cubicBezTo>
                    <a:cubicBezTo>
                      <a:pt x="4758" y="4728"/>
                      <a:pt x="4759" y="4865"/>
                      <a:pt x="4844" y="4948"/>
                    </a:cubicBezTo>
                    <a:lnTo>
                      <a:pt x="5750" y="5853"/>
                    </a:lnTo>
                    <a:cubicBezTo>
                      <a:pt x="5833" y="5936"/>
                      <a:pt x="5968" y="5936"/>
                      <a:pt x="6051" y="5853"/>
                    </a:cubicBezTo>
                    <a:lnTo>
                      <a:pt x="7560" y="4344"/>
                    </a:lnTo>
                    <a:cubicBezTo>
                      <a:pt x="7646" y="4261"/>
                      <a:pt x="7647" y="4124"/>
                      <a:pt x="7562" y="4040"/>
                    </a:cubicBezTo>
                    <a:cubicBezTo>
                      <a:pt x="7478" y="3956"/>
                      <a:pt x="7341" y="3957"/>
                      <a:pt x="7258" y="4043"/>
                    </a:cubicBezTo>
                    <a:lnTo>
                      <a:pt x="5900" y="5400"/>
                    </a:lnTo>
                    <a:close/>
                    <a:moveTo>
                      <a:pt x="2155" y="1920"/>
                    </a:moveTo>
                    <a:cubicBezTo>
                      <a:pt x="2257" y="2417"/>
                      <a:pt x="2693" y="2773"/>
                      <a:pt x="3200" y="2773"/>
                    </a:cubicBezTo>
                    <a:lnTo>
                      <a:pt x="5334" y="2773"/>
                    </a:lnTo>
                    <a:cubicBezTo>
                      <a:pt x="5841" y="2773"/>
                      <a:pt x="6277" y="2417"/>
                      <a:pt x="6379" y="1920"/>
                    </a:cubicBezTo>
                    <a:lnTo>
                      <a:pt x="8107" y="1920"/>
                    </a:lnTo>
                    <a:cubicBezTo>
                      <a:pt x="8343" y="1920"/>
                      <a:pt x="8534" y="2111"/>
                      <a:pt x="8534" y="2347"/>
                    </a:cubicBezTo>
                    <a:lnTo>
                      <a:pt x="8534" y="7040"/>
                    </a:lnTo>
                    <a:cubicBezTo>
                      <a:pt x="8534" y="7276"/>
                      <a:pt x="8343" y="7467"/>
                      <a:pt x="8107" y="7467"/>
                    </a:cubicBezTo>
                    <a:lnTo>
                      <a:pt x="427" y="7467"/>
                    </a:lnTo>
                    <a:cubicBezTo>
                      <a:pt x="191" y="7467"/>
                      <a:pt x="0" y="7276"/>
                      <a:pt x="0" y="7040"/>
                    </a:cubicBezTo>
                    <a:lnTo>
                      <a:pt x="0" y="2347"/>
                    </a:lnTo>
                    <a:cubicBezTo>
                      <a:pt x="0" y="2111"/>
                      <a:pt x="191" y="1920"/>
                      <a:pt x="427" y="1920"/>
                    </a:cubicBezTo>
                    <a:lnTo>
                      <a:pt x="2155" y="1920"/>
                    </a:lnTo>
                    <a:close/>
                    <a:moveTo>
                      <a:pt x="1067" y="3627"/>
                    </a:moveTo>
                    <a:cubicBezTo>
                      <a:pt x="949" y="3627"/>
                      <a:pt x="854" y="3722"/>
                      <a:pt x="854" y="3840"/>
                    </a:cubicBezTo>
                    <a:cubicBezTo>
                      <a:pt x="854" y="3958"/>
                      <a:pt x="949" y="4053"/>
                      <a:pt x="1067" y="4053"/>
                    </a:cubicBezTo>
                    <a:lnTo>
                      <a:pt x="2774" y="4053"/>
                    </a:lnTo>
                    <a:cubicBezTo>
                      <a:pt x="2891" y="4053"/>
                      <a:pt x="2987" y="3958"/>
                      <a:pt x="2987" y="3840"/>
                    </a:cubicBezTo>
                    <a:cubicBezTo>
                      <a:pt x="2987" y="3722"/>
                      <a:pt x="2891" y="3627"/>
                      <a:pt x="2774" y="3627"/>
                    </a:cubicBezTo>
                    <a:lnTo>
                      <a:pt x="1067" y="3627"/>
                    </a:lnTo>
                    <a:close/>
                    <a:moveTo>
                      <a:pt x="1067" y="4693"/>
                    </a:moveTo>
                    <a:cubicBezTo>
                      <a:pt x="949" y="4693"/>
                      <a:pt x="854" y="4789"/>
                      <a:pt x="854" y="4907"/>
                    </a:cubicBezTo>
                    <a:cubicBezTo>
                      <a:pt x="854" y="5024"/>
                      <a:pt x="949" y="5120"/>
                      <a:pt x="1067" y="5120"/>
                    </a:cubicBezTo>
                    <a:lnTo>
                      <a:pt x="3200" y="5120"/>
                    </a:lnTo>
                    <a:cubicBezTo>
                      <a:pt x="3318" y="5120"/>
                      <a:pt x="3414" y="5024"/>
                      <a:pt x="3414" y="4907"/>
                    </a:cubicBezTo>
                    <a:cubicBezTo>
                      <a:pt x="3414" y="4789"/>
                      <a:pt x="3318" y="4693"/>
                      <a:pt x="3200" y="4693"/>
                    </a:cubicBezTo>
                    <a:lnTo>
                      <a:pt x="1067" y="4693"/>
                    </a:lnTo>
                    <a:close/>
                    <a:moveTo>
                      <a:pt x="1067" y="5760"/>
                    </a:moveTo>
                    <a:cubicBezTo>
                      <a:pt x="949" y="5760"/>
                      <a:pt x="854" y="5856"/>
                      <a:pt x="854" y="5973"/>
                    </a:cubicBezTo>
                    <a:cubicBezTo>
                      <a:pt x="854" y="6091"/>
                      <a:pt x="949" y="6187"/>
                      <a:pt x="1067" y="6187"/>
                    </a:cubicBezTo>
                    <a:lnTo>
                      <a:pt x="3627" y="6187"/>
                    </a:lnTo>
                    <a:cubicBezTo>
                      <a:pt x="3745" y="6187"/>
                      <a:pt x="3840" y="6091"/>
                      <a:pt x="3840" y="5973"/>
                    </a:cubicBezTo>
                    <a:cubicBezTo>
                      <a:pt x="3840" y="5856"/>
                      <a:pt x="3745" y="5760"/>
                      <a:pt x="3627" y="5760"/>
                    </a:cubicBezTo>
                    <a:lnTo>
                      <a:pt x="1067" y="5760"/>
                    </a:lnTo>
                    <a:close/>
                    <a:moveTo>
                      <a:pt x="5120" y="853"/>
                    </a:moveTo>
                    <a:cubicBezTo>
                      <a:pt x="5592" y="853"/>
                      <a:pt x="5974" y="1235"/>
                      <a:pt x="5974" y="1707"/>
                    </a:cubicBezTo>
                    <a:cubicBezTo>
                      <a:pt x="5974" y="2178"/>
                      <a:pt x="5592" y="2560"/>
                      <a:pt x="5120" y="2560"/>
                    </a:cubicBezTo>
                    <a:lnTo>
                      <a:pt x="3414" y="2560"/>
                    </a:lnTo>
                    <a:cubicBezTo>
                      <a:pt x="2942" y="2560"/>
                      <a:pt x="2560" y="2178"/>
                      <a:pt x="2560" y="1707"/>
                    </a:cubicBezTo>
                    <a:cubicBezTo>
                      <a:pt x="2560" y="1235"/>
                      <a:pt x="2942" y="853"/>
                      <a:pt x="3414" y="853"/>
                    </a:cubicBezTo>
                    <a:cubicBezTo>
                      <a:pt x="3414" y="382"/>
                      <a:pt x="3796" y="0"/>
                      <a:pt x="4267" y="0"/>
                    </a:cubicBezTo>
                    <a:cubicBezTo>
                      <a:pt x="4738" y="0"/>
                      <a:pt x="5120" y="382"/>
                      <a:pt x="5120" y="853"/>
                    </a:cubicBezTo>
                    <a:close/>
                    <a:moveTo>
                      <a:pt x="4267" y="1280"/>
                    </a:moveTo>
                    <a:cubicBezTo>
                      <a:pt x="4503" y="1280"/>
                      <a:pt x="4694" y="1089"/>
                      <a:pt x="4694" y="853"/>
                    </a:cubicBezTo>
                    <a:cubicBezTo>
                      <a:pt x="4694" y="618"/>
                      <a:pt x="4503" y="427"/>
                      <a:pt x="4267" y="427"/>
                    </a:cubicBezTo>
                    <a:cubicBezTo>
                      <a:pt x="4031" y="427"/>
                      <a:pt x="3840" y="618"/>
                      <a:pt x="3840" y="853"/>
                    </a:cubicBezTo>
                    <a:cubicBezTo>
                      <a:pt x="3840" y="1089"/>
                      <a:pt x="4031" y="1280"/>
                      <a:pt x="4267" y="1280"/>
                    </a:cubicBez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a:extLst>
                  <a:ext uri="{FF2B5EF4-FFF2-40B4-BE49-F238E27FC236}">
                    <a16:creationId xmlns:a16="http://schemas.microsoft.com/office/drawing/2014/main" id="{DA7D7ACE-F45C-263C-456D-91798105F6AB}"/>
                  </a:ext>
                </a:extLst>
              </p:cNvPr>
              <p:cNvSpPr txBox="1"/>
              <p:nvPr/>
            </p:nvSpPr>
            <p:spPr>
              <a:xfrm>
                <a:off x="8546459" y="3006254"/>
                <a:ext cx="809145" cy="369332"/>
              </a:xfrm>
              <a:prstGeom prst="rect">
                <a:avLst/>
              </a:prstGeom>
              <a:noFill/>
            </p:spPr>
            <p:txBody>
              <a:bodyPr wrap="square" rtlCol="0">
                <a:spAutoFit/>
              </a:bodyPr>
              <a:lstStyle/>
              <a:p>
                <a:pPr algn="ctr"/>
                <a:r>
                  <a:rPr lang="zh-CN" altLang="en-US" b="1" dirty="0">
                    <a:solidFill>
                      <a:schemeClr val="accent5"/>
                    </a:solidFill>
                  </a:rPr>
                  <a:t>许可</a:t>
                </a:r>
              </a:p>
            </p:txBody>
          </p:sp>
        </p:grpSp>
        <p:cxnSp>
          <p:nvCxnSpPr>
            <p:cNvPr id="14" name="直接箭头连接符 13">
              <a:extLst>
                <a:ext uri="{FF2B5EF4-FFF2-40B4-BE49-F238E27FC236}">
                  <a16:creationId xmlns:a16="http://schemas.microsoft.com/office/drawing/2014/main" id="{1929C9D5-43FA-A5C4-CB97-9E13F5620D69}"/>
                </a:ext>
              </a:extLst>
            </p:cNvPr>
            <p:cNvCxnSpPr>
              <a:stCxn id="28" idx="3"/>
            </p:cNvCxnSpPr>
            <p:nvPr/>
          </p:nvCxnSpPr>
          <p:spPr>
            <a:xfrm>
              <a:off x="3453711" y="3691921"/>
              <a:ext cx="20458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42E9535-7FBF-190B-D570-54C2BBB464FA}"/>
                </a:ext>
              </a:extLst>
            </p:cNvPr>
            <p:cNvCxnSpPr/>
            <p:nvPr/>
          </p:nvCxnSpPr>
          <p:spPr>
            <a:xfrm>
              <a:off x="6433692" y="3687868"/>
              <a:ext cx="20458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73447440-8D48-A537-6FAC-9F2AA45DCF0B}"/>
              </a:ext>
            </a:extLst>
          </p:cNvPr>
          <p:cNvGrpSpPr/>
          <p:nvPr/>
        </p:nvGrpSpPr>
        <p:grpSpPr>
          <a:xfrm>
            <a:off x="2678515" y="5258154"/>
            <a:ext cx="6716564" cy="1171901"/>
            <a:chOff x="2678515" y="5258154"/>
            <a:chExt cx="6716564" cy="1171901"/>
          </a:xfrm>
        </p:grpSpPr>
        <p:pic>
          <p:nvPicPr>
            <p:cNvPr id="43" name="图形 3" descr="用户 纯色填充">
              <a:extLst>
                <a:ext uri="{FF2B5EF4-FFF2-40B4-BE49-F238E27FC236}">
                  <a16:creationId xmlns:a16="http://schemas.microsoft.com/office/drawing/2014/main" id="{144FE5DA-E273-5862-1393-D375DAB528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515" y="5515655"/>
              <a:ext cx="914400" cy="914400"/>
            </a:xfrm>
            <a:prstGeom prst="rect">
              <a:avLst/>
            </a:prstGeom>
          </p:spPr>
        </p:pic>
        <p:sp>
          <p:nvSpPr>
            <p:cNvPr id="41" name="baseball-cap_72588">
              <a:extLst>
                <a:ext uri="{FF2B5EF4-FFF2-40B4-BE49-F238E27FC236}">
                  <a16:creationId xmlns:a16="http://schemas.microsoft.com/office/drawing/2014/main" id="{DAB03DB4-2256-64BA-0E23-265E4D6BD69B}"/>
                </a:ext>
              </a:extLst>
            </p:cNvPr>
            <p:cNvSpPr/>
            <p:nvPr/>
          </p:nvSpPr>
          <p:spPr>
            <a:xfrm>
              <a:off x="5884312" y="5756194"/>
              <a:ext cx="609685" cy="539614"/>
            </a:xfrm>
            <a:custGeom>
              <a:avLst/>
              <a:gdLst>
                <a:gd name="T0" fmla="*/ 5671 w 8338"/>
                <a:gd name="T1" fmla="*/ 507 h 7390"/>
                <a:gd name="T2" fmla="*/ 5673 w 8338"/>
                <a:gd name="T3" fmla="*/ 480 h 7390"/>
                <a:gd name="T4" fmla="*/ 5301 w 8338"/>
                <a:gd name="T5" fmla="*/ 23 h 7390"/>
                <a:gd name="T6" fmla="*/ 4843 w 8338"/>
                <a:gd name="T7" fmla="*/ 396 h 7390"/>
                <a:gd name="T8" fmla="*/ 4843 w 8338"/>
                <a:gd name="T9" fmla="*/ 396 h 7390"/>
                <a:gd name="T10" fmla="*/ 1455 w 8338"/>
                <a:gd name="T11" fmla="*/ 3428 h 7390"/>
                <a:gd name="T12" fmla="*/ 1416 w 8338"/>
                <a:gd name="T13" fmla="*/ 3804 h 7390"/>
                <a:gd name="T14" fmla="*/ 2812 w 8338"/>
                <a:gd name="T15" fmla="*/ 3905 h 7390"/>
                <a:gd name="T16" fmla="*/ 4465 w 8338"/>
                <a:gd name="T17" fmla="*/ 4407 h 7390"/>
                <a:gd name="T18" fmla="*/ 2837 w 8338"/>
                <a:gd name="T19" fmla="*/ 4142 h 7390"/>
                <a:gd name="T20" fmla="*/ 1952 w 8338"/>
                <a:gd name="T21" fmla="*/ 4157 h 7390"/>
                <a:gd name="T22" fmla="*/ 1203 w 8338"/>
                <a:gd name="T23" fmla="*/ 4294 h 7390"/>
                <a:gd name="T24" fmla="*/ 1202 w 8338"/>
                <a:gd name="T25" fmla="*/ 4291 h 7390"/>
                <a:gd name="T26" fmla="*/ 95 w 8338"/>
                <a:gd name="T27" fmla="*/ 6049 h 7390"/>
                <a:gd name="T28" fmla="*/ 91 w 8338"/>
                <a:gd name="T29" fmla="*/ 6506 h 7390"/>
                <a:gd name="T30" fmla="*/ 498 w 8338"/>
                <a:gd name="T31" fmla="*/ 6714 h 7390"/>
                <a:gd name="T32" fmla="*/ 2652 w 8338"/>
                <a:gd name="T33" fmla="*/ 6591 h 7390"/>
                <a:gd name="T34" fmla="*/ 5386 w 8338"/>
                <a:gd name="T35" fmla="*/ 7277 h 7390"/>
                <a:gd name="T36" fmla="*/ 5634 w 8338"/>
                <a:gd name="T37" fmla="*/ 7387 h 7390"/>
                <a:gd name="T38" fmla="*/ 5745 w 8338"/>
                <a:gd name="T39" fmla="*/ 7384 h 7390"/>
                <a:gd name="T40" fmla="*/ 6054 w 8338"/>
                <a:gd name="T41" fmla="*/ 7173 h 7390"/>
                <a:gd name="T42" fmla="*/ 7630 w 8338"/>
                <a:gd name="T43" fmla="*/ 5180 h 7390"/>
                <a:gd name="T44" fmla="*/ 8005 w 8338"/>
                <a:gd name="T45" fmla="*/ 4950 h 7390"/>
                <a:gd name="T46" fmla="*/ 8140 w 8338"/>
                <a:gd name="T47" fmla="*/ 4656 h 7390"/>
                <a:gd name="T48" fmla="*/ 8167 w 8338"/>
                <a:gd name="T49" fmla="*/ 4111 h 7390"/>
                <a:gd name="T50" fmla="*/ 5671 w 8338"/>
                <a:gd name="T51" fmla="*/ 507 h 7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38" h="7390">
                  <a:moveTo>
                    <a:pt x="5671" y="507"/>
                  </a:moveTo>
                  <a:lnTo>
                    <a:pt x="5673" y="480"/>
                  </a:lnTo>
                  <a:cubicBezTo>
                    <a:pt x="5697" y="251"/>
                    <a:pt x="5530" y="46"/>
                    <a:pt x="5301" y="23"/>
                  </a:cubicBezTo>
                  <a:cubicBezTo>
                    <a:pt x="5071" y="0"/>
                    <a:pt x="4867" y="167"/>
                    <a:pt x="4843" y="396"/>
                  </a:cubicBezTo>
                  <a:lnTo>
                    <a:pt x="4843" y="396"/>
                  </a:lnTo>
                  <a:cubicBezTo>
                    <a:pt x="3118" y="378"/>
                    <a:pt x="1633" y="1678"/>
                    <a:pt x="1455" y="3428"/>
                  </a:cubicBezTo>
                  <a:lnTo>
                    <a:pt x="1416" y="3804"/>
                  </a:lnTo>
                  <a:cubicBezTo>
                    <a:pt x="1881" y="3769"/>
                    <a:pt x="2360" y="3822"/>
                    <a:pt x="2812" y="3905"/>
                  </a:cubicBezTo>
                  <a:cubicBezTo>
                    <a:pt x="3382" y="4010"/>
                    <a:pt x="3927" y="4194"/>
                    <a:pt x="4465" y="4407"/>
                  </a:cubicBezTo>
                  <a:cubicBezTo>
                    <a:pt x="3926" y="4275"/>
                    <a:pt x="3391" y="4179"/>
                    <a:pt x="2837" y="4142"/>
                  </a:cubicBezTo>
                  <a:cubicBezTo>
                    <a:pt x="2543" y="4122"/>
                    <a:pt x="2245" y="4129"/>
                    <a:pt x="1952" y="4157"/>
                  </a:cubicBezTo>
                  <a:cubicBezTo>
                    <a:pt x="1700" y="4181"/>
                    <a:pt x="1445" y="4216"/>
                    <a:pt x="1203" y="4294"/>
                  </a:cubicBezTo>
                  <a:cubicBezTo>
                    <a:pt x="1203" y="4293"/>
                    <a:pt x="1202" y="4292"/>
                    <a:pt x="1202" y="4291"/>
                  </a:cubicBezTo>
                  <a:lnTo>
                    <a:pt x="95" y="6049"/>
                  </a:lnTo>
                  <a:cubicBezTo>
                    <a:pt x="0" y="6184"/>
                    <a:pt x="5" y="6365"/>
                    <a:pt x="91" y="6506"/>
                  </a:cubicBezTo>
                  <a:cubicBezTo>
                    <a:pt x="176" y="6647"/>
                    <a:pt x="325" y="6747"/>
                    <a:pt x="498" y="6714"/>
                  </a:cubicBezTo>
                  <a:cubicBezTo>
                    <a:pt x="538" y="6706"/>
                    <a:pt x="1360" y="6460"/>
                    <a:pt x="2652" y="6591"/>
                  </a:cubicBezTo>
                  <a:cubicBezTo>
                    <a:pt x="4785" y="6808"/>
                    <a:pt x="5386" y="7277"/>
                    <a:pt x="5386" y="7277"/>
                  </a:cubicBezTo>
                  <a:cubicBezTo>
                    <a:pt x="5386" y="7277"/>
                    <a:pt x="5526" y="7378"/>
                    <a:pt x="5634" y="7387"/>
                  </a:cubicBezTo>
                  <a:cubicBezTo>
                    <a:pt x="5671" y="7390"/>
                    <a:pt x="5708" y="7390"/>
                    <a:pt x="5745" y="7384"/>
                  </a:cubicBezTo>
                  <a:cubicBezTo>
                    <a:pt x="5875" y="7364"/>
                    <a:pt x="5969" y="7278"/>
                    <a:pt x="6054" y="7173"/>
                  </a:cubicBezTo>
                  <a:cubicBezTo>
                    <a:pt x="6054" y="7173"/>
                    <a:pt x="7406" y="5466"/>
                    <a:pt x="7630" y="5180"/>
                  </a:cubicBezTo>
                  <a:cubicBezTo>
                    <a:pt x="7731" y="5051"/>
                    <a:pt x="7862" y="5037"/>
                    <a:pt x="8005" y="4950"/>
                  </a:cubicBezTo>
                  <a:cubicBezTo>
                    <a:pt x="8129" y="4875"/>
                    <a:pt x="8140" y="4730"/>
                    <a:pt x="8140" y="4656"/>
                  </a:cubicBezTo>
                  <a:lnTo>
                    <a:pt x="8167" y="4111"/>
                  </a:lnTo>
                  <a:cubicBezTo>
                    <a:pt x="8338" y="2435"/>
                    <a:pt x="7251" y="921"/>
                    <a:pt x="5671" y="5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confont-10123-4910606">
              <a:extLst>
                <a:ext uri="{FF2B5EF4-FFF2-40B4-BE49-F238E27FC236}">
                  <a16:creationId xmlns:a16="http://schemas.microsoft.com/office/drawing/2014/main" id="{83792EE9-A153-1F7A-D605-46457F097A5B}"/>
                </a:ext>
              </a:extLst>
            </p:cNvPr>
            <p:cNvSpPr/>
            <p:nvPr/>
          </p:nvSpPr>
          <p:spPr>
            <a:xfrm>
              <a:off x="8785394" y="5706109"/>
              <a:ext cx="609685" cy="533492"/>
            </a:xfrm>
            <a:custGeom>
              <a:avLst/>
              <a:gdLst>
                <a:gd name="T0" fmla="*/ 5900 w 8534"/>
                <a:gd name="T1" fmla="*/ 5400 h 7467"/>
                <a:gd name="T2" fmla="*/ 5146 w 8534"/>
                <a:gd name="T3" fmla="*/ 4646 h 7467"/>
                <a:gd name="T4" fmla="*/ 4842 w 8534"/>
                <a:gd name="T5" fmla="*/ 4643 h 7467"/>
                <a:gd name="T6" fmla="*/ 4844 w 8534"/>
                <a:gd name="T7" fmla="*/ 4948 h 7467"/>
                <a:gd name="T8" fmla="*/ 5750 w 8534"/>
                <a:gd name="T9" fmla="*/ 5853 h 7467"/>
                <a:gd name="T10" fmla="*/ 6051 w 8534"/>
                <a:gd name="T11" fmla="*/ 5853 h 7467"/>
                <a:gd name="T12" fmla="*/ 7560 w 8534"/>
                <a:gd name="T13" fmla="*/ 4344 h 7467"/>
                <a:gd name="T14" fmla="*/ 7562 w 8534"/>
                <a:gd name="T15" fmla="*/ 4040 h 7467"/>
                <a:gd name="T16" fmla="*/ 7258 w 8534"/>
                <a:gd name="T17" fmla="*/ 4043 h 7467"/>
                <a:gd name="T18" fmla="*/ 5900 w 8534"/>
                <a:gd name="T19" fmla="*/ 5400 h 7467"/>
                <a:gd name="T20" fmla="*/ 2155 w 8534"/>
                <a:gd name="T21" fmla="*/ 1920 h 7467"/>
                <a:gd name="T22" fmla="*/ 3200 w 8534"/>
                <a:gd name="T23" fmla="*/ 2773 h 7467"/>
                <a:gd name="T24" fmla="*/ 5334 w 8534"/>
                <a:gd name="T25" fmla="*/ 2773 h 7467"/>
                <a:gd name="T26" fmla="*/ 6379 w 8534"/>
                <a:gd name="T27" fmla="*/ 1920 h 7467"/>
                <a:gd name="T28" fmla="*/ 8107 w 8534"/>
                <a:gd name="T29" fmla="*/ 1920 h 7467"/>
                <a:gd name="T30" fmla="*/ 8534 w 8534"/>
                <a:gd name="T31" fmla="*/ 2347 h 7467"/>
                <a:gd name="T32" fmla="*/ 8534 w 8534"/>
                <a:gd name="T33" fmla="*/ 7040 h 7467"/>
                <a:gd name="T34" fmla="*/ 8107 w 8534"/>
                <a:gd name="T35" fmla="*/ 7467 h 7467"/>
                <a:gd name="T36" fmla="*/ 427 w 8534"/>
                <a:gd name="T37" fmla="*/ 7467 h 7467"/>
                <a:gd name="T38" fmla="*/ 0 w 8534"/>
                <a:gd name="T39" fmla="*/ 7040 h 7467"/>
                <a:gd name="T40" fmla="*/ 0 w 8534"/>
                <a:gd name="T41" fmla="*/ 2347 h 7467"/>
                <a:gd name="T42" fmla="*/ 427 w 8534"/>
                <a:gd name="T43" fmla="*/ 1920 h 7467"/>
                <a:gd name="T44" fmla="*/ 2155 w 8534"/>
                <a:gd name="T45" fmla="*/ 1920 h 7467"/>
                <a:gd name="T46" fmla="*/ 1067 w 8534"/>
                <a:gd name="T47" fmla="*/ 3627 h 7467"/>
                <a:gd name="T48" fmla="*/ 854 w 8534"/>
                <a:gd name="T49" fmla="*/ 3840 h 7467"/>
                <a:gd name="T50" fmla="*/ 1067 w 8534"/>
                <a:gd name="T51" fmla="*/ 4053 h 7467"/>
                <a:gd name="T52" fmla="*/ 2774 w 8534"/>
                <a:gd name="T53" fmla="*/ 4053 h 7467"/>
                <a:gd name="T54" fmla="*/ 2987 w 8534"/>
                <a:gd name="T55" fmla="*/ 3840 h 7467"/>
                <a:gd name="T56" fmla="*/ 2774 w 8534"/>
                <a:gd name="T57" fmla="*/ 3627 h 7467"/>
                <a:gd name="T58" fmla="*/ 1067 w 8534"/>
                <a:gd name="T59" fmla="*/ 3627 h 7467"/>
                <a:gd name="T60" fmla="*/ 1067 w 8534"/>
                <a:gd name="T61" fmla="*/ 4693 h 7467"/>
                <a:gd name="T62" fmla="*/ 854 w 8534"/>
                <a:gd name="T63" fmla="*/ 4907 h 7467"/>
                <a:gd name="T64" fmla="*/ 1067 w 8534"/>
                <a:gd name="T65" fmla="*/ 5120 h 7467"/>
                <a:gd name="T66" fmla="*/ 3200 w 8534"/>
                <a:gd name="T67" fmla="*/ 5120 h 7467"/>
                <a:gd name="T68" fmla="*/ 3414 w 8534"/>
                <a:gd name="T69" fmla="*/ 4907 h 7467"/>
                <a:gd name="T70" fmla="*/ 3200 w 8534"/>
                <a:gd name="T71" fmla="*/ 4693 h 7467"/>
                <a:gd name="T72" fmla="*/ 1067 w 8534"/>
                <a:gd name="T73" fmla="*/ 4693 h 7467"/>
                <a:gd name="T74" fmla="*/ 1067 w 8534"/>
                <a:gd name="T75" fmla="*/ 5760 h 7467"/>
                <a:gd name="T76" fmla="*/ 854 w 8534"/>
                <a:gd name="T77" fmla="*/ 5973 h 7467"/>
                <a:gd name="T78" fmla="*/ 1067 w 8534"/>
                <a:gd name="T79" fmla="*/ 6187 h 7467"/>
                <a:gd name="T80" fmla="*/ 3627 w 8534"/>
                <a:gd name="T81" fmla="*/ 6187 h 7467"/>
                <a:gd name="T82" fmla="*/ 3840 w 8534"/>
                <a:gd name="T83" fmla="*/ 5973 h 7467"/>
                <a:gd name="T84" fmla="*/ 3627 w 8534"/>
                <a:gd name="T85" fmla="*/ 5760 h 7467"/>
                <a:gd name="T86" fmla="*/ 1067 w 8534"/>
                <a:gd name="T87" fmla="*/ 5760 h 7467"/>
                <a:gd name="T88" fmla="*/ 5120 w 8534"/>
                <a:gd name="T89" fmla="*/ 853 h 7467"/>
                <a:gd name="T90" fmla="*/ 5974 w 8534"/>
                <a:gd name="T91" fmla="*/ 1707 h 7467"/>
                <a:gd name="T92" fmla="*/ 5120 w 8534"/>
                <a:gd name="T93" fmla="*/ 2560 h 7467"/>
                <a:gd name="T94" fmla="*/ 3414 w 8534"/>
                <a:gd name="T95" fmla="*/ 2560 h 7467"/>
                <a:gd name="T96" fmla="*/ 2560 w 8534"/>
                <a:gd name="T97" fmla="*/ 1707 h 7467"/>
                <a:gd name="T98" fmla="*/ 3414 w 8534"/>
                <a:gd name="T99" fmla="*/ 853 h 7467"/>
                <a:gd name="T100" fmla="*/ 4267 w 8534"/>
                <a:gd name="T101" fmla="*/ 0 h 7467"/>
                <a:gd name="T102" fmla="*/ 5120 w 8534"/>
                <a:gd name="T103" fmla="*/ 853 h 7467"/>
                <a:gd name="T104" fmla="*/ 4267 w 8534"/>
                <a:gd name="T105" fmla="*/ 1280 h 7467"/>
                <a:gd name="T106" fmla="*/ 4694 w 8534"/>
                <a:gd name="T107" fmla="*/ 853 h 7467"/>
                <a:gd name="T108" fmla="*/ 4267 w 8534"/>
                <a:gd name="T109" fmla="*/ 427 h 7467"/>
                <a:gd name="T110" fmla="*/ 3840 w 8534"/>
                <a:gd name="T111" fmla="*/ 853 h 7467"/>
                <a:gd name="T112" fmla="*/ 4267 w 8534"/>
                <a:gd name="T113" fmla="*/ 1280 h 7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34" h="7467">
                  <a:moveTo>
                    <a:pt x="5900" y="5400"/>
                  </a:moveTo>
                  <a:lnTo>
                    <a:pt x="5146" y="4646"/>
                  </a:lnTo>
                  <a:cubicBezTo>
                    <a:pt x="5063" y="4560"/>
                    <a:pt x="4926" y="4559"/>
                    <a:pt x="4842" y="4643"/>
                  </a:cubicBezTo>
                  <a:cubicBezTo>
                    <a:pt x="4758" y="4728"/>
                    <a:pt x="4759" y="4865"/>
                    <a:pt x="4844" y="4948"/>
                  </a:cubicBezTo>
                  <a:lnTo>
                    <a:pt x="5750" y="5853"/>
                  </a:lnTo>
                  <a:cubicBezTo>
                    <a:pt x="5833" y="5936"/>
                    <a:pt x="5968" y="5936"/>
                    <a:pt x="6051" y="5853"/>
                  </a:cubicBezTo>
                  <a:lnTo>
                    <a:pt x="7560" y="4344"/>
                  </a:lnTo>
                  <a:cubicBezTo>
                    <a:pt x="7646" y="4261"/>
                    <a:pt x="7647" y="4124"/>
                    <a:pt x="7562" y="4040"/>
                  </a:cubicBezTo>
                  <a:cubicBezTo>
                    <a:pt x="7478" y="3956"/>
                    <a:pt x="7341" y="3957"/>
                    <a:pt x="7258" y="4043"/>
                  </a:cubicBezTo>
                  <a:lnTo>
                    <a:pt x="5900" y="5400"/>
                  </a:lnTo>
                  <a:close/>
                  <a:moveTo>
                    <a:pt x="2155" y="1920"/>
                  </a:moveTo>
                  <a:cubicBezTo>
                    <a:pt x="2257" y="2417"/>
                    <a:pt x="2693" y="2773"/>
                    <a:pt x="3200" y="2773"/>
                  </a:cubicBezTo>
                  <a:lnTo>
                    <a:pt x="5334" y="2773"/>
                  </a:lnTo>
                  <a:cubicBezTo>
                    <a:pt x="5841" y="2773"/>
                    <a:pt x="6277" y="2417"/>
                    <a:pt x="6379" y="1920"/>
                  </a:cubicBezTo>
                  <a:lnTo>
                    <a:pt x="8107" y="1920"/>
                  </a:lnTo>
                  <a:cubicBezTo>
                    <a:pt x="8343" y="1920"/>
                    <a:pt x="8534" y="2111"/>
                    <a:pt x="8534" y="2347"/>
                  </a:cubicBezTo>
                  <a:lnTo>
                    <a:pt x="8534" y="7040"/>
                  </a:lnTo>
                  <a:cubicBezTo>
                    <a:pt x="8534" y="7276"/>
                    <a:pt x="8343" y="7467"/>
                    <a:pt x="8107" y="7467"/>
                  </a:cubicBezTo>
                  <a:lnTo>
                    <a:pt x="427" y="7467"/>
                  </a:lnTo>
                  <a:cubicBezTo>
                    <a:pt x="191" y="7467"/>
                    <a:pt x="0" y="7276"/>
                    <a:pt x="0" y="7040"/>
                  </a:cubicBezTo>
                  <a:lnTo>
                    <a:pt x="0" y="2347"/>
                  </a:lnTo>
                  <a:cubicBezTo>
                    <a:pt x="0" y="2111"/>
                    <a:pt x="191" y="1920"/>
                    <a:pt x="427" y="1920"/>
                  </a:cubicBezTo>
                  <a:lnTo>
                    <a:pt x="2155" y="1920"/>
                  </a:lnTo>
                  <a:close/>
                  <a:moveTo>
                    <a:pt x="1067" y="3627"/>
                  </a:moveTo>
                  <a:cubicBezTo>
                    <a:pt x="949" y="3627"/>
                    <a:pt x="854" y="3722"/>
                    <a:pt x="854" y="3840"/>
                  </a:cubicBezTo>
                  <a:cubicBezTo>
                    <a:pt x="854" y="3958"/>
                    <a:pt x="949" y="4053"/>
                    <a:pt x="1067" y="4053"/>
                  </a:cubicBezTo>
                  <a:lnTo>
                    <a:pt x="2774" y="4053"/>
                  </a:lnTo>
                  <a:cubicBezTo>
                    <a:pt x="2891" y="4053"/>
                    <a:pt x="2987" y="3958"/>
                    <a:pt x="2987" y="3840"/>
                  </a:cubicBezTo>
                  <a:cubicBezTo>
                    <a:pt x="2987" y="3722"/>
                    <a:pt x="2891" y="3627"/>
                    <a:pt x="2774" y="3627"/>
                  </a:cubicBezTo>
                  <a:lnTo>
                    <a:pt x="1067" y="3627"/>
                  </a:lnTo>
                  <a:close/>
                  <a:moveTo>
                    <a:pt x="1067" y="4693"/>
                  </a:moveTo>
                  <a:cubicBezTo>
                    <a:pt x="949" y="4693"/>
                    <a:pt x="854" y="4789"/>
                    <a:pt x="854" y="4907"/>
                  </a:cubicBezTo>
                  <a:cubicBezTo>
                    <a:pt x="854" y="5024"/>
                    <a:pt x="949" y="5120"/>
                    <a:pt x="1067" y="5120"/>
                  </a:cubicBezTo>
                  <a:lnTo>
                    <a:pt x="3200" y="5120"/>
                  </a:lnTo>
                  <a:cubicBezTo>
                    <a:pt x="3318" y="5120"/>
                    <a:pt x="3414" y="5024"/>
                    <a:pt x="3414" y="4907"/>
                  </a:cubicBezTo>
                  <a:cubicBezTo>
                    <a:pt x="3414" y="4789"/>
                    <a:pt x="3318" y="4693"/>
                    <a:pt x="3200" y="4693"/>
                  </a:cubicBezTo>
                  <a:lnTo>
                    <a:pt x="1067" y="4693"/>
                  </a:lnTo>
                  <a:close/>
                  <a:moveTo>
                    <a:pt x="1067" y="5760"/>
                  </a:moveTo>
                  <a:cubicBezTo>
                    <a:pt x="949" y="5760"/>
                    <a:pt x="854" y="5856"/>
                    <a:pt x="854" y="5973"/>
                  </a:cubicBezTo>
                  <a:cubicBezTo>
                    <a:pt x="854" y="6091"/>
                    <a:pt x="949" y="6187"/>
                    <a:pt x="1067" y="6187"/>
                  </a:cubicBezTo>
                  <a:lnTo>
                    <a:pt x="3627" y="6187"/>
                  </a:lnTo>
                  <a:cubicBezTo>
                    <a:pt x="3745" y="6187"/>
                    <a:pt x="3840" y="6091"/>
                    <a:pt x="3840" y="5973"/>
                  </a:cubicBezTo>
                  <a:cubicBezTo>
                    <a:pt x="3840" y="5856"/>
                    <a:pt x="3745" y="5760"/>
                    <a:pt x="3627" y="5760"/>
                  </a:cubicBezTo>
                  <a:lnTo>
                    <a:pt x="1067" y="5760"/>
                  </a:lnTo>
                  <a:close/>
                  <a:moveTo>
                    <a:pt x="5120" y="853"/>
                  </a:moveTo>
                  <a:cubicBezTo>
                    <a:pt x="5592" y="853"/>
                    <a:pt x="5974" y="1235"/>
                    <a:pt x="5974" y="1707"/>
                  </a:cubicBezTo>
                  <a:cubicBezTo>
                    <a:pt x="5974" y="2178"/>
                    <a:pt x="5592" y="2560"/>
                    <a:pt x="5120" y="2560"/>
                  </a:cubicBezTo>
                  <a:lnTo>
                    <a:pt x="3414" y="2560"/>
                  </a:lnTo>
                  <a:cubicBezTo>
                    <a:pt x="2942" y="2560"/>
                    <a:pt x="2560" y="2178"/>
                    <a:pt x="2560" y="1707"/>
                  </a:cubicBezTo>
                  <a:cubicBezTo>
                    <a:pt x="2560" y="1235"/>
                    <a:pt x="2942" y="853"/>
                    <a:pt x="3414" y="853"/>
                  </a:cubicBezTo>
                  <a:cubicBezTo>
                    <a:pt x="3414" y="382"/>
                    <a:pt x="3796" y="0"/>
                    <a:pt x="4267" y="0"/>
                  </a:cubicBezTo>
                  <a:cubicBezTo>
                    <a:pt x="4738" y="0"/>
                    <a:pt x="5120" y="382"/>
                    <a:pt x="5120" y="853"/>
                  </a:cubicBezTo>
                  <a:close/>
                  <a:moveTo>
                    <a:pt x="4267" y="1280"/>
                  </a:moveTo>
                  <a:cubicBezTo>
                    <a:pt x="4503" y="1280"/>
                    <a:pt x="4694" y="1089"/>
                    <a:pt x="4694" y="853"/>
                  </a:cubicBezTo>
                  <a:cubicBezTo>
                    <a:pt x="4694" y="618"/>
                    <a:pt x="4503" y="427"/>
                    <a:pt x="4267" y="427"/>
                  </a:cubicBezTo>
                  <a:cubicBezTo>
                    <a:pt x="4031" y="427"/>
                    <a:pt x="3840" y="618"/>
                    <a:pt x="3840" y="853"/>
                  </a:cubicBezTo>
                  <a:cubicBezTo>
                    <a:pt x="3840" y="1089"/>
                    <a:pt x="4031" y="1280"/>
                    <a:pt x="4267" y="1280"/>
                  </a:cubicBez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AEFCB5A0-562D-1606-93D8-D84D0A7D8B42}"/>
                </a:ext>
              </a:extLst>
            </p:cNvPr>
            <p:cNvSpPr txBox="1"/>
            <p:nvPr/>
          </p:nvSpPr>
          <p:spPr>
            <a:xfrm>
              <a:off x="2958544" y="5258154"/>
              <a:ext cx="461665" cy="369332"/>
            </a:xfrm>
            <a:prstGeom prst="rect">
              <a:avLst/>
            </a:prstGeom>
            <a:noFill/>
          </p:spPr>
          <p:txBody>
            <a:bodyPr vert="eaVert"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2311ED3A-DC3C-9E69-7B09-A5BC0BFE6B26}"/>
                </a:ext>
              </a:extLst>
            </p:cNvPr>
            <p:cNvSpPr txBox="1"/>
            <p:nvPr/>
          </p:nvSpPr>
          <p:spPr>
            <a:xfrm>
              <a:off x="6023047" y="5296196"/>
              <a:ext cx="461665" cy="369332"/>
            </a:xfrm>
            <a:prstGeom prst="rect">
              <a:avLst/>
            </a:prstGeom>
            <a:noFill/>
          </p:spPr>
          <p:txBody>
            <a:bodyPr vert="eaVert"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CC864F22-C569-1F60-3CB5-7145510B9828}"/>
                </a:ext>
              </a:extLst>
            </p:cNvPr>
            <p:cNvSpPr txBox="1"/>
            <p:nvPr/>
          </p:nvSpPr>
          <p:spPr>
            <a:xfrm>
              <a:off x="8856717" y="5258154"/>
              <a:ext cx="461665" cy="369332"/>
            </a:xfrm>
            <a:prstGeom prst="rect">
              <a:avLst/>
            </a:prstGeom>
            <a:noFill/>
          </p:spPr>
          <p:txBody>
            <a:bodyPr vert="eaVert"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sp>
        <p:nvSpPr>
          <p:cNvPr id="49" name="íşlïḍè">
            <a:extLst>
              <a:ext uri="{FF2B5EF4-FFF2-40B4-BE49-F238E27FC236}">
                <a16:creationId xmlns:a16="http://schemas.microsoft.com/office/drawing/2014/main" id="{722A538B-8E00-5DD3-6000-063E81A11D1C}"/>
              </a:ext>
            </a:extLst>
          </p:cNvPr>
          <p:cNvSpPr txBox="1"/>
          <p:nvPr/>
        </p:nvSpPr>
        <p:spPr>
          <a:xfrm>
            <a:off x="1343093" y="2732565"/>
            <a:ext cx="10544107" cy="485930"/>
          </a:xfrm>
          <a:prstGeom prst="rect">
            <a:avLst/>
          </a:prstGeom>
          <a:noFill/>
        </p:spPr>
        <p:txBody>
          <a:bodyPr wrap="square" lIns="91440" tIns="45720" rIns="91440" bIns="45720" anchor="ctr">
            <a:noAutofit/>
          </a:bodyPr>
          <a:lstStyle/>
          <a:p>
            <a:r>
              <a:rPr lang="zh-CN" altLang="en-US" b="1" dirty="0"/>
              <a:t>当一个用户的职责发生变化或需要为一个新的用户授权时，只要修改或设置用户的角色即可。</a:t>
            </a:r>
            <a:endParaRPr lang="en-US" altLang="zh-CN" b="1" dirty="0"/>
          </a:p>
        </p:txBody>
      </p:sp>
      <p:sp>
        <p:nvSpPr>
          <p:cNvPr id="50" name="矩形 49">
            <a:extLst>
              <a:ext uri="{FF2B5EF4-FFF2-40B4-BE49-F238E27FC236}">
                <a16:creationId xmlns:a16="http://schemas.microsoft.com/office/drawing/2014/main" id="{B08426DD-867B-A524-C1E3-8850009AF27C}"/>
              </a:ext>
            </a:extLst>
          </p:cNvPr>
          <p:cNvSpPr/>
          <p:nvPr/>
        </p:nvSpPr>
        <p:spPr>
          <a:xfrm>
            <a:off x="1086117" y="283127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íşlïḍè">
            <a:extLst>
              <a:ext uri="{FF2B5EF4-FFF2-40B4-BE49-F238E27FC236}">
                <a16:creationId xmlns:a16="http://schemas.microsoft.com/office/drawing/2014/main" id="{740258F7-699A-85BD-BDC5-B3BD1F4B39A3}"/>
              </a:ext>
            </a:extLst>
          </p:cNvPr>
          <p:cNvSpPr txBox="1"/>
          <p:nvPr/>
        </p:nvSpPr>
        <p:spPr>
          <a:xfrm>
            <a:off x="980184" y="3250531"/>
            <a:ext cx="10907016" cy="736542"/>
          </a:xfrm>
          <a:prstGeom prst="rect">
            <a:avLst/>
          </a:prstGeom>
          <a:noFill/>
        </p:spPr>
        <p:txBody>
          <a:bodyPr wrap="square" lIns="91440" tIns="45720" rIns="91440" bIns="45720" anchor="ctr">
            <a:noAutofit/>
          </a:bodyPr>
          <a:lstStyle/>
          <a:p>
            <a:r>
              <a:rPr lang="zh-CN" altLang="en-US" b="1" dirty="0"/>
              <a:t>很显然，将用户和访问权限通过角色进行逻辑隔离能够减小授权的复杂性、增强权限的可管理性、减少因授权失误导致安全漏洞的风险。</a:t>
            </a:r>
            <a:endParaRPr lang="en-US" altLang="zh-CN" b="1" dirty="0"/>
          </a:p>
        </p:txBody>
      </p:sp>
      <p:sp>
        <p:nvSpPr>
          <p:cNvPr id="36" name="矩形 35">
            <a:extLst>
              <a:ext uri="{FF2B5EF4-FFF2-40B4-BE49-F238E27FC236}">
                <a16:creationId xmlns:a16="http://schemas.microsoft.com/office/drawing/2014/main" id="{5E89E2CF-64B9-E623-5E60-2E917164A381}"/>
              </a:ext>
            </a:extLst>
          </p:cNvPr>
          <p:cNvSpPr/>
          <p:nvPr/>
        </p:nvSpPr>
        <p:spPr>
          <a:xfrm>
            <a:off x="723208" y="334924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2834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p:cTn id="18" dur="500" fill="hold"/>
                                        <p:tgtEl>
                                          <p:spTgt spid="50"/>
                                        </p:tgtEl>
                                        <p:attrNameLst>
                                          <p:attrName>ppt_w</p:attrName>
                                        </p:attrNameLst>
                                      </p:cBhvr>
                                      <p:tavLst>
                                        <p:tav tm="0">
                                          <p:val>
                                            <p:fltVal val="0"/>
                                          </p:val>
                                        </p:tav>
                                        <p:tav tm="100000">
                                          <p:val>
                                            <p:strVal val="#ppt_w"/>
                                          </p:val>
                                        </p:tav>
                                      </p:tavLst>
                                    </p:anim>
                                    <p:anim calcmode="lin" valueType="num">
                                      <p:cBhvr>
                                        <p:cTn id="19" dur="500" fill="hold"/>
                                        <p:tgtEl>
                                          <p:spTgt spid="50"/>
                                        </p:tgtEl>
                                        <p:attrNameLst>
                                          <p:attrName>ppt_h</p:attrName>
                                        </p:attrNameLst>
                                      </p:cBhvr>
                                      <p:tavLst>
                                        <p:tav tm="0">
                                          <p:val>
                                            <p:fltVal val="0"/>
                                          </p:val>
                                        </p:tav>
                                        <p:tav tm="100000">
                                          <p:val>
                                            <p:strVal val="#ppt_h"/>
                                          </p:val>
                                        </p:tav>
                                      </p:tavLst>
                                    </p:anim>
                                    <p:anim calcmode="lin" valueType="num">
                                      <p:cBhvr>
                                        <p:cTn id="20" dur="500" fill="hold"/>
                                        <p:tgtEl>
                                          <p:spTgt spid="50"/>
                                        </p:tgtEl>
                                        <p:attrNameLst>
                                          <p:attrName>style.rotation</p:attrName>
                                        </p:attrNameLst>
                                      </p:cBhvr>
                                      <p:tavLst>
                                        <p:tav tm="0">
                                          <p:val>
                                            <p:fltVal val="360"/>
                                          </p:val>
                                        </p:tav>
                                        <p:tav tm="100000">
                                          <p:val>
                                            <p:fltVal val="0"/>
                                          </p:val>
                                        </p:tav>
                                      </p:tavLst>
                                    </p:anim>
                                    <p:animEffect transition="in" filter="fade">
                                      <p:cBhvr>
                                        <p:cTn id="21" dur="500"/>
                                        <p:tgtEl>
                                          <p:spTgt spid="5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 calcmode="lin" valueType="num">
                                      <p:cBhvr>
                                        <p:cTn id="31" dur="500" fill="hold"/>
                                        <p:tgtEl>
                                          <p:spTgt spid="36"/>
                                        </p:tgtEl>
                                        <p:attrNameLst>
                                          <p:attrName>style.rotation</p:attrName>
                                        </p:attrNameLst>
                                      </p:cBhvr>
                                      <p:tavLst>
                                        <p:tav tm="0">
                                          <p:val>
                                            <p:fltVal val="360"/>
                                          </p:val>
                                        </p:tav>
                                        <p:tav tm="100000">
                                          <p:val>
                                            <p:fltVal val="0"/>
                                          </p:val>
                                        </p:tav>
                                      </p:tavLst>
                                    </p:anim>
                                    <p:animEffect transition="in" filter="fade">
                                      <p:cBhvr>
                                        <p:cTn id="32" dur="500"/>
                                        <p:tgtEl>
                                          <p:spTgt spid="36"/>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49" grpId="0"/>
      <p:bldP spid="50" grpId="0" animBg="1"/>
      <p:bldP spid="35" grpId="0"/>
      <p:bldP spid="3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1245704" y="1188116"/>
            <a:ext cx="9727095" cy="2606668"/>
            <a:chOff x="1843580" y="1188116"/>
            <a:chExt cx="9727095" cy="2606668"/>
          </a:xfrm>
        </p:grpSpPr>
        <p:sp>
          <p:nvSpPr>
            <p:cNvPr id="12" name="íşlïḍè"/>
            <p:cNvSpPr txBox="1"/>
            <p:nvPr/>
          </p:nvSpPr>
          <p:spPr>
            <a:xfrm>
              <a:off x="1843580" y="1188116"/>
              <a:ext cx="9727095" cy="419100"/>
            </a:xfrm>
            <a:prstGeom prst="rect">
              <a:avLst/>
            </a:prstGeom>
            <a:noFill/>
          </p:spPr>
          <p:txBody>
            <a:bodyPr wrap="square" lIns="91440" tIns="45720" rIns="91440" bIns="45720" anchor="ctr">
              <a:noAutofit/>
            </a:bodyPr>
            <a:lstStyle/>
            <a:p>
              <a:pPr algn="ctr"/>
              <a:r>
                <a:rPr lang="en-US" altLang="zh-CN" sz="2400" b="1" dirty="0"/>
                <a:t>7.7 </a:t>
              </a:r>
              <a:r>
                <a:rPr lang="zh-CN" altLang="en-US" sz="2400" b="1" dirty="0"/>
                <a:t>（</a:t>
              </a:r>
              <a:r>
                <a:rPr lang="en-US" altLang="zh-CN" sz="2400" b="1" dirty="0"/>
                <a:t>1</a:t>
              </a:r>
              <a:r>
                <a:rPr lang="zh-CN" altLang="en-US" sz="2400" b="1" dirty="0"/>
                <a:t>）</a:t>
              </a:r>
              <a:r>
                <a:rPr lang="en-US" altLang="zh-CN" sz="2400" b="1" dirty="0"/>
                <a:t> </a:t>
              </a:r>
              <a:r>
                <a:rPr lang="zh-CN" altLang="en-US" sz="2400" b="1" dirty="0"/>
                <a:t>网络体系结构各层采取的安全措施 </a:t>
              </a:r>
              <a:r>
                <a:rPr lang="en-US" altLang="zh-CN" sz="2400" b="1" dirty="0"/>
                <a:t>—— </a:t>
              </a:r>
              <a:r>
                <a:rPr lang="zh-CN" altLang="en-US" sz="2400" b="1" dirty="0"/>
                <a:t>物理层和数据链路层</a:t>
              </a:r>
              <a:endParaRPr lang="en-US" altLang="zh-CN" sz="2400" b="1" dirty="0"/>
            </a:p>
          </p:txBody>
        </p:sp>
        <p:grpSp>
          <p:nvGrpSpPr>
            <p:cNvPr id="6" name="组合 5"/>
            <p:cNvGrpSpPr/>
            <p:nvPr/>
          </p:nvGrpSpPr>
          <p:grpSpPr>
            <a:xfrm>
              <a:off x="3156764"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物理层安全实例：信道加密</a:t>
                </a:r>
              </a:p>
            </p:txBody>
          </p:sp>
        </p:grpSp>
        <p:grpSp>
          <p:nvGrpSpPr>
            <p:cNvPr id="32" name="组合 31"/>
            <p:cNvGrpSpPr/>
            <p:nvPr/>
          </p:nvGrpSpPr>
          <p:grpSpPr>
            <a:xfrm>
              <a:off x="3156764" y="3199230"/>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数据链路层安全实例：</a:t>
                </a:r>
                <a:r>
                  <a:rPr lang="en-US" altLang="zh-CN" sz="2200" b="1" dirty="0">
                    <a:solidFill>
                      <a:schemeClr val="tx1"/>
                    </a:solidFill>
                    <a:latin typeface="Arial Narrow" panose="020B0606020202030204" pitchFamily="34" charset="0"/>
                  </a:rPr>
                  <a:t>802.11i</a:t>
                </a:r>
                <a:endParaRPr lang="zh-CN" altLang="en-US" sz="2200" b="1" dirty="0">
                  <a:solidFill>
                    <a:schemeClr val="tx1"/>
                  </a:solidFill>
                  <a:latin typeface="Arial Narrow" panose="020B0606020202030204" pitchFamily="34" charset="0"/>
                </a:endParaRPr>
              </a:p>
            </p:txBody>
          </p:sp>
        </p:grpSp>
      </p:grpSp>
    </p:spTree>
    <p:extLst>
      <p:ext uri="{BB962C8B-B14F-4D97-AF65-F5344CB8AC3E}">
        <p14:creationId xmlns:p14="http://schemas.microsoft.com/office/powerpoint/2010/main" val="111453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8490CF74-CFDC-BDC2-3744-0B4FED08B4AF}"/>
              </a:ext>
            </a:extLst>
          </p:cNvPr>
          <p:cNvGrpSpPr/>
          <p:nvPr/>
        </p:nvGrpSpPr>
        <p:grpSpPr>
          <a:xfrm>
            <a:off x="8991357" y="2619233"/>
            <a:ext cx="979054" cy="1105917"/>
            <a:chOff x="1865744" y="1039675"/>
            <a:chExt cx="979054" cy="1105917"/>
          </a:xfrm>
        </p:grpSpPr>
        <p:pic>
          <p:nvPicPr>
            <p:cNvPr id="69" name="图形 68" descr="文档 轮廓">
              <a:extLst>
                <a:ext uri="{FF2B5EF4-FFF2-40B4-BE49-F238E27FC236}">
                  <a16:creationId xmlns:a16="http://schemas.microsoft.com/office/drawing/2014/main" id="{3632F250-6060-D366-584A-AEAF93A48C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1599" y="1438211"/>
              <a:ext cx="707381" cy="707381"/>
            </a:xfrm>
            <a:prstGeom prst="rect">
              <a:avLst/>
            </a:prstGeom>
          </p:spPr>
        </p:pic>
        <p:sp>
          <p:nvSpPr>
            <p:cNvPr id="70" name="文本框 69">
              <a:extLst>
                <a:ext uri="{FF2B5EF4-FFF2-40B4-BE49-F238E27FC236}">
                  <a16:creationId xmlns:a16="http://schemas.microsoft.com/office/drawing/2014/main" id="{7CFC99BE-62A4-40A0-491A-AC2BEC340B5E}"/>
                </a:ext>
              </a:extLst>
            </p:cNvPr>
            <p:cNvSpPr txBox="1"/>
            <p:nvPr/>
          </p:nvSpPr>
          <p:spPr>
            <a:xfrm>
              <a:off x="1865744" y="1039675"/>
              <a:ext cx="979054" cy="369332"/>
            </a:xfrm>
            <a:prstGeom prst="rect">
              <a:avLst/>
            </a:prstGeom>
            <a:noFill/>
          </p:spPr>
          <p:txBody>
            <a:bodyPr wrap="square" rtlCol="0">
              <a:spAutoFit/>
            </a:bodyPr>
            <a:lstStyle/>
            <a:p>
              <a:pPr algn="ctr"/>
              <a:r>
                <a:rPr lang="zh-CN" altLang="en-US" b="1" dirty="0">
                  <a:latin typeface="+mn-ea"/>
                </a:rPr>
                <a:t>明文</a:t>
              </a:r>
            </a:p>
          </p:txBody>
        </p:sp>
      </p:grpSp>
      <p:grpSp>
        <p:nvGrpSpPr>
          <p:cNvPr id="64" name="组合 63">
            <a:extLst>
              <a:ext uri="{FF2B5EF4-FFF2-40B4-BE49-F238E27FC236}">
                <a16:creationId xmlns:a16="http://schemas.microsoft.com/office/drawing/2014/main" id="{8E66EDE9-81BB-CCED-BC36-467BFCBC8D16}"/>
              </a:ext>
            </a:extLst>
          </p:cNvPr>
          <p:cNvGrpSpPr/>
          <p:nvPr/>
        </p:nvGrpSpPr>
        <p:grpSpPr>
          <a:xfrm>
            <a:off x="7113921" y="2885171"/>
            <a:ext cx="979054" cy="1107647"/>
            <a:chOff x="3968709" y="1285770"/>
            <a:chExt cx="979054" cy="1107647"/>
          </a:xfrm>
        </p:grpSpPr>
        <p:pic>
          <p:nvPicPr>
            <p:cNvPr id="65" name="图形 64" descr="文档 轮廓">
              <a:extLst>
                <a:ext uri="{FF2B5EF4-FFF2-40B4-BE49-F238E27FC236}">
                  <a16:creationId xmlns:a16="http://schemas.microsoft.com/office/drawing/2014/main" id="{DFF0DDA7-EE02-0354-A3C7-D764411AB5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546" y="1686036"/>
              <a:ext cx="707381" cy="707381"/>
            </a:xfrm>
            <a:prstGeom prst="rect">
              <a:avLst/>
            </a:prstGeom>
          </p:spPr>
        </p:pic>
        <p:sp>
          <p:nvSpPr>
            <p:cNvPr id="66" name="文本框 65">
              <a:extLst>
                <a:ext uri="{FF2B5EF4-FFF2-40B4-BE49-F238E27FC236}">
                  <a16:creationId xmlns:a16="http://schemas.microsoft.com/office/drawing/2014/main" id="{B82AE678-FADF-DC89-9805-F648AFE6F46F}"/>
                </a:ext>
              </a:extLst>
            </p:cNvPr>
            <p:cNvSpPr txBox="1"/>
            <p:nvPr/>
          </p:nvSpPr>
          <p:spPr>
            <a:xfrm>
              <a:off x="3968709" y="1285770"/>
              <a:ext cx="979054" cy="369332"/>
            </a:xfrm>
            <a:prstGeom prst="rect">
              <a:avLst/>
            </a:prstGeom>
            <a:noFill/>
          </p:spPr>
          <p:txBody>
            <a:bodyPr wrap="square" rtlCol="0">
              <a:spAutoFit/>
            </a:bodyPr>
            <a:lstStyle/>
            <a:p>
              <a:pPr algn="ctr"/>
              <a:r>
                <a:rPr lang="zh-CN" altLang="en-US" b="1" dirty="0">
                  <a:latin typeface="+mn-ea"/>
                </a:rPr>
                <a:t>密文</a:t>
              </a:r>
            </a:p>
          </p:txBody>
        </p:sp>
        <p:pic>
          <p:nvPicPr>
            <p:cNvPr id="67" name="图形 66">
              <a:extLst>
                <a:ext uri="{FF2B5EF4-FFF2-40B4-BE49-F238E27FC236}">
                  <a16:creationId xmlns:a16="http://schemas.microsoft.com/office/drawing/2014/main" id="{AD8CA02C-2CA7-7284-8352-CC6F1C70EE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0543" y="1554631"/>
              <a:ext cx="277096" cy="363688"/>
            </a:xfrm>
            <a:prstGeom prst="rect">
              <a:avLst/>
            </a:prstGeom>
          </p:spPr>
        </p:pic>
      </p:grpSp>
      <p:grpSp>
        <p:nvGrpSpPr>
          <p:cNvPr id="60" name="组合 59">
            <a:extLst>
              <a:ext uri="{FF2B5EF4-FFF2-40B4-BE49-F238E27FC236}">
                <a16:creationId xmlns:a16="http://schemas.microsoft.com/office/drawing/2014/main" id="{D01B9E34-276C-9352-2C8E-19A316D88FAC}"/>
              </a:ext>
            </a:extLst>
          </p:cNvPr>
          <p:cNvGrpSpPr/>
          <p:nvPr/>
        </p:nvGrpSpPr>
        <p:grpSpPr>
          <a:xfrm>
            <a:off x="4225698" y="2885171"/>
            <a:ext cx="979054" cy="1107647"/>
            <a:chOff x="3968709" y="1285770"/>
            <a:chExt cx="979054" cy="1107647"/>
          </a:xfrm>
        </p:grpSpPr>
        <p:pic>
          <p:nvPicPr>
            <p:cNvPr id="61" name="图形 60" descr="文档 轮廓">
              <a:extLst>
                <a:ext uri="{FF2B5EF4-FFF2-40B4-BE49-F238E27FC236}">
                  <a16:creationId xmlns:a16="http://schemas.microsoft.com/office/drawing/2014/main" id="{02CD7C5F-0F10-4656-491F-30A1A13AA3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546" y="1686036"/>
              <a:ext cx="707381" cy="707381"/>
            </a:xfrm>
            <a:prstGeom prst="rect">
              <a:avLst/>
            </a:prstGeom>
          </p:spPr>
        </p:pic>
        <p:sp>
          <p:nvSpPr>
            <p:cNvPr id="62" name="文本框 61">
              <a:extLst>
                <a:ext uri="{FF2B5EF4-FFF2-40B4-BE49-F238E27FC236}">
                  <a16:creationId xmlns:a16="http://schemas.microsoft.com/office/drawing/2014/main" id="{7A938E60-AE74-F0F1-065E-9078134E971E}"/>
                </a:ext>
              </a:extLst>
            </p:cNvPr>
            <p:cNvSpPr txBox="1"/>
            <p:nvPr/>
          </p:nvSpPr>
          <p:spPr>
            <a:xfrm>
              <a:off x="3968709" y="1285770"/>
              <a:ext cx="979054" cy="369332"/>
            </a:xfrm>
            <a:prstGeom prst="rect">
              <a:avLst/>
            </a:prstGeom>
            <a:noFill/>
          </p:spPr>
          <p:txBody>
            <a:bodyPr wrap="square" rtlCol="0">
              <a:spAutoFit/>
            </a:bodyPr>
            <a:lstStyle/>
            <a:p>
              <a:pPr algn="ctr"/>
              <a:r>
                <a:rPr lang="zh-CN" altLang="en-US" b="1" dirty="0">
                  <a:latin typeface="+mn-ea"/>
                </a:rPr>
                <a:t>密文</a:t>
              </a:r>
            </a:p>
          </p:txBody>
        </p:sp>
        <p:pic>
          <p:nvPicPr>
            <p:cNvPr id="63" name="图形 62">
              <a:extLst>
                <a:ext uri="{FF2B5EF4-FFF2-40B4-BE49-F238E27FC236}">
                  <a16:creationId xmlns:a16="http://schemas.microsoft.com/office/drawing/2014/main" id="{11328E48-3FA2-9D07-339F-CF21599571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90543" y="1554631"/>
              <a:ext cx="277096" cy="363688"/>
            </a:xfrm>
            <a:prstGeom prst="rect">
              <a:avLst/>
            </a:prstGeom>
          </p:spPr>
        </p:pic>
      </p:grpSp>
      <p:grpSp>
        <p:nvGrpSpPr>
          <p:cNvPr id="49" name="组合 48">
            <a:extLst>
              <a:ext uri="{FF2B5EF4-FFF2-40B4-BE49-F238E27FC236}">
                <a16:creationId xmlns:a16="http://schemas.microsoft.com/office/drawing/2014/main" id="{611395E7-1E4A-2418-4B76-02DA50016FEA}"/>
              </a:ext>
            </a:extLst>
          </p:cNvPr>
          <p:cNvGrpSpPr/>
          <p:nvPr/>
        </p:nvGrpSpPr>
        <p:grpSpPr>
          <a:xfrm>
            <a:off x="2122733" y="2624218"/>
            <a:ext cx="979054" cy="1105917"/>
            <a:chOff x="1865744" y="1039675"/>
            <a:chExt cx="979054" cy="1105917"/>
          </a:xfrm>
        </p:grpSpPr>
        <p:pic>
          <p:nvPicPr>
            <p:cNvPr id="52" name="图形 51" descr="文档 轮廓">
              <a:extLst>
                <a:ext uri="{FF2B5EF4-FFF2-40B4-BE49-F238E27FC236}">
                  <a16:creationId xmlns:a16="http://schemas.microsoft.com/office/drawing/2014/main" id="{B1CEA861-58BC-B20C-92AC-83DDC3F0A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1599" y="1438211"/>
              <a:ext cx="707381" cy="707381"/>
            </a:xfrm>
            <a:prstGeom prst="rect">
              <a:avLst/>
            </a:prstGeom>
          </p:spPr>
        </p:pic>
        <p:sp>
          <p:nvSpPr>
            <p:cNvPr id="59" name="文本框 58">
              <a:extLst>
                <a:ext uri="{FF2B5EF4-FFF2-40B4-BE49-F238E27FC236}">
                  <a16:creationId xmlns:a16="http://schemas.microsoft.com/office/drawing/2014/main" id="{3ED700E3-AC20-D022-0925-675CB270155A}"/>
                </a:ext>
              </a:extLst>
            </p:cNvPr>
            <p:cNvSpPr txBox="1"/>
            <p:nvPr/>
          </p:nvSpPr>
          <p:spPr>
            <a:xfrm>
              <a:off x="1865744" y="1039675"/>
              <a:ext cx="979054" cy="369332"/>
            </a:xfrm>
            <a:prstGeom prst="rect">
              <a:avLst/>
            </a:prstGeom>
            <a:noFill/>
          </p:spPr>
          <p:txBody>
            <a:bodyPr wrap="square" rtlCol="0">
              <a:spAutoFit/>
            </a:bodyPr>
            <a:lstStyle/>
            <a:p>
              <a:pPr algn="ctr"/>
              <a:r>
                <a:rPr lang="zh-CN" altLang="en-US" b="1" dirty="0">
                  <a:latin typeface="+mn-ea"/>
                </a:rPr>
                <a:t>明文</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物理层安全实例：信道加密</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在物理层实现通信数据的保密性和完整性的方法是</a:t>
            </a:r>
            <a:r>
              <a:rPr lang="zh-CN" altLang="en-US" b="1" dirty="0">
                <a:solidFill>
                  <a:srgbClr val="FF0000"/>
                </a:solidFill>
              </a:rPr>
              <a:t>对信道进行加密</a:t>
            </a:r>
            <a:r>
              <a:rPr lang="zh-CN" altLang="en-US" b="1" dirty="0"/>
              <a:t>。</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227C287D-5BBE-70F0-2D06-144DD9E67E89}"/>
              </a:ext>
            </a:extLst>
          </p:cNvPr>
          <p:cNvSpPr txBox="1"/>
          <p:nvPr/>
        </p:nvSpPr>
        <p:spPr>
          <a:xfrm>
            <a:off x="1625426" y="1660484"/>
            <a:ext cx="10261774" cy="450843"/>
          </a:xfrm>
          <a:prstGeom prst="rect">
            <a:avLst/>
          </a:prstGeom>
          <a:noFill/>
        </p:spPr>
        <p:txBody>
          <a:bodyPr wrap="square" lIns="91440" tIns="45720" rIns="91440" bIns="45720" anchor="ctr">
            <a:noAutofit/>
          </a:bodyPr>
          <a:lstStyle/>
          <a:p>
            <a:r>
              <a:rPr lang="zh-CN" altLang="en-US" b="1" dirty="0"/>
              <a:t>对信道进行加密需要使用</a:t>
            </a:r>
            <a:r>
              <a:rPr lang="zh-CN" altLang="en-US" b="1" dirty="0">
                <a:solidFill>
                  <a:srgbClr val="FF0000"/>
                </a:solidFill>
              </a:rPr>
              <a:t>信道加密机</a:t>
            </a:r>
            <a:r>
              <a:rPr lang="zh-CN" altLang="en-US" b="1" dirty="0"/>
              <a:t>。</a:t>
            </a:r>
            <a:endParaRPr lang="en-US" altLang="zh-CN" b="1" dirty="0"/>
          </a:p>
        </p:txBody>
      </p:sp>
      <p:sp>
        <p:nvSpPr>
          <p:cNvPr id="31" name="矩形 30">
            <a:extLst>
              <a:ext uri="{FF2B5EF4-FFF2-40B4-BE49-F238E27FC236}">
                <a16:creationId xmlns:a16="http://schemas.microsoft.com/office/drawing/2014/main" id="{DE31D97F-EB15-DC35-0511-2900252886F7}"/>
              </a:ext>
            </a:extLst>
          </p:cNvPr>
          <p:cNvSpPr/>
          <p:nvPr/>
        </p:nvSpPr>
        <p:spPr>
          <a:xfrm>
            <a:off x="1368450" y="175919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41778697-D3D7-3FE2-BB79-3CDB6ED71B7C}"/>
              </a:ext>
            </a:extLst>
          </p:cNvPr>
          <p:cNvGrpSpPr/>
          <p:nvPr/>
        </p:nvGrpSpPr>
        <p:grpSpPr>
          <a:xfrm>
            <a:off x="2202752" y="3753911"/>
            <a:ext cx="7874003" cy="1029160"/>
            <a:chOff x="2202752" y="3753911"/>
            <a:chExt cx="7874003" cy="1029160"/>
          </a:xfrm>
        </p:grpSpPr>
        <p:cxnSp>
          <p:nvCxnSpPr>
            <p:cNvPr id="32" name="直接连接符 31">
              <a:extLst>
                <a:ext uri="{FF2B5EF4-FFF2-40B4-BE49-F238E27FC236}">
                  <a16:creationId xmlns:a16="http://schemas.microsoft.com/office/drawing/2014/main" id="{C219A456-B2A3-C937-1B2B-8B774582AEE4}"/>
                </a:ext>
              </a:extLst>
            </p:cNvPr>
            <p:cNvCxnSpPr>
              <a:cxnSpLocks/>
            </p:cNvCxnSpPr>
            <p:nvPr/>
          </p:nvCxnSpPr>
          <p:spPr>
            <a:xfrm>
              <a:off x="2621496" y="3985998"/>
              <a:ext cx="69657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图形 32">
              <a:extLst>
                <a:ext uri="{FF2B5EF4-FFF2-40B4-BE49-F238E27FC236}">
                  <a16:creationId xmlns:a16="http://schemas.microsoft.com/office/drawing/2014/main" id="{FFC1B82D-BC73-FBE2-DF86-3273E92052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2772" y="3753911"/>
              <a:ext cx="819015" cy="663012"/>
            </a:xfrm>
            <a:prstGeom prst="rect">
              <a:avLst/>
            </a:prstGeom>
          </p:spPr>
        </p:pic>
        <p:pic>
          <p:nvPicPr>
            <p:cNvPr id="37" name="图形 36">
              <a:extLst>
                <a:ext uri="{FF2B5EF4-FFF2-40B4-BE49-F238E27FC236}">
                  <a16:creationId xmlns:a16="http://schemas.microsoft.com/office/drawing/2014/main" id="{78C28FDF-D844-15D2-DFDE-CC9F05D176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77721" y="3753911"/>
              <a:ext cx="819015" cy="663012"/>
            </a:xfrm>
            <a:prstGeom prst="rect">
              <a:avLst/>
            </a:prstGeom>
          </p:spPr>
        </p:pic>
        <p:sp>
          <p:nvSpPr>
            <p:cNvPr id="41" name="文本框 40">
              <a:extLst>
                <a:ext uri="{FF2B5EF4-FFF2-40B4-BE49-F238E27FC236}">
                  <a16:creationId xmlns:a16="http://schemas.microsoft.com/office/drawing/2014/main" id="{091CC6DF-354D-822B-48D3-3DE3A131D413}"/>
                </a:ext>
              </a:extLst>
            </p:cNvPr>
            <p:cNvSpPr txBox="1"/>
            <p:nvPr/>
          </p:nvSpPr>
          <p:spPr>
            <a:xfrm>
              <a:off x="2202752" y="4413739"/>
              <a:ext cx="979054" cy="369332"/>
            </a:xfrm>
            <a:prstGeom prst="rect">
              <a:avLst/>
            </a:prstGeom>
            <a:noFill/>
          </p:spPr>
          <p:txBody>
            <a:bodyPr wrap="square" rtlCol="0">
              <a:spAutoFit/>
            </a:bodyPr>
            <a:lstStyle/>
            <a:p>
              <a:pPr algn="ctr"/>
              <a:r>
                <a:rPr lang="zh-CN" altLang="en-US" b="1" dirty="0">
                  <a:latin typeface="+mn-ea"/>
                </a:rPr>
                <a:t>路由器</a:t>
              </a:r>
            </a:p>
          </p:txBody>
        </p:sp>
        <p:sp>
          <p:nvSpPr>
            <p:cNvPr id="47" name="文本框 46">
              <a:extLst>
                <a:ext uri="{FF2B5EF4-FFF2-40B4-BE49-F238E27FC236}">
                  <a16:creationId xmlns:a16="http://schemas.microsoft.com/office/drawing/2014/main" id="{F9F08E43-5534-6DB5-29E4-8F6CCE571674}"/>
                </a:ext>
              </a:extLst>
            </p:cNvPr>
            <p:cNvSpPr txBox="1"/>
            <p:nvPr/>
          </p:nvSpPr>
          <p:spPr>
            <a:xfrm>
              <a:off x="9097701" y="4413739"/>
              <a:ext cx="979054" cy="369332"/>
            </a:xfrm>
            <a:prstGeom prst="rect">
              <a:avLst/>
            </a:prstGeom>
            <a:noFill/>
          </p:spPr>
          <p:txBody>
            <a:bodyPr wrap="square" rtlCol="0">
              <a:spAutoFit/>
            </a:bodyPr>
            <a:lstStyle/>
            <a:p>
              <a:pPr algn="ctr"/>
              <a:r>
                <a:rPr lang="zh-CN" altLang="en-US" b="1" dirty="0">
                  <a:latin typeface="+mn-ea"/>
                </a:rPr>
                <a:t>路由器</a:t>
              </a:r>
            </a:p>
          </p:txBody>
        </p:sp>
      </p:grpSp>
      <p:grpSp>
        <p:nvGrpSpPr>
          <p:cNvPr id="9" name="组合 8">
            <a:extLst>
              <a:ext uri="{FF2B5EF4-FFF2-40B4-BE49-F238E27FC236}">
                <a16:creationId xmlns:a16="http://schemas.microsoft.com/office/drawing/2014/main" id="{8D79D191-1C38-C2D4-38C2-5E24A41625F4}"/>
              </a:ext>
            </a:extLst>
          </p:cNvPr>
          <p:cNvGrpSpPr/>
          <p:nvPr/>
        </p:nvGrpSpPr>
        <p:grpSpPr>
          <a:xfrm>
            <a:off x="7980887" y="3661076"/>
            <a:ext cx="986722" cy="1398994"/>
            <a:chOff x="7980887" y="3661076"/>
            <a:chExt cx="986722" cy="1398994"/>
          </a:xfrm>
        </p:grpSpPr>
        <p:pic>
          <p:nvPicPr>
            <p:cNvPr id="40" name="图形 39">
              <a:extLst>
                <a:ext uri="{FF2B5EF4-FFF2-40B4-BE49-F238E27FC236}">
                  <a16:creationId xmlns:a16="http://schemas.microsoft.com/office/drawing/2014/main" id="{077EF9AB-239E-ACE5-7302-0968BC8ACF0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80887" y="3661076"/>
              <a:ext cx="986722" cy="663485"/>
            </a:xfrm>
            <a:prstGeom prst="rect">
              <a:avLst/>
            </a:prstGeom>
          </p:spPr>
        </p:pic>
        <p:sp>
          <p:nvSpPr>
            <p:cNvPr id="48" name="文本框 47">
              <a:extLst>
                <a:ext uri="{FF2B5EF4-FFF2-40B4-BE49-F238E27FC236}">
                  <a16:creationId xmlns:a16="http://schemas.microsoft.com/office/drawing/2014/main" id="{EE896BEF-5FC5-F949-2177-7A43499D6682}"/>
                </a:ext>
              </a:extLst>
            </p:cNvPr>
            <p:cNvSpPr txBox="1"/>
            <p:nvPr/>
          </p:nvSpPr>
          <p:spPr>
            <a:xfrm>
              <a:off x="8015100" y="4413739"/>
              <a:ext cx="918296" cy="646331"/>
            </a:xfrm>
            <a:prstGeom prst="rect">
              <a:avLst/>
            </a:prstGeom>
            <a:noFill/>
          </p:spPr>
          <p:txBody>
            <a:bodyPr wrap="square" rtlCol="0">
              <a:spAutoFit/>
            </a:bodyPr>
            <a:lstStyle/>
            <a:p>
              <a:pPr algn="ctr"/>
              <a:r>
                <a:rPr lang="zh-CN" altLang="en-US" b="1" dirty="0">
                  <a:latin typeface="+mn-ea"/>
                </a:rPr>
                <a:t>信道</a:t>
              </a:r>
              <a:endParaRPr lang="en-US" altLang="zh-CN" b="1" dirty="0">
                <a:latin typeface="+mn-ea"/>
              </a:endParaRPr>
            </a:p>
            <a:p>
              <a:pPr algn="ctr"/>
              <a:r>
                <a:rPr lang="zh-CN" altLang="en-US" b="1" dirty="0">
                  <a:latin typeface="+mn-ea"/>
                </a:rPr>
                <a:t>加密机</a:t>
              </a:r>
            </a:p>
          </p:txBody>
        </p:sp>
      </p:grpSp>
      <p:grpSp>
        <p:nvGrpSpPr>
          <p:cNvPr id="7" name="组合 6">
            <a:extLst>
              <a:ext uri="{FF2B5EF4-FFF2-40B4-BE49-F238E27FC236}">
                <a16:creationId xmlns:a16="http://schemas.microsoft.com/office/drawing/2014/main" id="{150698F5-6F94-79CE-A976-EF16785CBD88}"/>
              </a:ext>
            </a:extLst>
          </p:cNvPr>
          <p:cNvGrpSpPr/>
          <p:nvPr/>
        </p:nvGrpSpPr>
        <p:grpSpPr>
          <a:xfrm>
            <a:off x="2698628" y="4776721"/>
            <a:ext cx="6894949" cy="1025031"/>
            <a:chOff x="2698628" y="4776721"/>
            <a:chExt cx="6894949" cy="1025031"/>
          </a:xfrm>
        </p:grpSpPr>
        <p:cxnSp>
          <p:nvCxnSpPr>
            <p:cNvPr id="71" name="连接符: 肘形 70">
              <a:extLst>
                <a:ext uri="{FF2B5EF4-FFF2-40B4-BE49-F238E27FC236}">
                  <a16:creationId xmlns:a16="http://schemas.microsoft.com/office/drawing/2014/main" id="{C995046C-F3C0-9FB2-17CD-903A55AF1B8C}"/>
                </a:ext>
              </a:extLst>
            </p:cNvPr>
            <p:cNvCxnSpPr>
              <a:stCxn id="41" idx="2"/>
              <a:endCxn id="47" idx="2"/>
            </p:cNvCxnSpPr>
            <p:nvPr/>
          </p:nvCxnSpPr>
          <p:spPr>
            <a:xfrm rot="16200000" flipH="1">
              <a:off x="6139753" y="1335596"/>
              <a:ext cx="12700" cy="6894949"/>
            </a:xfrm>
            <a:prstGeom prst="bentConnector3">
              <a:avLst>
                <a:gd name="adj1" fmla="val 6672740"/>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58B669C3-0561-1B02-DACB-7C1F7D31ECA5}"/>
                </a:ext>
              </a:extLst>
            </p:cNvPr>
            <p:cNvSpPr txBox="1"/>
            <p:nvPr/>
          </p:nvSpPr>
          <p:spPr>
            <a:xfrm>
              <a:off x="5300044" y="5432420"/>
              <a:ext cx="1563341" cy="369332"/>
            </a:xfrm>
            <a:prstGeom prst="rect">
              <a:avLst/>
            </a:prstGeom>
            <a:solidFill>
              <a:schemeClr val="bg1"/>
            </a:solidFill>
          </p:spPr>
          <p:txBody>
            <a:bodyPr wrap="square" rtlCol="0">
              <a:spAutoFit/>
            </a:bodyPr>
            <a:lstStyle/>
            <a:p>
              <a:pPr algn="ctr"/>
              <a:r>
                <a:rPr lang="zh-CN" altLang="en-US" b="1" dirty="0">
                  <a:latin typeface="+mn-ea"/>
                </a:rPr>
                <a:t>点对点链路</a:t>
              </a:r>
            </a:p>
          </p:txBody>
        </p:sp>
      </p:grpSp>
      <p:grpSp>
        <p:nvGrpSpPr>
          <p:cNvPr id="8" name="组合 7">
            <a:extLst>
              <a:ext uri="{FF2B5EF4-FFF2-40B4-BE49-F238E27FC236}">
                <a16:creationId xmlns:a16="http://schemas.microsoft.com/office/drawing/2014/main" id="{25475520-286C-A723-2316-42304BA60089}"/>
              </a:ext>
            </a:extLst>
          </p:cNvPr>
          <p:cNvGrpSpPr/>
          <p:nvPr/>
        </p:nvGrpSpPr>
        <p:grpSpPr>
          <a:xfrm>
            <a:off x="3311899" y="3661076"/>
            <a:ext cx="986722" cy="1398994"/>
            <a:chOff x="3311899" y="3661076"/>
            <a:chExt cx="986722" cy="1398994"/>
          </a:xfrm>
        </p:grpSpPr>
        <p:pic>
          <p:nvPicPr>
            <p:cNvPr id="34" name="图形 33">
              <a:extLst>
                <a:ext uri="{FF2B5EF4-FFF2-40B4-BE49-F238E27FC236}">
                  <a16:creationId xmlns:a16="http://schemas.microsoft.com/office/drawing/2014/main" id="{A766544B-7E9D-A0A1-CB66-1781F46A06C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11899" y="3661076"/>
              <a:ext cx="986722" cy="663485"/>
            </a:xfrm>
            <a:prstGeom prst="rect">
              <a:avLst/>
            </a:prstGeom>
          </p:spPr>
        </p:pic>
        <p:sp>
          <p:nvSpPr>
            <p:cNvPr id="42" name="文本框 41">
              <a:extLst>
                <a:ext uri="{FF2B5EF4-FFF2-40B4-BE49-F238E27FC236}">
                  <a16:creationId xmlns:a16="http://schemas.microsoft.com/office/drawing/2014/main" id="{12262C3A-0C9C-9865-8BB2-2501CEE7C25D}"/>
                </a:ext>
              </a:extLst>
            </p:cNvPr>
            <p:cNvSpPr txBox="1"/>
            <p:nvPr/>
          </p:nvSpPr>
          <p:spPr>
            <a:xfrm>
              <a:off x="3346112" y="4413739"/>
              <a:ext cx="918296" cy="646331"/>
            </a:xfrm>
            <a:prstGeom prst="rect">
              <a:avLst/>
            </a:prstGeom>
            <a:noFill/>
          </p:spPr>
          <p:txBody>
            <a:bodyPr wrap="square" rtlCol="0">
              <a:spAutoFit/>
            </a:bodyPr>
            <a:lstStyle/>
            <a:p>
              <a:pPr algn="ctr"/>
              <a:r>
                <a:rPr lang="zh-CN" altLang="en-US" b="1" dirty="0">
                  <a:latin typeface="+mn-ea"/>
                </a:rPr>
                <a:t>信道</a:t>
              </a:r>
              <a:endParaRPr lang="en-US" altLang="zh-CN" b="1" dirty="0">
                <a:latin typeface="+mn-ea"/>
              </a:endParaRPr>
            </a:p>
            <a:p>
              <a:pPr algn="ctr"/>
              <a:r>
                <a:rPr lang="zh-CN" altLang="en-US" b="1" dirty="0">
                  <a:latin typeface="+mn-ea"/>
                </a:rPr>
                <a:t>加密机</a:t>
              </a:r>
            </a:p>
          </p:txBody>
        </p:sp>
      </p:grpSp>
    </p:spTree>
    <p:custDataLst>
      <p:tags r:id="rId1"/>
    </p:custDataLst>
    <p:extLst>
      <p:ext uri="{BB962C8B-B14F-4D97-AF65-F5344CB8AC3E}">
        <p14:creationId xmlns:p14="http://schemas.microsoft.com/office/powerpoint/2010/main" val="136906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 calcmode="lin" valueType="num">
                                      <p:cBhvr>
                                        <p:cTn id="26" dur="500" fill="hold"/>
                                        <p:tgtEl>
                                          <p:spTgt spid="31"/>
                                        </p:tgtEl>
                                        <p:attrNameLst>
                                          <p:attrName>style.rotation</p:attrName>
                                        </p:attrNameLst>
                                      </p:cBhvr>
                                      <p:tavLst>
                                        <p:tav tm="0">
                                          <p:val>
                                            <p:fltVal val="360"/>
                                          </p:val>
                                        </p:tav>
                                        <p:tav tm="100000">
                                          <p:val>
                                            <p:fltVal val="0"/>
                                          </p:val>
                                        </p:tav>
                                      </p:tavLst>
                                    </p:anim>
                                    <p:animEffect transition="in" filter="fade">
                                      <p:cBhvr>
                                        <p:cTn id="27" dur="500"/>
                                        <p:tgtEl>
                                          <p:spTgt spid="31"/>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800" decel="100000"/>
                                        <p:tgtEl>
                                          <p:spTgt spid="6"/>
                                        </p:tgtEl>
                                      </p:cBhvr>
                                    </p:animEffect>
                                    <p:anim calcmode="lin" valueType="num">
                                      <p:cBhvr>
                                        <p:cTn id="36" dur="800" decel="100000" fill="hold"/>
                                        <p:tgtEl>
                                          <p:spTgt spid="6"/>
                                        </p:tgtEl>
                                        <p:attrNameLst>
                                          <p:attrName>style.rotation</p:attrName>
                                        </p:attrNameLst>
                                      </p:cBhvr>
                                      <p:tavLst>
                                        <p:tav tm="0">
                                          <p:val>
                                            <p:fltVal val="-90"/>
                                          </p:val>
                                        </p:tav>
                                        <p:tav tm="100000">
                                          <p:val>
                                            <p:fltVal val="0"/>
                                          </p:val>
                                        </p:tav>
                                      </p:tavLst>
                                    </p:anim>
                                    <p:anim calcmode="lin" valueType="num">
                                      <p:cBhvr>
                                        <p:cTn id="37" dur="800" decel="100000" fill="hold"/>
                                        <p:tgtEl>
                                          <p:spTgt spid="6"/>
                                        </p:tgtEl>
                                        <p:attrNameLst>
                                          <p:attrName>ppt_x</p:attrName>
                                        </p:attrNameLst>
                                      </p:cBhvr>
                                      <p:tavLst>
                                        <p:tav tm="0">
                                          <p:val>
                                            <p:strVal val="#ppt_x+0.4"/>
                                          </p:val>
                                        </p:tav>
                                        <p:tav tm="100000">
                                          <p:val>
                                            <p:strVal val="#ppt_x-0.05"/>
                                          </p:val>
                                        </p:tav>
                                      </p:tavLst>
                                    </p:anim>
                                    <p:anim calcmode="lin" valueType="num">
                                      <p:cBhvr>
                                        <p:cTn id="38" dur="800" decel="100000" fill="hold"/>
                                        <p:tgtEl>
                                          <p:spTgt spid="6"/>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 calcmode="lin" valueType="num">
                                      <p:cBhvr>
                                        <p:cTn id="52" dur="500" fill="hold"/>
                                        <p:tgtEl>
                                          <p:spTgt spid="8"/>
                                        </p:tgtEl>
                                        <p:attrNameLst>
                                          <p:attrName>style.rotation</p:attrName>
                                        </p:attrNameLst>
                                      </p:cBhvr>
                                      <p:tavLst>
                                        <p:tav tm="0">
                                          <p:val>
                                            <p:fltVal val="360"/>
                                          </p:val>
                                        </p:tav>
                                        <p:tav tm="100000">
                                          <p:val>
                                            <p:fltVal val="0"/>
                                          </p:val>
                                        </p:tav>
                                      </p:tavLst>
                                    </p:anim>
                                    <p:animEffect transition="in" filter="fade">
                                      <p:cBhvr>
                                        <p:cTn id="53" dur="500"/>
                                        <p:tgtEl>
                                          <p:spTgt spid="8"/>
                                        </p:tgtEl>
                                      </p:cBhvr>
                                    </p:animEffect>
                                  </p:childTnLst>
                                </p:cTn>
                              </p:par>
                              <p:par>
                                <p:cTn id="54" presetID="49" presetClass="entr" presetSubtype="0" decel="10000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 calcmode="lin" valueType="num">
                                      <p:cBhvr>
                                        <p:cTn id="58" dur="500" fill="hold"/>
                                        <p:tgtEl>
                                          <p:spTgt spid="9"/>
                                        </p:tgtEl>
                                        <p:attrNameLst>
                                          <p:attrName>style.rotation</p:attrName>
                                        </p:attrNameLst>
                                      </p:cBhvr>
                                      <p:tavLst>
                                        <p:tav tm="0">
                                          <p:val>
                                            <p:fltVal val="360"/>
                                          </p:val>
                                        </p:tav>
                                        <p:tav tm="100000">
                                          <p:val>
                                            <p:fltVal val="0"/>
                                          </p:val>
                                        </p:tav>
                                      </p:tavLst>
                                    </p:anim>
                                    <p:animEffect transition="in" filter="fad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49"/>
                                        </p:tgtEl>
                                        <p:attrNameLst>
                                          <p:attrName>style.visibility</p:attrName>
                                        </p:attrNameLst>
                                      </p:cBhvr>
                                      <p:to>
                                        <p:strVal val="visible"/>
                                      </p:to>
                                    </p:set>
                                    <p:anim calcmode="lin" valueType="num">
                                      <p:cBhvr additive="base">
                                        <p:cTn id="64" dur="500"/>
                                        <p:tgtEl>
                                          <p:spTgt spid="49"/>
                                        </p:tgtEl>
                                        <p:attrNameLst>
                                          <p:attrName>ppt_y</p:attrName>
                                        </p:attrNameLst>
                                      </p:cBhvr>
                                      <p:tavLst>
                                        <p:tav tm="0">
                                          <p:val>
                                            <p:strVal val="#ppt_y+#ppt_h*1.125000"/>
                                          </p:val>
                                        </p:tav>
                                        <p:tav tm="100000">
                                          <p:val>
                                            <p:strVal val="#ppt_y"/>
                                          </p:val>
                                        </p:tav>
                                      </p:tavLst>
                                    </p:anim>
                                    <p:animEffect transition="in" filter="wipe(up)">
                                      <p:cBhvr>
                                        <p:cTn id="65" dur="500"/>
                                        <p:tgtEl>
                                          <p:spTgt spid="49"/>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8" fill="hold" nodeType="click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p:tgtEl>
                                          <p:spTgt spid="60"/>
                                        </p:tgtEl>
                                        <p:attrNameLst>
                                          <p:attrName>ppt_x</p:attrName>
                                        </p:attrNameLst>
                                      </p:cBhvr>
                                      <p:tavLst>
                                        <p:tav tm="0">
                                          <p:val>
                                            <p:strVal val="#ppt_x-#ppt_w*1.125000"/>
                                          </p:val>
                                        </p:tav>
                                        <p:tav tm="100000">
                                          <p:val>
                                            <p:strVal val="#ppt_x"/>
                                          </p:val>
                                        </p:tav>
                                      </p:tavLst>
                                    </p:anim>
                                    <p:animEffect transition="in" filter="wipe(right)">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anim calcmode="lin" valueType="num">
                                      <p:cBhvr additive="base">
                                        <p:cTn id="76" dur="500"/>
                                        <p:tgtEl>
                                          <p:spTgt spid="64"/>
                                        </p:tgtEl>
                                        <p:attrNameLst>
                                          <p:attrName>ppt_x</p:attrName>
                                        </p:attrNameLst>
                                      </p:cBhvr>
                                      <p:tavLst>
                                        <p:tav tm="0">
                                          <p:val>
                                            <p:strVal val="#ppt_x-#ppt_w*1.125000"/>
                                          </p:val>
                                        </p:tav>
                                        <p:tav tm="100000">
                                          <p:val>
                                            <p:strVal val="#ppt_x"/>
                                          </p:val>
                                        </p:tav>
                                      </p:tavLst>
                                    </p:anim>
                                    <p:animEffect transition="in" filter="wipe(right)">
                                      <p:cBhvr>
                                        <p:cTn id="77" dur="500"/>
                                        <p:tgtEl>
                                          <p:spTgt spid="64"/>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8" fill="hold" nodeType="clickEffect">
                                  <p:stCondLst>
                                    <p:cond delay="0"/>
                                  </p:stCondLst>
                                  <p:childTnLst>
                                    <p:set>
                                      <p:cBhvr>
                                        <p:cTn id="81" dur="1" fill="hold">
                                          <p:stCondLst>
                                            <p:cond delay="0"/>
                                          </p:stCondLst>
                                        </p:cTn>
                                        <p:tgtEl>
                                          <p:spTgt spid="68"/>
                                        </p:tgtEl>
                                        <p:attrNameLst>
                                          <p:attrName>style.visibility</p:attrName>
                                        </p:attrNameLst>
                                      </p:cBhvr>
                                      <p:to>
                                        <p:strVal val="visible"/>
                                      </p:to>
                                    </p:set>
                                    <p:anim calcmode="lin" valueType="num">
                                      <p:cBhvr additive="base">
                                        <p:cTn id="82" dur="500"/>
                                        <p:tgtEl>
                                          <p:spTgt spid="68"/>
                                        </p:tgtEl>
                                        <p:attrNameLst>
                                          <p:attrName>ppt_x</p:attrName>
                                        </p:attrNameLst>
                                      </p:cBhvr>
                                      <p:tavLst>
                                        <p:tav tm="0">
                                          <p:val>
                                            <p:strVal val="#ppt_x-#ppt_w*1.125000"/>
                                          </p:val>
                                        </p:tav>
                                        <p:tav tm="100000">
                                          <p:val>
                                            <p:strVal val="#ppt_x"/>
                                          </p:val>
                                        </p:tav>
                                      </p:tavLst>
                                    </p:anim>
                                    <p:animEffect transition="in" filter="wipe(right)">
                                      <p:cBhvr>
                                        <p:cTn id="8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p:bldP spid="3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物理层安全实例：信道加密</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在物理层实现通信数据的保密性和完整性的方法是</a:t>
            </a:r>
            <a:r>
              <a:rPr lang="zh-CN" altLang="en-US" b="1" dirty="0">
                <a:solidFill>
                  <a:srgbClr val="FF0000"/>
                </a:solidFill>
              </a:rPr>
              <a:t>对信道进行加密</a:t>
            </a:r>
            <a:r>
              <a:rPr lang="zh-CN" altLang="en-US" b="1" dirty="0"/>
              <a:t>。</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227C287D-5BBE-70F0-2D06-144DD9E67E89}"/>
              </a:ext>
            </a:extLst>
          </p:cNvPr>
          <p:cNvSpPr txBox="1"/>
          <p:nvPr/>
        </p:nvSpPr>
        <p:spPr>
          <a:xfrm>
            <a:off x="1625426" y="1660484"/>
            <a:ext cx="10261774" cy="450843"/>
          </a:xfrm>
          <a:prstGeom prst="rect">
            <a:avLst/>
          </a:prstGeom>
          <a:noFill/>
        </p:spPr>
        <p:txBody>
          <a:bodyPr wrap="square" lIns="91440" tIns="45720" rIns="91440" bIns="45720" anchor="ctr">
            <a:noAutofit/>
          </a:bodyPr>
          <a:lstStyle/>
          <a:p>
            <a:r>
              <a:rPr lang="zh-CN" altLang="en-US" b="1" dirty="0"/>
              <a:t>对信道进行加密需要使用</a:t>
            </a:r>
            <a:r>
              <a:rPr lang="zh-CN" altLang="en-US" b="1" dirty="0">
                <a:solidFill>
                  <a:srgbClr val="FF0000"/>
                </a:solidFill>
              </a:rPr>
              <a:t>信道加密机</a:t>
            </a:r>
            <a:r>
              <a:rPr lang="zh-CN" altLang="en-US" b="1" dirty="0"/>
              <a:t>。</a:t>
            </a:r>
            <a:endParaRPr lang="en-US" altLang="zh-CN" b="1" dirty="0"/>
          </a:p>
        </p:txBody>
      </p:sp>
      <p:sp>
        <p:nvSpPr>
          <p:cNvPr id="31" name="矩形 30">
            <a:extLst>
              <a:ext uri="{FF2B5EF4-FFF2-40B4-BE49-F238E27FC236}">
                <a16:creationId xmlns:a16="http://schemas.microsoft.com/office/drawing/2014/main" id="{DE31D97F-EB15-DC35-0511-2900252886F7}"/>
              </a:ext>
            </a:extLst>
          </p:cNvPr>
          <p:cNvSpPr/>
          <p:nvPr/>
        </p:nvSpPr>
        <p:spPr>
          <a:xfrm>
            <a:off x="1368450" y="175919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şlïḍè">
            <a:extLst>
              <a:ext uri="{FF2B5EF4-FFF2-40B4-BE49-F238E27FC236}">
                <a16:creationId xmlns:a16="http://schemas.microsoft.com/office/drawing/2014/main" id="{BD4A2236-62C2-1D45-5986-16D65007FE9A}"/>
              </a:ext>
            </a:extLst>
          </p:cNvPr>
          <p:cNvSpPr txBox="1"/>
          <p:nvPr/>
        </p:nvSpPr>
        <p:spPr>
          <a:xfrm>
            <a:off x="1266346" y="2111327"/>
            <a:ext cx="10620854" cy="727185"/>
          </a:xfrm>
          <a:prstGeom prst="rect">
            <a:avLst/>
          </a:prstGeom>
          <a:noFill/>
        </p:spPr>
        <p:txBody>
          <a:bodyPr wrap="square" lIns="91440" tIns="45720" rIns="91440" bIns="45720" anchor="ctr">
            <a:noAutofit/>
          </a:bodyPr>
          <a:lstStyle/>
          <a:p>
            <a:r>
              <a:rPr lang="zh-CN" altLang="en-US" b="1" dirty="0"/>
              <a:t>使用信道加密技术可为通过链路的所有数据提供安全保护，并且对上层协议几乎没有任何影响，也就是具有</a:t>
            </a:r>
            <a:r>
              <a:rPr lang="zh-CN" altLang="en-US" b="1" dirty="0">
                <a:solidFill>
                  <a:srgbClr val="FF0000"/>
                </a:solidFill>
              </a:rPr>
              <a:t>很好的透明性</a:t>
            </a:r>
            <a:r>
              <a:rPr lang="zh-CN" altLang="en-US" b="1" dirty="0"/>
              <a:t>。</a:t>
            </a:r>
            <a:endParaRPr lang="en-US" altLang="zh-CN" b="1" dirty="0"/>
          </a:p>
        </p:txBody>
      </p:sp>
      <p:sp>
        <p:nvSpPr>
          <p:cNvPr id="44" name="矩形 43">
            <a:extLst>
              <a:ext uri="{FF2B5EF4-FFF2-40B4-BE49-F238E27FC236}">
                <a16:creationId xmlns:a16="http://schemas.microsoft.com/office/drawing/2014/main" id="{FC18FAB2-7728-B21E-318B-7C28D9A9A501}"/>
              </a:ext>
            </a:extLst>
          </p:cNvPr>
          <p:cNvSpPr/>
          <p:nvPr/>
        </p:nvSpPr>
        <p:spPr>
          <a:xfrm>
            <a:off x="1009370" y="221003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形用户界面, 应用程序&#10;&#10;描述已自动生成">
            <a:extLst>
              <a:ext uri="{FF2B5EF4-FFF2-40B4-BE49-F238E27FC236}">
                <a16:creationId xmlns:a16="http://schemas.microsoft.com/office/drawing/2014/main" id="{A696FC77-9B46-3042-B070-109467370E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2435" y="4365682"/>
            <a:ext cx="5598162" cy="2061044"/>
          </a:xfrm>
          <a:prstGeom prst="rect">
            <a:avLst/>
          </a:prstGeom>
        </p:spPr>
      </p:pic>
      <p:sp>
        <p:nvSpPr>
          <p:cNvPr id="45" name="íşlïḍè">
            <a:extLst>
              <a:ext uri="{FF2B5EF4-FFF2-40B4-BE49-F238E27FC236}">
                <a16:creationId xmlns:a16="http://schemas.microsoft.com/office/drawing/2014/main" id="{258BDDF2-6025-E008-2F63-232280B36E10}"/>
              </a:ext>
            </a:extLst>
          </p:cNvPr>
          <p:cNvSpPr txBox="1"/>
          <p:nvPr/>
        </p:nvSpPr>
        <p:spPr>
          <a:xfrm>
            <a:off x="1625426" y="2802692"/>
            <a:ext cx="10261774" cy="727185"/>
          </a:xfrm>
          <a:prstGeom prst="rect">
            <a:avLst/>
          </a:prstGeom>
          <a:noFill/>
        </p:spPr>
        <p:txBody>
          <a:bodyPr wrap="square" lIns="91440" tIns="45720" rIns="91440" bIns="45720" anchor="ctr">
            <a:noAutofit/>
          </a:bodyPr>
          <a:lstStyle/>
          <a:p>
            <a:r>
              <a:rPr lang="zh-CN" altLang="en-US" b="1" dirty="0"/>
              <a:t>由于链路上传送的各种协议数据单元</a:t>
            </a:r>
            <a:r>
              <a:rPr lang="en-US" altLang="zh-CN" b="1" dirty="0"/>
              <a:t>PDU</a:t>
            </a:r>
            <a:r>
              <a:rPr lang="zh-CN" altLang="en-US" b="1" dirty="0"/>
              <a:t>的首部和数据载荷都被加密了，</a:t>
            </a:r>
            <a:r>
              <a:rPr lang="en-US" altLang="zh-CN" b="1" dirty="0"/>
              <a:t>PDU</a:t>
            </a:r>
            <a:r>
              <a:rPr lang="zh-CN" altLang="en-US" b="1" dirty="0"/>
              <a:t>的截获者无法从</a:t>
            </a:r>
            <a:r>
              <a:rPr lang="en-US" altLang="zh-CN" b="1" dirty="0"/>
              <a:t>PDU</a:t>
            </a:r>
            <a:r>
              <a:rPr lang="zh-CN" altLang="en-US" b="1" dirty="0"/>
              <a:t>中提取源地址和目的地址，因此可以</a:t>
            </a:r>
            <a:r>
              <a:rPr lang="zh-CN" altLang="en-US" b="1" dirty="0">
                <a:solidFill>
                  <a:srgbClr val="FF0000"/>
                </a:solidFill>
              </a:rPr>
              <a:t>防止各种形式的流量分析</a:t>
            </a:r>
            <a:r>
              <a:rPr lang="zh-CN" altLang="en-US" b="1" dirty="0"/>
              <a:t>。</a:t>
            </a:r>
            <a:endParaRPr lang="en-US" altLang="zh-CN" b="1" dirty="0"/>
          </a:p>
        </p:txBody>
      </p:sp>
      <p:sp>
        <p:nvSpPr>
          <p:cNvPr id="46" name="矩形 45">
            <a:extLst>
              <a:ext uri="{FF2B5EF4-FFF2-40B4-BE49-F238E27FC236}">
                <a16:creationId xmlns:a16="http://schemas.microsoft.com/office/drawing/2014/main" id="{52FB6BDF-2936-67FE-4C5A-4E82F54BD7C7}"/>
              </a:ext>
            </a:extLst>
          </p:cNvPr>
          <p:cNvSpPr/>
          <p:nvPr/>
        </p:nvSpPr>
        <p:spPr>
          <a:xfrm>
            <a:off x="1368450" y="290140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a:extLst>
              <a:ext uri="{FF2B5EF4-FFF2-40B4-BE49-F238E27FC236}">
                <a16:creationId xmlns:a16="http://schemas.microsoft.com/office/drawing/2014/main" id="{BF2240E7-9FBB-82CE-5048-211B8D3AA680}"/>
              </a:ext>
            </a:extLst>
          </p:cNvPr>
          <p:cNvSpPr txBox="1"/>
          <p:nvPr/>
        </p:nvSpPr>
        <p:spPr>
          <a:xfrm>
            <a:off x="1266346" y="3537625"/>
            <a:ext cx="10620854" cy="727185"/>
          </a:xfrm>
          <a:prstGeom prst="rect">
            <a:avLst/>
          </a:prstGeom>
          <a:noFill/>
        </p:spPr>
        <p:txBody>
          <a:bodyPr wrap="square" lIns="91440" tIns="45720" rIns="91440" bIns="45720" anchor="ctr">
            <a:noAutofit/>
          </a:bodyPr>
          <a:lstStyle/>
          <a:p>
            <a:r>
              <a:rPr lang="zh-CN" altLang="en-US" b="1" dirty="0"/>
              <a:t>由于</a:t>
            </a:r>
            <a:r>
              <a:rPr lang="zh-CN" altLang="en-US" b="1" dirty="0">
                <a:solidFill>
                  <a:srgbClr val="FF0000"/>
                </a:solidFill>
              </a:rPr>
              <a:t>信道加密机</a:t>
            </a:r>
            <a:r>
              <a:rPr lang="zh-CN" altLang="en-US" b="1" dirty="0"/>
              <a:t>完全使用</a:t>
            </a:r>
            <a:r>
              <a:rPr lang="zh-CN" altLang="en-US" b="1" dirty="0">
                <a:solidFill>
                  <a:srgbClr val="FF0000"/>
                </a:solidFill>
              </a:rPr>
              <a:t>硬件加密</a:t>
            </a:r>
            <a:r>
              <a:rPr lang="zh-CN" altLang="en-US" b="1" dirty="0"/>
              <a:t>技术，因此</a:t>
            </a:r>
            <a:r>
              <a:rPr lang="zh-CN" altLang="en-US" b="1" dirty="0">
                <a:solidFill>
                  <a:srgbClr val="FF0000"/>
                </a:solidFill>
              </a:rPr>
              <a:t>加密和解密速度快</a:t>
            </a:r>
            <a:r>
              <a:rPr lang="zh-CN" altLang="en-US" b="1" dirty="0"/>
              <a:t>，并且</a:t>
            </a:r>
            <a:r>
              <a:rPr lang="zh-CN" altLang="en-US" b="1" dirty="0">
                <a:solidFill>
                  <a:srgbClr val="FF0000"/>
                </a:solidFill>
              </a:rPr>
              <a:t>无须传送额外的数据</a:t>
            </a:r>
            <a:r>
              <a:rPr lang="zh-CN" altLang="en-US" b="1" dirty="0"/>
              <a:t>，采用该技术</a:t>
            </a:r>
            <a:r>
              <a:rPr lang="zh-CN" altLang="en-US" b="1" dirty="0">
                <a:solidFill>
                  <a:srgbClr val="FF0000"/>
                </a:solidFill>
              </a:rPr>
              <a:t>不会减少网络的有效带宽</a:t>
            </a:r>
            <a:r>
              <a:rPr lang="zh-CN" altLang="en-US" b="1" dirty="0"/>
              <a:t>。</a:t>
            </a:r>
            <a:endParaRPr lang="en-US" altLang="zh-CN" b="1" dirty="0"/>
          </a:p>
        </p:txBody>
      </p:sp>
      <p:sp>
        <p:nvSpPr>
          <p:cNvPr id="51" name="矩形 50">
            <a:extLst>
              <a:ext uri="{FF2B5EF4-FFF2-40B4-BE49-F238E27FC236}">
                <a16:creationId xmlns:a16="http://schemas.microsoft.com/office/drawing/2014/main" id="{60189D1D-1BA3-9388-E680-FC7E901CCF6B}"/>
              </a:ext>
            </a:extLst>
          </p:cNvPr>
          <p:cNvSpPr/>
          <p:nvPr/>
        </p:nvSpPr>
        <p:spPr>
          <a:xfrm>
            <a:off x="1009370" y="363633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7751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 calcmode="lin" valueType="num">
                                      <p:cBhvr>
                                        <p:cTn id="14" dur="500" fill="hold"/>
                                        <p:tgtEl>
                                          <p:spTgt spid="44"/>
                                        </p:tgtEl>
                                        <p:attrNameLst>
                                          <p:attrName>style.rotation</p:attrName>
                                        </p:attrNameLst>
                                      </p:cBhvr>
                                      <p:tavLst>
                                        <p:tav tm="0">
                                          <p:val>
                                            <p:fltVal val="360"/>
                                          </p:val>
                                        </p:tav>
                                        <p:tav tm="100000">
                                          <p:val>
                                            <p:fltVal val="0"/>
                                          </p:val>
                                        </p:tav>
                                      </p:tavLst>
                                    </p:anim>
                                    <p:animEffect transition="in" filter="fade">
                                      <p:cBhvr>
                                        <p:cTn id="15" dur="500"/>
                                        <p:tgtEl>
                                          <p:spTgt spid="44"/>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p:val>
                                            <p:fltVal val="0"/>
                                          </p:val>
                                        </p:tav>
                                        <p:tav tm="100000">
                                          <p:val>
                                            <p:strVal val="#ppt_w"/>
                                          </p:val>
                                        </p:tav>
                                      </p:tavLst>
                                    </p:anim>
                                    <p:anim calcmode="lin" valueType="num">
                                      <p:cBhvr>
                                        <p:cTn id="24" dur="500" fill="hold"/>
                                        <p:tgtEl>
                                          <p:spTgt spid="46"/>
                                        </p:tgtEl>
                                        <p:attrNameLst>
                                          <p:attrName>ppt_h</p:attrName>
                                        </p:attrNameLst>
                                      </p:cBhvr>
                                      <p:tavLst>
                                        <p:tav tm="0">
                                          <p:val>
                                            <p:fltVal val="0"/>
                                          </p:val>
                                        </p:tav>
                                        <p:tav tm="100000">
                                          <p:val>
                                            <p:strVal val="#ppt_h"/>
                                          </p:val>
                                        </p:tav>
                                      </p:tavLst>
                                    </p:anim>
                                    <p:anim calcmode="lin" valueType="num">
                                      <p:cBhvr>
                                        <p:cTn id="25" dur="500" fill="hold"/>
                                        <p:tgtEl>
                                          <p:spTgt spid="46"/>
                                        </p:tgtEl>
                                        <p:attrNameLst>
                                          <p:attrName>style.rotation</p:attrName>
                                        </p:attrNameLst>
                                      </p:cBhvr>
                                      <p:tavLst>
                                        <p:tav tm="0">
                                          <p:val>
                                            <p:fltVal val="360"/>
                                          </p:val>
                                        </p:tav>
                                        <p:tav tm="100000">
                                          <p:val>
                                            <p:fltVal val="0"/>
                                          </p:val>
                                        </p:tav>
                                      </p:tavLst>
                                    </p:anim>
                                    <p:animEffect transition="in" filter="fade">
                                      <p:cBhvr>
                                        <p:cTn id="26" dur="500"/>
                                        <p:tgtEl>
                                          <p:spTgt spid="46"/>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4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p:cTn id="34" dur="500" fill="hold"/>
                                        <p:tgtEl>
                                          <p:spTgt spid="51"/>
                                        </p:tgtEl>
                                        <p:attrNameLst>
                                          <p:attrName>ppt_w</p:attrName>
                                        </p:attrNameLst>
                                      </p:cBhvr>
                                      <p:tavLst>
                                        <p:tav tm="0">
                                          <p:val>
                                            <p:fltVal val="0"/>
                                          </p:val>
                                        </p:tav>
                                        <p:tav tm="100000">
                                          <p:val>
                                            <p:strVal val="#ppt_w"/>
                                          </p:val>
                                        </p:tav>
                                      </p:tavLst>
                                    </p:anim>
                                    <p:anim calcmode="lin" valueType="num">
                                      <p:cBhvr>
                                        <p:cTn id="35" dur="500" fill="hold"/>
                                        <p:tgtEl>
                                          <p:spTgt spid="51"/>
                                        </p:tgtEl>
                                        <p:attrNameLst>
                                          <p:attrName>ppt_h</p:attrName>
                                        </p:attrNameLst>
                                      </p:cBhvr>
                                      <p:tavLst>
                                        <p:tav tm="0">
                                          <p:val>
                                            <p:fltVal val="0"/>
                                          </p:val>
                                        </p:tav>
                                        <p:tav tm="100000">
                                          <p:val>
                                            <p:strVal val="#ppt_h"/>
                                          </p:val>
                                        </p:tav>
                                      </p:tavLst>
                                    </p:anim>
                                    <p:anim calcmode="lin" valueType="num">
                                      <p:cBhvr>
                                        <p:cTn id="36" dur="500" fill="hold"/>
                                        <p:tgtEl>
                                          <p:spTgt spid="51"/>
                                        </p:tgtEl>
                                        <p:attrNameLst>
                                          <p:attrName>style.rotation</p:attrName>
                                        </p:attrNameLst>
                                      </p:cBhvr>
                                      <p:tavLst>
                                        <p:tav tm="0">
                                          <p:val>
                                            <p:fltVal val="360"/>
                                          </p:val>
                                        </p:tav>
                                        <p:tav tm="100000">
                                          <p:val>
                                            <p:fltVal val="0"/>
                                          </p:val>
                                        </p:tav>
                                      </p:tavLst>
                                    </p:anim>
                                    <p:animEffect transition="in" filter="fade">
                                      <p:cBhvr>
                                        <p:cTn id="37" dur="500"/>
                                        <p:tgtEl>
                                          <p:spTgt spid="51"/>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p:bldP spid="46" grpId="0" animBg="1"/>
      <p:bldP spid="50" grpId="0"/>
      <p:bldP spid="5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物理层安全实例：信道加密</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在物理层实现通信数据的保密性和完整性的方法是</a:t>
            </a:r>
            <a:r>
              <a:rPr lang="zh-CN" altLang="en-US" b="1" dirty="0">
                <a:solidFill>
                  <a:srgbClr val="FF0000"/>
                </a:solidFill>
              </a:rPr>
              <a:t>对信道进行加密</a:t>
            </a:r>
            <a:r>
              <a:rPr lang="zh-CN" altLang="en-US" b="1" dirty="0"/>
              <a:t>。</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227C287D-5BBE-70F0-2D06-144DD9E67E89}"/>
              </a:ext>
            </a:extLst>
          </p:cNvPr>
          <p:cNvSpPr txBox="1"/>
          <p:nvPr/>
        </p:nvSpPr>
        <p:spPr>
          <a:xfrm>
            <a:off x="1625426" y="1660484"/>
            <a:ext cx="10261774" cy="450843"/>
          </a:xfrm>
          <a:prstGeom prst="rect">
            <a:avLst/>
          </a:prstGeom>
          <a:noFill/>
        </p:spPr>
        <p:txBody>
          <a:bodyPr wrap="square" lIns="91440" tIns="45720" rIns="91440" bIns="45720" anchor="ctr">
            <a:noAutofit/>
          </a:bodyPr>
          <a:lstStyle/>
          <a:p>
            <a:r>
              <a:rPr lang="zh-CN" altLang="en-US" b="1" dirty="0"/>
              <a:t>对信道进行加密需要使用</a:t>
            </a:r>
            <a:r>
              <a:rPr lang="zh-CN" altLang="en-US" b="1" dirty="0">
                <a:solidFill>
                  <a:srgbClr val="FF0000"/>
                </a:solidFill>
              </a:rPr>
              <a:t>信道加密机</a:t>
            </a:r>
            <a:r>
              <a:rPr lang="zh-CN" altLang="en-US" b="1" dirty="0"/>
              <a:t>。</a:t>
            </a:r>
            <a:endParaRPr lang="en-US" altLang="zh-CN" b="1" dirty="0"/>
          </a:p>
        </p:txBody>
      </p:sp>
      <p:sp>
        <p:nvSpPr>
          <p:cNvPr id="31" name="矩形 30">
            <a:extLst>
              <a:ext uri="{FF2B5EF4-FFF2-40B4-BE49-F238E27FC236}">
                <a16:creationId xmlns:a16="http://schemas.microsoft.com/office/drawing/2014/main" id="{DE31D97F-EB15-DC35-0511-2900252886F7}"/>
              </a:ext>
            </a:extLst>
          </p:cNvPr>
          <p:cNvSpPr/>
          <p:nvPr/>
        </p:nvSpPr>
        <p:spPr>
          <a:xfrm>
            <a:off x="1368450" y="175919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şlïḍè">
            <a:extLst>
              <a:ext uri="{FF2B5EF4-FFF2-40B4-BE49-F238E27FC236}">
                <a16:creationId xmlns:a16="http://schemas.microsoft.com/office/drawing/2014/main" id="{BD4A2236-62C2-1D45-5986-16D65007FE9A}"/>
              </a:ext>
            </a:extLst>
          </p:cNvPr>
          <p:cNvSpPr txBox="1"/>
          <p:nvPr/>
        </p:nvSpPr>
        <p:spPr>
          <a:xfrm>
            <a:off x="1266346" y="2111327"/>
            <a:ext cx="10620854" cy="727185"/>
          </a:xfrm>
          <a:prstGeom prst="rect">
            <a:avLst/>
          </a:prstGeom>
          <a:noFill/>
        </p:spPr>
        <p:txBody>
          <a:bodyPr wrap="square" lIns="91440" tIns="45720" rIns="91440" bIns="45720" anchor="ctr">
            <a:noAutofit/>
          </a:bodyPr>
          <a:lstStyle/>
          <a:p>
            <a:r>
              <a:rPr lang="zh-CN" altLang="en-US" b="1" dirty="0"/>
              <a:t>使用信道加密技术可为通过链路的所有数据提供安全保护，并且对上层协议几乎没有任何影响，也就是具有</a:t>
            </a:r>
            <a:r>
              <a:rPr lang="zh-CN" altLang="en-US" b="1" dirty="0">
                <a:solidFill>
                  <a:srgbClr val="FF0000"/>
                </a:solidFill>
              </a:rPr>
              <a:t>很好的透明性</a:t>
            </a:r>
            <a:r>
              <a:rPr lang="zh-CN" altLang="en-US" b="1" dirty="0"/>
              <a:t>。</a:t>
            </a:r>
            <a:endParaRPr lang="en-US" altLang="zh-CN" b="1" dirty="0"/>
          </a:p>
        </p:txBody>
      </p:sp>
      <p:sp>
        <p:nvSpPr>
          <p:cNvPr id="44" name="矩形 43">
            <a:extLst>
              <a:ext uri="{FF2B5EF4-FFF2-40B4-BE49-F238E27FC236}">
                <a16:creationId xmlns:a16="http://schemas.microsoft.com/office/drawing/2014/main" id="{FC18FAB2-7728-B21E-318B-7C28D9A9A501}"/>
              </a:ext>
            </a:extLst>
          </p:cNvPr>
          <p:cNvSpPr/>
          <p:nvPr/>
        </p:nvSpPr>
        <p:spPr>
          <a:xfrm>
            <a:off x="1009370" y="221003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形用户界面, 应用程序&#10;&#10;描述已自动生成">
            <a:extLst>
              <a:ext uri="{FF2B5EF4-FFF2-40B4-BE49-F238E27FC236}">
                <a16:creationId xmlns:a16="http://schemas.microsoft.com/office/drawing/2014/main" id="{A696FC77-9B46-3042-B070-109467370E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34" y="4365682"/>
            <a:ext cx="5598162" cy="2061044"/>
          </a:xfrm>
          <a:prstGeom prst="rect">
            <a:avLst/>
          </a:prstGeom>
        </p:spPr>
      </p:pic>
      <p:sp>
        <p:nvSpPr>
          <p:cNvPr id="45" name="íşlïḍè">
            <a:extLst>
              <a:ext uri="{FF2B5EF4-FFF2-40B4-BE49-F238E27FC236}">
                <a16:creationId xmlns:a16="http://schemas.microsoft.com/office/drawing/2014/main" id="{258BDDF2-6025-E008-2F63-232280B36E10}"/>
              </a:ext>
            </a:extLst>
          </p:cNvPr>
          <p:cNvSpPr txBox="1"/>
          <p:nvPr/>
        </p:nvSpPr>
        <p:spPr>
          <a:xfrm>
            <a:off x="1625426" y="2802692"/>
            <a:ext cx="10261774" cy="727185"/>
          </a:xfrm>
          <a:prstGeom prst="rect">
            <a:avLst/>
          </a:prstGeom>
          <a:noFill/>
        </p:spPr>
        <p:txBody>
          <a:bodyPr wrap="square" lIns="91440" tIns="45720" rIns="91440" bIns="45720" anchor="ctr">
            <a:noAutofit/>
          </a:bodyPr>
          <a:lstStyle/>
          <a:p>
            <a:r>
              <a:rPr lang="zh-CN" altLang="en-US" b="1" dirty="0"/>
              <a:t>由于链路上传送的各种协议数据单元</a:t>
            </a:r>
            <a:r>
              <a:rPr lang="en-US" altLang="zh-CN" b="1" dirty="0"/>
              <a:t>PDU</a:t>
            </a:r>
            <a:r>
              <a:rPr lang="zh-CN" altLang="en-US" b="1" dirty="0"/>
              <a:t>的首部和数据载荷都被加密了，</a:t>
            </a:r>
            <a:r>
              <a:rPr lang="en-US" altLang="zh-CN" b="1" dirty="0"/>
              <a:t>PDU</a:t>
            </a:r>
            <a:r>
              <a:rPr lang="zh-CN" altLang="en-US" b="1" dirty="0"/>
              <a:t>的截获者无法从</a:t>
            </a:r>
            <a:r>
              <a:rPr lang="en-US" altLang="zh-CN" b="1" dirty="0"/>
              <a:t>PDU</a:t>
            </a:r>
            <a:r>
              <a:rPr lang="zh-CN" altLang="en-US" b="1" dirty="0"/>
              <a:t>中提取源地址和目的地址，因此可以</a:t>
            </a:r>
            <a:r>
              <a:rPr lang="zh-CN" altLang="en-US" b="1" dirty="0">
                <a:solidFill>
                  <a:srgbClr val="FF0000"/>
                </a:solidFill>
              </a:rPr>
              <a:t>防止各种形式的流量分析</a:t>
            </a:r>
            <a:r>
              <a:rPr lang="zh-CN" altLang="en-US" b="1" dirty="0"/>
              <a:t>。</a:t>
            </a:r>
            <a:endParaRPr lang="en-US" altLang="zh-CN" b="1" dirty="0"/>
          </a:p>
        </p:txBody>
      </p:sp>
      <p:sp>
        <p:nvSpPr>
          <p:cNvPr id="46" name="矩形 45">
            <a:extLst>
              <a:ext uri="{FF2B5EF4-FFF2-40B4-BE49-F238E27FC236}">
                <a16:creationId xmlns:a16="http://schemas.microsoft.com/office/drawing/2014/main" id="{52FB6BDF-2936-67FE-4C5A-4E82F54BD7C7}"/>
              </a:ext>
            </a:extLst>
          </p:cNvPr>
          <p:cNvSpPr/>
          <p:nvPr/>
        </p:nvSpPr>
        <p:spPr>
          <a:xfrm>
            <a:off x="1368450" y="290140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a:extLst>
              <a:ext uri="{FF2B5EF4-FFF2-40B4-BE49-F238E27FC236}">
                <a16:creationId xmlns:a16="http://schemas.microsoft.com/office/drawing/2014/main" id="{BF2240E7-9FBB-82CE-5048-211B8D3AA680}"/>
              </a:ext>
            </a:extLst>
          </p:cNvPr>
          <p:cNvSpPr txBox="1"/>
          <p:nvPr/>
        </p:nvSpPr>
        <p:spPr>
          <a:xfrm>
            <a:off x="1266346" y="3537625"/>
            <a:ext cx="10620854" cy="727185"/>
          </a:xfrm>
          <a:prstGeom prst="rect">
            <a:avLst/>
          </a:prstGeom>
          <a:noFill/>
        </p:spPr>
        <p:txBody>
          <a:bodyPr wrap="square" lIns="91440" tIns="45720" rIns="91440" bIns="45720" anchor="ctr">
            <a:noAutofit/>
          </a:bodyPr>
          <a:lstStyle/>
          <a:p>
            <a:r>
              <a:rPr lang="zh-CN" altLang="en-US" b="1" dirty="0"/>
              <a:t>由于</a:t>
            </a:r>
            <a:r>
              <a:rPr lang="zh-CN" altLang="en-US" b="1" dirty="0">
                <a:solidFill>
                  <a:srgbClr val="FF0000"/>
                </a:solidFill>
              </a:rPr>
              <a:t>信道加密机</a:t>
            </a:r>
            <a:r>
              <a:rPr lang="zh-CN" altLang="en-US" b="1" dirty="0"/>
              <a:t>完全使用</a:t>
            </a:r>
            <a:r>
              <a:rPr lang="zh-CN" altLang="en-US" b="1" dirty="0">
                <a:solidFill>
                  <a:srgbClr val="FF0000"/>
                </a:solidFill>
              </a:rPr>
              <a:t>硬件加密</a:t>
            </a:r>
            <a:r>
              <a:rPr lang="zh-CN" altLang="en-US" b="1" dirty="0"/>
              <a:t>技术，因此</a:t>
            </a:r>
            <a:r>
              <a:rPr lang="zh-CN" altLang="en-US" b="1" dirty="0">
                <a:solidFill>
                  <a:srgbClr val="FF0000"/>
                </a:solidFill>
              </a:rPr>
              <a:t>加密和解密速度快</a:t>
            </a:r>
            <a:r>
              <a:rPr lang="zh-CN" altLang="en-US" b="1" dirty="0"/>
              <a:t>，并且</a:t>
            </a:r>
            <a:r>
              <a:rPr lang="zh-CN" altLang="en-US" b="1" dirty="0">
                <a:solidFill>
                  <a:srgbClr val="FF0000"/>
                </a:solidFill>
              </a:rPr>
              <a:t>无须传送额外的数据</a:t>
            </a:r>
            <a:r>
              <a:rPr lang="zh-CN" altLang="en-US" b="1" dirty="0"/>
              <a:t>，采用该技术</a:t>
            </a:r>
            <a:r>
              <a:rPr lang="zh-CN" altLang="en-US" b="1" dirty="0">
                <a:solidFill>
                  <a:srgbClr val="FF0000"/>
                </a:solidFill>
              </a:rPr>
              <a:t>不会减少网络的有效带宽</a:t>
            </a:r>
            <a:r>
              <a:rPr lang="zh-CN" altLang="en-US" b="1" dirty="0"/>
              <a:t>。</a:t>
            </a:r>
            <a:endParaRPr lang="en-US" altLang="zh-CN" b="1" dirty="0"/>
          </a:p>
        </p:txBody>
      </p:sp>
      <p:sp>
        <p:nvSpPr>
          <p:cNvPr id="51" name="矩形 50">
            <a:extLst>
              <a:ext uri="{FF2B5EF4-FFF2-40B4-BE49-F238E27FC236}">
                <a16:creationId xmlns:a16="http://schemas.microsoft.com/office/drawing/2014/main" id="{60189D1D-1BA3-9388-E680-FC7E901CCF6B}"/>
              </a:ext>
            </a:extLst>
          </p:cNvPr>
          <p:cNvSpPr/>
          <p:nvPr/>
        </p:nvSpPr>
        <p:spPr>
          <a:xfrm>
            <a:off x="1009370" y="363633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5779E1-F9C0-B8FE-499E-EC63C990C0D3}"/>
              </a:ext>
            </a:extLst>
          </p:cNvPr>
          <p:cNvSpPr/>
          <p:nvPr/>
        </p:nvSpPr>
        <p:spPr>
          <a:xfrm>
            <a:off x="6269231" y="4221242"/>
            <a:ext cx="5539028" cy="2118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ts val="2600"/>
              </a:lnSpc>
            </a:pPr>
            <a:r>
              <a:rPr lang="zh-CN" altLang="en-US" b="1" dirty="0"/>
              <a:t>         在网络互连的情况下，信道加密这种仅用于保护网络局部链路通信安全的技术不能确保端到端通信的安全。</a:t>
            </a:r>
            <a:endParaRPr lang="en-US" altLang="zh-CN" b="1" dirty="0"/>
          </a:p>
          <a:p>
            <a:pPr>
              <a:lnSpc>
                <a:spcPts val="2600"/>
              </a:lnSpc>
            </a:pPr>
            <a:r>
              <a:rPr lang="zh-CN" altLang="en-US" b="1" dirty="0"/>
              <a:t>         在实际应用中，通常只在</a:t>
            </a:r>
            <a:r>
              <a:rPr lang="zh-CN" altLang="en-US" b="1" dirty="0">
                <a:solidFill>
                  <a:schemeClr val="tx1"/>
                </a:solidFill>
                <a:highlight>
                  <a:srgbClr val="FFFF00"/>
                </a:highlight>
              </a:rPr>
              <a:t>容易被窃听的无线链路</a:t>
            </a:r>
            <a:r>
              <a:rPr lang="zh-CN" altLang="en-US" b="1" dirty="0"/>
              <a:t>（例如卫星链路）上，或</a:t>
            </a:r>
            <a:r>
              <a:rPr lang="zh-CN" altLang="en-US" b="1" dirty="0">
                <a:solidFill>
                  <a:schemeClr val="tx1"/>
                </a:solidFill>
                <a:highlight>
                  <a:srgbClr val="FFFF00"/>
                </a:highlight>
              </a:rPr>
              <a:t>军用网络</a:t>
            </a:r>
            <a:r>
              <a:rPr lang="zh-CN" altLang="en-US" b="1" dirty="0"/>
              <a:t>等专用网络的</a:t>
            </a:r>
            <a:r>
              <a:rPr lang="zh-CN" altLang="en-US" b="1" dirty="0">
                <a:solidFill>
                  <a:schemeClr val="tx1"/>
                </a:solidFill>
                <a:highlight>
                  <a:srgbClr val="FFFF00"/>
                </a:highlight>
              </a:rPr>
              <a:t>通信链路所在不安全区域</a:t>
            </a:r>
            <a:r>
              <a:rPr lang="zh-CN" altLang="en-US" b="1" dirty="0"/>
              <a:t>的部分使用信道加密技术。</a:t>
            </a:r>
          </a:p>
        </p:txBody>
      </p:sp>
    </p:spTree>
    <p:custDataLst>
      <p:tags r:id="rId1"/>
    </p:custDataLst>
    <p:extLst>
      <p:ext uri="{BB962C8B-B14F-4D97-AF65-F5344CB8AC3E}">
        <p14:creationId xmlns:p14="http://schemas.microsoft.com/office/powerpoint/2010/main" val="249950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随着</a:t>
            </a:r>
            <a:r>
              <a:rPr lang="en-US" altLang="zh-CN" b="1" dirty="0">
                <a:solidFill>
                  <a:schemeClr val="accent1">
                    <a:lumMod val="75000"/>
                  </a:schemeClr>
                </a:solidFill>
              </a:rPr>
              <a:t>802.11</a:t>
            </a:r>
            <a:r>
              <a:rPr lang="zh-CN" altLang="en-US" b="1" dirty="0">
                <a:solidFill>
                  <a:schemeClr val="accent1">
                    <a:lumMod val="75000"/>
                  </a:schemeClr>
                </a:solidFill>
              </a:rPr>
              <a:t>无线局域网</a:t>
            </a:r>
            <a:r>
              <a:rPr lang="zh-CN" altLang="en-US" b="1" dirty="0"/>
              <a:t>（</a:t>
            </a:r>
            <a:r>
              <a:rPr lang="en-US" altLang="zh-CN" b="1" dirty="0"/>
              <a:t>Wi-Fi</a:t>
            </a:r>
            <a:r>
              <a:rPr lang="zh-CN" altLang="en-US" b="1" dirty="0"/>
              <a:t>）的广泛应用，其</a:t>
            </a:r>
            <a:r>
              <a:rPr lang="zh-CN" altLang="en-US" b="1" dirty="0">
                <a:solidFill>
                  <a:schemeClr val="accent1">
                    <a:lumMod val="75000"/>
                  </a:schemeClr>
                </a:solidFill>
              </a:rPr>
              <a:t>安全问题</a:t>
            </a:r>
            <a:r>
              <a:rPr lang="zh-CN" altLang="en-US" b="1" dirty="0"/>
              <a:t>越来越受到关注。</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íşlïḍè">
            <a:extLst>
              <a:ext uri="{FF2B5EF4-FFF2-40B4-BE49-F238E27FC236}">
                <a16:creationId xmlns:a16="http://schemas.microsoft.com/office/drawing/2014/main" id="{8ECB9E01-298A-2A7C-5E26-A1CAA7213AD7}"/>
              </a:ext>
            </a:extLst>
          </p:cNvPr>
          <p:cNvSpPr txBox="1"/>
          <p:nvPr/>
        </p:nvSpPr>
        <p:spPr>
          <a:xfrm>
            <a:off x="1266346" y="1660484"/>
            <a:ext cx="10620854" cy="760374"/>
          </a:xfrm>
          <a:prstGeom prst="rect">
            <a:avLst/>
          </a:prstGeom>
          <a:noFill/>
        </p:spPr>
        <p:txBody>
          <a:bodyPr wrap="square" lIns="91440" tIns="45720" rIns="91440" bIns="45720" anchor="ctr">
            <a:noAutofit/>
          </a:bodyPr>
          <a:lstStyle/>
          <a:p>
            <a:r>
              <a:rPr lang="zh-CN" altLang="en-US" b="1" dirty="0"/>
              <a:t>在无线通信方式下，电磁波在自由空间辐射传播，</a:t>
            </a:r>
            <a:r>
              <a:rPr lang="zh-CN" altLang="en-US" b="1" dirty="0">
                <a:solidFill>
                  <a:schemeClr val="accent1">
                    <a:lumMod val="75000"/>
                  </a:schemeClr>
                </a:solidFill>
              </a:rPr>
              <a:t>任何无线终端都可在无线接入点的信号覆盖范围内接收其无线信号</a:t>
            </a:r>
            <a:r>
              <a:rPr lang="zh-CN" altLang="en-US" b="1" dirty="0"/>
              <a:t>。</a:t>
            </a:r>
            <a:endParaRPr lang="en-US" altLang="zh-CN" b="1" dirty="0"/>
          </a:p>
        </p:txBody>
      </p:sp>
      <p:sp>
        <p:nvSpPr>
          <p:cNvPr id="39" name="矩形 38">
            <a:extLst>
              <a:ext uri="{FF2B5EF4-FFF2-40B4-BE49-F238E27FC236}">
                <a16:creationId xmlns:a16="http://schemas.microsoft.com/office/drawing/2014/main" id="{05B21475-9B00-C7F0-E10B-6B472F102F9B}"/>
              </a:ext>
            </a:extLst>
          </p:cNvPr>
          <p:cNvSpPr/>
          <p:nvPr/>
        </p:nvSpPr>
        <p:spPr>
          <a:xfrm>
            <a:off x="1009370" y="1759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şlïḍè">
            <a:extLst>
              <a:ext uri="{FF2B5EF4-FFF2-40B4-BE49-F238E27FC236}">
                <a16:creationId xmlns:a16="http://schemas.microsoft.com/office/drawing/2014/main" id="{5ED521D5-2F8A-0A4E-AD17-B85FC887294E}"/>
              </a:ext>
            </a:extLst>
          </p:cNvPr>
          <p:cNvSpPr txBox="1"/>
          <p:nvPr/>
        </p:nvSpPr>
        <p:spPr>
          <a:xfrm>
            <a:off x="1635834" y="2417305"/>
            <a:ext cx="10251366" cy="454396"/>
          </a:xfrm>
          <a:prstGeom prst="rect">
            <a:avLst/>
          </a:prstGeom>
          <a:noFill/>
        </p:spPr>
        <p:txBody>
          <a:bodyPr wrap="square" lIns="91440" tIns="45720" rIns="91440" bIns="45720" anchor="ctr">
            <a:noAutofit/>
          </a:bodyPr>
          <a:lstStyle/>
          <a:p>
            <a:r>
              <a:rPr lang="zh-CN" altLang="en-US" b="1" dirty="0"/>
              <a:t>若不采取相应安全措施，任何无线终端都可以接入到网络中，进而窃听网络通信或非法使用网络资源。</a:t>
            </a:r>
            <a:endParaRPr lang="en-US" altLang="zh-CN" b="1" dirty="0"/>
          </a:p>
        </p:txBody>
      </p:sp>
      <p:sp>
        <p:nvSpPr>
          <p:cNvPr id="44" name="矩形 43">
            <a:extLst>
              <a:ext uri="{FF2B5EF4-FFF2-40B4-BE49-F238E27FC236}">
                <a16:creationId xmlns:a16="http://schemas.microsoft.com/office/drawing/2014/main" id="{D342A4E1-4F23-1A67-E31D-5D805524706C}"/>
              </a:ext>
            </a:extLst>
          </p:cNvPr>
          <p:cNvSpPr/>
          <p:nvPr/>
        </p:nvSpPr>
        <p:spPr>
          <a:xfrm>
            <a:off x="1378858" y="251601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şlïḍè">
            <a:extLst>
              <a:ext uri="{FF2B5EF4-FFF2-40B4-BE49-F238E27FC236}">
                <a16:creationId xmlns:a16="http://schemas.microsoft.com/office/drawing/2014/main" id="{91A0D75D-8A5F-F5B9-DCF8-227594358FD1}"/>
              </a:ext>
            </a:extLst>
          </p:cNvPr>
          <p:cNvSpPr txBox="1"/>
          <p:nvPr/>
        </p:nvSpPr>
        <p:spPr>
          <a:xfrm>
            <a:off x="1266346" y="2971095"/>
            <a:ext cx="10620854" cy="760374"/>
          </a:xfrm>
          <a:prstGeom prst="rect">
            <a:avLst/>
          </a:prstGeom>
          <a:noFill/>
        </p:spPr>
        <p:txBody>
          <a:bodyPr wrap="square" lIns="91440" tIns="45720" rIns="91440" bIns="45720" anchor="ctr">
            <a:noAutofit/>
          </a:bodyPr>
          <a:lstStyle/>
          <a:p>
            <a:r>
              <a:rPr lang="zh-CN" altLang="en-US" b="1" dirty="0"/>
              <a:t>因此</a:t>
            </a:r>
            <a:r>
              <a:rPr lang="en-US" altLang="zh-CN" b="1" dirty="0"/>
              <a:t>802.11</a:t>
            </a:r>
            <a:r>
              <a:rPr lang="zh-CN" altLang="en-US" b="1" dirty="0"/>
              <a:t>无线局域网的安全问题就显得尤为重要。</a:t>
            </a:r>
            <a:r>
              <a:rPr lang="en-US" altLang="zh-CN" b="1" dirty="0">
                <a:solidFill>
                  <a:schemeClr val="accent1">
                    <a:lumMod val="75000"/>
                  </a:schemeClr>
                </a:solidFill>
              </a:rPr>
              <a:t>802.11</a:t>
            </a:r>
            <a:r>
              <a:rPr lang="zh-CN" altLang="en-US" b="1" dirty="0">
                <a:solidFill>
                  <a:schemeClr val="accent1">
                    <a:lumMod val="75000"/>
                  </a:schemeClr>
                </a:solidFill>
              </a:rPr>
              <a:t>无线局域网主要在数据链路层为用户提供安全服务</a:t>
            </a:r>
            <a:r>
              <a:rPr lang="zh-CN" altLang="en-US" b="1" dirty="0"/>
              <a:t>。</a:t>
            </a:r>
            <a:endParaRPr lang="en-US" altLang="zh-CN" b="1" dirty="0"/>
          </a:p>
        </p:txBody>
      </p:sp>
      <p:sp>
        <p:nvSpPr>
          <p:cNvPr id="46" name="矩形 45">
            <a:extLst>
              <a:ext uri="{FF2B5EF4-FFF2-40B4-BE49-F238E27FC236}">
                <a16:creationId xmlns:a16="http://schemas.microsoft.com/office/drawing/2014/main" id="{440C26B3-0B35-3598-15BE-0EF373B70EB0}"/>
              </a:ext>
            </a:extLst>
          </p:cNvPr>
          <p:cNvSpPr/>
          <p:nvPr/>
        </p:nvSpPr>
        <p:spPr>
          <a:xfrm>
            <a:off x="1009370" y="306980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a:extLst>
              <a:ext uri="{FF2B5EF4-FFF2-40B4-BE49-F238E27FC236}">
                <a16:creationId xmlns:a16="http://schemas.microsoft.com/office/drawing/2014/main" id="{9024DBCA-F314-C332-8A1B-D221C8671CC0}"/>
              </a:ext>
            </a:extLst>
          </p:cNvPr>
          <p:cNvSpPr txBox="1"/>
          <p:nvPr/>
        </p:nvSpPr>
        <p:spPr>
          <a:xfrm>
            <a:off x="1266346" y="3926020"/>
            <a:ext cx="10620854" cy="450843"/>
          </a:xfrm>
          <a:prstGeom prst="rect">
            <a:avLst/>
          </a:prstGeom>
          <a:noFill/>
        </p:spPr>
        <p:txBody>
          <a:bodyPr wrap="square" lIns="91440" tIns="45720" rIns="91440" bIns="45720" anchor="ctr">
            <a:noAutofit/>
          </a:bodyPr>
          <a:lstStyle/>
          <a:p>
            <a:r>
              <a:rPr lang="zh-CN" altLang="en-US" b="1" dirty="0"/>
              <a:t>早期</a:t>
            </a:r>
            <a:r>
              <a:rPr lang="en-US" altLang="zh-CN" b="1" dirty="0"/>
              <a:t>802.11</a:t>
            </a:r>
            <a:r>
              <a:rPr lang="zh-CN" altLang="en-US" b="1" dirty="0"/>
              <a:t>无线局域网所采取的安全机制比较简单：</a:t>
            </a:r>
            <a:endParaRPr lang="en-US" altLang="zh-CN" b="1" dirty="0"/>
          </a:p>
        </p:txBody>
      </p:sp>
      <p:sp>
        <p:nvSpPr>
          <p:cNvPr id="51" name="矩形 50">
            <a:extLst>
              <a:ext uri="{FF2B5EF4-FFF2-40B4-BE49-F238E27FC236}">
                <a16:creationId xmlns:a16="http://schemas.microsoft.com/office/drawing/2014/main" id="{71CB8BC1-467B-17CA-AAFE-CC2AEA6728BF}"/>
              </a:ext>
            </a:extLst>
          </p:cNvPr>
          <p:cNvSpPr/>
          <p:nvPr/>
        </p:nvSpPr>
        <p:spPr>
          <a:xfrm>
            <a:off x="1009370" y="40247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C14AFEB-0C7D-0488-A422-5B0EAF6E65C3}"/>
              </a:ext>
            </a:extLst>
          </p:cNvPr>
          <p:cNvSpPr/>
          <p:nvPr/>
        </p:nvSpPr>
        <p:spPr>
          <a:xfrm>
            <a:off x="1401201" y="4627956"/>
            <a:ext cx="2506376"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SSID</a:t>
            </a:r>
            <a:r>
              <a:rPr lang="zh-CN" altLang="en-US" b="1" dirty="0"/>
              <a:t>匹配机制</a:t>
            </a:r>
          </a:p>
        </p:txBody>
      </p:sp>
      <p:sp>
        <p:nvSpPr>
          <p:cNvPr id="54" name="矩形 53">
            <a:extLst>
              <a:ext uri="{FF2B5EF4-FFF2-40B4-BE49-F238E27FC236}">
                <a16:creationId xmlns:a16="http://schemas.microsoft.com/office/drawing/2014/main" id="{7BB34602-2E90-7428-CFDD-A25C072B8C89}"/>
              </a:ext>
            </a:extLst>
          </p:cNvPr>
          <p:cNvSpPr/>
          <p:nvPr/>
        </p:nvSpPr>
        <p:spPr>
          <a:xfrm>
            <a:off x="4849389" y="4627955"/>
            <a:ext cx="2506377"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MAC</a:t>
            </a:r>
            <a:r>
              <a:rPr lang="zh-CN" altLang="en-US" b="1" dirty="0"/>
              <a:t>地址过滤机制</a:t>
            </a:r>
          </a:p>
        </p:txBody>
      </p:sp>
      <p:sp>
        <p:nvSpPr>
          <p:cNvPr id="55" name="矩形 54">
            <a:extLst>
              <a:ext uri="{FF2B5EF4-FFF2-40B4-BE49-F238E27FC236}">
                <a16:creationId xmlns:a16="http://schemas.microsoft.com/office/drawing/2014/main" id="{4EECB669-D9A7-A289-9EDB-062FABBF5AE1}"/>
              </a:ext>
            </a:extLst>
          </p:cNvPr>
          <p:cNvSpPr/>
          <p:nvPr/>
        </p:nvSpPr>
        <p:spPr>
          <a:xfrm>
            <a:off x="8284421" y="4627954"/>
            <a:ext cx="2506378"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有线等效保密</a:t>
            </a:r>
            <a:r>
              <a:rPr lang="en-US" altLang="zh-CN" b="1" dirty="0"/>
              <a:t>WEP</a:t>
            </a:r>
            <a:r>
              <a:rPr lang="zh-CN" altLang="en-US" b="1" dirty="0"/>
              <a:t>机制</a:t>
            </a:r>
          </a:p>
        </p:txBody>
      </p:sp>
    </p:spTree>
    <p:custDataLst>
      <p:tags r:id="rId1"/>
    </p:custDataLst>
    <p:extLst>
      <p:ext uri="{BB962C8B-B14F-4D97-AF65-F5344CB8AC3E}">
        <p14:creationId xmlns:p14="http://schemas.microsoft.com/office/powerpoint/2010/main" val="119342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anim calcmode="lin" valueType="num">
                                      <p:cBhvr>
                                        <p:cTn id="26" dur="500" fill="hold"/>
                                        <p:tgtEl>
                                          <p:spTgt spid="39"/>
                                        </p:tgtEl>
                                        <p:attrNameLst>
                                          <p:attrName>style.rotation</p:attrName>
                                        </p:attrNameLst>
                                      </p:cBhvr>
                                      <p:tavLst>
                                        <p:tav tm="0">
                                          <p:val>
                                            <p:fltVal val="360"/>
                                          </p:val>
                                        </p:tav>
                                        <p:tav tm="100000">
                                          <p:val>
                                            <p:fltVal val="0"/>
                                          </p:val>
                                        </p:tav>
                                      </p:tavLst>
                                    </p:anim>
                                    <p:animEffect transition="in" filter="fade">
                                      <p:cBhvr>
                                        <p:cTn id="27" dur="500"/>
                                        <p:tgtEl>
                                          <p:spTgt spid="39"/>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 calcmode="lin" valueType="num">
                                      <p:cBhvr>
                                        <p:cTn id="37" dur="500" fill="hold"/>
                                        <p:tgtEl>
                                          <p:spTgt spid="44"/>
                                        </p:tgtEl>
                                        <p:attrNameLst>
                                          <p:attrName>style.rotation</p:attrName>
                                        </p:attrNameLst>
                                      </p:cBhvr>
                                      <p:tavLst>
                                        <p:tav tm="0">
                                          <p:val>
                                            <p:fltVal val="360"/>
                                          </p:val>
                                        </p:tav>
                                        <p:tav tm="100000">
                                          <p:val>
                                            <p:fltVal val="0"/>
                                          </p:val>
                                        </p:tav>
                                      </p:tavLst>
                                    </p:anim>
                                    <p:animEffect transition="in" filter="fade">
                                      <p:cBhvr>
                                        <p:cTn id="38" dur="500"/>
                                        <p:tgtEl>
                                          <p:spTgt spid="44"/>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4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500" fill="hold"/>
                                        <p:tgtEl>
                                          <p:spTgt spid="46"/>
                                        </p:tgtEl>
                                        <p:attrNameLst>
                                          <p:attrName>ppt_w</p:attrName>
                                        </p:attrNameLst>
                                      </p:cBhvr>
                                      <p:tavLst>
                                        <p:tav tm="0">
                                          <p:val>
                                            <p:fltVal val="0"/>
                                          </p:val>
                                        </p:tav>
                                        <p:tav tm="100000">
                                          <p:val>
                                            <p:strVal val="#ppt_w"/>
                                          </p:val>
                                        </p:tav>
                                      </p:tavLst>
                                    </p:anim>
                                    <p:anim calcmode="lin" valueType="num">
                                      <p:cBhvr>
                                        <p:cTn id="47" dur="500" fill="hold"/>
                                        <p:tgtEl>
                                          <p:spTgt spid="46"/>
                                        </p:tgtEl>
                                        <p:attrNameLst>
                                          <p:attrName>ppt_h</p:attrName>
                                        </p:attrNameLst>
                                      </p:cBhvr>
                                      <p:tavLst>
                                        <p:tav tm="0">
                                          <p:val>
                                            <p:fltVal val="0"/>
                                          </p:val>
                                        </p:tav>
                                        <p:tav tm="100000">
                                          <p:val>
                                            <p:strVal val="#ppt_h"/>
                                          </p:val>
                                        </p:tav>
                                      </p:tavLst>
                                    </p:anim>
                                    <p:anim calcmode="lin" valueType="num">
                                      <p:cBhvr>
                                        <p:cTn id="48" dur="500" fill="hold"/>
                                        <p:tgtEl>
                                          <p:spTgt spid="46"/>
                                        </p:tgtEl>
                                        <p:attrNameLst>
                                          <p:attrName>style.rotation</p:attrName>
                                        </p:attrNameLst>
                                      </p:cBhvr>
                                      <p:tavLst>
                                        <p:tav tm="0">
                                          <p:val>
                                            <p:fltVal val="360"/>
                                          </p:val>
                                        </p:tav>
                                        <p:tav tm="100000">
                                          <p:val>
                                            <p:fltVal val="0"/>
                                          </p:val>
                                        </p:tav>
                                      </p:tavLst>
                                    </p:anim>
                                    <p:animEffect transition="in" filter="fade">
                                      <p:cBhvr>
                                        <p:cTn id="49" dur="500"/>
                                        <p:tgtEl>
                                          <p:spTgt spid="46"/>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p:cTn id="57" dur="500" fill="hold"/>
                                        <p:tgtEl>
                                          <p:spTgt spid="51"/>
                                        </p:tgtEl>
                                        <p:attrNameLst>
                                          <p:attrName>ppt_w</p:attrName>
                                        </p:attrNameLst>
                                      </p:cBhvr>
                                      <p:tavLst>
                                        <p:tav tm="0">
                                          <p:val>
                                            <p:fltVal val="0"/>
                                          </p:val>
                                        </p:tav>
                                        <p:tav tm="100000">
                                          <p:val>
                                            <p:strVal val="#ppt_w"/>
                                          </p:val>
                                        </p:tav>
                                      </p:tavLst>
                                    </p:anim>
                                    <p:anim calcmode="lin" valueType="num">
                                      <p:cBhvr>
                                        <p:cTn id="58" dur="500" fill="hold"/>
                                        <p:tgtEl>
                                          <p:spTgt spid="51"/>
                                        </p:tgtEl>
                                        <p:attrNameLst>
                                          <p:attrName>ppt_h</p:attrName>
                                        </p:attrNameLst>
                                      </p:cBhvr>
                                      <p:tavLst>
                                        <p:tav tm="0">
                                          <p:val>
                                            <p:fltVal val="0"/>
                                          </p:val>
                                        </p:tav>
                                        <p:tav tm="100000">
                                          <p:val>
                                            <p:strVal val="#ppt_h"/>
                                          </p:val>
                                        </p:tav>
                                      </p:tavLst>
                                    </p:anim>
                                    <p:anim calcmode="lin" valueType="num">
                                      <p:cBhvr>
                                        <p:cTn id="59" dur="500" fill="hold"/>
                                        <p:tgtEl>
                                          <p:spTgt spid="51"/>
                                        </p:tgtEl>
                                        <p:attrNameLst>
                                          <p:attrName>style.rotation</p:attrName>
                                        </p:attrNameLst>
                                      </p:cBhvr>
                                      <p:tavLst>
                                        <p:tav tm="0">
                                          <p:val>
                                            <p:fltVal val="360"/>
                                          </p:val>
                                        </p:tav>
                                        <p:tav tm="100000">
                                          <p:val>
                                            <p:fltVal val="0"/>
                                          </p:val>
                                        </p:tav>
                                      </p:tavLst>
                                    </p:anim>
                                    <p:animEffect transition="in" filter="fade">
                                      <p:cBhvr>
                                        <p:cTn id="60" dur="500"/>
                                        <p:tgtEl>
                                          <p:spTgt spid="51"/>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5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animEffect transition="in" filter="fade">
                                      <p:cBhvr>
                                        <p:cTn id="70" dur="500"/>
                                        <p:tgtEl>
                                          <p:spTgt spid="53"/>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ppt_w</p:attrName>
                                        </p:attrNameLst>
                                      </p:cBhvr>
                                      <p:tavLst>
                                        <p:tav tm="0">
                                          <p:val>
                                            <p:fltVal val="0"/>
                                          </p:val>
                                        </p:tav>
                                        <p:tav tm="100000">
                                          <p:val>
                                            <p:strVal val="#ppt_w"/>
                                          </p:val>
                                        </p:tav>
                                      </p:tavLst>
                                    </p:anim>
                                    <p:anim calcmode="lin" valueType="num">
                                      <p:cBhvr>
                                        <p:cTn id="76" dur="500" fill="hold"/>
                                        <p:tgtEl>
                                          <p:spTgt spid="54"/>
                                        </p:tgtEl>
                                        <p:attrNameLst>
                                          <p:attrName>ppt_h</p:attrName>
                                        </p:attrNameLst>
                                      </p:cBhvr>
                                      <p:tavLst>
                                        <p:tav tm="0">
                                          <p:val>
                                            <p:fltVal val="0"/>
                                          </p:val>
                                        </p:tav>
                                        <p:tav tm="100000">
                                          <p:val>
                                            <p:strVal val="#ppt_h"/>
                                          </p:val>
                                        </p:tav>
                                      </p:tavLst>
                                    </p:anim>
                                    <p:animEffect transition="in" filter="fade">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 calcmode="lin" valueType="num">
                                      <p:cBhvr>
                                        <p:cTn id="82" dur="500" fill="hold"/>
                                        <p:tgtEl>
                                          <p:spTgt spid="55"/>
                                        </p:tgtEl>
                                        <p:attrNameLst>
                                          <p:attrName>ppt_w</p:attrName>
                                        </p:attrNameLst>
                                      </p:cBhvr>
                                      <p:tavLst>
                                        <p:tav tm="0">
                                          <p:val>
                                            <p:fltVal val="0"/>
                                          </p:val>
                                        </p:tav>
                                        <p:tav tm="100000">
                                          <p:val>
                                            <p:strVal val="#ppt_w"/>
                                          </p:val>
                                        </p:tav>
                                      </p:tavLst>
                                    </p:anim>
                                    <p:anim calcmode="lin" valueType="num">
                                      <p:cBhvr>
                                        <p:cTn id="83" dur="500" fill="hold"/>
                                        <p:tgtEl>
                                          <p:spTgt spid="55"/>
                                        </p:tgtEl>
                                        <p:attrNameLst>
                                          <p:attrName>ppt_h</p:attrName>
                                        </p:attrNameLst>
                                      </p:cBhvr>
                                      <p:tavLst>
                                        <p:tav tm="0">
                                          <p:val>
                                            <p:fltVal val="0"/>
                                          </p:val>
                                        </p:tav>
                                        <p:tav tm="100000">
                                          <p:val>
                                            <p:strVal val="#ppt_h"/>
                                          </p:val>
                                        </p:tav>
                                      </p:tavLst>
                                    </p:anim>
                                    <p:animEffect transition="in" filter="fade">
                                      <p:cBhvr>
                                        <p:cTn id="8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8" grpId="0"/>
      <p:bldP spid="39" grpId="0" animBg="1"/>
      <p:bldP spid="43" grpId="0"/>
      <p:bldP spid="44" grpId="0" animBg="1"/>
      <p:bldP spid="45" grpId="0"/>
      <p:bldP spid="46" grpId="0" animBg="1"/>
      <p:bldP spid="50" grpId="0"/>
      <p:bldP spid="51" grpId="0" animBg="1"/>
      <p:bldP spid="53" grpId="0" animBg="1"/>
      <p:bldP spid="54" grpId="0" animBg="1"/>
      <p:bldP spid="5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34FCA3B1-526D-BE9D-EBAA-F4C50114EE4F}"/>
              </a:ext>
            </a:extLst>
          </p:cNvPr>
          <p:cNvSpPr txBox="1"/>
          <p:nvPr/>
        </p:nvSpPr>
        <p:spPr>
          <a:xfrm>
            <a:off x="7695838" y="4827931"/>
            <a:ext cx="2289289" cy="369332"/>
          </a:xfrm>
          <a:prstGeom prst="rect">
            <a:avLst/>
          </a:prstGeom>
          <a:noFill/>
        </p:spPr>
        <p:txBody>
          <a:bodyPr wrap="square" rtlCol="0">
            <a:spAutoFit/>
          </a:bodyPr>
          <a:lstStyle/>
          <a:p>
            <a:pPr algn="ctr"/>
            <a:r>
              <a:rPr lang="zh-CN" altLang="en-US" b="1" dirty="0">
                <a:solidFill>
                  <a:schemeClr val="accent1"/>
                </a:solidFill>
              </a:rPr>
              <a:t>与</a:t>
            </a:r>
            <a:r>
              <a:rPr lang="en-US" altLang="zh-CN" b="1" dirty="0">
                <a:solidFill>
                  <a:schemeClr val="accent1"/>
                </a:solidFill>
              </a:rPr>
              <a:t>AP</a:t>
            </a:r>
            <a:r>
              <a:rPr lang="zh-CN" altLang="en-US" b="1" dirty="0">
                <a:solidFill>
                  <a:schemeClr val="accent1"/>
                </a:solidFill>
              </a:rPr>
              <a:t>的</a:t>
            </a:r>
            <a:r>
              <a:rPr lang="en-US" altLang="zh-CN" b="1" dirty="0">
                <a:solidFill>
                  <a:schemeClr val="accent1"/>
                </a:solidFill>
              </a:rPr>
              <a:t>SSID</a:t>
            </a:r>
            <a:r>
              <a:rPr lang="zh-CN" altLang="en-US" b="1" dirty="0">
                <a:solidFill>
                  <a:schemeClr val="accent1"/>
                </a:solidFill>
              </a:rPr>
              <a:t>不相同</a:t>
            </a:r>
          </a:p>
        </p:txBody>
      </p:sp>
      <p:sp>
        <p:nvSpPr>
          <p:cNvPr id="86" name="矩形 85">
            <a:extLst>
              <a:ext uri="{FF2B5EF4-FFF2-40B4-BE49-F238E27FC236}">
                <a16:creationId xmlns:a16="http://schemas.microsoft.com/office/drawing/2014/main" id="{45D052EA-1A64-D73C-E112-5149D8F150C1}"/>
              </a:ext>
            </a:extLst>
          </p:cNvPr>
          <p:cNvSpPr/>
          <p:nvPr/>
        </p:nvSpPr>
        <p:spPr>
          <a:xfrm>
            <a:off x="366378" y="2412734"/>
            <a:ext cx="2981907" cy="2281832"/>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这种</a:t>
            </a:r>
            <a:r>
              <a:rPr lang="en-US" altLang="zh-CN" b="1" dirty="0"/>
              <a:t>SSID</a:t>
            </a:r>
            <a:r>
              <a:rPr lang="zh-CN" altLang="en-US" b="1" dirty="0"/>
              <a:t>匹配机制仅是一种简单的不加密的口令鉴别，不能防止窃听和冒充，它仅仅提供了一种非常弱的访问控制功能。</a:t>
            </a:r>
          </a:p>
        </p:txBody>
      </p:sp>
      <p:sp>
        <p:nvSpPr>
          <p:cNvPr id="75" name="矩形 74">
            <a:extLst>
              <a:ext uri="{FF2B5EF4-FFF2-40B4-BE49-F238E27FC236}">
                <a16:creationId xmlns:a16="http://schemas.microsoft.com/office/drawing/2014/main" id="{099D5A98-A60B-3F18-5B0D-F836731E5E51}"/>
              </a:ext>
            </a:extLst>
          </p:cNvPr>
          <p:cNvSpPr/>
          <p:nvPr/>
        </p:nvSpPr>
        <p:spPr>
          <a:xfrm>
            <a:off x="478303" y="5194070"/>
            <a:ext cx="3402458" cy="7107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solidFill>
                  <a:schemeClr val="bg1"/>
                </a:solidFill>
              </a:rPr>
              <a:t>可以加入</a:t>
            </a:r>
            <a:r>
              <a:rPr lang="en-US" altLang="zh-CN" sz="2400" b="1" dirty="0">
                <a:solidFill>
                  <a:schemeClr val="bg1"/>
                </a:solidFill>
              </a:rPr>
              <a:t>AP</a:t>
            </a:r>
            <a:r>
              <a:rPr lang="zh-CN" altLang="en-US" sz="2400" b="1" dirty="0">
                <a:solidFill>
                  <a:schemeClr val="bg1"/>
                </a:solidFill>
              </a:rPr>
              <a:t>形成的网络</a:t>
            </a:r>
          </a:p>
        </p:txBody>
      </p:sp>
      <p:sp>
        <p:nvSpPr>
          <p:cNvPr id="76" name="矩形 75">
            <a:extLst>
              <a:ext uri="{FF2B5EF4-FFF2-40B4-BE49-F238E27FC236}">
                <a16:creationId xmlns:a16="http://schemas.microsoft.com/office/drawing/2014/main" id="{7311D920-D4FA-3577-065D-B37F0312C1F5}"/>
              </a:ext>
            </a:extLst>
          </p:cNvPr>
          <p:cNvSpPr/>
          <p:nvPr/>
        </p:nvSpPr>
        <p:spPr>
          <a:xfrm>
            <a:off x="7906957" y="5405883"/>
            <a:ext cx="3402458" cy="710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不能加入</a:t>
            </a:r>
            <a:r>
              <a:rPr lang="en-US" altLang="zh-CN" sz="2400" b="1" dirty="0">
                <a:solidFill>
                  <a:schemeClr val="bg1"/>
                </a:solidFill>
              </a:rPr>
              <a:t>AP</a:t>
            </a:r>
            <a:r>
              <a:rPr lang="zh-CN" altLang="en-US" sz="2400" b="1" dirty="0">
                <a:solidFill>
                  <a:schemeClr val="bg1"/>
                </a:solidFill>
              </a:rPr>
              <a:t>形成的网络</a:t>
            </a:r>
          </a:p>
        </p:txBody>
      </p:sp>
      <p:sp>
        <p:nvSpPr>
          <p:cNvPr id="68" name="文本框 67">
            <a:extLst>
              <a:ext uri="{FF2B5EF4-FFF2-40B4-BE49-F238E27FC236}">
                <a16:creationId xmlns:a16="http://schemas.microsoft.com/office/drawing/2014/main" id="{FD2710D4-BC75-E4E2-29C7-CE0588CB4BEC}"/>
              </a:ext>
            </a:extLst>
          </p:cNvPr>
          <p:cNvSpPr txBox="1"/>
          <p:nvPr/>
        </p:nvSpPr>
        <p:spPr>
          <a:xfrm>
            <a:off x="1865579" y="4778868"/>
            <a:ext cx="2289289" cy="369332"/>
          </a:xfrm>
          <a:prstGeom prst="rect">
            <a:avLst/>
          </a:prstGeom>
          <a:noFill/>
        </p:spPr>
        <p:txBody>
          <a:bodyPr wrap="square" rtlCol="0">
            <a:spAutoFit/>
          </a:bodyPr>
          <a:lstStyle/>
          <a:p>
            <a:pPr algn="ctr"/>
            <a:r>
              <a:rPr lang="zh-CN" altLang="en-US" b="1" dirty="0">
                <a:solidFill>
                  <a:schemeClr val="accent4"/>
                </a:solidFill>
              </a:rPr>
              <a:t>与</a:t>
            </a:r>
            <a:r>
              <a:rPr lang="en-US" altLang="zh-CN" b="1" dirty="0">
                <a:solidFill>
                  <a:schemeClr val="accent4"/>
                </a:solidFill>
              </a:rPr>
              <a:t>AP</a:t>
            </a:r>
            <a:r>
              <a:rPr lang="zh-CN" altLang="en-US" b="1" dirty="0">
                <a:solidFill>
                  <a:schemeClr val="accent4"/>
                </a:solidFill>
              </a:rPr>
              <a:t>的</a:t>
            </a:r>
            <a:r>
              <a:rPr lang="en-US" altLang="zh-CN" b="1" dirty="0">
                <a:solidFill>
                  <a:schemeClr val="accent4"/>
                </a:solidFill>
              </a:rPr>
              <a:t>SSID</a:t>
            </a:r>
            <a:r>
              <a:rPr lang="zh-CN" altLang="en-US" b="1" dirty="0">
                <a:solidFill>
                  <a:schemeClr val="accent4"/>
                </a:solidFill>
              </a:rPr>
              <a:t>相同</a:t>
            </a:r>
          </a:p>
        </p:txBody>
      </p:sp>
      <p:sp>
        <p:nvSpPr>
          <p:cNvPr id="69" name="文本框 68">
            <a:extLst>
              <a:ext uri="{FF2B5EF4-FFF2-40B4-BE49-F238E27FC236}">
                <a16:creationId xmlns:a16="http://schemas.microsoft.com/office/drawing/2014/main" id="{DC3EE415-58BA-F485-8E3F-B8D00276CA86}"/>
              </a:ext>
            </a:extLst>
          </p:cNvPr>
          <p:cNvSpPr txBox="1"/>
          <p:nvPr/>
        </p:nvSpPr>
        <p:spPr>
          <a:xfrm>
            <a:off x="3702306" y="5535468"/>
            <a:ext cx="2289289" cy="369332"/>
          </a:xfrm>
          <a:prstGeom prst="rect">
            <a:avLst/>
          </a:prstGeom>
          <a:noFill/>
        </p:spPr>
        <p:txBody>
          <a:bodyPr wrap="square" rtlCol="0">
            <a:spAutoFit/>
          </a:bodyPr>
          <a:lstStyle/>
          <a:p>
            <a:pPr algn="ctr"/>
            <a:r>
              <a:rPr lang="zh-CN" altLang="en-US" b="1" dirty="0">
                <a:solidFill>
                  <a:schemeClr val="accent4"/>
                </a:solidFill>
              </a:rPr>
              <a:t>与</a:t>
            </a:r>
            <a:r>
              <a:rPr lang="en-US" altLang="zh-CN" b="1" dirty="0">
                <a:solidFill>
                  <a:schemeClr val="accent4"/>
                </a:solidFill>
              </a:rPr>
              <a:t>AP</a:t>
            </a:r>
            <a:r>
              <a:rPr lang="zh-CN" altLang="en-US" b="1" dirty="0">
                <a:solidFill>
                  <a:schemeClr val="accent4"/>
                </a:solidFill>
              </a:rPr>
              <a:t>的</a:t>
            </a:r>
            <a:r>
              <a:rPr lang="en-US" altLang="zh-CN" b="1" dirty="0">
                <a:solidFill>
                  <a:schemeClr val="accent4"/>
                </a:solidFill>
              </a:rPr>
              <a:t>SSID</a:t>
            </a:r>
            <a:r>
              <a:rPr lang="zh-CN" altLang="en-US" b="1" dirty="0">
                <a:solidFill>
                  <a:schemeClr val="accent4"/>
                </a:solidFill>
              </a:rPr>
              <a:t>相同</a:t>
            </a:r>
          </a:p>
        </p:txBody>
      </p:sp>
      <p:sp>
        <p:nvSpPr>
          <p:cNvPr id="8" name="文本框 7">
            <a:extLst>
              <a:ext uri="{FF2B5EF4-FFF2-40B4-BE49-F238E27FC236}">
                <a16:creationId xmlns:a16="http://schemas.microsoft.com/office/drawing/2014/main" id="{E957E744-F7A3-21B5-1566-C223A659D9FC}"/>
              </a:ext>
            </a:extLst>
          </p:cNvPr>
          <p:cNvSpPr txBox="1"/>
          <p:nvPr/>
        </p:nvSpPr>
        <p:spPr>
          <a:xfrm>
            <a:off x="3512579" y="3250882"/>
            <a:ext cx="2289289" cy="646331"/>
          </a:xfrm>
          <a:prstGeom prst="rect">
            <a:avLst/>
          </a:prstGeom>
          <a:noFill/>
          <a:ln>
            <a:noFill/>
          </a:ln>
        </p:spPr>
        <p:txBody>
          <a:bodyPr wrap="square" rtlCol="0">
            <a:spAutoFit/>
          </a:bodyPr>
          <a:lstStyle/>
          <a:p>
            <a:pPr algn="ctr"/>
            <a:r>
              <a:rPr lang="zh-CN" altLang="en-US" b="1" dirty="0"/>
              <a:t>服务集标识符</a:t>
            </a:r>
            <a:r>
              <a:rPr lang="en-US" altLang="zh-CN" b="1" dirty="0"/>
              <a:t>SSID</a:t>
            </a:r>
          </a:p>
          <a:p>
            <a:pPr algn="ctr"/>
            <a:r>
              <a:rPr lang="zh-CN" altLang="en-US" b="1" dirty="0"/>
              <a:t>（无线网络的名称）</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grpSp>
        <p:nvGrpSpPr>
          <p:cNvPr id="84" name="组合 83">
            <a:extLst>
              <a:ext uri="{FF2B5EF4-FFF2-40B4-BE49-F238E27FC236}">
                <a16:creationId xmlns:a16="http://schemas.microsoft.com/office/drawing/2014/main" id="{5CFC66FA-FDB7-A39B-665E-5074244C966E}"/>
              </a:ext>
            </a:extLst>
          </p:cNvPr>
          <p:cNvGrpSpPr/>
          <p:nvPr/>
        </p:nvGrpSpPr>
        <p:grpSpPr>
          <a:xfrm>
            <a:off x="1009370" y="1209641"/>
            <a:ext cx="10877830" cy="1043712"/>
            <a:chOff x="1009370" y="1209641"/>
            <a:chExt cx="10877830" cy="1043712"/>
          </a:xfrm>
        </p:grpSpPr>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早期</a:t>
              </a:r>
              <a:r>
                <a:rPr lang="en-US" altLang="zh-CN" b="1" dirty="0"/>
                <a:t>802.11</a:t>
              </a:r>
              <a:r>
                <a:rPr lang="zh-CN" altLang="en-US" b="1" dirty="0"/>
                <a:t>无线局域网所采取的安全机制比较简单：</a:t>
              </a:r>
              <a:endParaRPr lang="en-US" altLang="zh-CN" b="1" dirty="0"/>
            </a:p>
          </p:txBody>
        </p:sp>
        <p:grpSp>
          <p:nvGrpSpPr>
            <p:cNvPr id="83" name="组合 82">
              <a:extLst>
                <a:ext uri="{FF2B5EF4-FFF2-40B4-BE49-F238E27FC236}">
                  <a16:creationId xmlns:a16="http://schemas.microsoft.com/office/drawing/2014/main" id="{207EEE25-5050-1FAF-98A8-1854DE7368E7}"/>
                </a:ext>
              </a:extLst>
            </p:cNvPr>
            <p:cNvGrpSpPr/>
            <p:nvPr/>
          </p:nvGrpSpPr>
          <p:grpSpPr>
            <a:xfrm>
              <a:off x="1009370" y="1308351"/>
              <a:ext cx="9781429" cy="945002"/>
              <a:chOff x="1009370" y="1308351"/>
              <a:chExt cx="9781429" cy="945002"/>
            </a:xfrm>
          </p:grpSpPr>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8999062-8B2E-DA12-C4C0-F8B54268E16C}"/>
                  </a:ext>
                </a:extLst>
              </p:cNvPr>
              <p:cNvSpPr/>
              <p:nvPr/>
            </p:nvSpPr>
            <p:spPr>
              <a:xfrm>
                <a:off x="1401201" y="1674758"/>
                <a:ext cx="2506376"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SSID</a:t>
                </a:r>
                <a:r>
                  <a:rPr lang="zh-CN" altLang="en-US" b="1" dirty="0"/>
                  <a:t>匹配机制</a:t>
                </a:r>
              </a:p>
            </p:txBody>
          </p:sp>
          <p:sp>
            <p:nvSpPr>
              <p:cNvPr id="14" name="矩形 13">
                <a:extLst>
                  <a:ext uri="{FF2B5EF4-FFF2-40B4-BE49-F238E27FC236}">
                    <a16:creationId xmlns:a16="http://schemas.microsoft.com/office/drawing/2014/main" id="{B57DF4FC-1BAB-85A6-9C57-9CDE8DF83A07}"/>
                  </a:ext>
                </a:extLst>
              </p:cNvPr>
              <p:cNvSpPr/>
              <p:nvPr/>
            </p:nvSpPr>
            <p:spPr>
              <a:xfrm>
                <a:off x="4849389" y="1674757"/>
                <a:ext cx="2506377"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MAC</a:t>
                </a:r>
                <a:r>
                  <a:rPr lang="zh-CN" altLang="en-US" b="1" dirty="0"/>
                  <a:t>地址过滤机制</a:t>
                </a:r>
              </a:p>
            </p:txBody>
          </p:sp>
          <p:sp>
            <p:nvSpPr>
              <p:cNvPr id="15" name="矩形 14">
                <a:extLst>
                  <a:ext uri="{FF2B5EF4-FFF2-40B4-BE49-F238E27FC236}">
                    <a16:creationId xmlns:a16="http://schemas.microsoft.com/office/drawing/2014/main" id="{DA560712-AEF5-F5F5-9987-44EC54D0E0D3}"/>
                  </a:ext>
                </a:extLst>
              </p:cNvPr>
              <p:cNvSpPr/>
              <p:nvPr/>
            </p:nvSpPr>
            <p:spPr>
              <a:xfrm>
                <a:off x="8284421" y="1674756"/>
                <a:ext cx="2506378"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有线等效保密</a:t>
                </a:r>
                <a:r>
                  <a:rPr lang="en-US" altLang="zh-CN" b="1" dirty="0"/>
                  <a:t>WEP</a:t>
                </a:r>
                <a:r>
                  <a:rPr lang="zh-CN" altLang="en-US" b="1" dirty="0"/>
                  <a:t>机制</a:t>
                </a:r>
              </a:p>
            </p:txBody>
          </p:sp>
        </p:grpSp>
      </p:grpSp>
      <p:grpSp>
        <p:nvGrpSpPr>
          <p:cNvPr id="9" name="组合 8">
            <a:extLst>
              <a:ext uri="{FF2B5EF4-FFF2-40B4-BE49-F238E27FC236}">
                <a16:creationId xmlns:a16="http://schemas.microsoft.com/office/drawing/2014/main" id="{12FD6FA7-19BF-75C8-FEAF-31354A3051D3}"/>
              </a:ext>
            </a:extLst>
          </p:cNvPr>
          <p:cNvGrpSpPr/>
          <p:nvPr/>
        </p:nvGrpSpPr>
        <p:grpSpPr>
          <a:xfrm>
            <a:off x="3994410" y="2791893"/>
            <a:ext cx="3891928" cy="3305237"/>
            <a:chOff x="3994410" y="2791893"/>
            <a:chExt cx="3891928" cy="3305237"/>
          </a:xfrm>
        </p:grpSpPr>
        <p:pic>
          <p:nvPicPr>
            <p:cNvPr id="19" name="图形 18">
              <a:extLst>
                <a:ext uri="{FF2B5EF4-FFF2-40B4-BE49-F238E27FC236}">
                  <a16:creationId xmlns:a16="http://schemas.microsoft.com/office/drawing/2014/main" id="{5C119DFE-DFE3-5C04-88FE-CAC87DEB0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8227" y="3226592"/>
              <a:ext cx="1028700" cy="1009650"/>
            </a:xfrm>
            <a:prstGeom prst="rect">
              <a:avLst/>
            </a:prstGeom>
          </p:spPr>
        </p:pic>
        <p:grpSp>
          <p:nvGrpSpPr>
            <p:cNvPr id="21" name="组合 20">
              <a:extLst>
                <a:ext uri="{FF2B5EF4-FFF2-40B4-BE49-F238E27FC236}">
                  <a16:creationId xmlns:a16="http://schemas.microsoft.com/office/drawing/2014/main" id="{68FA04B6-9EBB-970D-8F22-1B4C44CAAF49}"/>
                </a:ext>
              </a:extLst>
            </p:cNvPr>
            <p:cNvGrpSpPr/>
            <p:nvPr/>
          </p:nvGrpSpPr>
          <p:grpSpPr>
            <a:xfrm>
              <a:off x="3994410" y="4487362"/>
              <a:ext cx="772699" cy="858650"/>
              <a:chOff x="8735761" y="5137011"/>
              <a:chExt cx="772699" cy="858650"/>
            </a:xfrm>
          </p:grpSpPr>
          <p:pic>
            <p:nvPicPr>
              <p:cNvPr id="60" name="图形 10">
                <a:extLst>
                  <a:ext uri="{FF2B5EF4-FFF2-40B4-BE49-F238E27FC236}">
                    <a16:creationId xmlns:a16="http://schemas.microsoft.com/office/drawing/2014/main" id="{C24D7366-E8C2-A690-F8BE-6A42071B2A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5761" y="5354579"/>
                <a:ext cx="662814" cy="641082"/>
              </a:xfrm>
              <a:prstGeom prst="rect">
                <a:avLst/>
              </a:prstGeom>
            </p:spPr>
          </p:pic>
          <p:grpSp>
            <p:nvGrpSpPr>
              <p:cNvPr id="61" name="组合 60">
                <a:extLst>
                  <a:ext uri="{FF2B5EF4-FFF2-40B4-BE49-F238E27FC236}">
                    <a16:creationId xmlns:a16="http://schemas.microsoft.com/office/drawing/2014/main" id="{D7F530A0-A6A4-D508-3D11-7C7CD305BC2C}"/>
                  </a:ext>
                </a:extLst>
              </p:cNvPr>
              <p:cNvGrpSpPr/>
              <p:nvPr/>
            </p:nvGrpSpPr>
            <p:grpSpPr>
              <a:xfrm>
                <a:off x="9127460" y="5137011"/>
                <a:ext cx="381000" cy="351117"/>
                <a:chOff x="2556504" y="2484669"/>
                <a:chExt cx="381000" cy="351117"/>
              </a:xfrm>
            </p:grpSpPr>
            <p:pic>
              <p:nvPicPr>
                <p:cNvPr id="62" name="图形 61">
                  <a:extLst>
                    <a:ext uri="{FF2B5EF4-FFF2-40B4-BE49-F238E27FC236}">
                      <a16:creationId xmlns:a16="http://schemas.microsoft.com/office/drawing/2014/main" id="{9E9060C6-F5AA-3A8F-7FC1-2E63BE1817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504" y="2484669"/>
                  <a:ext cx="381000" cy="285750"/>
                </a:xfrm>
                <a:prstGeom prst="rect">
                  <a:avLst/>
                </a:prstGeom>
              </p:spPr>
            </p:pic>
            <p:cxnSp>
              <p:nvCxnSpPr>
                <p:cNvPr id="63" name="直接连接符 62">
                  <a:extLst>
                    <a:ext uri="{FF2B5EF4-FFF2-40B4-BE49-F238E27FC236}">
                      <a16:creationId xmlns:a16="http://schemas.microsoft.com/office/drawing/2014/main" id="{387A2748-BCF9-EA71-EE9C-0AFBEC142393}"/>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grpSp>
          <p:nvGrpSpPr>
            <p:cNvPr id="22" name="组合 21">
              <a:extLst>
                <a:ext uri="{FF2B5EF4-FFF2-40B4-BE49-F238E27FC236}">
                  <a16:creationId xmlns:a16="http://schemas.microsoft.com/office/drawing/2014/main" id="{5C6FA02E-216C-BED3-535C-FAD0C500F57A}"/>
                </a:ext>
              </a:extLst>
            </p:cNvPr>
            <p:cNvGrpSpPr/>
            <p:nvPr/>
          </p:nvGrpSpPr>
          <p:grpSpPr>
            <a:xfrm>
              <a:off x="5663910" y="5193088"/>
              <a:ext cx="662814" cy="904042"/>
              <a:chOff x="7105619" y="4328526"/>
              <a:chExt cx="662814" cy="904042"/>
            </a:xfrm>
          </p:grpSpPr>
          <p:pic>
            <p:nvPicPr>
              <p:cNvPr id="56" name="图形 10">
                <a:extLst>
                  <a:ext uri="{FF2B5EF4-FFF2-40B4-BE49-F238E27FC236}">
                    <a16:creationId xmlns:a16="http://schemas.microsoft.com/office/drawing/2014/main" id="{D251FB93-C968-860F-6875-84EAFB9473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5619" y="4591486"/>
                <a:ext cx="662814" cy="641082"/>
              </a:xfrm>
              <a:prstGeom prst="rect">
                <a:avLst/>
              </a:prstGeom>
            </p:spPr>
          </p:pic>
          <p:grpSp>
            <p:nvGrpSpPr>
              <p:cNvPr id="57" name="组合 56">
                <a:extLst>
                  <a:ext uri="{FF2B5EF4-FFF2-40B4-BE49-F238E27FC236}">
                    <a16:creationId xmlns:a16="http://schemas.microsoft.com/office/drawing/2014/main" id="{DE821F32-1CF8-BC26-B2DD-EEC3105194A4}"/>
                  </a:ext>
                </a:extLst>
              </p:cNvPr>
              <p:cNvGrpSpPr/>
              <p:nvPr/>
            </p:nvGrpSpPr>
            <p:grpSpPr>
              <a:xfrm>
                <a:off x="7360152" y="4328526"/>
                <a:ext cx="381000" cy="351117"/>
                <a:chOff x="2556504" y="2484669"/>
                <a:chExt cx="381000" cy="351117"/>
              </a:xfrm>
            </p:grpSpPr>
            <p:pic>
              <p:nvPicPr>
                <p:cNvPr id="58" name="图形 57">
                  <a:extLst>
                    <a:ext uri="{FF2B5EF4-FFF2-40B4-BE49-F238E27FC236}">
                      <a16:creationId xmlns:a16="http://schemas.microsoft.com/office/drawing/2014/main" id="{E99FB03B-AD9D-5177-8F59-4056A9689A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504" y="2484669"/>
                  <a:ext cx="381000" cy="285750"/>
                </a:xfrm>
                <a:prstGeom prst="rect">
                  <a:avLst/>
                </a:prstGeom>
              </p:spPr>
            </p:pic>
            <p:cxnSp>
              <p:nvCxnSpPr>
                <p:cNvPr id="59" name="直接连接符 58">
                  <a:extLst>
                    <a:ext uri="{FF2B5EF4-FFF2-40B4-BE49-F238E27FC236}">
                      <a16:creationId xmlns:a16="http://schemas.microsoft.com/office/drawing/2014/main" id="{0D575DF5-4F8F-3BD0-4391-D54070C6CB2E}"/>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grpSp>
          <p:nvGrpSpPr>
            <p:cNvPr id="27" name="组合 26">
              <a:extLst>
                <a:ext uri="{FF2B5EF4-FFF2-40B4-BE49-F238E27FC236}">
                  <a16:creationId xmlns:a16="http://schemas.microsoft.com/office/drawing/2014/main" id="{F051D246-8521-74F0-C97F-99F47F87A8B4}"/>
                </a:ext>
              </a:extLst>
            </p:cNvPr>
            <p:cNvGrpSpPr/>
            <p:nvPr/>
          </p:nvGrpSpPr>
          <p:grpSpPr>
            <a:xfrm>
              <a:off x="7223524" y="4615273"/>
              <a:ext cx="662814" cy="853468"/>
              <a:chOff x="10344206" y="4379100"/>
              <a:chExt cx="662814" cy="853468"/>
            </a:xfrm>
          </p:grpSpPr>
          <p:grpSp>
            <p:nvGrpSpPr>
              <p:cNvPr id="30" name="组合 29">
                <a:extLst>
                  <a:ext uri="{FF2B5EF4-FFF2-40B4-BE49-F238E27FC236}">
                    <a16:creationId xmlns:a16="http://schemas.microsoft.com/office/drawing/2014/main" id="{C6DE95B9-656E-AFCA-DCE9-4CA04EA0CBD0}"/>
                  </a:ext>
                </a:extLst>
              </p:cNvPr>
              <p:cNvGrpSpPr/>
              <p:nvPr/>
            </p:nvGrpSpPr>
            <p:grpSpPr>
              <a:xfrm>
                <a:off x="10626020" y="4379100"/>
                <a:ext cx="381000" cy="351117"/>
                <a:chOff x="2556504" y="2484669"/>
                <a:chExt cx="381000" cy="351117"/>
              </a:xfrm>
            </p:grpSpPr>
            <p:pic>
              <p:nvPicPr>
                <p:cNvPr id="32" name="图形 31">
                  <a:extLst>
                    <a:ext uri="{FF2B5EF4-FFF2-40B4-BE49-F238E27FC236}">
                      <a16:creationId xmlns:a16="http://schemas.microsoft.com/office/drawing/2014/main" id="{8136524F-EC35-D3BA-EE52-8BCE80C0F4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504" y="2484669"/>
                  <a:ext cx="381000" cy="285750"/>
                </a:xfrm>
                <a:prstGeom prst="rect">
                  <a:avLst/>
                </a:prstGeom>
              </p:spPr>
            </p:pic>
            <p:cxnSp>
              <p:nvCxnSpPr>
                <p:cNvPr id="33" name="直接连接符 32">
                  <a:extLst>
                    <a:ext uri="{FF2B5EF4-FFF2-40B4-BE49-F238E27FC236}">
                      <a16:creationId xmlns:a16="http://schemas.microsoft.com/office/drawing/2014/main" id="{743B2245-C370-BAF5-5AD0-2D0D4BEA13B9}"/>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pic>
            <p:nvPicPr>
              <p:cNvPr id="31" name="图形 10">
                <a:extLst>
                  <a:ext uri="{FF2B5EF4-FFF2-40B4-BE49-F238E27FC236}">
                    <a16:creationId xmlns:a16="http://schemas.microsoft.com/office/drawing/2014/main" id="{7E345632-7C73-8BAA-265A-6E7AAEAFA0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4206" y="4591486"/>
                <a:ext cx="662814" cy="641082"/>
              </a:xfrm>
              <a:prstGeom prst="rect">
                <a:avLst/>
              </a:prstGeom>
            </p:spPr>
          </p:pic>
        </p:grpSp>
        <p:sp>
          <p:nvSpPr>
            <p:cNvPr id="7" name="文本框 6">
              <a:extLst>
                <a:ext uri="{FF2B5EF4-FFF2-40B4-BE49-F238E27FC236}">
                  <a16:creationId xmlns:a16="http://schemas.microsoft.com/office/drawing/2014/main" id="{1926CC29-FBBA-CDD6-92EB-B780CDBAD259}"/>
                </a:ext>
              </a:extLst>
            </p:cNvPr>
            <p:cNvSpPr txBox="1"/>
            <p:nvPr/>
          </p:nvSpPr>
          <p:spPr>
            <a:xfrm>
              <a:off x="5510998" y="2791893"/>
              <a:ext cx="1183158" cy="369332"/>
            </a:xfrm>
            <a:prstGeom prst="rect">
              <a:avLst/>
            </a:prstGeom>
            <a:noFill/>
          </p:spPr>
          <p:txBody>
            <a:bodyPr wrap="square" rtlCol="0">
              <a:spAutoFit/>
            </a:bodyPr>
            <a:lstStyle/>
            <a:p>
              <a:pPr algn="ctr"/>
              <a:r>
                <a:rPr lang="zh-CN" altLang="en-US" b="1" dirty="0"/>
                <a:t>接入点</a:t>
              </a:r>
              <a:r>
                <a:rPr lang="en-US" altLang="zh-CN" b="1" dirty="0"/>
                <a:t>AP</a:t>
              </a:r>
              <a:endParaRPr lang="zh-CN" altLang="en-US" b="1" dirty="0"/>
            </a:p>
          </p:txBody>
        </p:sp>
      </p:grpSp>
      <p:grpSp>
        <p:nvGrpSpPr>
          <p:cNvPr id="82" name="组合 81">
            <a:extLst>
              <a:ext uri="{FF2B5EF4-FFF2-40B4-BE49-F238E27FC236}">
                <a16:creationId xmlns:a16="http://schemas.microsoft.com/office/drawing/2014/main" id="{375732F3-6839-0524-E13E-B599B0A365FA}"/>
              </a:ext>
            </a:extLst>
          </p:cNvPr>
          <p:cNvGrpSpPr/>
          <p:nvPr/>
        </p:nvGrpSpPr>
        <p:grpSpPr>
          <a:xfrm>
            <a:off x="4764911" y="4137824"/>
            <a:ext cx="1344032" cy="972923"/>
            <a:chOff x="4764911" y="4137824"/>
            <a:chExt cx="1344032" cy="972923"/>
          </a:xfrm>
        </p:grpSpPr>
        <p:cxnSp>
          <p:nvCxnSpPr>
            <p:cNvPr id="11" name="直接箭头连接符 10">
              <a:extLst>
                <a:ext uri="{FF2B5EF4-FFF2-40B4-BE49-F238E27FC236}">
                  <a16:creationId xmlns:a16="http://schemas.microsoft.com/office/drawing/2014/main" id="{DCD54274-6D4B-ECA9-CFB0-41144F5E26C1}"/>
                </a:ext>
              </a:extLst>
            </p:cNvPr>
            <p:cNvCxnSpPr>
              <a:cxnSpLocks/>
            </p:cNvCxnSpPr>
            <p:nvPr/>
          </p:nvCxnSpPr>
          <p:spPr>
            <a:xfrm flipV="1">
              <a:off x="4764911" y="4137824"/>
              <a:ext cx="898999" cy="860774"/>
            </a:xfrm>
            <a:prstGeom prst="straightConnector1">
              <a:avLst/>
            </a:prstGeom>
            <a:ln w="508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472AD69-D681-CBB5-9DE7-4727B074FE0B}"/>
                </a:ext>
              </a:extLst>
            </p:cNvPr>
            <p:cNvCxnSpPr>
              <a:cxnSpLocks/>
            </p:cNvCxnSpPr>
            <p:nvPr/>
          </p:nvCxnSpPr>
          <p:spPr>
            <a:xfrm flipH="1" flipV="1">
              <a:off x="5937191" y="4364153"/>
              <a:ext cx="171752" cy="746594"/>
            </a:xfrm>
            <a:prstGeom prst="straightConnector1">
              <a:avLst/>
            </a:prstGeom>
            <a:ln w="508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cxnSp>
        <p:nvCxnSpPr>
          <p:cNvPr id="80" name="Straight Arrow Connector 76">
            <a:extLst>
              <a:ext uri="{FF2B5EF4-FFF2-40B4-BE49-F238E27FC236}">
                <a16:creationId xmlns:a16="http://schemas.microsoft.com/office/drawing/2014/main" id="{53BB3A51-9E73-7D08-B336-E77F3185CA29}"/>
              </a:ext>
            </a:extLst>
          </p:cNvPr>
          <p:cNvCxnSpPr>
            <a:cxnSpLocks/>
          </p:cNvCxnSpPr>
          <p:nvPr/>
        </p:nvCxnSpPr>
        <p:spPr>
          <a:xfrm flipH="1" flipV="1">
            <a:off x="6382224" y="4137824"/>
            <a:ext cx="932615" cy="874773"/>
          </a:xfrm>
          <a:prstGeom prst="straightConnector1">
            <a:avLst/>
          </a:prstGeom>
          <a:ln w="50800">
            <a:solidFill>
              <a:schemeClr val="accent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81" name="cancel-mark_17124">
            <a:extLst>
              <a:ext uri="{FF2B5EF4-FFF2-40B4-BE49-F238E27FC236}">
                <a16:creationId xmlns:a16="http://schemas.microsoft.com/office/drawing/2014/main" id="{F0AB3CB2-7054-8BB2-2FFA-C09DE2413624}"/>
              </a:ext>
            </a:extLst>
          </p:cNvPr>
          <p:cNvSpPr/>
          <p:nvPr/>
        </p:nvSpPr>
        <p:spPr>
          <a:xfrm rot="2509763">
            <a:off x="6675523" y="4391820"/>
            <a:ext cx="437469" cy="436818"/>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5113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p:tgtEl>
                                          <p:spTgt spid="84"/>
                                        </p:tgtEl>
                                        <p:attrNameLst>
                                          <p:attrName>ppt_y</p:attrName>
                                        </p:attrNameLst>
                                      </p:cBhvr>
                                      <p:tavLst>
                                        <p:tav tm="0">
                                          <p:val>
                                            <p:strVal val="#ppt_y+#ppt_h*1.125000"/>
                                          </p:val>
                                        </p:tav>
                                        <p:tav tm="100000">
                                          <p:val>
                                            <p:strVal val="#ppt_y"/>
                                          </p:val>
                                        </p:tav>
                                      </p:tavLst>
                                    </p:anim>
                                    <p:animEffect transition="in" filter="wipe(up)">
                                      <p:cBhvr>
                                        <p:cTn id="8" dur="500"/>
                                        <p:tgtEl>
                                          <p:spTgt spid="84"/>
                                        </p:tgtEl>
                                      </p:cBhvr>
                                    </p:animEffect>
                                  </p:childTnLst>
                                </p:cTn>
                              </p:par>
                              <p:par>
                                <p:cTn id="9" presetID="3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decel="100000"/>
                                        <p:tgtEl>
                                          <p:spTgt spid="9"/>
                                        </p:tgtEl>
                                      </p:cBhvr>
                                    </p:animEffect>
                                    <p:anim calcmode="lin" valueType="num">
                                      <p:cBhvr>
                                        <p:cTn id="12" dur="800" decel="100000" fill="hold"/>
                                        <p:tgtEl>
                                          <p:spTgt spid="9"/>
                                        </p:tgtEl>
                                        <p:attrNameLst>
                                          <p:attrName>style.rotation</p:attrName>
                                        </p:attrNameLst>
                                      </p:cBhvr>
                                      <p:tavLst>
                                        <p:tav tm="0">
                                          <p:val>
                                            <p:fltVal val="-90"/>
                                          </p:val>
                                        </p:tav>
                                        <p:tav tm="100000">
                                          <p:val>
                                            <p:fltVal val="0"/>
                                          </p:val>
                                        </p:tav>
                                      </p:tavLst>
                                    </p:anim>
                                    <p:anim calcmode="lin" valueType="num">
                                      <p:cBhvr>
                                        <p:cTn id="13" dur="800" decel="100000" fill="hold"/>
                                        <p:tgtEl>
                                          <p:spTgt spid="9"/>
                                        </p:tgtEl>
                                        <p:attrNameLst>
                                          <p:attrName>ppt_x</p:attrName>
                                        </p:attrNameLst>
                                      </p:cBhvr>
                                      <p:tavLst>
                                        <p:tav tm="0">
                                          <p:val>
                                            <p:strVal val="#ppt_x+0.4"/>
                                          </p:val>
                                        </p:tav>
                                        <p:tav tm="100000">
                                          <p:val>
                                            <p:strVal val="#ppt_x-0.05"/>
                                          </p:val>
                                        </p:tav>
                                      </p:tavLst>
                                    </p:anim>
                                    <p:anim calcmode="lin" valueType="num">
                                      <p:cBhvr>
                                        <p:cTn id="14" dur="800" decel="100000" fill="hold"/>
                                        <p:tgtEl>
                                          <p:spTgt spid="9"/>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ppt_x</p:attrName>
                                        </p:attrNameLst>
                                      </p:cBhvr>
                                      <p:tavLst>
                                        <p:tav tm="0">
                                          <p:val>
                                            <p:strVal val="#ppt_x+#ppt_w*1.125000"/>
                                          </p:val>
                                        </p:tav>
                                        <p:tav tm="100000">
                                          <p:val>
                                            <p:strVal val="#ppt_x"/>
                                          </p:val>
                                        </p:tav>
                                      </p:tavLst>
                                    </p:anim>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p:tgtEl>
                                          <p:spTgt spid="69"/>
                                        </p:tgtEl>
                                        <p:attrNameLst>
                                          <p:attrName>ppt_x</p:attrName>
                                        </p:attrNameLst>
                                      </p:cBhvr>
                                      <p:tavLst>
                                        <p:tav tm="0">
                                          <p:val>
                                            <p:strVal val="#ppt_x+#ppt_w*1.125000"/>
                                          </p:val>
                                        </p:tav>
                                        <p:tav tm="100000">
                                          <p:val>
                                            <p:strVal val="#ppt_x"/>
                                          </p:val>
                                        </p:tav>
                                      </p:tavLst>
                                    </p:anim>
                                    <p:animEffect transition="in" filter="wipe(left)">
                                      <p:cBhvr>
                                        <p:cTn id="28" dur="500"/>
                                        <p:tgtEl>
                                          <p:spTgt spid="69"/>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500"/>
                                        <p:tgtEl>
                                          <p:spTgt spid="68"/>
                                        </p:tgtEl>
                                        <p:attrNameLst>
                                          <p:attrName>ppt_x</p:attrName>
                                        </p:attrNameLst>
                                      </p:cBhvr>
                                      <p:tavLst>
                                        <p:tav tm="0">
                                          <p:val>
                                            <p:strVal val="#ppt_x+#ppt_w*1.125000"/>
                                          </p:val>
                                        </p:tav>
                                        <p:tav tm="100000">
                                          <p:val>
                                            <p:strVal val="#ppt_x"/>
                                          </p:val>
                                        </p:tav>
                                      </p:tavLst>
                                    </p:anim>
                                    <p:animEffect transition="in" filter="wipe(lef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down)">
                                      <p:cBhvr>
                                        <p:cTn id="37" dur="500"/>
                                        <p:tgtEl>
                                          <p:spTgt spid="82"/>
                                        </p:tgtEl>
                                      </p:cBhvr>
                                    </p:animEffect>
                                  </p:childTnLst>
                                </p:cTn>
                              </p:par>
                              <p:par>
                                <p:cTn id="38" presetID="12" presetClass="entr" presetSubtype="2"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 calcmode="lin" valueType="num">
                                      <p:cBhvr additive="base">
                                        <p:cTn id="40" dur="500"/>
                                        <p:tgtEl>
                                          <p:spTgt spid="75"/>
                                        </p:tgtEl>
                                        <p:attrNameLst>
                                          <p:attrName>ppt_x</p:attrName>
                                        </p:attrNameLst>
                                      </p:cBhvr>
                                      <p:tavLst>
                                        <p:tav tm="0">
                                          <p:val>
                                            <p:strVal val="#ppt_x+#ppt_w*1.125000"/>
                                          </p:val>
                                        </p:tav>
                                        <p:tav tm="100000">
                                          <p:val>
                                            <p:strVal val="#ppt_x"/>
                                          </p:val>
                                        </p:tav>
                                      </p:tavLst>
                                    </p:anim>
                                    <p:animEffect transition="in" filter="wipe(left)">
                                      <p:cBhvr>
                                        <p:cTn id="41" dur="500"/>
                                        <p:tgtEl>
                                          <p:spTgt spid="75"/>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p:tgtEl>
                                          <p:spTgt spid="70"/>
                                        </p:tgtEl>
                                        <p:attrNameLst>
                                          <p:attrName>ppt_x</p:attrName>
                                        </p:attrNameLst>
                                      </p:cBhvr>
                                      <p:tavLst>
                                        <p:tav tm="0">
                                          <p:val>
                                            <p:strVal val="#ppt_x-#ppt_w*1.125000"/>
                                          </p:val>
                                        </p:tav>
                                        <p:tav tm="100000">
                                          <p:val>
                                            <p:strVal val="#ppt_x"/>
                                          </p:val>
                                        </p:tav>
                                      </p:tavLst>
                                    </p:anim>
                                    <p:animEffect transition="in" filter="wipe(right)">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down)">
                                      <p:cBhvr>
                                        <p:cTn id="52" dur="500"/>
                                        <p:tgtEl>
                                          <p:spTgt spid="80"/>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 calcmode="lin" valueType="num">
                                      <p:cBhvr additive="base">
                                        <p:cTn id="55" dur="500"/>
                                        <p:tgtEl>
                                          <p:spTgt spid="76"/>
                                        </p:tgtEl>
                                        <p:attrNameLst>
                                          <p:attrName>ppt_y</p:attrName>
                                        </p:attrNameLst>
                                      </p:cBhvr>
                                      <p:tavLst>
                                        <p:tav tm="0">
                                          <p:val>
                                            <p:strVal val="#ppt_y-#ppt_h*1.125000"/>
                                          </p:val>
                                        </p:tav>
                                        <p:tav tm="100000">
                                          <p:val>
                                            <p:strVal val="#ppt_y"/>
                                          </p:val>
                                        </p:tav>
                                      </p:tavLst>
                                    </p:anim>
                                    <p:animEffect transition="in" filter="wipe(down)">
                                      <p:cBhvr>
                                        <p:cTn id="56" dur="500"/>
                                        <p:tgtEl>
                                          <p:spTgt spid="76"/>
                                        </p:tgtEl>
                                      </p:cBhvr>
                                    </p:animEffect>
                                  </p:childTnLst>
                                </p:cTn>
                              </p:par>
                            </p:childTnLst>
                          </p:cTn>
                        </p:par>
                        <p:par>
                          <p:cTn id="57" fill="hold">
                            <p:stCondLst>
                              <p:cond delay="500"/>
                            </p:stCondLst>
                            <p:childTnLst>
                              <p:par>
                                <p:cTn id="58" presetID="49" presetClass="entr" presetSubtype="0" decel="100000" fill="hold" grpId="0" nodeType="afterEffect">
                                  <p:stCondLst>
                                    <p:cond delay="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 calcmode="lin" valueType="num">
                                      <p:cBhvr>
                                        <p:cTn id="62" dur="500" fill="hold"/>
                                        <p:tgtEl>
                                          <p:spTgt spid="81"/>
                                        </p:tgtEl>
                                        <p:attrNameLst>
                                          <p:attrName>style.rotation</p:attrName>
                                        </p:attrNameLst>
                                      </p:cBhvr>
                                      <p:tavLst>
                                        <p:tav tm="0">
                                          <p:val>
                                            <p:fltVal val="360"/>
                                          </p:val>
                                        </p:tav>
                                        <p:tav tm="100000">
                                          <p:val>
                                            <p:fltVal val="0"/>
                                          </p:val>
                                        </p:tav>
                                      </p:tavLst>
                                    </p:anim>
                                    <p:animEffect transition="in" filter="fade">
                                      <p:cBhvr>
                                        <p:cTn id="63" dur="500"/>
                                        <p:tgtEl>
                                          <p:spTgt spid="81"/>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1" fill="hold" grpId="0" nodeType="clickEffect">
                                  <p:stCondLst>
                                    <p:cond delay="0"/>
                                  </p:stCondLst>
                                  <p:childTnLst>
                                    <p:set>
                                      <p:cBhvr>
                                        <p:cTn id="67" dur="1" fill="hold">
                                          <p:stCondLst>
                                            <p:cond delay="0"/>
                                          </p:stCondLst>
                                        </p:cTn>
                                        <p:tgtEl>
                                          <p:spTgt spid="86"/>
                                        </p:tgtEl>
                                        <p:attrNameLst>
                                          <p:attrName>style.visibility</p:attrName>
                                        </p:attrNameLst>
                                      </p:cBhvr>
                                      <p:to>
                                        <p:strVal val="visible"/>
                                      </p:to>
                                    </p:set>
                                    <p:anim calcmode="lin" valueType="num">
                                      <p:cBhvr additive="base">
                                        <p:cTn id="68" dur="500"/>
                                        <p:tgtEl>
                                          <p:spTgt spid="86"/>
                                        </p:tgtEl>
                                        <p:attrNameLst>
                                          <p:attrName>ppt_y</p:attrName>
                                        </p:attrNameLst>
                                      </p:cBhvr>
                                      <p:tavLst>
                                        <p:tav tm="0">
                                          <p:val>
                                            <p:strVal val="#ppt_y-#ppt_h*1.125000"/>
                                          </p:val>
                                        </p:tav>
                                        <p:tav tm="100000">
                                          <p:val>
                                            <p:strVal val="#ppt_y"/>
                                          </p:val>
                                        </p:tav>
                                      </p:tavLst>
                                    </p:anim>
                                    <p:animEffect transition="in" filter="wipe(down)">
                                      <p:cBhvr>
                                        <p:cTn id="6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86" grpId="0" animBg="1"/>
      <p:bldP spid="75" grpId="0" animBg="1"/>
      <p:bldP spid="76" grpId="0" animBg="1"/>
      <p:bldP spid="68" grpId="0"/>
      <p:bldP spid="69" grpId="0"/>
      <p:bldP spid="8" grpId="0"/>
      <p:bldP spid="8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9BBB1A10-643E-6265-5D7F-B0024C51942F}"/>
              </a:ext>
            </a:extLst>
          </p:cNvPr>
          <p:cNvSpPr/>
          <p:nvPr/>
        </p:nvSpPr>
        <p:spPr>
          <a:xfrm>
            <a:off x="7969572" y="5164161"/>
            <a:ext cx="3822788" cy="944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将自己的无线局域网网卡的</a:t>
            </a:r>
            <a:r>
              <a:rPr lang="en-US" altLang="zh-CN" b="1" dirty="0">
                <a:solidFill>
                  <a:schemeClr val="bg1"/>
                </a:solidFill>
              </a:rPr>
              <a:t>MAC</a:t>
            </a:r>
            <a:r>
              <a:rPr lang="zh-CN" altLang="en-US" b="1" dirty="0">
                <a:solidFill>
                  <a:schemeClr val="bg1"/>
                </a:solidFill>
              </a:rPr>
              <a:t>地址也设置为截获的有效的</a:t>
            </a:r>
            <a:r>
              <a:rPr lang="en-US" altLang="zh-CN" b="1" dirty="0">
                <a:solidFill>
                  <a:schemeClr val="bg1"/>
                </a:solidFill>
              </a:rPr>
              <a:t>MAC</a:t>
            </a:r>
            <a:r>
              <a:rPr lang="zh-CN" altLang="en-US" b="1" dirty="0">
                <a:solidFill>
                  <a:schemeClr val="bg1"/>
                </a:solidFill>
              </a:rPr>
              <a:t>地址，这样攻击者就可以接入到网络中。</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早期</a:t>
            </a:r>
            <a:r>
              <a:rPr lang="en-US" altLang="zh-CN" b="1" dirty="0"/>
              <a:t>802.11</a:t>
            </a:r>
            <a:r>
              <a:rPr lang="zh-CN" altLang="en-US" b="1" dirty="0"/>
              <a:t>无线局域网所采取的安全机制比较简单：</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8999062-8B2E-DA12-C4C0-F8B54268E16C}"/>
              </a:ext>
            </a:extLst>
          </p:cNvPr>
          <p:cNvSpPr/>
          <p:nvPr/>
        </p:nvSpPr>
        <p:spPr>
          <a:xfrm>
            <a:off x="1401201" y="1674758"/>
            <a:ext cx="2506376"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SSID</a:t>
            </a:r>
            <a:r>
              <a:rPr lang="zh-CN" altLang="en-US" b="1" dirty="0"/>
              <a:t>匹配机制</a:t>
            </a:r>
          </a:p>
        </p:txBody>
      </p:sp>
      <p:sp>
        <p:nvSpPr>
          <p:cNvPr id="14" name="矩形 13">
            <a:extLst>
              <a:ext uri="{FF2B5EF4-FFF2-40B4-BE49-F238E27FC236}">
                <a16:creationId xmlns:a16="http://schemas.microsoft.com/office/drawing/2014/main" id="{B57DF4FC-1BAB-85A6-9C57-9CDE8DF83A07}"/>
              </a:ext>
            </a:extLst>
          </p:cNvPr>
          <p:cNvSpPr/>
          <p:nvPr/>
        </p:nvSpPr>
        <p:spPr>
          <a:xfrm>
            <a:off x="4849389" y="1674757"/>
            <a:ext cx="2506377"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MAC</a:t>
            </a:r>
            <a:r>
              <a:rPr lang="zh-CN" altLang="en-US" b="1" dirty="0"/>
              <a:t>地址过滤机制</a:t>
            </a:r>
          </a:p>
        </p:txBody>
      </p:sp>
      <p:sp>
        <p:nvSpPr>
          <p:cNvPr id="15" name="矩形 14">
            <a:extLst>
              <a:ext uri="{FF2B5EF4-FFF2-40B4-BE49-F238E27FC236}">
                <a16:creationId xmlns:a16="http://schemas.microsoft.com/office/drawing/2014/main" id="{DA560712-AEF5-F5F5-9987-44EC54D0E0D3}"/>
              </a:ext>
            </a:extLst>
          </p:cNvPr>
          <p:cNvSpPr/>
          <p:nvPr/>
        </p:nvSpPr>
        <p:spPr>
          <a:xfrm>
            <a:off x="8284421" y="1674756"/>
            <a:ext cx="2506378"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有线等效保密</a:t>
            </a:r>
            <a:r>
              <a:rPr lang="en-US" altLang="zh-CN" b="1" dirty="0"/>
              <a:t>WEP</a:t>
            </a:r>
            <a:r>
              <a:rPr lang="zh-CN" altLang="en-US" b="1" dirty="0"/>
              <a:t>机制</a:t>
            </a:r>
          </a:p>
        </p:txBody>
      </p:sp>
      <p:pic>
        <p:nvPicPr>
          <p:cNvPr id="19" name="图形 18">
            <a:extLst>
              <a:ext uri="{FF2B5EF4-FFF2-40B4-BE49-F238E27FC236}">
                <a16:creationId xmlns:a16="http://schemas.microsoft.com/office/drawing/2014/main" id="{5C119DFE-DFE3-5C04-88FE-CAC87DEB0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8227" y="3489730"/>
            <a:ext cx="1028700" cy="1009650"/>
          </a:xfrm>
          <a:prstGeom prst="rect">
            <a:avLst/>
          </a:prstGeom>
        </p:spPr>
      </p:pic>
      <p:grpSp>
        <p:nvGrpSpPr>
          <p:cNvPr id="21" name="组合 20">
            <a:extLst>
              <a:ext uri="{FF2B5EF4-FFF2-40B4-BE49-F238E27FC236}">
                <a16:creationId xmlns:a16="http://schemas.microsoft.com/office/drawing/2014/main" id="{68FA04B6-9EBB-970D-8F22-1B4C44CAAF49}"/>
              </a:ext>
            </a:extLst>
          </p:cNvPr>
          <p:cNvGrpSpPr/>
          <p:nvPr/>
        </p:nvGrpSpPr>
        <p:grpSpPr>
          <a:xfrm>
            <a:off x="3994410" y="4750500"/>
            <a:ext cx="772699" cy="858650"/>
            <a:chOff x="8735761" y="5137011"/>
            <a:chExt cx="772699" cy="858650"/>
          </a:xfrm>
        </p:grpSpPr>
        <p:pic>
          <p:nvPicPr>
            <p:cNvPr id="60" name="图形 10">
              <a:extLst>
                <a:ext uri="{FF2B5EF4-FFF2-40B4-BE49-F238E27FC236}">
                  <a16:creationId xmlns:a16="http://schemas.microsoft.com/office/drawing/2014/main" id="{C24D7366-E8C2-A690-F8BE-6A42071B2A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5761" y="5354579"/>
              <a:ext cx="662814" cy="641082"/>
            </a:xfrm>
            <a:prstGeom prst="rect">
              <a:avLst/>
            </a:prstGeom>
          </p:spPr>
        </p:pic>
        <p:grpSp>
          <p:nvGrpSpPr>
            <p:cNvPr id="61" name="组合 60">
              <a:extLst>
                <a:ext uri="{FF2B5EF4-FFF2-40B4-BE49-F238E27FC236}">
                  <a16:creationId xmlns:a16="http://schemas.microsoft.com/office/drawing/2014/main" id="{D7F530A0-A6A4-D508-3D11-7C7CD305BC2C}"/>
                </a:ext>
              </a:extLst>
            </p:cNvPr>
            <p:cNvGrpSpPr/>
            <p:nvPr/>
          </p:nvGrpSpPr>
          <p:grpSpPr>
            <a:xfrm>
              <a:off x="9127460" y="5137011"/>
              <a:ext cx="381000" cy="351117"/>
              <a:chOff x="2556504" y="2484669"/>
              <a:chExt cx="381000" cy="351117"/>
            </a:xfrm>
          </p:grpSpPr>
          <p:pic>
            <p:nvPicPr>
              <p:cNvPr id="62" name="图形 61">
                <a:extLst>
                  <a:ext uri="{FF2B5EF4-FFF2-40B4-BE49-F238E27FC236}">
                    <a16:creationId xmlns:a16="http://schemas.microsoft.com/office/drawing/2014/main" id="{9E9060C6-F5AA-3A8F-7FC1-2E63BE1817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504" y="2484669"/>
                <a:ext cx="381000" cy="285750"/>
              </a:xfrm>
              <a:prstGeom prst="rect">
                <a:avLst/>
              </a:prstGeom>
            </p:spPr>
          </p:pic>
          <p:cxnSp>
            <p:nvCxnSpPr>
              <p:cNvPr id="63" name="直接连接符 62">
                <a:extLst>
                  <a:ext uri="{FF2B5EF4-FFF2-40B4-BE49-F238E27FC236}">
                    <a16:creationId xmlns:a16="http://schemas.microsoft.com/office/drawing/2014/main" id="{387A2748-BCF9-EA71-EE9C-0AFBEC142393}"/>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grpSp>
        <p:nvGrpSpPr>
          <p:cNvPr id="22" name="组合 21">
            <a:extLst>
              <a:ext uri="{FF2B5EF4-FFF2-40B4-BE49-F238E27FC236}">
                <a16:creationId xmlns:a16="http://schemas.microsoft.com/office/drawing/2014/main" id="{5C6FA02E-216C-BED3-535C-FAD0C500F57A}"/>
              </a:ext>
            </a:extLst>
          </p:cNvPr>
          <p:cNvGrpSpPr/>
          <p:nvPr/>
        </p:nvGrpSpPr>
        <p:grpSpPr>
          <a:xfrm>
            <a:off x="5663910" y="5456226"/>
            <a:ext cx="662814" cy="904042"/>
            <a:chOff x="7105619" y="4328526"/>
            <a:chExt cx="662814" cy="904042"/>
          </a:xfrm>
        </p:grpSpPr>
        <p:pic>
          <p:nvPicPr>
            <p:cNvPr id="56" name="图形 10">
              <a:extLst>
                <a:ext uri="{FF2B5EF4-FFF2-40B4-BE49-F238E27FC236}">
                  <a16:creationId xmlns:a16="http://schemas.microsoft.com/office/drawing/2014/main" id="{D251FB93-C968-860F-6875-84EAFB9473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5619" y="4591486"/>
              <a:ext cx="662814" cy="641082"/>
            </a:xfrm>
            <a:prstGeom prst="rect">
              <a:avLst/>
            </a:prstGeom>
          </p:spPr>
        </p:pic>
        <p:grpSp>
          <p:nvGrpSpPr>
            <p:cNvPr id="57" name="组合 56">
              <a:extLst>
                <a:ext uri="{FF2B5EF4-FFF2-40B4-BE49-F238E27FC236}">
                  <a16:creationId xmlns:a16="http://schemas.microsoft.com/office/drawing/2014/main" id="{DE821F32-1CF8-BC26-B2DD-EEC3105194A4}"/>
                </a:ext>
              </a:extLst>
            </p:cNvPr>
            <p:cNvGrpSpPr/>
            <p:nvPr/>
          </p:nvGrpSpPr>
          <p:grpSpPr>
            <a:xfrm>
              <a:off x="7360152" y="4328526"/>
              <a:ext cx="381000" cy="351117"/>
              <a:chOff x="2556504" y="2484669"/>
              <a:chExt cx="381000" cy="351117"/>
            </a:xfrm>
          </p:grpSpPr>
          <p:pic>
            <p:nvPicPr>
              <p:cNvPr id="58" name="图形 57">
                <a:extLst>
                  <a:ext uri="{FF2B5EF4-FFF2-40B4-BE49-F238E27FC236}">
                    <a16:creationId xmlns:a16="http://schemas.microsoft.com/office/drawing/2014/main" id="{E99FB03B-AD9D-5177-8F59-4056A9689A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504" y="2484669"/>
                <a:ext cx="381000" cy="285750"/>
              </a:xfrm>
              <a:prstGeom prst="rect">
                <a:avLst/>
              </a:prstGeom>
            </p:spPr>
          </p:pic>
          <p:cxnSp>
            <p:nvCxnSpPr>
              <p:cNvPr id="59" name="直接连接符 58">
                <a:extLst>
                  <a:ext uri="{FF2B5EF4-FFF2-40B4-BE49-F238E27FC236}">
                    <a16:creationId xmlns:a16="http://schemas.microsoft.com/office/drawing/2014/main" id="{0D575DF5-4F8F-3BD0-4391-D54070C6CB2E}"/>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grpSp>
        <p:nvGrpSpPr>
          <p:cNvPr id="27" name="组合 26">
            <a:extLst>
              <a:ext uri="{FF2B5EF4-FFF2-40B4-BE49-F238E27FC236}">
                <a16:creationId xmlns:a16="http://schemas.microsoft.com/office/drawing/2014/main" id="{F051D246-8521-74F0-C97F-99F47F87A8B4}"/>
              </a:ext>
            </a:extLst>
          </p:cNvPr>
          <p:cNvGrpSpPr/>
          <p:nvPr/>
        </p:nvGrpSpPr>
        <p:grpSpPr>
          <a:xfrm>
            <a:off x="7223524" y="4878411"/>
            <a:ext cx="662814" cy="853468"/>
            <a:chOff x="10344206" y="4379100"/>
            <a:chExt cx="662814" cy="853468"/>
          </a:xfrm>
        </p:grpSpPr>
        <p:grpSp>
          <p:nvGrpSpPr>
            <p:cNvPr id="30" name="组合 29">
              <a:extLst>
                <a:ext uri="{FF2B5EF4-FFF2-40B4-BE49-F238E27FC236}">
                  <a16:creationId xmlns:a16="http://schemas.microsoft.com/office/drawing/2014/main" id="{C6DE95B9-656E-AFCA-DCE9-4CA04EA0CBD0}"/>
                </a:ext>
              </a:extLst>
            </p:cNvPr>
            <p:cNvGrpSpPr/>
            <p:nvPr/>
          </p:nvGrpSpPr>
          <p:grpSpPr>
            <a:xfrm>
              <a:off x="10626020" y="4379100"/>
              <a:ext cx="381000" cy="351117"/>
              <a:chOff x="2556504" y="2484669"/>
              <a:chExt cx="381000" cy="351117"/>
            </a:xfrm>
          </p:grpSpPr>
          <p:pic>
            <p:nvPicPr>
              <p:cNvPr id="32" name="图形 31">
                <a:extLst>
                  <a:ext uri="{FF2B5EF4-FFF2-40B4-BE49-F238E27FC236}">
                    <a16:creationId xmlns:a16="http://schemas.microsoft.com/office/drawing/2014/main" id="{8136524F-EC35-D3BA-EE52-8BCE80C0F4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504" y="2484669"/>
                <a:ext cx="381000" cy="285750"/>
              </a:xfrm>
              <a:prstGeom prst="rect">
                <a:avLst/>
              </a:prstGeom>
            </p:spPr>
          </p:pic>
          <p:cxnSp>
            <p:nvCxnSpPr>
              <p:cNvPr id="33" name="直接连接符 32">
                <a:extLst>
                  <a:ext uri="{FF2B5EF4-FFF2-40B4-BE49-F238E27FC236}">
                    <a16:creationId xmlns:a16="http://schemas.microsoft.com/office/drawing/2014/main" id="{743B2245-C370-BAF5-5AD0-2D0D4BEA13B9}"/>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pic>
          <p:nvPicPr>
            <p:cNvPr id="31" name="图形 10">
              <a:extLst>
                <a:ext uri="{FF2B5EF4-FFF2-40B4-BE49-F238E27FC236}">
                  <a16:creationId xmlns:a16="http://schemas.microsoft.com/office/drawing/2014/main" id="{7E345632-7C73-8BAA-265A-6E7AAEAFA0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4206" y="4591486"/>
              <a:ext cx="662814" cy="641082"/>
            </a:xfrm>
            <a:prstGeom prst="rect">
              <a:avLst/>
            </a:prstGeom>
          </p:spPr>
        </p:pic>
      </p:grpSp>
      <p:sp>
        <p:nvSpPr>
          <p:cNvPr id="7" name="文本框 6">
            <a:extLst>
              <a:ext uri="{FF2B5EF4-FFF2-40B4-BE49-F238E27FC236}">
                <a16:creationId xmlns:a16="http://schemas.microsoft.com/office/drawing/2014/main" id="{1926CC29-FBBA-CDD6-92EB-B780CDBAD259}"/>
              </a:ext>
            </a:extLst>
          </p:cNvPr>
          <p:cNvSpPr txBox="1"/>
          <p:nvPr/>
        </p:nvSpPr>
        <p:spPr>
          <a:xfrm>
            <a:off x="5510998" y="3055031"/>
            <a:ext cx="1183158" cy="369332"/>
          </a:xfrm>
          <a:prstGeom prst="rect">
            <a:avLst/>
          </a:prstGeom>
          <a:noFill/>
        </p:spPr>
        <p:txBody>
          <a:bodyPr wrap="square" rtlCol="0">
            <a:spAutoFit/>
          </a:bodyPr>
          <a:lstStyle/>
          <a:p>
            <a:pPr algn="ctr"/>
            <a:r>
              <a:rPr lang="zh-CN" altLang="en-US" b="1" dirty="0"/>
              <a:t>接入点</a:t>
            </a:r>
            <a:r>
              <a:rPr lang="en-US" altLang="zh-CN" b="1" dirty="0"/>
              <a:t>AP</a:t>
            </a:r>
            <a:endParaRPr lang="zh-CN" altLang="en-US" b="1" dirty="0"/>
          </a:p>
        </p:txBody>
      </p:sp>
      <p:sp>
        <p:nvSpPr>
          <p:cNvPr id="6" name="文本框 5">
            <a:extLst>
              <a:ext uri="{FF2B5EF4-FFF2-40B4-BE49-F238E27FC236}">
                <a16:creationId xmlns:a16="http://schemas.microsoft.com/office/drawing/2014/main" id="{371D13B5-A734-3E81-3DC5-686A99BC86E6}"/>
              </a:ext>
            </a:extLst>
          </p:cNvPr>
          <p:cNvSpPr txBox="1"/>
          <p:nvPr/>
        </p:nvSpPr>
        <p:spPr>
          <a:xfrm>
            <a:off x="4278828" y="4954912"/>
            <a:ext cx="473646" cy="461665"/>
          </a:xfrm>
          <a:prstGeom prst="rect">
            <a:avLst/>
          </a:prstGeom>
          <a:noFill/>
        </p:spPr>
        <p:txBody>
          <a:bodyPr wrap="square" rtlCol="0">
            <a:spAutoFit/>
          </a:bodyPr>
          <a:lstStyle/>
          <a:p>
            <a:r>
              <a:rPr lang="en-US" altLang="zh-CN" sz="2400" b="1" dirty="0">
                <a:solidFill>
                  <a:schemeClr val="bg1"/>
                </a:solidFill>
              </a:rPr>
              <a:t>A</a:t>
            </a:r>
            <a:endParaRPr lang="zh-CN" altLang="en-US" sz="2400" b="1" dirty="0">
              <a:solidFill>
                <a:schemeClr val="bg1"/>
              </a:solidFill>
            </a:endParaRPr>
          </a:p>
        </p:txBody>
      </p:sp>
      <p:sp>
        <p:nvSpPr>
          <p:cNvPr id="43" name="文本框 42">
            <a:extLst>
              <a:ext uri="{FF2B5EF4-FFF2-40B4-BE49-F238E27FC236}">
                <a16:creationId xmlns:a16="http://schemas.microsoft.com/office/drawing/2014/main" id="{99906033-136D-D2A9-58DF-32066013FC41}"/>
              </a:ext>
            </a:extLst>
          </p:cNvPr>
          <p:cNvSpPr txBox="1"/>
          <p:nvPr/>
        </p:nvSpPr>
        <p:spPr>
          <a:xfrm>
            <a:off x="5929886" y="5704421"/>
            <a:ext cx="473646" cy="461665"/>
          </a:xfrm>
          <a:prstGeom prst="rect">
            <a:avLst/>
          </a:prstGeom>
          <a:noFill/>
        </p:spPr>
        <p:txBody>
          <a:bodyPr wrap="square" rtlCol="0">
            <a:spAutoFit/>
          </a:bodyPr>
          <a:lstStyle/>
          <a:p>
            <a:r>
              <a:rPr lang="en-US" altLang="zh-CN" sz="2400" b="1" dirty="0">
                <a:solidFill>
                  <a:schemeClr val="bg1"/>
                </a:solidFill>
              </a:rPr>
              <a:t>B</a:t>
            </a:r>
            <a:endParaRPr lang="zh-CN" altLang="en-US" sz="2400" b="1" dirty="0">
              <a:solidFill>
                <a:schemeClr val="bg1"/>
              </a:solidFill>
            </a:endParaRPr>
          </a:p>
        </p:txBody>
      </p:sp>
      <p:sp>
        <p:nvSpPr>
          <p:cNvPr id="44" name="文本框 43">
            <a:extLst>
              <a:ext uri="{FF2B5EF4-FFF2-40B4-BE49-F238E27FC236}">
                <a16:creationId xmlns:a16="http://schemas.microsoft.com/office/drawing/2014/main" id="{E0EC55C7-C879-7D1A-CE44-1BFF7A70076F}"/>
              </a:ext>
            </a:extLst>
          </p:cNvPr>
          <p:cNvSpPr txBox="1"/>
          <p:nvPr/>
        </p:nvSpPr>
        <p:spPr>
          <a:xfrm>
            <a:off x="7505338" y="5090797"/>
            <a:ext cx="473646" cy="461665"/>
          </a:xfrm>
          <a:prstGeom prst="rect">
            <a:avLst/>
          </a:prstGeom>
          <a:noFill/>
        </p:spPr>
        <p:txBody>
          <a:bodyPr wrap="square" rtlCol="0">
            <a:spAutoFit/>
          </a:bodyPr>
          <a:lstStyle/>
          <a:p>
            <a:r>
              <a:rPr lang="en-US" altLang="zh-CN" sz="2400" b="1" dirty="0">
                <a:solidFill>
                  <a:schemeClr val="bg1"/>
                </a:solidFill>
              </a:rPr>
              <a:t>C</a:t>
            </a:r>
            <a:endParaRPr lang="zh-CN" altLang="en-US" sz="2400" b="1" dirty="0">
              <a:solidFill>
                <a:schemeClr val="bg1"/>
              </a:solidFill>
            </a:endParaRPr>
          </a:p>
        </p:txBody>
      </p:sp>
      <p:grpSp>
        <p:nvGrpSpPr>
          <p:cNvPr id="17" name="组合 16">
            <a:extLst>
              <a:ext uri="{FF2B5EF4-FFF2-40B4-BE49-F238E27FC236}">
                <a16:creationId xmlns:a16="http://schemas.microsoft.com/office/drawing/2014/main" id="{2D26C169-86B7-2E3D-A0F9-B645339B3949}"/>
              </a:ext>
            </a:extLst>
          </p:cNvPr>
          <p:cNvGrpSpPr/>
          <p:nvPr/>
        </p:nvGrpSpPr>
        <p:grpSpPr>
          <a:xfrm>
            <a:off x="3383686" y="2533421"/>
            <a:ext cx="2004845" cy="1921987"/>
            <a:chOff x="1736702" y="2838059"/>
            <a:chExt cx="2004845" cy="1921987"/>
          </a:xfrm>
        </p:grpSpPr>
        <p:sp>
          <p:nvSpPr>
            <p:cNvPr id="10" name="文本框 9">
              <a:extLst>
                <a:ext uri="{FF2B5EF4-FFF2-40B4-BE49-F238E27FC236}">
                  <a16:creationId xmlns:a16="http://schemas.microsoft.com/office/drawing/2014/main" id="{EA20F404-7A61-CD8C-B3E2-12A163BF3309}"/>
                </a:ext>
              </a:extLst>
            </p:cNvPr>
            <p:cNvSpPr txBox="1"/>
            <p:nvPr/>
          </p:nvSpPr>
          <p:spPr>
            <a:xfrm>
              <a:off x="1795906" y="2838059"/>
              <a:ext cx="1901164" cy="646331"/>
            </a:xfrm>
            <a:prstGeom prst="rect">
              <a:avLst/>
            </a:prstGeom>
            <a:noFill/>
          </p:spPr>
          <p:txBody>
            <a:bodyPr wrap="square" rtlCol="0">
              <a:spAutoFit/>
            </a:bodyPr>
            <a:lstStyle/>
            <a:p>
              <a:pPr algn="ctr"/>
              <a:r>
                <a:rPr lang="zh-CN" altLang="en-US" b="1" dirty="0"/>
                <a:t>允许接入网络的</a:t>
              </a:r>
              <a:endParaRPr lang="en-US" altLang="zh-CN" b="1" dirty="0"/>
            </a:p>
            <a:p>
              <a:pPr algn="ctr"/>
              <a:r>
                <a:rPr lang="en-US" altLang="zh-CN" b="1" dirty="0"/>
                <a:t>MAC</a:t>
              </a:r>
              <a:r>
                <a:rPr lang="zh-CN" altLang="en-US" b="1" dirty="0"/>
                <a:t>地址列表</a:t>
              </a:r>
            </a:p>
          </p:txBody>
        </p:sp>
        <p:sp>
          <p:nvSpPr>
            <p:cNvPr id="12" name="文本框 11">
              <a:extLst>
                <a:ext uri="{FF2B5EF4-FFF2-40B4-BE49-F238E27FC236}">
                  <a16:creationId xmlns:a16="http://schemas.microsoft.com/office/drawing/2014/main" id="{C0054DCF-863E-5B4E-AE7E-F58F66A30A0A}"/>
                </a:ext>
              </a:extLst>
            </p:cNvPr>
            <p:cNvSpPr txBox="1"/>
            <p:nvPr/>
          </p:nvSpPr>
          <p:spPr>
            <a:xfrm>
              <a:off x="2140965" y="3484390"/>
              <a:ext cx="1493301" cy="873701"/>
            </a:xfrm>
            <a:prstGeom prst="rect">
              <a:avLst/>
            </a:prstGeom>
            <a:noFill/>
          </p:spPr>
          <p:txBody>
            <a:bodyPr wrap="square" rtlCol="0">
              <a:spAutoFit/>
            </a:bodyPr>
            <a:lstStyle/>
            <a:p>
              <a:pPr>
                <a:lnSpc>
                  <a:spcPct val="150000"/>
                </a:lnSpc>
              </a:pPr>
              <a:r>
                <a:rPr lang="en-US" altLang="zh-CN" b="1" dirty="0"/>
                <a:t>MAC</a:t>
              </a:r>
              <a:r>
                <a:rPr lang="zh-CN" altLang="en-US" b="1" dirty="0"/>
                <a:t>地址</a:t>
              </a:r>
              <a:r>
                <a:rPr lang="en-US" altLang="zh-CN" b="1" dirty="0"/>
                <a:t>A</a:t>
              </a:r>
            </a:p>
            <a:p>
              <a:pPr>
                <a:lnSpc>
                  <a:spcPct val="150000"/>
                </a:lnSpc>
              </a:pPr>
              <a:r>
                <a:rPr lang="en-US" altLang="zh-CN" b="1" dirty="0"/>
                <a:t>MAC</a:t>
              </a:r>
              <a:r>
                <a:rPr lang="zh-CN" altLang="en-US" b="1" dirty="0"/>
                <a:t>地址</a:t>
              </a:r>
              <a:r>
                <a:rPr lang="en-US" altLang="zh-CN" b="1" dirty="0"/>
                <a:t>B</a:t>
              </a:r>
              <a:endParaRPr lang="zh-CN" altLang="en-US" b="1" dirty="0"/>
            </a:p>
          </p:txBody>
        </p:sp>
        <p:sp>
          <p:nvSpPr>
            <p:cNvPr id="13" name="矩形 12">
              <a:extLst>
                <a:ext uri="{FF2B5EF4-FFF2-40B4-BE49-F238E27FC236}">
                  <a16:creationId xmlns:a16="http://schemas.microsoft.com/office/drawing/2014/main" id="{7A501A4F-F24F-4F4D-6E68-ADF70CE49F73}"/>
                </a:ext>
              </a:extLst>
            </p:cNvPr>
            <p:cNvSpPr/>
            <p:nvPr/>
          </p:nvSpPr>
          <p:spPr>
            <a:xfrm>
              <a:off x="1736702" y="3501395"/>
              <a:ext cx="2004845" cy="1258651"/>
            </a:xfrm>
            <a:prstGeom prst="rect">
              <a:avLst/>
            </a:prstGeom>
            <a:no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34C990C-425F-2364-BD8A-729F0DD045FB}"/>
                </a:ext>
              </a:extLst>
            </p:cNvPr>
            <p:cNvSpPr txBox="1"/>
            <p:nvPr/>
          </p:nvSpPr>
          <p:spPr>
            <a:xfrm>
              <a:off x="2448048" y="4391128"/>
              <a:ext cx="461665" cy="328921"/>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grpSp>
        <p:nvGrpSpPr>
          <p:cNvPr id="50" name="组合 49">
            <a:extLst>
              <a:ext uri="{FF2B5EF4-FFF2-40B4-BE49-F238E27FC236}">
                <a16:creationId xmlns:a16="http://schemas.microsoft.com/office/drawing/2014/main" id="{4CEB72B1-4E2A-6BFD-44A4-8F60CB88F6A0}"/>
              </a:ext>
            </a:extLst>
          </p:cNvPr>
          <p:cNvGrpSpPr/>
          <p:nvPr/>
        </p:nvGrpSpPr>
        <p:grpSpPr>
          <a:xfrm>
            <a:off x="4838511" y="4415411"/>
            <a:ext cx="1344032" cy="972923"/>
            <a:chOff x="4764911" y="4137824"/>
            <a:chExt cx="1344032" cy="972923"/>
          </a:xfrm>
        </p:grpSpPr>
        <p:cxnSp>
          <p:nvCxnSpPr>
            <p:cNvPr id="51" name="直接箭头连接符 50">
              <a:extLst>
                <a:ext uri="{FF2B5EF4-FFF2-40B4-BE49-F238E27FC236}">
                  <a16:creationId xmlns:a16="http://schemas.microsoft.com/office/drawing/2014/main" id="{AC8C3640-CB09-25EC-5BC3-BE58A4BADE93}"/>
                </a:ext>
              </a:extLst>
            </p:cNvPr>
            <p:cNvCxnSpPr>
              <a:cxnSpLocks/>
            </p:cNvCxnSpPr>
            <p:nvPr/>
          </p:nvCxnSpPr>
          <p:spPr>
            <a:xfrm flipV="1">
              <a:off x="4764911" y="4137824"/>
              <a:ext cx="898999" cy="860774"/>
            </a:xfrm>
            <a:prstGeom prst="straightConnector1">
              <a:avLst/>
            </a:prstGeom>
            <a:ln w="508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B8C15BE5-195A-44A8-26EE-CE017E367D24}"/>
                </a:ext>
              </a:extLst>
            </p:cNvPr>
            <p:cNvCxnSpPr>
              <a:cxnSpLocks/>
            </p:cNvCxnSpPr>
            <p:nvPr/>
          </p:nvCxnSpPr>
          <p:spPr>
            <a:xfrm flipH="1" flipV="1">
              <a:off x="5937191" y="4364153"/>
              <a:ext cx="171752" cy="746594"/>
            </a:xfrm>
            <a:prstGeom prst="straightConnector1">
              <a:avLst/>
            </a:prstGeom>
            <a:ln w="508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BE5E05C8-F57E-5D5F-DD09-B6987B5CD2D8}"/>
              </a:ext>
            </a:extLst>
          </p:cNvPr>
          <p:cNvSpPr/>
          <p:nvPr/>
        </p:nvSpPr>
        <p:spPr>
          <a:xfrm>
            <a:off x="2412608" y="5732442"/>
            <a:ext cx="3098389" cy="5571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bg1"/>
                </a:solidFill>
              </a:rPr>
              <a:t>所发送的帧被</a:t>
            </a:r>
            <a:r>
              <a:rPr lang="en-US" altLang="zh-CN" b="1" dirty="0">
                <a:solidFill>
                  <a:schemeClr val="bg1"/>
                </a:solidFill>
              </a:rPr>
              <a:t>AP</a:t>
            </a:r>
            <a:r>
              <a:rPr lang="zh-CN" altLang="en-US" b="1" dirty="0">
                <a:solidFill>
                  <a:schemeClr val="bg1"/>
                </a:solidFill>
              </a:rPr>
              <a:t>接收和转发</a:t>
            </a:r>
          </a:p>
        </p:txBody>
      </p:sp>
      <p:grpSp>
        <p:nvGrpSpPr>
          <p:cNvPr id="34" name="组合 33">
            <a:extLst>
              <a:ext uri="{FF2B5EF4-FFF2-40B4-BE49-F238E27FC236}">
                <a16:creationId xmlns:a16="http://schemas.microsoft.com/office/drawing/2014/main" id="{88BF9AFE-0452-8588-5C32-90C77DD43FDB}"/>
              </a:ext>
            </a:extLst>
          </p:cNvPr>
          <p:cNvGrpSpPr/>
          <p:nvPr/>
        </p:nvGrpSpPr>
        <p:grpSpPr>
          <a:xfrm>
            <a:off x="6272346" y="4434875"/>
            <a:ext cx="1482066" cy="683050"/>
            <a:chOff x="6272346" y="4434875"/>
            <a:chExt cx="1482066" cy="683050"/>
          </a:xfrm>
        </p:grpSpPr>
        <p:cxnSp>
          <p:nvCxnSpPr>
            <p:cNvPr id="25" name="直接箭头连接符 24">
              <a:extLst>
                <a:ext uri="{FF2B5EF4-FFF2-40B4-BE49-F238E27FC236}">
                  <a16:creationId xmlns:a16="http://schemas.microsoft.com/office/drawing/2014/main" id="{263D7E08-2DFF-F89F-9137-D112DF4A7A57}"/>
                </a:ext>
              </a:extLst>
            </p:cNvPr>
            <p:cNvCxnSpPr/>
            <p:nvPr/>
          </p:nvCxnSpPr>
          <p:spPr>
            <a:xfrm>
              <a:off x="6272346" y="5006322"/>
              <a:ext cx="1106343" cy="111603"/>
            </a:xfrm>
            <a:prstGeom prst="straightConnector1">
              <a:avLst/>
            </a:prstGeom>
            <a:ln w="2540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72CCB88-3515-5FD6-AFE0-7DD3B571B55D}"/>
                </a:ext>
              </a:extLst>
            </p:cNvPr>
            <p:cNvSpPr txBox="1"/>
            <p:nvPr/>
          </p:nvSpPr>
          <p:spPr>
            <a:xfrm>
              <a:off x="6366197" y="4434875"/>
              <a:ext cx="1388215" cy="646331"/>
            </a:xfrm>
            <a:prstGeom prst="rect">
              <a:avLst/>
            </a:prstGeom>
            <a:noFill/>
          </p:spPr>
          <p:txBody>
            <a:bodyPr wrap="square" rtlCol="0">
              <a:spAutoFit/>
            </a:bodyPr>
            <a:lstStyle/>
            <a:p>
              <a:r>
                <a:rPr lang="zh-CN" altLang="en-US" b="1" dirty="0">
                  <a:solidFill>
                    <a:schemeClr val="accent1"/>
                  </a:solidFill>
                </a:rPr>
                <a:t>截获有效的</a:t>
              </a:r>
              <a:endParaRPr lang="en-US" altLang="zh-CN" b="1" dirty="0">
                <a:solidFill>
                  <a:schemeClr val="accent1"/>
                </a:solidFill>
              </a:endParaRPr>
            </a:p>
            <a:p>
              <a:r>
                <a:rPr lang="en-US" altLang="zh-CN" b="1" dirty="0">
                  <a:solidFill>
                    <a:schemeClr val="accent1"/>
                  </a:solidFill>
                </a:rPr>
                <a:t>MAC</a:t>
              </a:r>
              <a:r>
                <a:rPr lang="zh-CN" altLang="en-US" b="1" dirty="0">
                  <a:solidFill>
                    <a:schemeClr val="accent1"/>
                  </a:solidFill>
                </a:rPr>
                <a:t>地址</a:t>
              </a:r>
            </a:p>
          </p:txBody>
        </p:sp>
      </p:grpSp>
      <p:sp>
        <p:nvSpPr>
          <p:cNvPr id="66" name="矩形 65">
            <a:extLst>
              <a:ext uri="{FF2B5EF4-FFF2-40B4-BE49-F238E27FC236}">
                <a16:creationId xmlns:a16="http://schemas.microsoft.com/office/drawing/2014/main" id="{17CA5CEA-EF2F-2514-C51B-55DE914452EF}"/>
              </a:ext>
            </a:extLst>
          </p:cNvPr>
          <p:cNvSpPr/>
          <p:nvPr/>
        </p:nvSpPr>
        <p:spPr>
          <a:xfrm>
            <a:off x="6694156" y="2550206"/>
            <a:ext cx="4469625" cy="1009650"/>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这种</a:t>
            </a:r>
            <a:r>
              <a:rPr lang="en-US" altLang="zh-CN" b="1" dirty="0"/>
              <a:t>MAC</a:t>
            </a:r>
            <a:r>
              <a:rPr lang="zh-CN" altLang="en-US" b="1" dirty="0"/>
              <a:t>地址过滤机制与</a:t>
            </a:r>
            <a:r>
              <a:rPr lang="en-US" altLang="zh-CN" b="1" dirty="0"/>
              <a:t>SSID</a:t>
            </a:r>
            <a:r>
              <a:rPr lang="zh-CN" altLang="en-US" b="1" dirty="0"/>
              <a:t>匹配机制一样，也只能提供非常弱的访问控制功能。</a:t>
            </a:r>
          </a:p>
        </p:txBody>
      </p:sp>
    </p:spTree>
    <p:custDataLst>
      <p:tags r:id="rId1"/>
    </p:custDataLst>
    <p:extLst>
      <p:ext uri="{BB962C8B-B14F-4D97-AF65-F5344CB8AC3E}">
        <p14:creationId xmlns:p14="http://schemas.microsoft.com/office/powerpoint/2010/main" val="266098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4"/>
                                        </p:tgtEl>
                                        <p:attrNameLst>
                                          <p:attrName>r</p:attrName>
                                        </p:attrNameLst>
                                      </p:cBhvr>
                                    </p:animRot>
                                    <p:animRot by="-240000">
                                      <p:cBhvr>
                                        <p:cTn id="7" dur="200" fill="hold">
                                          <p:stCondLst>
                                            <p:cond delay="200"/>
                                          </p:stCondLst>
                                        </p:cTn>
                                        <p:tgtEl>
                                          <p:spTgt spid="14"/>
                                        </p:tgtEl>
                                        <p:attrNameLst>
                                          <p:attrName>r</p:attrName>
                                        </p:attrNameLst>
                                      </p:cBhvr>
                                    </p:animRot>
                                    <p:animRot by="240000">
                                      <p:cBhvr>
                                        <p:cTn id="8" dur="200" fill="hold">
                                          <p:stCondLst>
                                            <p:cond delay="400"/>
                                          </p:stCondLst>
                                        </p:cTn>
                                        <p:tgtEl>
                                          <p:spTgt spid="14"/>
                                        </p:tgtEl>
                                        <p:attrNameLst>
                                          <p:attrName>r</p:attrName>
                                        </p:attrNameLst>
                                      </p:cBhvr>
                                    </p:animRot>
                                    <p:animRot by="-240000">
                                      <p:cBhvr>
                                        <p:cTn id="9" dur="200" fill="hold">
                                          <p:stCondLst>
                                            <p:cond delay="600"/>
                                          </p:stCondLst>
                                        </p:cTn>
                                        <p:tgtEl>
                                          <p:spTgt spid="14"/>
                                        </p:tgtEl>
                                        <p:attrNameLst>
                                          <p:attrName>r</p:attrName>
                                        </p:attrNameLst>
                                      </p:cBhvr>
                                    </p:animRot>
                                    <p:animRot by="120000">
                                      <p:cBhvr>
                                        <p:cTn id="10" dur="200" fill="hold">
                                          <p:stCondLst>
                                            <p:cond delay="800"/>
                                          </p:stCondLst>
                                        </p:cTn>
                                        <p:tgtEl>
                                          <p:spTgt spid="1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p:tgtEl>
                                          <p:spTgt spid="17"/>
                                        </p:tgtEl>
                                        <p:attrNameLst>
                                          <p:attrName>ppt_x</p:attrName>
                                        </p:attrNameLst>
                                      </p:cBhvr>
                                      <p:tavLst>
                                        <p:tav tm="0">
                                          <p:val>
                                            <p:strVal val="#ppt_x+#ppt_w*1.125000"/>
                                          </p:val>
                                        </p:tav>
                                        <p:tav tm="100000">
                                          <p:val>
                                            <p:strVal val="#ppt_x"/>
                                          </p:val>
                                        </p:tav>
                                      </p:tavLst>
                                    </p:anim>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additive="base">
                                        <p:cTn id="24" dur="500"/>
                                        <p:tgtEl>
                                          <p:spTgt spid="53"/>
                                        </p:tgtEl>
                                        <p:attrNameLst>
                                          <p:attrName>ppt_y</p:attrName>
                                        </p:attrNameLst>
                                      </p:cBhvr>
                                      <p:tavLst>
                                        <p:tav tm="0">
                                          <p:val>
                                            <p:strVal val="#ppt_y-#ppt_h*1.125000"/>
                                          </p:val>
                                        </p:tav>
                                        <p:tav tm="100000">
                                          <p:val>
                                            <p:strVal val="#ppt_y"/>
                                          </p:val>
                                        </p:tav>
                                      </p:tavLst>
                                    </p:anim>
                                    <p:animEffect transition="in" filter="wipe(down)">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p:tgtEl>
                                          <p:spTgt spid="65"/>
                                        </p:tgtEl>
                                        <p:attrNameLst>
                                          <p:attrName>ppt_x</p:attrName>
                                        </p:attrNameLst>
                                      </p:cBhvr>
                                      <p:tavLst>
                                        <p:tav tm="0">
                                          <p:val>
                                            <p:strVal val="#ppt_x-#ppt_w*1.125000"/>
                                          </p:val>
                                        </p:tav>
                                        <p:tav tm="100000">
                                          <p:val>
                                            <p:strVal val="#ppt_x"/>
                                          </p:val>
                                        </p:tav>
                                      </p:tavLst>
                                    </p:anim>
                                    <p:animEffect transition="in" filter="wipe(right)">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additive="base">
                                        <p:cTn id="41" dur="500"/>
                                        <p:tgtEl>
                                          <p:spTgt spid="66"/>
                                        </p:tgtEl>
                                        <p:attrNameLst>
                                          <p:attrName>ppt_y</p:attrName>
                                        </p:attrNameLst>
                                      </p:cBhvr>
                                      <p:tavLst>
                                        <p:tav tm="0">
                                          <p:val>
                                            <p:strVal val="#ppt_y-#ppt_h*1.125000"/>
                                          </p:val>
                                        </p:tav>
                                        <p:tav tm="100000">
                                          <p:val>
                                            <p:strVal val="#ppt_y"/>
                                          </p:val>
                                        </p:tav>
                                      </p:tavLst>
                                    </p:anim>
                                    <p:animEffect transition="in" filter="wipe(down)">
                                      <p:cBhvr>
                                        <p:cTn id="4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4" grpId="0" animBg="1"/>
      <p:bldP spid="53" grpId="0" animBg="1"/>
      <p:bldP spid="6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4D39CBC-4515-68FE-3123-ACF363299C18}"/>
              </a:ext>
            </a:extLst>
          </p:cNvPr>
          <p:cNvSpPr txBox="1"/>
          <p:nvPr/>
        </p:nvSpPr>
        <p:spPr>
          <a:xfrm>
            <a:off x="1888006" y="2958276"/>
            <a:ext cx="3838074" cy="646331"/>
          </a:xfrm>
          <a:prstGeom prst="rect">
            <a:avLst/>
          </a:prstGeom>
          <a:noFill/>
        </p:spPr>
        <p:txBody>
          <a:bodyPr wrap="square" rtlCol="0">
            <a:spAutoFit/>
          </a:bodyPr>
          <a:lstStyle/>
          <a:p>
            <a:r>
              <a:rPr lang="zh-CN" altLang="en-US" b="1" dirty="0"/>
              <a:t>网络管理员在</a:t>
            </a:r>
            <a:r>
              <a:rPr lang="en-US" altLang="zh-CN" b="1" dirty="0"/>
              <a:t>AP</a:t>
            </a:r>
            <a:r>
              <a:rPr lang="zh-CN" altLang="en-US" b="1" dirty="0"/>
              <a:t>上配置由</a:t>
            </a:r>
            <a:r>
              <a:rPr lang="en-US" altLang="zh-CN" b="1" dirty="0"/>
              <a:t>AP</a:t>
            </a:r>
            <a:r>
              <a:rPr lang="zh-CN" altLang="en-US" b="1" dirty="0"/>
              <a:t>和用户的无线终端共享的</a:t>
            </a:r>
            <a:r>
              <a:rPr lang="en-US" altLang="zh-CN" b="1" dirty="0">
                <a:solidFill>
                  <a:schemeClr val="accent4"/>
                </a:solidFill>
              </a:rPr>
              <a:t>WEP</a:t>
            </a:r>
            <a:r>
              <a:rPr lang="zh-CN" altLang="en-US" b="1" dirty="0">
                <a:solidFill>
                  <a:schemeClr val="accent4"/>
                </a:solidFill>
              </a:rPr>
              <a:t>密钥</a:t>
            </a:r>
          </a:p>
        </p:txBody>
      </p:sp>
      <p:sp>
        <p:nvSpPr>
          <p:cNvPr id="45" name="文本框 44">
            <a:extLst>
              <a:ext uri="{FF2B5EF4-FFF2-40B4-BE49-F238E27FC236}">
                <a16:creationId xmlns:a16="http://schemas.microsoft.com/office/drawing/2014/main" id="{8E33C02D-F350-4CD4-9021-E1C27F94EA92}"/>
              </a:ext>
            </a:extLst>
          </p:cNvPr>
          <p:cNvSpPr txBox="1"/>
          <p:nvPr/>
        </p:nvSpPr>
        <p:spPr>
          <a:xfrm>
            <a:off x="467421" y="4965443"/>
            <a:ext cx="3838074" cy="646331"/>
          </a:xfrm>
          <a:prstGeom prst="rect">
            <a:avLst/>
          </a:prstGeom>
          <a:noFill/>
        </p:spPr>
        <p:txBody>
          <a:bodyPr wrap="square" rtlCol="0">
            <a:spAutoFit/>
          </a:bodyPr>
          <a:lstStyle/>
          <a:p>
            <a:r>
              <a:rPr lang="zh-CN" altLang="en-US" b="1" dirty="0"/>
              <a:t>网络管理员告知用户该</a:t>
            </a:r>
            <a:r>
              <a:rPr lang="en-US" altLang="zh-CN" b="1" dirty="0"/>
              <a:t>WEP</a:t>
            </a:r>
            <a:r>
              <a:rPr lang="zh-CN" altLang="en-US" b="1" dirty="0"/>
              <a:t>密钥</a:t>
            </a:r>
            <a:br>
              <a:rPr lang="en-US" altLang="zh-CN" b="1" dirty="0"/>
            </a:br>
            <a:r>
              <a:rPr lang="zh-CN" altLang="en-US" b="1" dirty="0"/>
              <a:t>由用户在自己的无线终端上设置</a:t>
            </a:r>
            <a:endParaRPr lang="zh-CN" altLang="en-US" b="1" dirty="0">
              <a:solidFill>
                <a:schemeClr val="accent1"/>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早期</a:t>
            </a:r>
            <a:r>
              <a:rPr lang="en-US" altLang="zh-CN" b="1" dirty="0"/>
              <a:t>802.11</a:t>
            </a:r>
            <a:r>
              <a:rPr lang="zh-CN" altLang="en-US" b="1" dirty="0"/>
              <a:t>无线局域网所采取的安全机制比较简单：</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8999062-8B2E-DA12-C4C0-F8B54268E16C}"/>
              </a:ext>
            </a:extLst>
          </p:cNvPr>
          <p:cNvSpPr/>
          <p:nvPr/>
        </p:nvSpPr>
        <p:spPr>
          <a:xfrm>
            <a:off x="1401201" y="1674758"/>
            <a:ext cx="2506376"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SSID</a:t>
            </a:r>
            <a:r>
              <a:rPr lang="zh-CN" altLang="en-US" b="1" dirty="0"/>
              <a:t>匹配机制</a:t>
            </a:r>
          </a:p>
        </p:txBody>
      </p:sp>
      <p:sp>
        <p:nvSpPr>
          <p:cNvPr id="14" name="矩形 13">
            <a:extLst>
              <a:ext uri="{FF2B5EF4-FFF2-40B4-BE49-F238E27FC236}">
                <a16:creationId xmlns:a16="http://schemas.microsoft.com/office/drawing/2014/main" id="{B57DF4FC-1BAB-85A6-9C57-9CDE8DF83A07}"/>
              </a:ext>
            </a:extLst>
          </p:cNvPr>
          <p:cNvSpPr/>
          <p:nvPr/>
        </p:nvSpPr>
        <p:spPr>
          <a:xfrm>
            <a:off x="4849389" y="1674757"/>
            <a:ext cx="2506377"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MAC</a:t>
            </a:r>
            <a:r>
              <a:rPr lang="zh-CN" altLang="en-US" b="1" dirty="0"/>
              <a:t>地址过滤机制</a:t>
            </a:r>
          </a:p>
        </p:txBody>
      </p:sp>
      <p:sp>
        <p:nvSpPr>
          <p:cNvPr id="15" name="矩形 14">
            <a:extLst>
              <a:ext uri="{FF2B5EF4-FFF2-40B4-BE49-F238E27FC236}">
                <a16:creationId xmlns:a16="http://schemas.microsoft.com/office/drawing/2014/main" id="{DA560712-AEF5-F5F5-9987-44EC54D0E0D3}"/>
              </a:ext>
            </a:extLst>
          </p:cNvPr>
          <p:cNvSpPr/>
          <p:nvPr/>
        </p:nvSpPr>
        <p:spPr>
          <a:xfrm>
            <a:off x="8284421" y="1674756"/>
            <a:ext cx="2506378" cy="578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有线等效保密</a:t>
            </a:r>
            <a:r>
              <a:rPr lang="en-US" altLang="zh-CN" b="1" dirty="0"/>
              <a:t>WEP</a:t>
            </a:r>
            <a:r>
              <a:rPr lang="zh-CN" altLang="en-US" b="1" dirty="0"/>
              <a:t>机制</a:t>
            </a:r>
          </a:p>
        </p:txBody>
      </p:sp>
      <p:pic>
        <p:nvPicPr>
          <p:cNvPr id="19" name="图形 18">
            <a:extLst>
              <a:ext uri="{FF2B5EF4-FFF2-40B4-BE49-F238E27FC236}">
                <a16:creationId xmlns:a16="http://schemas.microsoft.com/office/drawing/2014/main" id="{5C119DFE-DFE3-5C04-88FE-CAC87DEB0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8227" y="2897671"/>
            <a:ext cx="1028700" cy="1009650"/>
          </a:xfrm>
          <a:prstGeom prst="rect">
            <a:avLst/>
          </a:prstGeom>
        </p:spPr>
      </p:pic>
      <p:grpSp>
        <p:nvGrpSpPr>
          <p:cNvPr id="21" name="组合 20">
            <a:extLst>
              <a:ext uri="{FF2B5EF4-FFF2-40B4-BE49-F238E27FC236}">
                <a16:creationId xmlns:a16="http://schemas.microsoft.com/office/drawing/2014/main" id="{68FA04B6-9EBB-970D-8F22-1B4C44CAAF49}"/>
              </a:ext>
            </a:extLst>
          </p:cNvPr>
          <p:cNvGrpSpPr/>
          <p:nvPr/>
        </p:nvGrpSpPr>
        <p:grpSpPr>
          <a:xfrm>
            <a:off x="3994410" y="4750500"/>
            <a:ext cx="772699" cy="858650"/>
            <a:chOff x="8735761" y="5137011"/>
            <a:chExt cx="772699" cy="858650"/>
          </a:xfrm>
        </p:grpSpPr>
        <p:pic>
          <p:nvPicPr>
            <p:cNvPr id="60" name="图形 10">
              <a:extLst>
                <a:ext uri="{FF2B5EF4-FFF2-40B4-BE49-F238E27FC236}">
                  <a16:creationId xmlns:a16="http://schemas.microsoft.com/office/drawing/2014/main" id="{C24D7366-E8C2-A690-F8BE-6A42071B2A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5761" y="5354579"/>
              <a:ext cx="662814" cy="641082"/>
            </a:xfrm>
            <a:prstGeom prst="rect">
              <a:avLst/>
            </a:prstGeom>
          </p:spPr>
        </p:pic>
        <p:grpSp>
          <p:nvGrpSpPr>
            <p:cNvPr id="61" name="组合 60">
              <a:extLst>
                <a:ext uri="{FF2B5EF4-FFF2-40B4-BE49-F238E27FC236}">
                  <a16:creationId xmlns:a16="http://schemas.microsoft.com/office/drawing/2014/main" id="{D7F530A0-A6A4-D508-3D11-7C7CD305BC2C}"/>
                </a:ext>
              </a:extLst>
            </p:cNvPr>
            <p:cNvGrpSpPr/>
            <p:nvPr/>
          </p:nvGrpSpPr>
          <p:grpSpPr>
            <a:xfrm>
              <a:off x="9127460" y="5137011"/>
              <a:ext cx="381000" cy="351117"/>
              <a:chOff x="2556504" y="2484669"/>
              <a:chExt cx="381000" cy="351117"/>
            </a:xfrm>
          </p:grpSpPr>
          <p:pic>
            <p:nvPicPr>
              <p:cNvPr id="62" name="图形 61">
                <a:extLst>
                  <a:ext uri="{FF2B5EF4-FFF2-40B4-BE49-F238E27FC236}">
                    <a16:creationId xmlns:a16="http://schemas.microsoft.com/office/drawing/2014/main" id="{9E9060C6-F5AA-3A8F-7FC1-2E63BE1817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504" y="2484669"/>
                <a:ext cx="381000" cy="285750"/>
              </a:xfrm>
              <a:prstGeom prst="rect">
                <a:avLst/>
              </a:prstGeom>
            </p:spPr>
          </p:pic>
          <p:cxnSp>
            <p:nvCxnSpPr>
              <p:cNvPr id="63" name="直接连接符 62">
                <a:extLst>
                  <a:ext uri="{FF2B5EF4-FFF2-40B4-BE49-F238E27FC236}">
                    <a16:creationId xmlns:a16="http://schemas.microsoft.com/office/drawing/2014/main" id="{387A2748-BCF9-EA71-EE9C-0AFBEC142393}"/>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grpSp>
        <p:nvGrpSpPr>
          <p:cNvPr id="22" name="组合 21">
            <a:extLst>
              <a:ext uri="{FF2B5EF4-FFF2-40B4-BE49-F238E27FC236}">
                <a16:creationId xmlns:a16="http://schemas.microsoft.com/office/drawing/2014/main" id="{5C6FA02E-216C-BED3-535C-FAD0C500F57A}"/>
              </a:ext>
            </a:extLst>
          </p:cNvPr>
          <p:cNvGrpSpPr/>
          <p:nvPr/>
        </p:nvGrpSpPr>
        <p:grpSpPr>
          <a:xfrm>
            <a:off x="5663910" y="5456226"/>
            <a:ext cx="662814" cy="904042"/>
            <a:chOff x="7105619" y="4328526"/>
            <a:chExt cx="662814" cy="904042"/>
          </a:xfrm>
        </p:grpSpPr>
        <p:pic>
          <p:nvPicPr>
            <p:cNvPr id="56" name="图形 10">
              <a:extLst>
                <a:ext uri="{FF2B5EF4-FFF2-40B4-BE49-F238E27FC236}">
                  <a16:creationId xmlns:a16="http://schemas.microsoft.com/office/drawing/2014/main" id="{D251FB93-C968-860F-6875-84EAFB9473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5619" y="4591486"/>
              <a:ext cx="662814" cy="641082"/>
            </a:xfrm>
            <a:prstGeom prst="rect">
              <a:avLst/>
            </a:prstGeom>
          </p:spPr>
        </p:pic>
        <p:grpSp>
          <p:nvGrpSpPr>
            <p:cNvPr id="57" name="组合 56">
              <a:extLst>
                <a:ext uri="{FF2B5EF4-FFF2-40B4-BE49-F238E27FC236}">
                  <a16:creationId xmlns:a16="http://schemas.microsoft.com/office/drawing/2014/main" id="{DE821F32-1CF8-BC26-B2DD-EEC3105194A4}"/>
                </a:ext>
              </a:extLst>
            </p:cNvPr>
            <p:cNvGrpSpPr/>
            <p:nvPr/>
          </p:nvGrpSpPr>
          <p:grpSpPr>
            <a:xfrm>
              <a:off x="7360152" y="4328526"/>
              <a:ext cx="381000" cy="351117"/>
              <a:chOff x="2556504" y="2484669"/>
              <a:chExt cx="381000" cy="351117"/>
            </a:xfrm>
          </p:grpSpPr>
          <p:pic>
            <p:nvPicPr>
              <p:cNvPr id="58" name="图形 57">
                <a:extLst>
                  <a:ext uri="{FF2B5EF4-FFF2-40B4-BE49-F238E27FC236}">
                    <a16:creationId xmlns:a16="http://schemas.microsoft.com/office/drawing/2014/main" id="{E99FB03B-AD9D-5177-8F59-4056A9689A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504" y="2484669"/>
                <a:ext cx="381000" cy="285750"/>
              </a:xfrm>
              <a:prstGeom prst="rect">
                <a:avLst/>
              </a:prstGeom>
            </p:spPr>
          </p:pic>
          <p:cxnSp>
            <p:nvCxnSpPr>
              <p:cNvPr id="59" name="直接连接符 58">
                <a:extLst>
                  <a:ext uri="{FF2B5EF4-FFF2-40B4-BE49-F238E27FC236}">
                    <a16:creationId xmlns:a16="http://schemas.microsoft.com/office/drawing/2014/main" id="{0D575DF5-4F8F-3BD0-4391-D54070C6CB2E}"/>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grpSp>
        <p:nvGrpSpPr>
          <p:cNvPr id="27" name="组合 26">
            <a:extLst>
              <a:ext uri="{FF2B5EF4-FFF2-40B4-BE49-F238E27FC236}">
                <a16:creationId xmlns:a16="http://schemas.microsoft.com/office/drawing/2014/main" id="{F051D246-8521-74F0-C97F-99F47F87A8B4}"/>
              </a:ext>
            </a:extLst>
          </p:cNvPr>
          <p:cNvGrpSpPr/>
          <p:nvPr/>
        </p:nvGrpSpPr>
        <p:grpSpPr>
          <a:xfrm>
            <a:off x="7223524" y="4878411"/>
            <a:ext cx="662814" cy="853468"/>
            <a:chOff x="10344206" y="4379100"/>
            <a:chExt cx="662814" cy="853468"/>
          </a:xfrm>
        </p:grpSpPr>
        <p:grpSp>
          <p:nvGrpSpPr>
            <p:cNvPr id="30" name="组合 29">
              <a:extLst>
                <a:ext uri="{FF2B5EF4-FFF2-40B4-BE49-F238E27FC236}">
                  <a16:creationId xmlns:a16="http://schemas.microsoft.com/office/drawing/2014/main" id="{C6DE95B9-656E-AFCA-DCE9-4CA04EA0CBD0}"/>
                </a:ext>
              </a:extLst>
            </p:cNvPr>
            <p:cNvGrpSpPr/>
            <p:nvPr/>
          </p:nvGrpSpPr>
          <p:grpSpPr>
            <a:xfrm>
              <a:off x="10626020" y="4379100"/>
              <a:ext cx="381000" cy="351117"/>
              <a:chOff x="2556504" y="2484669"/>
              <a:chExt cx="381000" cy="351117"/>
            </a:xfrm>
          </p:grpSpPr>
          <p:pic>
            <p:nvPicPr>
              <p:cNvPr id="32" name="图形 31">
                <a:extLst>
                  <a:ext uri="{FF2B5EF4-FFF2-40B4-BE49-F238E27FC236}">
                    <a16:creationId xmlns:a16="http://schemas.microsoft.com/office/drawing/2014/main" id="{8136524F-EC35-D3BA-EE52-8BCE80C0F4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504" y="2484669"/>
                <a:ext cx="381000" cy="285750"/>
              </a:xfrm>
              <a:prstGeom prst="rect">
                <a:avLst/>
              </a:prstGeom>
            </p:spPr>
          </p:pic>
          <p:cxnSp>
            <p:nvCxnSpPr>
              <p:cNvPr id="33" name="直接连接符 32">
                <a:extLst>
                  <a:ext uri="{FF2B5EF4-FFF2-40B4-BE49-F238E27FC236}">
                    <a16:creationId xmlns:a16="http://schemas.microsoft.com/office/drawing/2014/main" id="{743B2245-C370-BAF5-5AD0-2D0D4BEA13B9}"/>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pic>
          <p:nvPicPr>
            <p:cNvPr id="31" name="图形 10">
              <a:extLst>
                <a:ext uri="{FF2B5EF4-FFF2-40B4-BE49-F238E27FC236}">
                  <a16:creationId xmlns:a16="http://schemas.microsoft.com/office/drawing/2014/main" id="{7E345632-7C73-8BAA-265A-6E7AAEAFA0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4206" y="4591486"/>
              <a:ext cx="662814" cy="641082"/>
            </a:xfrm>
            <a:prstGeom prst="rect">
              <a:avLst/>
            </a:prstGeom>
          </p:spPr>
        </p:pic>
      </p:grpSp>
      <p:sp>
        <p:nvSpPr>
          <p:cNvPr id="7" name="文本框 6">
            <a:extLst>
              <a:ext uri="{FF2B5EF4-FFF2-40B4-BE49-F238E27FC236}">
                <a16:creationId xmlns:a16="http://schemas.microsoft.com/office/drawing/2014/main" id="{1926CC29-FBBA-CDD6-92EB-B780CDBAD259}"/>
              </a:ext>
            </a:extLst>
          </p:cNvPr>
          <p:cNvSpPr txBox="1"/>
          <p:nvPr/>
        </p:nvSpPr>
        <p:spPr>
          <a:xfrm>
            <a:off x="5510998" y="2462972"/>
            <a:ext cx="1183158" cy="369332"/>
          </a:xfrm>
          <a:prstGeom prst="rect">
            <a:avLst/>
          </a:prstGeom>
          <a:noFill/>
        </p:spPr>
        <p:txBody>
          <a:bodyPr wrap="square" rtlCol="0">
            <a:spAutoFit/>
          </a:bodyPr>
          <a:lstStyle/>
          <a:p>
            <a:pPr algn="ctr"/>
            <a:r>
              <a:rPr lang="zh-CN" altLang="en-US" b="1" dirty="0"/>
              <a:t>接入点</a:t>
            </a:r>
            <a:r>
              <a:rPr lang="en-US" altLang="zh-CN" b="1" dirty="0"/>
              <a:t>AP</a:t>
            </a:r>
            <a:endParaRPr lang="zh-CN" altLang="en-US" b="1" dirty="0"/>
          </a:p>
        </p:txBody>
      </p:sp>
      <p:sp>
        <p:nvSpPr>
          <p:cNvPr id="6" name="文本框 5">
            <a:extLst>
              <a:ext uri="{FF2B5EF4-FFF2-40B4-BE49-F238E27FC236}">
                <a16:creationId xmlns:a16="http://schemas.microsoft.com/office/drawing/2014/main" id="{371D13B5-A734-3E81-3DC5-686A99BC86E6}"/>
              </a:ext>
            </a:extLst>
          </p:cNvPr>
          <p:cNvSpPr txBox="1"/>
          <p:nvPr/>
        </p:nvSpPr>
        <p:spPr>
          <a:xfrm>
            <a:off x="4278828" y="4954912"/>
            <a:ext cx="473646" cy="461665"/>
          </a:xfrm>
          <a:prstGeom prst="rect">
            <a:avLst/>
          </a:prstGeom>
          <a:noFill/>
        </p:spPr>
        <p:txBody>
          <a:bodyPr wrap="square" rtlCol="0">
            <a:spAutoFit/>
          </a:bodyPr>
          <a:lstStyle/>
          <a:p>
            <a:r>
              <a:rPr lang="en-US" altLang="zh-CN" sz="2400" b="1" dirty="0">
                <a:solidFill>
                  <a:schemeClr val="bg1"/>
                </a:solidFill>
              </a:rPr>
              <a:t>A</a:t>
            </a:r>
            <a:endParaRPr lang="zh-CN" altLang="en-US" sz="2400" b="1" dirty="0">
              <a:solidFill>
                <a:schemeClr val="bg1"/>
              </a:solidFill>
            </a:endParaRPr>
          </a:p>
        </p:txBody>
      </p:sp>
      <p:sp>
        <p:nvSpPr>
          <p:cNvPr id="43" name="文本框 42">
            <a:extLst>
              <a:ext uri="{FF2B5EF4-FFF2-40B4-BE49-F238E27FC236}">
                <a16:creationId xmlns:a16="http://schemas.microsoft.com/office/drawing/2014/main" id="{99906033-136D-D2A9-58DF-32066013FC41}"/>
              </a:ext>
            </a:extLst>
          </p:cNvPr>
          <p:cNvSpPr txBox="1"/>
          <p:nvPr/>
        </p:nvSpPr>
        <p:spPr>
          <a:xfrm>
            <a:off x="5929886" y="5704421"/>
            <a:ext cx="473646" cy="461665"/>
          </a:xfrm>
          <a:prstGeom prst="rect">
            <a:avLst/>
          </a:prstGeom>
          <a:noFill/>
        </p:spPr>
        <p:txBody>
          <a:bodyPr wrap="square" rtlCol="0">
            <a:spAutoFit/>
          </a:bodyPr>
          <a:lstStyle/>
          <a:p>
            <a:r>
              <a:rPr lang="en-US" altLang="zh-CN" sz="2400" b="1" dirty="0">
                <a:solidFill>
                  <a:schemeClr val="bg1"/>
                </a:solidFill>
              </a:rPr>
              <a:t>B</a:t>
            </a:r>
            <a:endParaRPr lang="zh-CN" altLang="en-US" sz="2400" b="1" dirty="0">
              <a:solidFill>
                <a:schemeClr val="bg1"/>
              </a:solidFill>
            </a:endParaRPr>
          </a:p>
        </p:txBody>
      </p:sp>
      <p:sp>
        <p:nvSpPr>
          <p:cNvPr id="44" name="文本框 43">
            <a:extLst>
              <a:ext uri="{FF2B5EF4-FFF2-40B4-BE49-F238E27FC236}">
                <a16:creationId xmlns:a16="http://schemas.microsoft.com/office/drawing/2014/main" id="{E0EC55C7-C879-7D1A-CE44-1BFF7A70076F}"/>
              </a:ext>
            </a:extLst>
          </p:cNvPr>
          <p:cNvSpPr txBox="1"/>
          <p:nvPr/>
        </p:nvSpPr>
        <p:spPr>
          <a:xfrm>
            <a:off x="7505338" y="5090797"/>
            <a:ext cx="473646" cy="461665"/>
          </a:xfrm>
          <a:prstGeom prst="rect">
            <a:avLst/>
          </a:prstGeom>
          <a:noFill/>
        </p:spPr>
        <p:txBody>
          <a:bodyPr wrap="square" rtlCol="0">
            <a:spAutoFit/>
          </a:bodyPr>
          <a:lstStyle/>
          <a:p>
            <a:r>
              <a:rPr lang="en-US" altLang="zh-CN" sz="2400" b="1" dirty="0">
                <a:solidFill>
                  <a:schemeClr val="bg1"/>
                </a:solidFill>
              </a:rPr>
              <a:t>C</a:t>
            </a:r>
            <a:endParaRPr lang="zh-CN" altLang="en-US" sz="2400" b="1" dirty="0">
              <a:solidFill>
                <a:schemeClr val="bg1"/>
              </a:solidFill>
            </a:endParaRPr>
          </a:p>
        </p:txBody>
      </p:sp>
      <p:grpSp>
        <p:nvGrpSpPr>
          <p:cNvPr id="35" name="组合 34">
            <a:extLst>
              <a:ext uri="{FF2B5EF4-FFF2-40B4-BE49-F238E27FC236}">
                <a16:creationId xmlns:a16="http://schemas.microsoft.com/office/drawing/2014/main" id="{D5991481-9309-82A1-99B2-82B5EC4A01D9}"/>
              </a:ext>
            </a:extLst>
          </p:cNvPr>
          <p:cNvGrpSpPr/>
          <p:nvPr/>
        </p:nvGrpSpPr>
        <p:grpSpPr>
          <a:xfrm>
            <a:off x="4827344" y="3907321"/>
            <a:ext cx="1716329" cy="1113965"/>
            <a:chOff x="4827344" y="3907321"/>
            <a:chExt cx="1716329" cy="1113965"/>
          </a:xfrm>
        </p:grpSpPr>
        <p:cxnSp>
          <p:nvCxnSpPr>
            <p:cNvPr id="18" name="直接箭头连接符 17">
              <a:extLst>
                <a:ext uri="{FF2B5EF4-FFF2-40B4-BE49-F238E27FC236}">
                  <a16:creationId xmlns:a16="http://schemas.microsoft.com/office/drawing/2014/main" id="{D021B7A3-6E9F-11A0-BF36-38929A2F30C0}"/>
                </a:ext>
              </a:extLst>
            </p:cNvPr>
            <p:cNvCxnSpPr>
              <a:cxnSpLocks/>
            </p:cNvCxnSpPr>
            <p:nvPr/>
          </p:nvCxnSpPr>
          <p:spPr>
            <a:xfrm flipV="1">
              <a:off x="4827344" y="3907321"/>
              <a:ext cx="994555" cy="1113965"/>
            </a:xfrm>
            <a:prstGeom prst="straightConnector1">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3DD8B00-34CA-187F-B762-3FA50D756728}"/>
                </a:ext>
              </a:extLst>
            </p:cNvPr>
            <p:cNvSpPr txBox="1"/>
            <p:nvPr/>
          </p:nvSpPr>
          <p:spPr>
            <a:xfrm>
              <a:off x="5432325" y="4351762"/>
              <a:ext cx="1111348" cy="646331"/>
            </a:xfrm>
            <a:prstGeom prst="rect">
              <a:avLst/>
            </a:prstGeom>
            <a:noFill/>
          </p:spPr>
          <p:txBody>
            <a:bodyPr wrap="square" rtlCol="0">
              <a:spAutoFit/>
            </a:bodyPr>
            <a:lstStyle/>
            <a:p>
              <a:r>
                <a:rPr lang="zh-CN" altLang="en-US" b="1" dirty="0"/>
                <a:t>实体鉴别</a:t>
              </a:r>
              <a:endParaRPr lang="en-US" altLang="zh-CN" b="1" dirty="0"/>
            </a:p>
            <a:p>
              <a:r>
                <a:rPr lang="zh-CN" altLang="en-US" b="1" dirty="0"/>
                <a:t>数据通信</a:t>
              </a:r>
              <a:endParaRPr lang="en-US" altLang="zh-CN" b="1" dirty="0"/>
            </a:p>
          </p:txBody>
        </p:sp>
      </p:grpSp>
      <p:sp>
        <p:nvSpPr>
          <p:cNvPr id="24" name="文本框 23">
            <a:extLst>
              <a:ext uri="{FF2B5EF4-FFF2-40B4-BE49-F238E27FC236}">
                <a16:creationId xmlns:a16="http://schemas.microsoft.com/office/drawing/2014/main" id="{C72FEE4F-15A9-123F-8197-A1799C10D70F}"/>
              </a:ext>
            </a:extLst>
          </p:cNvPr>
          <p:cNvSpPr txBox="1"/>
          <p:nvPr/>
        </p:nvSpPr>
        <p:spPr>
          <a:xfrm>
            <a:off x="3867352" y="4024192"/>
            <a:ext cx="1564973" cy="369332"/>
          </a:xfrm>
          <a:prstGeom prst="rect">
            <a:avLst/>
          </a:prstGeom>
          <a:noFill/>
        </p:spPr>
        <p:txBody>
          <a:bodyPr wrap="square" rtlCol="0">
            <a:spAutoFit/>
          </a:bodyPr>
          <a:lstStyle/>
          <a:p>
            <a:r>
              <a:rPr lang="en-US" altLang="zh-CN" b="1" dirty="0">
                <a:solidFill>
                  <a:schemeClr val="accent4"/>
                </a:solidFill>
              </a:rPr>
              <a:t>WEP</a:t>
            </a:r>
            <a:r>
              <a:rPr lang="zh-CN" altLang="en-US" b="1" dirty="0">
                <a:solidFill>
                  <a:schemeClr val="accent4"/>
                </a:solidFill>
              </a:rPr>
              <a:t>加密算法</a:t>
            </a:r>
          </a:p>
        </p:txBody>
      </p:sp>
      <p:sp>
        <p:nvSpPr>
          <p:cNvPr id="54" name="矩形 53">
            <a:extLst>
              <a:ext uri="{FF2B5EF4-FFF2-40B4-BE49-F238E27FC236}">
                <a16:creationId xmlns:a16="http://schemas.microsoft.com/office/drawing/2014/main" id="{62B0A8D5-2222-E6F3-FFB1-BE5EBDC1B8A9}"/>
              </a:ext>
            </a:extLst>
          </p:cNvPr>
          <p:cNvSpPr/>
          <p:nvPr/>
        </p:nvSpPr>
        <p:spPr>
          <a:xfrm>
            <a:off x="8284421" y="2392608"/>
            <a:ext cx="3602779" cy="3850310"/>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00"/>
              </a:lnSpc>
            </a:pPr>
            <a:r>
              <a:rPr lang="en-US" altLang="zh-CN" b="1" dirty="0"/>
              <a:t>         WEP</a:t>
            </a:r>
            <a:r>
              <a:rPr lang="zh-CN" altLang="en-US" b="1" dirty="0"/>
              <a:t>并没有密钥分发机制，在鉴别过程和其后的数据通信过程中的所有通信都使用同一个共享密钥，并且所有接入到同一</a:t>
            </a:r>
            <a:r>
              <a:rPr lang="en-US" altLang="zh-CN" b="1" dirty="0"/>
              <a:t>802.11</a:t>
            </a:r>
            <a:r>
              <a:rPr lang="zh-CN" altLang="en-US" b="1" dirty="0"/>
              <a:t>无线局域网的无线终端都使用这同一个密钥。</a:t>
            </a:r>
            <a:endParaRPr lang="en-US" altLang="zh-CN" b="1" dirty="0"/>
          </a:p>
          <a:p>
            <a:pPr>
              <a:lnSpc>
                <a:spcPts val="2800"/>
              </a:lnSpc>
            </a:pPr>
            <a:r>
              <a:rPr lang="zh-CN" altLang="en-US" b="1" dirty="0"/>
              <a:t>         另外，</a:t>
            </a:r>
            <a:r>
              <a:rPr lang="en-US" altLang="zh-CN" b="1" dirty="0"/>
              <a:t>WEP</a:t>
            </a:r>
            <a:r>
              <a:rPr lang="zh-CN" altLang="en-US" b="1" dirty="0"/>
              <a:t>采用的加密算法的强度较低。国内外众多研究人员已从理论和实际上都证明了</a:t>
            </a:r>
            <a:r>
              <a:rPr lang="en-US" altLang="zh-CN" b="1" dirty="0"/>
              <a:t>WEP</a:t>
            </a:r>
            <a:r>
              <a:rPr lang="zh-CN" altLang="en-US" b="1" dirty="0"/>
              <a:t>加密存在严重的安全隐患。</a:t>
            </a:r>
          </a:p>
        </p:txBody>
      </p:sp>
    </p:spTree>
    <p:custDataLst>
      <p:tags r:id="rId1"/>
    </p:custDataLst>
    <p:extLst>
      <p:ext uri="{BB962C8B-B14F-4D97-AF65-F5344CB8AC3E}">
        <p14:creationId xmlns:p14="http://schemas.microsoft.com/office/powerpoint/2010/main" val="105793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ppt_x</p:attrName>
                                        </p:attrNameLst>
                                      </p:cBhvr>
                                      <p:tavLst>
                                        <p:tav tm="0">
                                          <p:val>
                                            <p:strVal val="#ppt_x+#ppt_w*1.125000"/>
                                          </p:val>
                                        </p:tav>
                                        <p:tav tm="100000">
                                          <p:val>
                                            <p:strVal val="#ppt_x"/>
                                          </p:val>
                                        </p:tav>
                                      </p:tavLst>
                                    </p:anim>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p:tgtEl>
                                          <p:spTgt spid="45"/>
                                        </p:tgtEl>
                                        <p:attrNameLst>
                                          <p:attrName>ppt_x</p:attrName>
                                        </p:attrNameLst>
                                      </p:cBhvr>
                                      <p:tavLst>
                                        <p:tav tm="0">
                                          <p:val>
                                            <p:strVal val="#ppt_x+#ppt_w*1.125000"/>
                                          </p:val>
                                        </p:tav>
                                        <p:tav tm="100000">
                                          <p:val>
                                            <p:strVal val="#ppt_x"/>
                                          </p:val>
                                        </p:tav>
                                      </p:tavLst>
                                    </p:anim>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 calcmode="lin" valueType="num">
                                      <p:cBhvr>
                                        <p:cTn id="36" dur="500" fill="hold"/>
                                        <p:tgtEl>
                                          <p:spTgt spid="24"/>
                                        </p:tgtEl>
                                        <p:attrNameLst>
                                          <p:attrName>style.rotation</p:attrName>
                                        </p:attrNameLst>
                                      </p:cBhvr>
                                      <p:tavLst>
                                        <p:tav tm="0">
                                          <p:val>
                                            <p:fltVal val="360"/>
                                          </p:val>
                                        </p:tav>
                                        <p:tav tm="100000">
                                          <p:val>
                                            <p:fltVal val="0"/>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p:tgtEl>
                                          <p:spTgt spid="54"/>
                                        </p:tgtEl>
                                        <p:attrNameLst>
                                          <p:attrName>ppt_y</p:attrName>
                                        </p:attrNameLst>
                                      </p:cBhvr>
                                      <p:tavLst>
                                        <p:tav tm="0">
                                          <p:val>
                                            <p:strVal val="#ppt_y-#ppt_h*1.125000"/>
                                          </p:val>
                                        </p:tav>
                                        <p:tav tm="100000">
                                          <p:val>
                                            <p:strVal val="#ppt_y"/>
                                          </p:val>
                                        </p:tav>
                                      </p:tavLst>
                                    </p:anim>
                                    <p:animEffect transition="in" filter="wipe(down)">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5" grpId="0"/>
      <p:bldP spid="15" grpId="0" animBg="1"/>
      <p:bldP spid="24" grpId="0"/>
      <p:bldP spid="5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F8C1F80F-6624-96B8-8361-B191132AA081}"/>
              </a:ext>
            </a:extLst>
          </p:cNvPr>
          <p:cNvSpPr txBox="1"/>
          <p:nvPr/>
        </p:nvSpPr>
        <p:spPr>
          <a:xfrm>
            <a:off x="10545202" y="2219509"/>
            <a:ext cx="1447253" cy="707886"/>
          </a:xfrm>
          <a:prstGeom prst="rect">
            <a:avLst/>
          </a:prstGeom>
          <a:noFill/>
        </p:spPr>
        <p:txBody>
          <a:bodyPr wrap="square" rtlCol="0">
            <a:spAutoFit/>
          </a:bodyPr>
          <a:lstStyle/>
          <a:p>
            <a:pPr algn="ctr"/>
            <a:r>
              <a:rPr lang="zh-CN" altLang="en-US" sz="2000" b="1" dirty="0">
                <a:solidFill>
                  <a:schemeClr val="accent1">
                    <a:lumMod val="75000"/>
                  </a:schemeClr>
                </a:solidFill>
              </a:rPr>
              <a:t>商业名称</a:t>
            </a:r>
            <a:endParaRPr lang="en-US" altLang="zh-CN" sz="2000" b="1" dirty="0">
              <a:solidFill>
                <a:schemeClr val="accent1">
                  <a:lumMod val="75000"/>
                </a:schemeClr>
              </a:solidFill>
            </a:endParaRPr>
          </a:p>
          <a:p>
            <a:pPr algn="ctr"/>
            <a:r>
              <a:rPr lang="en-US" altLang="zh-CN" sz="2000" b="1" dirty="0">
                <a:solidFill>
                  <a:schemeClr val="accent1">
                    <a:lumMod val="75000"/>
                  </a:schemeClr>
                </a:solidFill>
              </a:rPr>
              <a:t>WPA2</a:t>
            </a:r>
            <a:endParaRPr lang="zh-CN" altLang="en-US" sz="2000" b="1" dirty="0">
              <a:solidFill>
                <a:schemeClr val="accent1">
                  <a:lumMod val="75000"/>
                </a:schemeClr>
              </a:solidFill>
            </a:endParaRPr>
          </a:p>
        </p:txBody>
      </p:sp>
      <p:sp>
        <p:nvSpPr>
          <p:cNvPr id="9" name="文本框 8">
            <a:extLst>
              <a:ext uri="{FF2B5EF4-FFF2-40B4-BE49-F238E27FC236}">
                <a16:creationId xmlns:a16="http://schemas.microsoft.com/office/drawing/2014/main" id="{4DEC952E-C553-5FD9-A63B-85F8564C26AF}"/>
              </a:ext>
            </a:extLst>
          </p:cNvPr>
          <p:cNvSpPr txBox="1"/>
          <p:nvPr/>
        </p:nvSpPr>
        <p:spPr>
          <a:xfrm>
            <a:off x="3316639" y="1791886"/>
            <a:ext cx="4743039" cy="369332"/>
          </a:xfrm>
          <a:prstGeom prst="rect">
            <a:avLst/>
          </a:prstGeom>
          <a:noFill/>
        </p:spPr>
        <p:txBody>
          <a:bodyPr wrap="square" rtlCol="0">
            <a:spAutoFit/>
          </a:bodyPr>
          <a:lstStyle/>
          <a:p>
            <a:r>
              <a:rPr lang="zh-CN" altLang="en-US" b="1" dirty="0"/>
              <a:t>作为无线局域网安全的过渡标准（替代</a:t>
            </a:r>
            <a:r>
              <a:rPr lang="en-US" altLang="zh-CN" b="1" dirty="0"/>
              <a:t>WEP</a:t>
            </a:r>
            <a:r>
              <a:rPr lang="zh-CN" altLang="en-US" b="1" dirty="0"/>
              <a:t>）</a:t>
            </a:r>
          </a:p>
        </p:txBody>
      </p:sp>
      <p:sp>
        <p:nvSpPr>
          <p:cNvPr id="24" name="文本框 23">
            <a:extLst>
              <a:ext uri="{FF2B5EF4-FFF2-40B4-BE49-F238E27FC236}">
                <a16:creationId xmlns:a16="http://schemas.microsoft.com/office/drawing/2014/main" id="{C336A8D3-CCA9-4818-AA9F-669FCC40ACE5}"/>
              </a:ext>
            </a:extLst>
          </p:cNvPr>
          <p:cNvSpPr txBox="1"/>
          <p:nvPr/>
        </p:nvSpPr>
        <p:spPr>
          <a:xfrm>
            <a:off x="8604912" y="3028890"/>
            <a:ext cx="3282288" cy="1701491"/>
          </a:xfrm>
          <a:prstGeom prst="rect">
            <a:avLst/>
          </a:prstGeom>
          <a:noFill/>
        </p:spPr>
        <p:txBody>
          <a:bodyPr wrap="square" rtlCol="0">
            <a:spAutoFit/>
          </a:bodyPr>
          <a:lstStyle/>
          <a:p>
            <a:pPr>
              <a:lnSpc>
                <a:spcPct val="150000"/>
              </a:lnSpc>
            </a:pPr>
            <a:r>
              <a:rPr lang="zh-CN" altLang="en-US" b="1" dirty="0"/>
              <a:t>更强的安全机制</a:t>
            </a:r>
            <a:endParaRPr lang="en-US" altLang="zh-CN" b="1" dirty="0"/>
          </a:p>
          <a:p>
            <a:pPr marL="285750" indent="-285750">
              <a:lnSpc>
                <a:spcPct val="150000"/>
              </a:lnSpc>
              <a:buFont typeface="Wingdings" panose="05000000000000000000" pitchFamily="2" charset="2"/>
              <a:buChar char="l"/>
            </a:pPr>
            <a:r>
              <a:rPr lang="zh-CN" altLang="en-US" b="1" dirty="0"/>
              <a:t>可扩展的鉴别机制的集合</a:t>
            </a:r>
            <a:endParaRPr lang="en-US" altLang="zh-CN" b="1" dirty="0"/>
          </a:p>
          <a:p>
            <a:pPr marL="285750" indent="-285750">
              <a:lnSpc>
                <a:spcPct val="150000"/>
              </a:lnSpc>
              <a:buFont typeface="Wingdings" panose="05000000000000000000" pitchFamily="2" charset="2"/>
              <a:buChar char="l"/>
            </a:pPr>
            <a:r>
              <a:rPr lang="zh-CN" altLang="en-US" b="1" dirty="0"/>
              <a:t>更强的加密算法</a:t>
            </a:r>
            <a:endParaRPr lang="en-US" altLang="zh-CN" b="1" dirty="0"/>
          </a:p>
          <a:p>
            <a:pPr marL="285750" indent="-285750">
              <a:lnSpc>
                <a:spcPct val="150000"/>
              </a:lnSpc>
              <a:buFont typeface="Wingdings" panose="05000000000000000000" pitchFamily="2" charset="2"/>
              <a:buChar char="l"/>
            </a:pPr>
            <a:r>
              <a:rPr lang="zh-CN" altLang="en-US" b="1" dirty="0"/>
              <a:t>密钥分发机制</a:t>
            </a:r>
          </a:p>
        </p:txBody>
      </p:sp>
      <p:sp>
        <p:nvSpPr>
          <p:cNvPr id="23" name="文本框 22">
            <a:extLst>
              <a:ext uri="{FF2B5EF4-FFF2-40B4-BE49-F238E27FC236}">
                <a16:creationId xmlns:a16="http://schemas.microsoft.com/office/drawing/2014/main" id="{A5C2490E-E9E2-F542-A759-AE850AE43F65}"/>
              </a:ext>
            </a:extLst>
          </p:cNvPr>
          <p:cNvSpPr txBox="1"/>
          <p:nvPr/>
        </p:nvSpPr>
        <p:spPr>
          <a:xfrm>
            <a:off x="755762" y="3028890"/>
            <a:ext cx="2921573" cy="1704634"/>
          </a:xfrm>
          <a:prstGeom prst="rect">
            <a:avLst/>
          </a:prstGeom>
          <a:noFill/>
        </p:spPr>
        <p:txBody>
          <a:bodyPr wrap="square" rtlCol="0">
            <a:spAutoFit/>
          </a:bodyPr>
          <a:lstStyle/>
          <a:p>
            <a:pPr>
              <a:lnSpc>
                <a:spcPct val="150000"/>
              </a:lnSpc>
            </a:pPr>
            <a:r>
              <a:rPr lang="zh-CN" altLang="en-US" b="1" dirty="0"/>
              <a:t>较弱的安全机制</a:t>
            </a:r>
            <a:endParaRPr lang="en-US" altLang="zh-CN" b="1" dirty="0"/>
          </a:p>
          <a:p>
            <a:pPr marL="285750" indent="-285750">
              <a:lnSpc>
                <a:spcPct val="150000"/>
              </a:lnSpc>
              <a:buFont typeface="Wingdings" panose="05000000000000000000" pitchFamily="2" charset="2"/>
              <a:buChar char="l"/>
            </a:pPr>
            <a:r>
              <a:rPr lang="en-US" altLang="zh-CN" b="1" dirty="0"/>
              <a:t>SSID</a:t>
            </a:r>
            <a:r>
              <a:rPr lang="zh-CN" altLang="en-US" b="1" dirty="0"/>
              <a:t>匹配机制</a:t>
            </a:r>
            <a:endParaRPr lang="en-US" altLang="zh-CN" b="1" dirty="0"/>
          </a:p>
          <a:p>
            <a:pPr marL="285750" indent="-285750">
              <a:lnSpc>
                <a:spcPct val="150000"/>
              </a:lnSpc>
              <a:buFont typeface="Wingdings" panose="05000000000000000000" pitchFamily="2" charset="2"/>
              <a:buChar char="l"/>
            </a:pPr>
            <a:r>
              <a:rPr lang="en-US" altLang="zh-CN" b="1" dirty="0"/>
              <a:t>MAC</a:t>
            </a:r>
            <a:r>
              <a:rPr lang="zh-CN" altLang="en-US" b="1" dirty="0"/>
              <a:t>地址过滤机制</a:t>
            </a:r>
            <a:endParaRPr lang="en-US" altLang="zh-CN" b="1" dirty="0"/>
          </a:p>
          <a:p>
            <a:pPr marL="285750" indent="-285750">
              <a:lnSpc>
                <a:spcPct val="150000"/>
              </a:lnSpc>
              <a:buFont typeface="Wingdings" panose="05000000000000000000" pitchFamily="2" charset="2"/>
              <a:buChar char="l"/>
            </a:pPr>
            <a:r>
              <a:rPr lang="zh-CN" altLang="en-US" b="1" dirty="0"/>
              <a:t>有线等效保密</a:t>
            </a:r>
            <a:r>
              <a:rPr lang="en-US" altLang="zh-CN" b="1" dirty="0"/>
              <a:t>WEP</a:t>
            </a:r>
            <a:r>
              <a:rPr lang="zh-CN" altLang="en-US" b="1" dirty="0"/>
              <a:t>机制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grpSp>
        <p:nvGrpSpPr>
          <p:cNvPr id="12" name="组合 11">
            <a:extLst>
              <a:ext uri="{FF2B5EF4-FFF2-40B4-BE49-F238E27FC236}">
                <a16:creationId xmlns:a16="http://schemas.microsoft.com/office/drawing/2014/main" id="{1BC7BFEC-95E5-2D17-8209-73887AB195A0}"/>
              </a:ext>
            </a:extLst>
          </p:cNvPr>
          <p:cNvGrpSpPr/>
          <p:nvPr/>
        </p:nvGrpSpPr>
        <p:grpSpPr>
          <a:xfrm>
            <a:off x="755762" y="1736841"/>
            <a:ext cx="1967703" cy="1190554"/>
            <a:chOff x="755762" y="1736841"/>
            <a:chExt cx="1967703" cy="1190554"/>
          </a:xfrm>
        </p:grpSpPr>
        <p:sp>
          <p:nvSpPr>
            <p:cNvPr id="5" name="矩形 4">
              <a:extLst>
                <a:ext uri="{FF2B5EF4-FFF2-40B4-BE49-F238E27FC236}">
                  <a16:creationId xmlns:a16="http://schemas.microsoft.com/office/drawing/2014/main" id="{0045EED8-8846-245C-DBEA-C9B9733DD7EF}"/>
                </a:ext>
              </a:extLst>
            </p:cNvPr>
            <p:cNvSpPr/>
            <p:nvPr/>
          </p:nvSpPr>
          <p:spPr>
            <a:xfrm>
              <a:off x="755762" y="2136951"/>
              <a:ext cx="1967703" cy="7904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dirty="0"/>
                <a:t>IEEE 802.11</a:t>
              </a:r>
              <a:endParaRPr lang="zh-CN" altLang="en-US" sz="2400" b="1" dirty="0"/>
            </a:p>
          </p:txBody>
        </p:sp>
        <p:sp>
          <p:nvSpPr>
            <p:cNvPr id="7" name="文本框 6">
              <a:extLst>
                <a:ext uri="{FF2B5EF4-FFF2-40B4-BE49-F238E27FC236}">
                  <a16:creationId xmlns:a16="http://schemas.microsoft.com/office/drawing/2014/main" id="{89844228-D488-0E6E-7793-27848074C789}"/>
                </a:ext>
              </a:extLst>
            </p:cNvPr>
            <p:cNvSpPr txBox="1"/>
            <p:nvPr/>
          </p:nvSpPr>
          <p:spPr>
            <a:xfrm>
              <a:off x="1213339" y="1736841"/>
              <a:ext cx="1052547" cy="400110"/>
            </a:xfrm>
            <a:prstGeom prst="rect">
              <a:avLst/>
            </a:prstGeom>
            <a:noFill/>
          </p:spPr>
          <p:txBody>
            <a:bodyPr wrap="square" rtlCol="0">
              <a:spAutoFit/>
            </a:bodyPr>
            <a:lstStyle/>
            <a:p>
              <a:pPr algn="ctr"/>
              <a:r>
                <a:rPr lang="en-US" altLang="zh-CN" sz="2000" b="1" dirty="0"/>
                <a:t>1999</a:t>
              </a:r>
              <a:r>
                <a:rPr lang="zh-CN" altLang="en-US" sz="2000" b="1" dirty="0"/>
                <a:t>年</a:t>
              </a:r>
            </a:p>
          </p:txBody>
        </p:sp>
      </p:grpSp>
      <p:grpSp>
        <p:nvGrpSpPr>
          <p:cNvPr id="13" name="组合 12">
            <a:extLst>
              <a:ext uri="{FF2B5EF4-FFF2-40B4-BE49-F238E27FC236}">
                <a16:creationId xmlns:a16="http://schemas.microsoft.com/office/drawing/2014/main" id="{BA51DDAC-396C-149E-B44E-A62504F1519A}"/>
              </a:ext>
            </a:extLst>
          </p:cNvPr>
          <p:cNvGrpSpPr/>
          <p:nvPr/>
        </p:nvGrpSpPr>
        <p:grpSpPr>
          <a:xfrm>
            <a:off x="8692283" y="1736841"/>
            <a:ext cx="1967703" cy="1190554"/>
            <a:chOff x="8692283" y="1736841"/>
            <a:chExt cx="1967703" cy="1190554"/>
          </a:xfrm>
        </p:grpSpPr>
        <p:sp>
          <p:nvSpPr>
            <p:cNvPr id="21" name="矩形 20">
              <a:extLst>
                <a:ext uri="{FF2B5EF4-FFF2-40B4-BE49-F238E27FC236}">
                  <a16:creationId xmlns:a16="http://schemas.microsoft.com/office/drawing/2014/main" id="{006512B4-14E4-BE1B-55C7-6FB14FEEB7C6}"/>
                </a:ext>
              </a:extLst>
            </p:cNvPr>
            <p:cNvSpPr/>
            <p:nvPr/>
          </p:nvSpPr>
          <p:spPr>
            <a:xfrm>
              <a:off x="8692283" y="2136951"/>
              <a:ext cx="1967703" cy="7904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400" b="1" dirty="0"/>
                <a:t>IEEE 802.11i</a:t>
              </a:r>
              <a:endParaRPr lang="zh-CN" altLang="en-US" sz="2400" b="1" dirty="0"/>
            </a:p>
          </p:txBody>
        </p:sp>
        <p:sp>
          <p:nvSpPr>
            <p:cNvPr id="22" name="文本框 21">
              <a:extLst>
                <a:ext uri="{FF2B5EF4-FFF2-40B4-BE49-F238E27FC236}">
                  <a16:creationId xmlns:a16="http://schemas.microsoft.com/office/drawing/2014/main" id="{20B6AB6C-C558-DEA2-F55A-55DCD95681DC}"/>
                </a:ext>
              </a:extLst>
            </p:cNvPr>
            <p:cNvSpPr txBox="1"/>
            <p:nvPr/>
          </p:nvSpPr>
          <p:spPr>
            <a:xfrm>
              <a:off x="9149862" y="1736841"/>
              <a:ext cx="1052547" cy="400110"/>
            </a:xfrm>
            <a:prstGeom prst="rect">
              <a:avLst/>
            </a:prstGeom>
            <a:noFill/>
          </p:spPr>
          <p:txBody>
            <a:bodyPr wrap="square" rtlCol="0">
              <a:spAutoFit/>
            </a:bodyPr>
            <a:lstStyle/>
            <a:p>
              <a:pPr algn="ctr"/>
              <a:r>
                <a:rPr lang="en-US" altLang="zh-CN" sz="2000" b="1" dirty="0"/>
                <a:t>2004</a:t>
              </a:r>
              <a:r>
                <a:rPr lang="zh-CN" altLang="en-US" sz="2000" b="1" dirty="0"/>
                <a:t>年</a:t>
              </a:r>
            </a:p>
          </p:txBody>
        </p:sp>
      </p:grpSp>
      <p:sp>
        <p:nvSpPr>
          <p:cNvPr id="8" name="箭头: 右 7">
            <a:extLst>
              <a:ext uri="{FF2B5EF4-FFF2-40B4-BE49-F238E27FC236}">
                <a16:creationId xmlns:a16="http://schemas.microsoft.com/office/drawing/2014/main" id="{F499E68A-93AA-378E-7D4F-A57903A0CB51}"/>
              </a:ext>
            </a:extLst>
          </p:cNvPr>
          <p:cNvSpPr/>
          <p:nvPr/>
        </p:nvSpPr>
        <p:spPr>
          <a:xfrm>
            <a:off x="2901083" y="1900185"/>
            <a:ext cx="5703829" cy="126397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无线局域网受保护的接入</a:t>
            </a:r>
            <a:endParaRPr lang="en-US" altLang="zh-CN" b="1" dirty="0">
              <a:solidFill>
                <a:schemeClr val="tx1"/>
              </a:solidFill>
            </a:endParaRPr>
          </a:p>
          <a:p>
            <a:pPr algn="ctr"/>
            <a:r>
              <a:rPr lang="zh-CN" altLang="en-US" b="1" dirty="0">
                <a:solidFill>
                  <a:schemeClr val="tx1"/>
                </a:solidFill>
              </a:rPr>
              <a:t>（</a:t>
            </a:r>
            <a:r>
              <a:rPr lang="en-US" altLang="zh-CN" b="1" dirty="0">
                <a:solidFill>
                  <a:schemeClr val="accent1">
                    <a:lumMod val="75000"/>
                  </a:schemeClr>
                </a:solidFill>
              </a:rPr>
              <a:t>W</a:t>
            </a:r>
            <a:r>
              <a:rPr lang="en-US" altLang="zh-CN" b="1" dirty="0">
                <a:solidFill>
                  <a:schemeClr val="tx1"/>
                </a:solidFill>
              </a:rPr>
              <a:t>i-Fi </a:t>
            </a:r>
            <a:r>
              <a:rPr lang="en-US" altLang="zh-CN" b="1" dirty="0">
                <a:solidFill>
                  <a:schemeClr val="accent1">
                    <a:lumMod val="75000"/>
                  </a:schemeClr>
                </a:solidFill>
              </a:rPr>
              <a:t>P</a:t>
            </a:r>
            <a:r>
              <a:rPr lang="en-US" altLang="zh-CN" b="1" dirty="0">
                <a:solidFill>
                  <a:schemeClr val="tx1"/>
                </a:solidFill>
              </a:rPr>
              <a:t>rotected </a:t>
            </a:r>
            <a:r>
              <a:rPr lang="en-US" altLang="zh-CN" b="1" dirty="0">
                <a:solidFill>
                  <a:schemeClr val="accent1">
                    <a:lumMod val="75000"/>
                  </a:schemeClr>
                </a:solidFill>
              </a:rPr>
              <a:t>A</a:t>
            </a:r>
            <a:r>
              <a:rPr lang="en-US" altLang="zh-CN" b="1" dirty="0">
                <a:solidFill>
                  <a:schemeClr val="tx1"/>
                </a:solidFill>
              </a:rPr>
              <a:t>ccess</a:t>
            </a:r>
            <a:r>
              <a:rPr lang="zh-CN" altLang="en-US" b="1" dirty="0">
                <a:solidFill>
                  <a:schemeClr val="tx1"/>
                </a:solidFill>
              </a:rPr>
              <a:t>，</a:t>
            </a:r>
            <a:r>
              <a:rPr lang="en-US" altLang="zh-CN" b="1" dirty="0">
                <a:solidFill>
                  <a:schemeClr val="accent1">
                    <a:lumMod val="75000"/>
                  </a:schemeClr>
                </a:solidFill>
              </a:rPr>
              <a:t>WPA</a:t>
            </a:r>
            <a:r>
              <a:rPr lang="zh-CN" altLang="en-US" b="1" dirty="0">
                <a:solidFill>
                  <a:schemeClr val="tx1"/>
                </a:solidFill>
              </a:rPr>
              <a:t>）</a:t>
            </a:r>
          </a:p>
        </p:txBody>
      </p:sp>
      <p:sp>
        <p:nvSpPr>
          <p:cNvPr id="11" name="矩形 10">
            <a:extLst>
              <a:ext uri="{FF2B5EF4-FFF2-40B4-BE49-F238E27FC236}">
                <a16:creationId xmlns:a16="http://schemas.microsoft.com/office/drawing/2014/main" id="{1FE59ECE-A70C-57A1-352C-9467B838B016}"/>
              </a:ext>
            </a:extLst>
          </p:cNvPr>
          <p:cNvSpPr/>
          <p:nvPr/>
        </p:nvSpPr>
        <p:spPr>
          <a:xfrm>
            <a:off x="790128" y="5164637"/>
            <a:ext cx="10611743" cy="76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目前大多数</a:t>
            </a:r>
            <a:r>
              <a:rPr lang="en-US" altLang="zh-CN" sz="2400" b="1" dirty="0"/>
              <a:t>802.11</a:t>
            </a:r>
            <a:r>
              <a:rPr lang="zh-CN" altLang="en-US" sz="2400" b="1" dirty="0"/>
              <a:t>无线局域网都支持</a:t>
            </a:r>
            <a:r>
              <a:rPr lang="en-US" altLang="zh-CN" sz="2400" b="1" dirty="0"/>
              <a:t>WPA</a:t>
            </a:r>
            <a:r>
              <a:rPr lang="zh-CN" altLang="en-US" sz="2400" b="1" dirty="0"/>
              <a:t>和</a:t>
            </a:r>
            <a:r>
              <a:rPr lang="en-US" altLang="zh-CN" sz="2400" b="1" dirty="0"/>
              <a:t>WPA2</a:t>
            </a:r>
            <a:r>
              <a:rPr lang="zh-CN" altLang="en-US" sz="2400" b="1" dirty="0"/>
              <a:t>，但建议用户尽量使用</a:t>
            </a:r>
            <a:r>
              <a:rPr lang="en-US" altLang="zh-CN" sz="2400" b="1" dirty="0"/>
              <a:t>WPA2</a:t>
            </a:r>
            <a:r>
              <a:rPr lang="zh-CN" altLang="en-US" sz="2400" b="1" dirty="0"/>
              <a:t>。</a:t>
            </a:r>
          </a:p>
        </p:txBody>
      </p:sp>
    </p:spTree>
    <p:custDataLst>
      <p:tags r:id="rId1"/>
    </p:custDataLst>
    <p:extLst>
      <p:ext uri="{BB962C8B-B14F-4D97-AF65-F5344CB8AC3E}">
        <p14:creationId xmlns:p14="http://schemas.microsoft.com/office/powerpoint/2010/main" val="268368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p:tgtEl>
                                          <p:spTgt spid="23"/>
                                        </p:tgtEl>
                                        <p:attrNameLst>
                                          <p:attrName>ppt_y</p:attrName>
                                        </p:attrNameLst>
                                      </p:cBhvr>
                                      <p:tavLst>
                                        <p:tav tm="0">
                                          <p:val>
                                            <p:strVal val="#ppt_y-#ppt_h*1.125000"/>
                                          </p:val>
                                        </p:tav>
                                        <p:tav tm="100000">
                                          <p:val>
                                            <p:strVal val="#ppt_y"/>
                                          </p:val>
                                        </p:tav>
                                      </p:tavLst>
                                    </p:anim>
                                    <p:animEffect transition="in" filter="wipe(down)">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 calcmode="lin" valueType="num">
                                      <p:cBhvr>
                                        <p:cTn id="23" dur="500" fill="hold"/>
                                        <p:tgtEl>
                                          <p:spTgt spid="13"/>
                                        </p:tgtEl>
                                        <p:attrNameLst>
                                          <p:attrName>style.rotation</p:attrName>
                                        </p:attrNameLst>
                                      </p:cBhvr>
                                      <p:tavLst>
                                        <p:tav tm="0">
                                          <p:val>
                                            <p:fltVal val="360"/>
                                          </p:val>
                                        </p:tav>
                                        <p:tav tm="100000">
                                          <p:val>
                                            <p:fltVal val="0"/>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ppt_y</p:attrName>
                                        </p:attrNameLst>
                                      </p:cBhvr>
                                      <p:tavLst>
                                        <p:tav tm="0">
                                          <p:val>
                                            <p:strVal val="#ppt_y-#ppt_h*1.125000"/>
                                          </p:val>
                                        </p:tav>
                                        <p:tav tm="100000">
                                          <p:val>
                                            <p:strVal val="#ppt_y"/>
                                          </p:val>
                                        </p:tav>
                                      </p:tavLst>
                                    </p:anim>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up)">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ppt_x</p:attrName>
                                        </p:attrNameLst>
                                      </p:cBhvr>
                                      <p:tavLst>
                                        <p:tav tm="0">
                                          <p:val>
                                            <p:strVal val="#ppt_x-#ppt_w*1.125000"/>
                                          </p:val>
                                        </p:tav>
                                        <p:tav tm="100000">
                                          <p:val>
                                            <p:strVal val="#ppt_x"/>
                                          </p:val>
                                        </p:tav>
                                      </p:tavLst>
                                    </p:anim>
                                    <p:animEffect transition="in" filter="wipe(right)">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24" grpId="0"/>
      <p:bldP spid="23" grpId="0"/>
      <p:bldP spid="8"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FF6CCCC3-CB15-0E83-A9D3-28276D832B91}"/>
              </a:ext>
            </a:extLst>
          </p:cNvPr>
          <p:cNvSpPr txBox="1"/>
          <p:nvPr/>
        </p:nvSpPr>
        <p:spPr>
          <a:xfrm>
            <a:off x="8923759" y="2624089"/>
            <a:ext cx="1461655" cy="369332"/>
          </a:xfrm>
          <a:prstGeom prst="rect">
            <a:avLst/>
          </a:prstGeom>
          <a:noFill/>
        </p:spPr>
        <p:txBody>
          <a:bodyPr wrap="square" rtlCol="0">
            <a:spAutoFit/>
          </a:bodyPr>
          <a:lstStyle/>
          <a:p>
            <a:pPr algn="ctr"/>
            <a:r>
              <a:rPr lang="zh-CN" altLang="en-US" b="1" dirty="0">
                <a:solidFill>
                  <a:schemeClr val="accent1">
                    <a:lumMod val="75000"/>
                  </a:schemeClr>
                </a:solidFill>
              </a:rPr>
              <a:t>拒绝服务</a:t>
            </a:r>
          </a:p>
        </p:txBody>
      </p:sp>
      <p:sp>
        <p:nvSpPr>
          <p:cNvPr id="54" name="文本框 53">
            <a:extLst>
              <a:ext uri="{FF2B5EF4-FFF2-40B4-BE49-F238E27FC236}">
                <a16:creationId xmlns:a16="http://schemas.microsoft.com/office/drawing/2014/main" id="{3AD27A14-6F78-AAF1-2CE1-2BF6F1FAAB40}"/>
              </a:ext>
            </a:extLst>
          </p:cNvPr>
          <p:cNvSpPr txBox="1"/>
          <p:nvPr/>
        </p:nvSpPr>
        <p:spPr>
          <a:xfrm>
            <a:off x="6483399" y="2267518"/>
            <a:ext cx="2240673" cy="646331"/>
          </a:xfrm>
          <a:prstGeom prst="rect">
            <a:avLst/>
          </a:prstGeom>
          <a:noFill/>
        </p:spPr>
        <p:txBody>
          <a:bodyPr wrap="square" rtlCol="0">
            <a:spAutoFit/>
          </a:bodyPr>
          <a:lstStyle/>
          <a:p>
            <a:r>
              <a:rPr lang="zh-CN" altLang="en-US" b="1" dirty="0">
                <a:solidFill>
                  <a:schemeClr val="accent1">
                    <a:lumMod val="75000"/>
                  </a:schemeClr>
                </a:solidFill>
              </a:rPr>
              <a:t>大量恶意请求</a:t>
            </a:r>
            <a:endParaRPr lang="en-US" altLang="zh-CN" b="1" dirty="0">
              <a:solidFill>
                <a:schemeClr val="accent1">
                  <a:lumMod val="75000"/>
                </a:schemeClr>
              </a:solidFill>
            </a:endParaRPr>
          </a:p>
          <a:p>
            <a:r>
              <a:rPr lang="zh-CN" altLang="en-US" b="1" dirty="0">
                <a:solidFill>
                  <a:schemeClr val="accent1">
                    <a:lumMod val="75000"/>
                  </a:schemeClr>
                </a:solidFill>
              </a:rPr>
              <a:t>导致服务器“瘫痪”</a:t>
            </a:r>
          </a:p>
        </p:txBody>
      </p:sp>
      <p:sp>
        <p:nvSpPr>
          <p:cNvPr id="12" name="文本框 11">
            <a:extLst>
              <a:ext uri="{FF2B5EF4-FFF2-40B4-BE49-F238E27FC236}">
                <a16:creationId xmlns:a16="http://schemas.microsoft.com/office/drawing/2014/main" id="{7C7E87DD-9318-4E5C-20DA-92144D4A9C00}"/>
              </a:ext>
            </a:extLst>
          </p:cNvPr>
          <p:cNvSpPr txBox="1"/>
          <p:nvPr/>
        </p:nvSpPr>
        <p:spPr>
          <a:xfrm>
            <a:off x="6849010" y="5585942"/>
            <a:ext cx="1579767" cy="369332"/>
          </a:xfrm>
          <a:prstGeom prst="rect">
            <a:avLst/>
          </a:prstGeom>
          <a:noFill/>
        </p:spPr>
        <p:txBody>
          <a:bodyPr wrap="square" rtlCol="0">
            <a:spAutoFit/>
          </a:bodyPr>
          <a:lstStyle/>
          <a:p>
            <a:pPr algn="ctr"/>
            <a:r>
              <a:rPr lang="zh-CN" altLang="en-US" b="1" dirty="0"/>
              <a:t>“僵尸”主机</a:t>
            </a:r>
          </a:p>
        </p:txBody>
      </p:sp>
      <p:sp>
        <p:nvSpPr>
          <p:cNvPr id="58" name="文本框 57">
            <a:extLst>
              <a:ext uri="{FF2B5EF4-FFF2-40B4-BE49-F238E27FC236}">
                <a16:creationId xmlns:a16="http://schemas.microsoft.com/office/drawing/2014/main" id="{CD3DB7C6-07F4-CBD6-F0DD-EB39D968BA99}"/>
              </a:ext>
            </a:extLst>
          </p:cNvPr>
          <p:cNvSpPr txBox="1"/>
          <p:nvPr/>
        </p:nvSpPr>
        <p:spPr>
          <a:xfrm>
            <a:off x="8744248" y="5579979"/>
            <a:ext cx="1579767" cy="369332"/>
          </a:xfrm>
          <a:prstGeom prst="rect">
            <a:avLst/>
          </a:prstGeom>
          <a:noFill/>
        </p:spPr>
        <p:txBody>
          <a:bodyPr wrap="square" rtlCol="0">
            <a:spAutoFit/>
          </a:bodyPr>
          <a:lstStyle/>
          <a:p>
            <a:pPr algn="ctr"/>
            <a:r>
              <a:rPr lang="zh-CN" altLang="en-US" b="1" dirty="0"/>
              <a:t>“僵尸”主机</a:t>
            </a:r>
          </a:p>
        </p:txBody>
      </p:sp>
      <p:sp>
        <p:nvSpPr>
          <p:cNvPr id="21" name="文本框 20">
            <a:extLst>
              <a:ext uri="{FF2B5EF4-FFF2-40B4-BE49-F238E27FC236}">
                <a16:creationId xmlns:a16="http://schemas.microsoft.com/office/drawing/2014/main" id="{1D64F41A-189F-358E-C6D7-C28E71262D1E}"/>
              </a:ext>
            </a:extLst>
          </p:cNvPr>
          <p:cNvSpPr txBox="1"/>
          <p:nvPr/>
        </p:nvSpPr>
        <p:spPr>
          <a:xfrm>
            <a:off x="758021" y="2265853"/>
            <a:ext cx="2240673" cy="646331"/>
          </a:xfrm>
          <a:prstGeom prst="rect">
            <a:avLst/>
          </a:prstGeom>
          <a:noFill/>
        </p:spPr>
        <p:txBody>
          <a:bodyPr wrap="square" rtlCol="0">
            <a:spAutoFit/>
          </a:bodyPr>
          <a:lstStyle/>
          <a:p>
            <a:r>
              <a:rPr lang="zh-CN" altLang="en-US" b="1" dirty="0">
                <a:solidFill>
                  <a:schemeClr val="accent1">
                    <a:lumMod val="75000"/>
                  </a:schemeClr>
                </a:solidFill>
              </a:rPr>
              <a:t>大量恶意请求</a:t>
            </a:r>
            <a:endParaRPr lang="en-US" altLang="zh-CN" b="1" dirty="0">
              <a:solidFill>
                <a:schemeClr val="accent1">
                  <a:lumMod val="75000"/>
                </a:schemeClr>
              </a:solidFill>
            </a:endParaRPr>
          </a:p>
          <a:p>
            <a:r>
              <a:rPr lang="zh-CN" altLang="en-US" b="1" dirty="0">
                <a:solidFill>
                  <a:schemeClr val="accent1">
                    <a:lumMod val="75000"/>
                  </a:schemeClr>
                </a:solidFill>
              </a:rPr>
              <a:t>导致服务器“忙”</a:t>
            </a:r>
          </a:p>
        </p:txBody>
      </p:sp>
      <p:sp>
        <p:nvSpPr>
          <p:cNvPr id="41" name="文本框 40">
            <a:extLst>
              <a:ext uri="{FF2B5EF4-FFF2-40B4-BE49-F238E27FC236}">
                <a16:creationId xmlns:a16="http://schemas.microsoft.com/office/drawing/2014/main" id="{9BD3CD8A-DFA4-2B31-A7C0-71F2A7BF6748}"/>
              </a:ext>
            </a:extLst>
          </p:cNvPr>
          <p:cNvSpPr txBox="1"/>
          <p:nvPr/>
        </p:nvSpPr>
        <p:spPr>
          <a:xfrm>
            <a:off x="2967447" y="2668774"/>
            <a:ext cx="1461655" cy="369332"/>
          </a:xfrm>
          <a:prstGeom prst="rect">
            <a:avLst/>
          </a:prstGeom>
          <a:noFill/>
        </p:spPr>
        <p:txBody>
          <a:bodyPr wrap="square" rtlCol="0">
            <a:spAutoFit/>
          </a:bodyPr>
          <a:lstStyle/>
          <a:p>
            <a:pPr algn="ctr"/>
            <a:r>
              <a:rPr lang="zh-CN" altLang="en-US" b="1" dirty="0">
                <a:solidFill>
                  <a:schemeClr val="accent1">
                    <a:lumMod val="75000"/>
                  </a:schemeClr>
                </a:solidFill>
              </a:rPr>
              <a:t>拒绝服务</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sp>
        <p:nvSpPr>
          <p:cNvPr id="10" name="文本框 9">
            <a:extLst>
              <a:ext uri="{FF2B5EF4-FFF2-40B4-BE49-F238E27FC236}">
                <a16:creationId xmlns:a16="http://schemas.microsoft.com/office/drawing/2014/main" id="{BEBD5DED-78E6-C684-251E-D1E1296ABF4C}"/>
              </a:ext>
            </a:extLst>
          </p:cNvPr>
          <p:cNvSpPr txBox="1"/>
          <p:nvPr/>
        </p:nvSpPr>
        <p:spPr>
          <a:xfrm>
            <a:off x="2076692" y="1365596"/>
            <a:ext cx="2723465" cy="369332"/>
          </a:xfrm>
          <a:prstGeom prst="rect">
            <a:avLst/>
          </a:prstGeom>
          <a:noFill/>
        </p:spPr>
        <p:txBody>
          <a:bodyPr wrap="square" rtlCol="0">
            <a:spAutoFit/>
          </a:bodyPr>
          <a:lstStyle/>
          <a:p>
            <a:r>
              <a:rPr lang="zh-CN" altLang="en-US" b="1" dirty="0"/>
              <a:t>（</a:t>
            </a:r>
            <a:r>
              <a:rPr lang="en-US" altLang="zh-CN" b="1" dirty="0">
                <a:solidFill>
                  <a:schemeClr val="accent1">
                    <a:lumMod val="75000"/>
                  </a:schemeClr>
                </a:solidFill>
              </a:rPr>
              <a:t>D</a:t>
            </a:r>
            <a:r>
              <a:rPr lang="en-US" altLang="zh-CN" b="1" dirty="0"/>
              <a:t>enial </a:t>
            </a:r>
            <a:r>
              <a:rPr lang="en-US" altLang="zh-CN" b="1" dirty="0">
                <a:solidFill>
                  <a:schemeClr val="accent1">
                    <a:lumMod val="75000"/>
                  </a:schemeClr>
                </a:solidFill>
              </a:rPr>
              <a:t>o</a:t>
            </a:r>
            <a:r>
              <a:rPr lang="en-US" altLang="zh-CN" b="1" dirty="0"/>
              <a:t>f </a:t>
            </a:r>
            <a:r>
              <a:rPr lang="en-US" altLang="zh-CN" b="1" dirty="0">
                <a:solidFill>
                  <a:schemeClr val="accent1">
                    <a:lumMod val="75000"/>
                  </a:schemeClr>
                </a:solidFill>
              </a:rPr>
              <a:t>S</a:t>
            </a:r>
            <a:r>
              <a:rPr lang="en-US" altLang="zh-CN" b="1" dirty="0"/>
              <a:t>ervice</a:t>
            </a:r>
            <a:r>
              <a:rPr lang="zh-CN" altLang="en-US" b="1" dirty="0"/>
              <a:t>，</a:t>
            </a:r>
            <a:r>
              <a:rPr lang="en-US" altLang="zh-CN" b="1" dirty="0">
                <a:solidFill>
                  <a:schemeClr val="accent1">
                    <a:lumMod val="75000"/>
                  </a:schemeClr>
                </a:solidFill>
              </a:rPr>
              <a:t>DoS</a:t>
            </a:r>
            <a:r>
              <a:rPr lang="zh-CN" altLang="en-US" b="1" dirty="0"/>
              <a:t>）</a:t>
            </a:r>
          </a:p>
        </p:txBody>
      </p:sp>
      <p:sp>
        <p:nvSpPr>
          <p:cNvPr id="39" name="矩形 38">
            <a:extLst>
              <a:ext uri="{FF2B5EF4-FFF2-40B4-BE49-F238E27FC236}">
                <a16:creationId xmlns:a16="http://schemas.microsoft.com/office/drawing/2014/main" id="{D2102CB3-3EE5-6EC0-7BEC-137697FEE4C1}"/>
              </a:ext>
            </a:extLst>
          </p:cNvPr>
          <p:cNvSpPr/>
          <p:nvPr/>
        </p:nvSpPr>
        <p:spPr>
          <a:xfrm>
            <a:off x="933106" y="1321662"/>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拒绝服务</a:t>
            </a:r>
          </a:p>
        </p:txBody>
      </p:sp>
      <p:grpSp>
        <p:nvGrpSpPr>
          <p:cNvPr id="32" name="组合 31">
            <a:extLst>
              <a:ext uri="{FF2B5EF4-FFF2-40B4-BE49-F238E27FC236}">
                <a16:creationId xmlns:a16="http://schemas.microsoft.com/office/drawing/2014/main" id="{CD32CC1B-7D70-EC08-8250-BC174EB28C9F}"/>
              </a:ext>
            </a:extLst>
          </p:cNvPr>
          <p:cNvGrpSpPr/>
          <p:nvPr/>
        </p:nvGrpSpPr>
        <p:grpSpPr>
          <a:xfrm>
            <a:off x="1385677" y="2326382"/>
            <a:ext cx="3595916" cy="3209956"/>
            <a:chOff x="762221" y="2326382"/>
            <a:chExt cx="3595916" cy="3209956"/>
          </a:xfrm>
        </p:grpSpPr>
        <p:cxnSp>
          <p:nvCxnSpPr>
            <p:cNvPr id="75" name="直接连接符 74">
              <a:extLst>
                <a:ext uri="{FF2B5EF4-FFF2-40B4-BE49-F238E27FC236}">
                  <a16:creationId xmlns:a16="http://schemas.microsoft.com/office/drawing/2014/main" id="{3224986E-8A82-FE9D-FC2C-F66E3EC75B52}"/>
                </a:ext>
              </a:extLst>
            </p:cNvPr>
            <p:cNvCxnSpPr>
              <a:cxnSpLocks/>
              <a:stCxn id="67" idx="16"/>
            </p:cNvCxnSpPr>
            <p:nvPr/>
          </p:nvCxnSpPr>
          <p:spPr>
            <a:xfrm>
              <a:off x="2557874" y="4512092"/>
              <a:ext cx="520573" cy="644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F10165D-41A9-F266-8313-66AA77F5C3D7}"/>
                </a:ext>
              </a:extLst>
            </p:cNvPr>
            <p:cNvCxnSpPr>
              <a:cxnSpLocks/>
            </p:cNvCxnSpPr>
            <p:nvPr/>
          </p:nvCxnSpPr>
          <p:spPr>
            <a:xfrm>
              <a:off x="2769735" y="4155602"/>
              <a:ext cx="10786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C258C2A-4865-3A47-105B-5C0121E81A84}"/>
                </a:ext>
              </a:extLst>
            </p:cNvPr>
            <p:cNvCxnSpPr/>
            <p:nvPr/>
          </p:nvCxnSpPr>
          <p:spPr>
            <a:xfrm flipV="1">
              <a:off x="1184115" y="4440432"/>
              <a:ext cx="697312" cy="6775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F1B1B27C-C456-2D73-A12B-8E939800F7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221" y="4939158"/>
              <a:ext cx="617424" cy="597180"/>
            </a:xfrm>
            <a:prstGeom prst="rect">
              <a:avLst/>
            </a:prstGeom>
          </p:spPr>
        </p:pic>
        <p:pic>
          <p:nvPicPr>
            <p:cNvPr id="47" name="图形 46">
              <a:extLst>
                <a:ext uri="{FF2B5EF4-FFF2-40B4-BE49-F238E27FC236}">
                  <a16:creationId xmlns:a16="http://schemas.microsoft.com/office/drawing/2014/main" id="{64EFF356-9140-5C6E-57A4-EA8BAF8665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6692" y="2326382"/>
              <a:ext cx="522339" cy="685570"/>
            </a:xfrm>
            <a:prstGeom prst="rect">
              <a:avLst/>
            </a:prstGeom>
          </p:spPr>
        </p:pic>
        <p:sp>
          <p:nvSpPr>
            <p:cNvPr id="67" name="图形 73">
              <a:extLst>
                <a:ext uri="{FF2B5EF4-FFF2-40B4-BE49-F238E27FC236}">
                  <a16:creationId xmlns:a16="http://schemas.microsoft.com/office/drawing/2014/main" id="{20913A76-AB74-A334-C2A0-1582358E78CA}"/>
                </a:ext>
              </a:extLst>
            </p:cNvPr>
            <p:cNvSpPr/>
            <p:nvPr/>
          </p:nvSpPr>
          <p:spPr>
            <a:xfrm>
              <a:off x="1433500" y="3653685"/>
              <a:ext cx="1406085" cy="100383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accent6"/>
            </a:solidFill>
            <a:ln w="30732" cap="flat">
              <a:solidFill>
                <a:srgbClr val="323232"/>
              </a:solidFill>
              <a:prstDash val="solid"/>
              <a:miter/>
            </a:ln>
          </p:spPr>
          <p:txBody>
            <a:bodyPr rtlCol="0" anchor="ctr"/>
            <a:lstStyle/>
            <a:p>
              <a:pPr algn="ctr"/>
              <a:endParaRPr lang="en-US" altLang="zh-CN" b="1" dirty="0">
                <a:latin typeface="+mn-ea"/>
              </a:endParaRPr>
            </a:p>
            <a:p>
              <a:pPr algn="ctr"/>
              <a:r>
                <a:rPr lang="zh-CN" altLang="en-US" b="1" dirty="0">
                  <a:latin typeface="+mn-ea"/>
                </a:rPr>
                <a:t>因特网</a:t>
              </a:r>
            </a:p>
          </p:txBody>
        </p:sp>
        <p:cxnSp>
          <p:nvCxnSpPr>
            <p:cNvPr id="23" name="直接连接符 22">
              <a:extLst>
                <a:ext uri="{FF2B5EF4-FFF2-40B4-BE49-F238E27FC236}">
                  <a16:creationId xmlns:a16="http://schemas.microsoft.com/office/drawing/2014/main" id="{595ACC60-E09B-7F98-3350-93E7E7717ED4}"/>
                </a:ext>
              </a:extLst>
            </p:cNvPr>
            <p:cNvCxnSpPr/>
            <p:nvPr/>
          </p:nvCxnSpPr>
          <p:spPr>
            <a:xfrm>
              <a:off x="2211812" y="2953709"/>
              <a:ext cx="0" cy="749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图形 73">
              <a:extLst>
                <a:ext uri="{FF2B5EF4-FFF2-40B4-BE49-F238E27FC236}">
                  <a16:creationId xmlns:a16="http://schemas.microsoft.com/office/drawing/2014/main" id="{08A06467-39DE-A20A-C924-E3178F711F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9735" y="4939158"/>
              <a:ext cx="617424" cy="597180"/>
            </a:xfrm>
            <a:prstGeom prst="rect">
              <a:avLst/>
            </a:prstGeom>
          </p:spPr>
        </p:pic>
        <p:pic>
          <p:nvPicPr>
            <p:cNvPr id="89" name="图形 88">
              <a:extLst>
                <a:ext uri="{FF2B5EF4-FFF2-40B4-BE49-F238E27FC236}">
                  <a16:creationId xmlns:a16="http://schemas.microsoft.com/office/drawing/2014/main" id="{7D9379AA-F383-819B-69F9-8B625A0FA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0713" y="3756140"/>
              <a:ext cx="617424" cy="597180"/>
            </a:xfrm>
            <a:prstGeom prst="rect">
              <a:avLst/>
            </a:prstGeom>
          </p:spPr>
        </p:pic>
        <p:sp>
          <p:nvSpPr>
            <p:cNvPr id="31" name="文本框 30">
              <a:extLst>
                <a:ext uri="{FF2B5EF4-FFF2-40B4-BE49-F238E27FC236}">
                  <a16:creationId xmlns:a16="http://schemas.microsoft.com/office/drawing/2014/main" id="{BA715BE4-F7C7-D869-38E4-4C55E926E3A5}"/>
                </a:ext>
              </a:extLst>
            </p:cNvPr>
            <p:cNvSpPr txBox="1"/>
            <p:nvPr/>
          </p:nvSpPr>
          <p:spPr>
            <a:xfrm>
              <a:off x="1591506" y="5014009"/>
              <a:ext cx="1013076" cy="400110"/>
            </a:xfrm>
            <a:prstGeom prst="rect">
              <a:avLst/>
            </a:prstGeom>
            <a:noFill/>
          </p:spPr>
          <p:txBody>
            <a:bodyPr wrap="square" rtlCol="0">
              <a:spAutoFit/>
            </a:bodyPr>
            <a:lstStyle/>
            <a:p>
              <a:pPr algn="ctr"/>
              <a:r>
                <a:rPr lang="en-US" altLang="zh-CN" sz="2000" b="1" dirty="0">
                  <a:latin typeface="Arial Narrow" panose="020B0606020202030204" pitchFamily="34" charset="0"/>
                </a:rPr>
                <a:t>…</a:t>
              </a:r>
              <a:endParaRPr lang="zh-CN" altLang="en-US" sz="2000" b="1" dirty="0">
                <a:latin typeface="Arial Narrow" panose="020B0606020202030204" pitchFamily="34" charset="0"/>
              </a:endParaRPr>
            </a:p>
          </p:txBody>
        </p:sp>
      </p:grpSp>
      <p:grpSp>
        <p:nvGrpSpPr>
          <p:cNvPr id="30" name="组合 29">
            <a:extLst>
              <a:ext uri="{FF2B5EF4-FFF2-40B4-BE49-F238E27FC236}">
                <a16:creationId xmlns:a16="http://schemas.microsoft.com/office/drawing/2014/main" id="{ACD8C5F4-CA0F-B744-8D06-F398367BEE10}"/>
              </a:ext>
            </a:extLst>
          </p:cNvPr>
          <p:cNvGrpSpPr/>
          <p:nvPr/>
        </p:nvGrpSpPr>
        <p:grpSpPr>
          <a:xfrm>
            <a:off x="1682581" y="3104977"/>
            <a:ext cx="1017567" cy="1703846"/>
            <a:chOff x="1682581" y="3104977"/>
            <a:chExt cx="1017567" cy="1703846"/>
          </a:xfrm>
        </p:grpSpPr>
        <p:cxnSp>
          <p:nvCxnSpPr>
            <p:cNvPr id="90" name="直接连接符 89">
              <a:extLst>
                <a:ext uri="{FF2B5EF4-FFF2-40B4-BE49-F238E27FC236}">
                  <a16:creationId xmlns:a16="http://schemas.microsoft.com/office/drawing/2014/main" id="{69ABB83B-DC9F-9A26-4B6A-E7F1FC935B22}"/>
                </a:ext>
              </a:extLst>
            </p:cNvPr>
            <p:cNvCxnSpPr>
              <a:cxnSpLocks/>
            </p:cNvCxnSpPr>
            <p:nvPr/>
          </p:nvCxnSpPr>
          <p:spPr>
            <a:xfrm flipV="1">
              <a:off x="1682581" y="3837709"/>
              <a:ext cx="1017567" cy="971114"/>
            </a:xfrm>
            <a:prstGeom prst="line">
              <a:avLst/>
            </a:prstGeom>
            <a:ln w="38100">
              <a:solidFill>
                <a:schemeClr val="accent1">
                  <a:lumMod val="75000"/>
                  <a:alpha val="9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A6790B01-E651-79A1-7903-9874C8A024DC}"/>
                </a:ext>
              </a:extLst>
            </p:cNvPr>
            <p:cNvCxnSpPr/>
            <p:nvPr/>
          </p:nvCxnSpPr>
          <p:spPr>
            <a:xfrm flipV="1">
              <a:off x="2700148" y="3104977"/>
              <a:ext cx="0" cy="65116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7882E6F3-C5E6-5ADE-AF89-36DE3F2AD1F2}"/>
              </a:ext>
            </a:extLst>
          </p:cNvPr>
          <p:cNvSpPr txBox="1"/>
          <p:nvPr/>
        </p:nvSpPr>
        <p:spPr>
          <a:xfrm>
            <a:off x="814051" y="3973520"/>
            <a:ext cx="1132915" cy="646331"/>
          </a:xfrm>
          <a:prstGeom prst="rect">
            <a:avLst/>
          </a:prstGeom>
          <a:noFill/>
        </p:spPr>
        <p:txBody>
          <a:bodyPr wrap="square" rtlCol="0">
            <a:spAutoFit/>
          </a:bodyPr>
          <a:lstStyle/>
          <a:p>
            <a:r>
              <a:rPr lang="zh-CN" altLang="en-US" b="1" dirty="0">
                <a:solidFill>
                  <a:schemeClr val="accent1">
                    <a:lumMod val="75000"/>
                  </a:schemeClr>
                </a:solidFill>
              </a:rPr>
              <a:t>发送大量</a:t>
            </a:r>
            <a:endParaRPr lang="en-US" altLang="zh-CN" b="1" dirty="0">
              <a:solidFill>
                <a:schemeClr val="accent1">
                  <a:lumMod val="75000"/>
                </a:schemeClr>
              </a:solidFill>
            </a:endParaRPr>
          </a:p>
          <a:p>
            <a:r>
              <a:rPr lang="zh-CN" altLang="en-US" b="1" dirty="0">
                <a:solidFill>
                  <a:schemeClr val="accent1">
                    <a:lumMod val="75000"/>
                  </a:schemeClr>
                </a:solidFill>
              </a:rPr>
              <a:t>恶意请求</a:t>
            </a:r>
          </a:p>
        </p:txBody>
      </p:sp>
      <p:cxnSp>
        <p:nvCxnSpPr>
          <p:cNvPr id="27" name="直接箭头连接符 26">
            <a:extLst>
              <a:ext uri="{FF2B5EF4-FFF2-40B4-BE49-F238E27FC236}">
                <a16:creationId xmlns:a16="http://schemas.microsoft.com/office/drawing/2014/main" id="{E861CBD8-5B7B-C916-B28E-7D17247E3549}"/>
              </a:ext>
            </a:extLst>
          </p:cNvPr>
          <p:cNvCxnSpPr/>
          <p:nvPr/>
        </p:nvCxnSpPr>
        <p:spPr>
          <a:xfrm flipH="1" flipV="1">
            <a:off x="3142487" y="3011952"/>
            <a:ext cx="1436440" cy="96156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478D6EB-5B42-12DB-4F71-164CEC654278}"/>
              </a:ext>
            </a:extLst>
          </p:cNvPr>
          <p:cNvSpPr txBox="1"/>
          <p:nvPr/>
        </p:nvSpPr>
        <p:spPr>
          <a:xfrm>
            <a:off x="3785680" y="3253679"/>
            <a:ext cx="1461655" cy="369332"/>
          </a:xfrm>
          <a:prstGeom prst="rect">
            <a:avLst/>
          </a:prstGeom>
          <a:noFill/>
        </p:spPr>
        <p:txBody>
          <a:bodyPr wrap="square" rtlCol="0">
            <a:spAutoFit/>
          </a:bodyPr>
          <a:lstStyle/>
          <a:p>
            <a:pPr algn="ctr"/>
            <a:r>
              <a:rPr lang="zh-CN" altLang="en-US" b="1" dirty="0">
                <a:solidFill>
                  <a:schemeClr val="accent4"/>
                </a:solidFill>
              </a:rPr>
              <a:t>正常请求</a:t>
            </a:r>
          </a:p>
        </p:txBody>
      </p:sp>
      <p:grpSp>
        <p:nvGrpSpPr>
          <p:cNvPr id="26" name="组合 25">
            <a:extLst>
              <a:ext uri="{FF2B5EF4-FFF2-40B4-BE49-F238E27FC236}">
                <a16:creationId xmlns:a16="http://schemas.microsoft.com/office/drawing/2014/main" id="{ED266D3D-811F-1E6E-A25C-007642E6F7C7}"/>
              </a:ext>
            </a:extLst>
          </p:cNvPr>
          <p:cNvGrpSpPr/>
          <p:nvPr/>
        </p:nvGrpSpPr>
        <p:grpSpPr>
          <a:xfrm>
            <a:off x="7343992" y="2326382"/>
            <a:ext cx="3595916" cy="3209956"/>
            <a:chOff x="762221" y="2326382"/>
            <a:chExt cx="3595916" cy="3209956"/>
          </a:xfrm>
        </p:grpSpPr>
        <p:cxnSp>
          <p:nvCxnSpPr>
            <p:cNvPr id="33" name="直接连接符 32">
              <a:extLst>
                <a:ext uri="{FF2B5EF4-FFF2-40B4-BE49-F238E27FC236}">
                  <a16:creationId xmlns:a16="http://schemas.microsoft.com/office/drawing/2014/main" id="{9BDE03BD-FCA6-CBC3-8DBF-AA50371BEF85}"/>
                </a:ext>
              </a:extLst>
            </p:cNvPr>
            <p:cNvCxnSpPr>
              <a:cxnSpLocks/>
              <a:stCxn id="38" idx="16"/>
            </p:cNvCxnSpPr>
            <p:nvPr/>
          </p:nvCxnSpPr>
          <p:spPr>
            <a:xfrm>
              <a:off x="2557874" y="4512092"/>
              <a:ext cx="520573" cy="644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C225E26-8009-002C-87E2-B84768159E30}"/>
                </a:ext>
              </a:extLst>
            </p:cNvPr>
            <p:cNvCxnSpPr>
              <a:cxnSpLocks/>
            </p:cNvCxnSpPr>
            <p:nvPr/>
          </p:nvCxnSpPr>
          <p:spPr>
            <a:xfrm>
              <a:off x="2769735" y="4155602"/>
              <a:ext cx="10786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5A85C75-7C4B-A250-E44F-4664BEB952EA}"/>
                </a:ext>
              </a:extLst>
            </p:cNvPr>
            <p:cNvCxnSpPr/>
            <p:nvPr/>
          </p:nvCxnSpPr>
          <p:spPr>
            <a:xfrm flipV="1">
              <a:off x="1184115" y="4440432"/>
              <a:ext cx="697312" cy="6775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图形 35">
              <a:extLst>
                <a:ext uri="{FF2B5EF4-FFF2-40B4-BE49-F238E27FC236}">
                  <a16:creationId xmlns:a16="http://schemas.microsoft.com/office/drawing/2014/main" id="{6555657C-F083-350A-727A-F825774831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221" y="4939158"/>
              <a:ext cx="617424" cy="597180"/>
            </a:xfrm>
            <a:prstGeom prst="rect">
              <a:avLst/>
            </a:prstGeom>
          </p:spPr>
        </p:pic>
        <p:pic>
          <p:nvPicPr>
            <p:cNvPr id="37" name="图形 36">
              <a:extLst>
                <a:ext uri="{FF2B5EF4-FFF2-40B4-BE49-F238E27FC236}">
                  <a16:creationId xmlns:a16="http://schemas.microsoft.com/office/drawing/2014/main" id="{93E9183B-AB24-815D-9842-FB2734EFBA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6692" y="2326382"/>
              <a:ext cx="522339" cy="685570"/>
            </a:xfrm>
            <a:prstGeom prst="rect">
              <a:avLst/>
            </a:prstGeom>
          </p:spPr>
        </p:pic>
        <p:sp>
          <p:nvSpPr>
            <p:cNvPr id="38" name="图形 73">
              <a:extLst>
                <a:ext uri="{FF2B5EF4-FFF2-40B4-BE49-F238E27FC236}">
                  <a16:creationId xmlns:a16="http://schemas.microsoft.com/office/drawing/2014/main" id="{F9D4CF77-D401-3A64-B59E-A4788038FCB1}"/>
                </a:ext>
              </a:extLst>
            </p:cNvPr>
            <p:cNvSpPr/>
            <p:nvPr/>
          </p:nvSpPr>
          <p:spPr>
            <a:xfrm>
              <a:off x="1433500" y="3653685"/>
              <a:ext cx="1406085" cy="100383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accent6"/>
            </a:solidFill>
            <a:ln w="30732" cap="flat">
              <a:solidFill>
                <a:srgbClr val="323232"/>
              </a:solidFill>
              <a:prstDash val="solid"/>
              <a:miter/>
            </a:ln>
          </p:spPr>
          <p:txBody>
            <a:bodyPr rtlCol="0" anchor="ctr"/>
            <a:lstStyle/>
            <a:p>
              <a:pPr algn="ctr"/>
              <a:endParaRPr lang="en-US" altLang="zh-CN" b="1" dirty="0">
                <a:latin typeface="+mn-ea"/>
              </a:endParaRPr>
            </a:p>
            <a:p>
              <a:pPr algn="ctr"/>
              <a:r>
                <a:rPr lang="zh-CN" altLang="en-US" b="1" dirty="0">
                  <a:latin typeface="+mn-ea"/>
                </a:rPr>
                <a:t>因特网</a:t>
              </a:r>
            </a:p>
          </p:txBody>
        </p:sp>
        <p:cxnSp>
          <p:nvCxnSpPr>
            <p:cNvPr id="40" name="直接连接符 39">
              <a:extLst>
                <a:ext uri="{FF2B5EF4-FFF2-40B4-BE49-F238E27FC236}">
                  <a16:creationId xmlns:a16="http://schemas.microsoft.com/office/drawing/2014/main" id="{A0C49E40-A70B-7005-0D8B-52CB7A2049EB}"/>
                </a:ext>
              </a:extLst>
            </p:cNvPr>
            <p:cNvCxnSpPr/>
            <p:nvPr/>
          </p:nvCxnSpPr>
          <p:spPr>
            <a:xfrm>
              <a:off x="2211812" y="2953709"/>
              <a:ext cx="0" cy="749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图形 41">
              <a:extLst>
                <a:ext uri="{FF2B5EF4-FFF2-40B4-BE49-F238E27FC236}">
                  <a16:creationId xmlns:a16="http://schemas.microsoft.com/office/drawing/2014/main" id="{07513E18-0E36-E4D1-A258-1EC395983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9735" y="4939158"/>
              <a:ext cx="617424" cy="597180"/>
            </a:xfrm>
            <a:prstGeom prst="rect">
              <a:avLst/>
            </a:prstGeom>
          </p:spPr>
        </p:pic>
        <p:pic>
          <p:nvPicPr>
            <p:cNvPr id="44" name="图形 43">
              <a:extLst>
                <a:ext uri="{FF2B5EF4-FFF2-40B4-BE49-F238E27FC236}">
                  <a16:creationId xmlns:a16="http://schemas.microsoft.com/office/drawing/2014/main" id="{AC08D198-8E11-2468-597D-1A0F8F2551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0713" y="3756140"/>
              <a:ext cx="617424" cy="597180"/>
            </a:xfrm>
            <a:prstGeom prst="rect">
              <a:avLst/>
            </a:prstGeom>
          </p:spPr>
        </p:pic>
        <p:sp>
          <p:nvSpPr>
            <p:cNvPr id="45" name="文本框 44">
              <a:extLst>
                <a:ext uri="{FF2B5EF4-FFF2-40B4-BE49-F238E27FC236}">
                  <a16:creationId xmlns:a16="http://schemas.microsoft.com/office/drawing/2014/main" id="{4F9A8DBC-714E-5E04-81B7-B33D095A6D9C}"/>
                </a:ext>
              </a:extLst>
            </p:cNvPr>
            <p:cNvSpPr txBox="1"/>
            <p:nvPr/>
          </p:nvSpPr>
          <p:spPr>
            <a:xfrm>
              <a:off x="1591506" y="5014009"/>
              <a:ext cx="1013076" cy="400110"/>
            </a:xfrm>
            <a:prstGeom prst="rect">
              <a:avLst/>
            </a:prstGeom>
            <a:noFill/>
          </p:spPr>
          <p:txBody>
            <a:bodyPr wrap="square" rtlCol="0">
              <a:spAutoFit/>
            </a:bodyPr>
            <a:lstStyle/>
            <a:p>
              <a:pPr algn="ctr"/>
              <a:r>
                <a:rPr lang="en-US" altLang="zh-CN" sz="2000" b="1" dirty="0">
                  <a:latin typeface="Arial Narrow" panose="020B0606020202030204" pitchFamily="34" charset="0"/>
                </a:rPr>
                <a:t>…</a:t>
              </a:r>
              <a:endParaRPr lang="zh-CN" altLang="en-US" sz="2000" b="1" dirty="0">
                <a:latin typeface="Arial Narrow" panose="020B0606020202030204" pitchFamily="34" charset="0"/>
              </a:endParaRPr>
            </a:p>
          </p:txBody>
        </p:sp>
      </p:grpSp>
      <p:grpSp>
        <p:nvGrpSpPr>
          <p:cNvPr id="9" name="组合 8">
            <a:extLst>
              <a:ext uri="{FF2B5EF4-FFF2-40B4-BE49-F238E27FC236}">
                <a16:creationId xmlns:a16="http://schemas.microsoft.com/office/drawing/2014/main" id="{D797D753-29BF-6D35-464B-A401C1C4C00E}"/>
              </a:ext>
            </a:extLst>
          </p:cNvPr>
          <p:cNvGrpSpPr/>
          <p:nvPr/>
        </p:nvGrpSpPr>
        <p:grpSpPr>
          <a:xfrm>
            <a:off x="6770364" y="3104977"/>
            <a:ext cx="1886097" cy="1703846"/>
            <a:chOff x="6770364" y="3104977"/>
            <a:chExt cx="1886097" cy="1703846"/>
          </a:xfrm>
        </p:grpSpPr>
        <p:grpSp>
          <p:nvGrpSpPr>
            <p:cNvPr id="46" name="组合 45">
              <a:extLst>
                <a:ext uri="{FF2B5EF4-FFF2-40B4-BE49-F238E27FC236}">
                  <a16:creationId xmlns:a16="http://schemas.microsoft.com/office/drawing/2014/main" id="{067516DC-CE8D-71B4-9535-3D3ECC6182B9}"/>
                </a:ext>
              </a:extLst>
            </p:cNvPr>
            <p:cNvGrpSpPr/>
            <p:nvPr/>
          </p:nvGrpSpPr>
          <p:grpSpPr>
            <a:xfrm>
              <a:off x="7638894" y="3104977"/>
              <a:ext cx="1017567" cy="1703846"/>
              <a:chOff x="1682581" y="3104977"/>
              <a:chExt cx="1017567" cy="1703846"/>
            </a:xfrm>
          </p:grpSpPr>
          <p:cxnSp>
            <p:nvCxnSpPr>
              <p:cNvPr id="48" name="直接连接符 47">
                <a:extLst>
                  <a:ext uri="{FF2B5EF4-FFF2-40B4-BE49-F238E27FC236}">
                    <a16:creationId xmlns:a16="http://schemas.microsoft.com/office/drawing/2014/main" id="{7DEB06E2-8B92-4031-8927-6DA1013CC505}"/>
                  </a:ext>
                </a:extLst>
              </p:cNvPr>
              <p:cNvCxnSpPr>
                <a:cxnSpLocks/>
              </p:cNvCxnSpPr>
              <p:nvPr/>
            </p:nvCxnSpPr>
            <p:spPr>
              <a:xfrm flipV="1">
                <a:off x="1682581" y="3837709"/>
                <a:ext cx="1017567" cy="971114"/>
              </a:xfrm>
              <a:prstGeom prst="line">
                <a:avLst/>
              </a:prstGeom>
              <a:ln w="38100">
                <a:solidFill>
                  <a:schemeClr val="accent1">
                    <a:lumMod val="75000"/>
                    <a:alpha val="9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5A5E408D-7B8D-D252-3382-E7F2F048A167}"/>
                  </a:ext>
                </a:extLst>
              </p:cNvPr>
              <p:cNvCxnSpPr/>
              <p:nvPr/>
            </p:nvCxnSpPr>
            <p:spPr>
              <a:xfrm flipV="1">
                <a:off x="2700148" y="3104977"/>
                <a:ext cx="0" cy="65116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9CDC9602-786A-1B32-2DBF-D0B229708F9C}"/>
                </a:ext>
              </a:extLst>
            </p:cNvPr>
            <p:cNvSpPr txBox="1"/>
            <p:nvPr/>
          </p:nvSpPr>
          <p:spPr>
            <a:xfrm>
              <a:off x="6770364" y="3973520"/>
              <a:ext cx="1132915" cy="646331"/>
            </a:xfrm>
            <a:prstGeom prst="rect">
              <a:avLst/>
            </a:prstGeom>
            <a:noFill/>
          </p:spPr>
          <p:txBody>
            <a:bodyPr wrap="square" rtlCol="0">
              <a:spAutoFit/>
            </a:bodyPr>
            <a:lstStyle/>
            <a:p>
              <a:r>
                <a:rPr lang="zh-CN" altLang="en-US" b="1" dirty="0">
                  <a:solidFill>
                    <a:schemeClr val="accent1">
                      <a:lumMod val="75000"/>
                    </a:schemeClr>
                  </a:solidFill>
                </a:rPr>
                <a:t>发送大量</a:t>
              </a:r>
              <a:endParaRPr lang="en-US" altLang="zh-CN" b="1" dirty="0">
                <a:solidFill>
                  <a:schemeClr val="accent1">
                    <a:lumMod val="75000"/>
                  </a:schemeClr>
                </a:solidFill>
              </a:endParaRPr>
            </a:p>
            <a:p>
              <a:r>
                <a:rPr lang="zh-CN" altLang="en-US" b="1" dirty="0">
                  <a:solidFill>
                    <a:schemeClr val="accent1">
                      <a:lumMod val="75000"/>
                    </a:schemeClr>
                  </a:solidFill>
                </a:rPr>
                <a:t>恶意请求</a:t>
              </a:r>
            </a:p>
          </p:txBody>
        </p:sp>
      </p:grpSp>
      <p:grpSp>
        <p:nvGrpSpPr>
          <p:cNvPr id="11" name="组合 10">
            <a:extLst>
              <a:ext uri="{FF2B5EF4-FFF2-40B4-BE49-F238E27FC236}">
                <a16:creationId xmlns:a16="http://schemas.microsoft.com/office/drawing/2014/main" id="{39F2CAD0-7EC9-399A-E001-7C08AC935020}"/>
              </a:ext>
            </a:extLst>
          </p:cNvPr>
          <p:cNvGrpSpPr/>
          <p:nvPr/>
        </p:nvGrpSpPr>
        <p:grpSpPr>
          <a:xfrm>
            <a:off x="8927784" y="3099494"/>
            <a:ext cx="2002864" cy="1984647"/>
            <a:chOff x="8927784" y="3099494"/>
            <a:chExt cx="2002864" cy="1984647"/>
          </a:xfrm>
        </p:grpSpPr>
        <p:cxnSp>
          <p:nvCxnSpPr>
            <p:cNvPr id="51" name="直接连接符 50">
              <a:extLst>
                <a:ext uri="{FF2B5EF4-FFF2-40B4-BE49-F238E27FC236}">
                  <a16:creationId xmlns:a16="http://schemas.microsoft.com/office/drawing/2014/main" id="{4CFFED9B-0F37-9CB8-272A-8AEA64089AD5}"/>
                </a:ext>
              </a:extLst>
            </p:cNvPr>
            <p:cNvCxnSpPr>
              <a:cxnSpLocks/>
            </p:cNvCxnSpPr>
            <p:nvPr/>
          </p:nvCxnSpPr>
          <p:spPr>
            <a:xfrm flipH="1" flipV="1">
              <a:off x="8927784" y="3848291"/>
              <a:ext cx="884937" cy="1090867"/>
            </a:xfrm>
            <a:prstGeom prst="line">
              <a:avLst/>
            </a:prstGeom>
            <a:ln w="38100">
              <a:solidFill>
                <a:schemeClr val="accent1">
                  <a:lumMod val="75000"/>
                  <a:alpha val="9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08E6533-9BC3-5DCA-8DF0-3EB7D2D6744A}"/>
                </a:ext>
              </a:extLst>
            </p:cNvPr>
            <p:cNvCxnSpPr/>
            <p:nvPr/>
          </p:nvCxnSpPr>
          <p:spPr>
            <a:xfrm flipV="1">
              <a:off x="8927784" y="3099494"/>
              <a:ext cx="0" cy="65116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FC8E1CF-CB48-48BC-9989-3FF50663880F}"/>
                </a:ext>
              </a:extLst>
            </p:cNvPr>
            <p:cNvSpPr txBox="1"/>
            <p:nvPr/>
          </p:nvSpPr>
          <p:spPr>
            <a:xfrm>
              <a:off x="9797733" y="4437810"/>
              <a:ext cx="1132915" cy="646331"/>
            </a:xfrm>
            <a:prstGeom prst="rect">
              <a:avLst/>
            </a:prstGeom>
            <a:noFill/>
          </p:spPr>
          <p:txBody>
            <a:bodyPr wrap="square" rtlCol="0">
              <a:spAutoFit/>
            </a:bodyPr>
            <a:lstStyle/>
            <a:p>
              <a:r>
                <a:rPr lang="zh-CN" altLang="en-US" b="1" dirty="0">
                  <a:solidFill>
                    <a:schemeClr val="accent1">
                      <a:lumMod val="75000"/>
                    </a:schemeClr>
                  </a:solidFill>
                </a:rPr>
                <a:t>发送大量</a:t>
              </a:r>
              <a:endParaRPr lang="en-US" altLang="zh-CN" b="1" dirty="0">
                <a:solidFill>
                  <a:schemeClr val="accent1">
                    <a:lumMod val="75000"/>
                  </a:schemeClr>
                </a:solidFill>
              </a:endParaRPr>
            </a:p>
            <a:p>
              <a:r>
                <a:rPr lang="zh-CN" altLang="en-US" b="1" dirty="0">
                  <a:solidFill>
                    <a:schemeClr val="accent1">
                      <a:lumMod val="75000"/>
                    </a:schemeClr>
                  </a:solidFill>
                </a:rPr>
                <a:t>恶意请求</a:t>
              </a:r>
            </a:p>
          </p:txBody>
        </p:sp>
      </p:grpSp>
      <p:cxnSp>
        <p:nvCxnSpPr>
          <p:cNvPr id="56" name="直接箭头连接符 55">
            <a:extLst>
              <a:ext uri="{FF2B5EF4-FFF2-40B4-BE49-F238E27FC236}">
                <a16:creationId xmlns:a16="http://schemas.microsoft.com/office/drawing/2014/main" id="{239C3D3A-0F7E-D40A-BF8B-1B0BCC48C3B8}"/>
              </a:ext>
            </a:extLst>
          </p:cNvPr>
          <p:cNvCxnSpPr/>
          <p:nvPr/>
        </p:nvCxnSpPr>
        <p:spPr>
          <a:xfrm flipH="1" flipV="1">
            <a:off x="9098799" y="2967267"/>
            <a:ext cx="1436440" cy="96156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600F312E-0EF5-3437-EC59-A4C8986815C9}"/>
              </a:ext>
            </a:extLst>
          </p:cNvPr>
          <p:cNvSpPr txBox="1"/>
          <p:nvPr/>
        </p:nvSpPr>
        <p:spPr>
          <a:xfrm>
            <a:off x="9741992" y="3208994"/>
            <a:ext cx="1461655" cy="369332"/>
          </a:xfrm>
          <a:prstGeom prst="rect">
            <a:avLst/>
          </a:prstGeom>
          <a:noFill/>
        </p:spPr>
        <p:txBody>
          <a:bodyPr wrap="square" rtlCol="0">
            <a:spAutoFit/>
          </a:bodyPr>
          <a:lstStyle/>
          <a:p>
            <a:pPr algn="ctr"/>
            <a:r>
              <a:rPr lang="zh-CN" altLang="en-US" b="1" dirty="0">
                <a:solidFill>
                  <a:schemeClr val="accent4"/>
                </a:solidFill>
              </a:rPr>
              <a:t>正常请求</a:t>
            </a:r>
          </a:p>
        </p:txBody>
      </p:sp>
      <p:sp>
        <p:nvSpPr>
          <p:cNvPr id="59" name="文本框 58">
            <a:extLst>
              <a:ext uri="{FF2B5EF4-FFF2-40B4-BE49-F238E27FC236}">
                <a16:creationId xmlns:a16="http://schemas.microsoft.com/office/drawing/2014/main" id="{931467FD-7505-F880-BFDD-8F6366C0BA61}"/>
              </a:ext>
            </a:extLst>
          </p:cNvPr>
          <p:cNvSpPr txBox="1"/>
          <p:nvPr/>
        </p:nvSpPr>
        <p:spPr>
          <a:xfrm>
            <a:off x="8120652" y="1350665"/>
            <a:ext cx="3766548" cy="369332"/>
          </a:xfrm>
          <a:prstGeom prst="rect">
            <a:avLst/>
          </a:prstGeom>
          <a:noFill/>
        </p:spPr>
        <p:txBody>
          <a:bodyPr wrap="square" rtlCol="0">
            <a:spAutoFit/>
          </a:bodyPr>
          <a:lstStyle/>
          <a:p>
            <a:r>
              <a:rPr lang="zh-CN" altLang="en-US" b="1" dirty="0"/>
              <a:t>（</a:t>
            </a:r>
            <a:r>
              <a:rPr lang="en-US" altLang="zh-CN" b="1" dirty="0">
                <a:solidFill>
                  <a:schemeClr val="accent1">
                    <a:lumMod val="75000"/>
                  </a:schemeClr>
                </a:solidFill>
              </a:rPr>
              <a:t>D</a:t>
            </a:r>
            <a:r>
              <a:rPr lang="en-US" altLang="zh-CN" b="1" dirty="0"/>
              <a:t>istributed </a:t>
            </a:r>
            <a:r>
              <a:rPr lang="en-US" altLang="zh-CN" b="1" dirty="0">
                <a:solidFill>
                  <a:schemeClr val="accent1">
                    <a:lumMod val="75000"/>
                  </a:schemeClr>
                </a:solidFill>
              </a:rPr>
              <a:t>D</a:t>
            </a:r>
            <a:r>
              <a:rPr lang="en-US" altLang="zh-CN" b="1" dirty="0"/>
              <a:t>enial </a:t>
            </a:r>
            <a:r>
              <a:rPr lang="en-US" altLang="zh-CN" b="1" dirty="0">
                <a:solidFill>
                  <a:schemeClr val="accent1">
                    <a:lumMod val="75000"/>
                  </a:schemeClr>
                </a:solidFill>
              </a:rPr>
              <a:t>o</a:t>
            </a:r>
            <a:r>
              <a:rPr lang="en-US" altLang="zh-CN" b="1" dirty="0"/>
              <a:t>f </a:t>
            </a:r>
            <a:r>
              <a:rPr lang="en-US" altLang="zh-CN" b="1" dirty="0">
                <a:solidFill>
                  <a:schemeClr val="accent1">
                    <a:lumMod val="75000"/>
                  </a:schemeClr>
                </a:solidFill>
              </a:rPr>
              <a:t>S</a:t>
            </a:r>
            <a:r>
              <a:rPr lang="en-US" altLang="zh-CN" b="1" dirty="0"/>
              <a:t>ervice</a:t>
            </a:r>
            <a:r>
              <a:rPr lang="zh-CN" altLang="en-US" b="1" dirty="0"/>
              <a:t>，</a:t>
            </a:r>
            <a:r>
              <a:rPr lang="en-US" altLang="zh-CN" b="1" dirty="0">
                <a:solidFill>
                  <a:schemeClr val="accent1">
                    <a:lumMod val="75000"/>
                  </a:schemeClr>
                </a:solidFill>
              </a:rPr>
              <a:t>DDoS</a:t>
            </a:r>
            <a:r>
              <a:rPr lang="zh-CN" altLang="en-US" b="1" dirty="0"/>
              <a:t>）</a:t>
            </a:r>
          </a:p>
        </p:txBody>
      </p:sp>
      <p:sp>
        <p:nvSpPr>
          <p:cNvPr id="60" name="矩形 59">
            <a:extLst>
              <a:ext uri="{FF2B5EF4-FFF2-40B4-BE49-F238E27FC236}">
                <a16:creationId xmlns:a16="http://schemas.microsoft.com/office/drawing/2014/main" id="{923CDF84-4392-38ED-C729-9941DAFBD8C3}"/>
              </a:ext>
            </a:extLst>
          </p:cNvPr>
          <p:cNvSpPr/>
          <p:nvPr/>
        </p:nvSpPr>
        <p:spPr>
          <a:xfrm>
            <a:off x="6227429" y="1322538"/>
            <a:ext cx="203506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分布式拒绝服务</a:t>
            </a:r>
          </a:p>
        </p:txBody>
      </p:sp>
    </p:spTree>
    <p:custDataLst>
      <p:tags r:id="rId1"/>
    </p:custDataLst>
    <p:extLst>
      <p:ext uri="{BB962C8B-B14F-4D97-AF65-F5344CB8AC3E}">
        <p14:creationId xmlns:p14="http://schemas.microsoft.com/office/powerpoint/2010/main" val="37912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down)">
                                      <p:cBhvr>
                                        <p:cTn id="14" dur="500"/>
                                        <p:tgtEl>
                                          <p:spTgt spid="12"/>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p:tgtEl>
                                          <p:spTgt spid="58"/>
                                        </p:tgtEl>
                                        <p:attrNameLst>
                                          <p:attrName>ppt_y</p:attrName>
                                        </p:attrNameLst>
                                      </p:cBhvr>
                                      <p:tavLst>
                                        <p:tav tm="0">
                                          <p:val>
                                            <p:strVal val="#ppt_y-#ppt_h*1.125000"/>
                                          </p:val>
                                        </p:tav>
                                        <p:tav tm="100000">
                                          <p:val>
                                            <p:strVal val="#ppt_y"/>
                                          </p:val>
                                        </p:tav>
                                      </p:tavLst>
                                    </p:anim>
                                    <p:animEffect transition="in" filter="wipe(down)">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p:tgtEl>
                                          <p:spTgt spid="54"/>
                                        </p:tgtEl>
                                        <p:attrNameLst>
                                          <p:attrName>ppt_x</p:attrName>
                                        </p:attrNameLst>
                                      </p:cBhvr>
                                      <p:tavLst>
                                        <p:tav tm="0">
                                          <p:val>
                                            <p:strVal val="#ppt_x+#ppt_w*1.125000"/>
                                          </p:val>
                                        </p:tav>
                                        <p:tav tm="100000">
                                          <p:val>
                                            <p:strVal val="#ppt_x"/>
                                          </p:val>
                                        </p:tav>
                                      </p:tavLst>
                                    </p:anim>
                                    <p:animEffect transition="in" filter="wipe(lef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down)">
                                      <p:cBhvr>
                                        <p:cTn id="37" dur="500"/>
                                        <p:tgtEl>
                                          <p:spTgt spid="56"/>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p:tgtEl>
                                          <p:spTgt spid="57"/>
                                        </p:tgtEl>
                                        <p:attrNameLst>
                                          <p:attrName>ppt_y</p:attrName>
                                        </p:attrNameLst>
                                      </p:cBhvr>
                                      <p:tavLst>
                                        <p:tav tm="0">
                                          <p:val>
                                            <p:strVal val="#ppt_y+#ppt_h*1.125000"/>
                                          </p:val>
                                        </p:tav>
                                        <p:tav tm="100000">
                                          <p:val>
                                            <p:strVal val="#ppt_y"/>
                                          </p:val>
                                        </p:tav>
                                      </p:tavLst>
                                    </p:anim>
                                    <p:animEffect transition="in" filter="wipe(up)">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p:tgtEl>
                                          <p:spTgt spid="55"/>
                                        </p:tgtEl>
                                        <p:attrNameLst>
                                          <p:attrName>ppt_x</p:attrName>
                                        </p:attrNameLst>
                                      </p:cBhvr>
                                      <p:tavLst>
                                        <p:tav tm="0">
                                          <p:val>
                                            <p:strVal val="#ppt_x-#ppt_w*1.125000"/>
                                          </p:val>
                                        </p:tav>
                                        <p:tav tm="100000">
                                          <p:val>
                                            <p:strVal val="#ppt_x"/>
                                          </p:val>
                                        </p:tav>
                                      </p:tavLst>
                                    </p:anim>
                                    <p:animEffect transition="in" filter="wipe(right)">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1000"/>
                                        <p:tgtEl>
                                          <p:spTgt spid="60"/>
                                        </p:tgtEl>
                                      </p:cBhvr>
                                    </p:animEffect>
                                    <p:anim calcmode="lin" valueType="num">
                                      <p:cBhvr>
                                        <p:cTn id="54" dur="1000" fill="hold"/>
                                        <p:tgtEl>
                                          <p:spTgt spid="60"/>
                                        </p:tgtEl>
                                        <p:attrNameLst>
                                          <p:attrName>ppt_x</p:attrName>
                                        </p:attrNameLst>
                                      </p:cBhvr>
                                      <p:tavLst>
                                        <p:tav tm="0">
                                          <p:val>
                                            <p:strVal val="#ppt_x"/>
                                          </p:val>
                                        </p:tav>
                                        <p:tav tm="100000">
                                          <p:val>
                                            <p:strVal val="#ppt_x"/>
                                          </p:val>
                                        </p:tav>
                                      </p:tavLst>
                                    </p:anim>
                                    <p:anim calcmode="lin" valueType="num">
                                      <p:cBhvr>
                                        <p:cTn id="55" dur="1000" fill="hold"/>
                                        <p:tgtEl>
                                          <p:spTgt spid="6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1000"/>
                                        <p:tgtEl>
                                          <p:spTgt spid="59"/>
                                        </p:tgtEl>
                                      </p:cBhvr>
                                    </p:animEffect>
                                    <p:anim calcmode="lin" valueType="num">
                                      <p:cBhvr>
                                        <p:cTn id="59" dur="1000" fill="hold"/>
                                        <p:tgtEl>
                                          <p:spTgt spid="59"/>
                                        </p:tgtEl>
                                        <p:attrNameLst>
                                          <p:attrName>ppt_x</p:attrName>
                                        </p:attrNameLst>
                                      </p:cBhvr>
                                      <p:tavLst>
                                        <p:tav tm="0">
                                          <p:val>
                                            <p:strVal val="#ppt_x"/>
                                          </p:val>
                                        </p:tav>
                                        <p:tav tm="100000">
                                          <p:val>
                                            <p:strVal val="#ppt_x"/>
                                          </p:val>
                                        </p:tav>
                                      </p:tavLst>
                                    </p:anim>
                                    <p:anim calcmode="lin" valueType="num">
                                      <p:cBhvr>
                                        <p:cTn id="60"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4" grpId="0"/>
      <p:bldP spid="12" grpId="0"/>
      <p:bldP spid="58" grpId="0"/>
      <p:bldP spid="57" grpId="0"/>
      <p:bldP spid="59" grpId="0"/>
      <p:bldP spid="6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grpSp>
        <p:nvGrpSpPr>
          <p:cNvPr id="39" name="组合 38">
            <a:extLst>
              <a:ext uri="{FF2B5EF4-FFF2-40B4-BE49-F238E27FC236}">
                <a16:creationId xmlns:a16="http://schemas.microsoft.com/office/drawing/2014/main" id="{2F846693-47F9-590B-C702-4667C03E66B9}"/>
              </a:ext>
            </a:extLst>
          </p:cNvPr>
          <p:cNvGrpSpPr/>
          <p:nvPr/>
        </p:nvGrpSpPr>
        <p:grpSpPr>
          <a:xfrm>
            <a:off x="776254" y="1320337"/>
            <a:ext cx="10642443" cy="5118563"/>
            <a:chOff x="776254" y="1320337"/>
            <a:chExt cx="10642443" cy="5118563"/>
          </a:xfrm>
        </p:grpSpPr>
        <p:grpSp>
          <p:nvGrpSpPr>
            <p:cNvPr id="18" name="组合 17">
              <a:extLst>
                <a:ext uri="{FF2B5EF4-FFF2-40B4-BE49-F238E27FC236}">
                  <a16:creationId xmlns:a16="http://schemas.microsoft.com/office/drawing/2014/main" id="{EDC6484E-44DF-78FA-1751-CDA440517026}"/>
                </a:ext>
              </a:extLst>
            </p:cNvPr>
            <p:cNvGrpSpPr/>
            <p:nvPr/>
          </p:nvGrpSpPr>
          <p:grpSpPr>
            <a:xfrm>
              <a:off x="10416308" y="1682696"/>
              <a:ext cx="605468" cy="825825"/>
              <a:chOff x="4134451" y="4344891"/>
              <a:chExt cx="662814" cy="904042"/>
            </a:xfrm>
          </p:grpSpPr>
          <p:pic>
            <p:nvPicPr>
              <p:cNvPr id="20" name="图形 10">
                <a:extLst>
                  <a:ext uri="{FF2B5EF4-FFF2-40B4-BE49-F238E27FC236}">
                    <a16:creationId xmlns:a16="http://schemas.microsoft.com/office/drawing/2014/main" id="{D727FD75-BEBD-0B1B-9D02-F9F5374BC5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4451" y="4607851"/>
                <a:ext cx="662814" cy="641082"/>
              </a:xfrm>
              <a:prstGeom prst="rect">
                <a:avLst/>
              </a:prstGeom>
            </p:spPr>
          </p:pic>
          <p:grpSp>
            <p:nvGrpSpPr>
              <p:cNvPr id="25" name="组合 24">
                <a:extLst>
                  <a:ext uri="{FF2B5EF4-FFF2-40B4-BE49-F238E27FC236}">
                    <a16:creationId xmlns:a16="http://schemas.microsoft.com/office/drawing/2014/main" id="{6B143F80-7736-793F-11A0-F15941716625}"/>
                  </a:ext>
                </a:extLst>
              </p:cNvPr>
              <p:cNvGrpSpPr/>
              <p:nvPr/>
            </p:nvGrpSpPr>
            <p:grpSpPr>
              <a:xfrm>
                <a:off x="4388984" y="4344891"/>
                <a:ext cx="381000" cy="351117"/>
                <a:chOff x="2556504" y="2484669"/>
                <a:chExt cx="381000" cy="351117"/>
              </a:xfrm>
            </p:grpSpPr>
            <p:pic>
              <p:nvPicPr>
                <p:cNvPr id="26" name="图形 25">
                  <a:extLst>
                    <a:ext uri="{FF2B5EF4-FFF2-40B4-BE49-F238E27FC236}">
                      <a16:creationId xmlns:a16="http://schemas.microsoft.com/office/drawing/2014/main" id="{D0770F67-331A-3C27-B343-AC70D1DF06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504" y="2484669"/>
                  <a:ext cx="381000" cy="285750"/>
                </a:xfrm>
                <a:prstGeom prst="rect">
                  <a:avLst/>
                </a:prstGeom>
              </p:spPr>
            </p:pic>
            <p:cxnSp>
              <p:nvCxnSpPr>
                <p:cNvPr id="27" name="直接连接符 26">
                  <a:extLst>
                    <a:ext uri="{FF2B5EF4-FFF2-40B4-BE49-F238E27FC236}">
                      <a16:creationId xmlns:a16="http://schemas.microsoft.com/office/drawing/2014/main" id="{590510AD-783A-305D-2697-B5682AB8D718}"/>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sp>
          <p:nvSpPr>
            <p:cNvPr id="19" name="文本框 18">
              <a:extLst>
                <a:ext uri="{FF2B5EF4-FFF2-40B4-BE49-F238E27FC236}">
                  <a16:creationId xmlns:a16="http://schemas.microsoft.com/office/drawing/2014/main" id="{EE9577CB-32A5-AF5F-0E98-90FB82F45B62}"/>
                </a:ext>
              </a:extLst>
            </p:cNvPr>
            <p:cNvSpPr txBox="1"/>
            <p:nvPr/>
          </p:nvSpPr>
          <p:spPr>
            <a:xfrm>
              <a:off x="10146103" y="1320337"/>
              <a:ext cx="1272594" cy="369332"/>
            </a:xfrm>
            <a:prstGeom prst="rect">
              <a:avLst/>
            </a:prstGeom>
            <a:noFill/>
          </p:spPr>
          <p:txBody>
            <a:bodyPr wrap="square" rtlCol="0">
              <a:spAutoFit/>
            </a:bodyPr>
            <a:lstStyle/>
            <a:p>
              <a:pPr algn="ctr"/>
              <a:r>
                <a:rPr lang="zh-CN" altLang="en-US" b="1" dirty="0"/>
                <a:t>无线终端</a:t>
              </a:r>
            </a:p>
          </p:txBody>
        </p:sp>
        <p:sp>
          <p:nvSpPr>
            <p:cNvPr id="29" name="文本框 28">
              <a:extLst>
                <a:ext uri="{FF2B5EF4-FFF2-40B4-BE49-F238E27FC236}">
                  <a16:creationId xmlns:a16="http://schemas.microsoft.com/office/drawing/2014/main" id="{246488D2-DBD0-43B4-0519-2EDABB94EE7B}"/>
                </a:ext>
              </a:extLst>
            </p:cNvPr>
            <p:cNvSpPr txBox="1"/>
            <p:nvPr/>
          </p:nvSpPr>
          <p:spPr>
            <a:xfrm>
              <a:off x="830538" y="1325866"/>
              <a:ext cx="1647222" cy="369332"/>
            </a:xfrm>
            <a:prstGeom prst="rect">
              <a:avLst/>
            </a:prstGeom>
            <a:noFill/>
          </p:spPr>
          <p:txBody>
            <a:bodyPr wrap="square" rtlCol="0">
              <a:spAutoFit/>
            </a:bodyPr>
            <a:lstStyle/>
            <a:p>
              <a:pPr algn="ctr"/>
              <a:r>
                <a:rPr lang="zh-CN" altLang="en-US" b="1" dirty="0"/>
                <a:t>鉴别服务器</a:t>
              </a:r>
              <a:r>
                <a:rPr lang="en-US" altLang="zh-CN" b="1" dirty="0"/>
                <a:t>AS</a:t>
              </a:r>
              <a:endParaRPr lang="zh-CN" altLang="en-US" b="1" dirty="0"/>
            </a:p>
          </p:txBody>
        </p:sp>
        <p:pic>
          <p:nvPicPr>
            <p:cNvPr id="30" name="图形 29">
              <a:extLst>
                <a:ext uri="{FF2B5EF4-FFF2-40B4-BE49-F238E27FC236}">
                  <a16:creationId xmlns:a16="http://schemas.microsoft.com/office/drawing/2014/main" id="{707B8897-3DF7-91E6-D2EA-8C84A2DDC2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7930" y="1792914"/>
              <a:ext cx="487978" cy="650638"/>
            </a:xfrm>
            <a:prstGeom prst="rect">
              <a:avLst/>
            </a:prstGeom>
          </p:spPr>
        </p:pic>
        <p:pic>
          <p:nvPicPr>
            <p:cNvPr id="32" name="图形 31">
              <a:extLst>
                <a:ext uri="{FF2B5EF4-FFF2-40B4-BE49-F238E27FC236}">
                  <a16:creationId xmlns:a16="http://schemas.microsoft.com/office/drawing/2014/main" id="{BFF9F85A-BD2F-814A-BE8A-BE5695508B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7144" y="1705701"/>
              <a:ext cx="750944" cy="737038"/>
            </a:xfrm>
            <a:prstGeom prst="rect">
              <a:avLst/>
            </a:prstGeom>
          </p:spPr>
        </p:pic>
        <p:sp>
          <p:nvSpPr>
            <p:cNvPr id="33" name="文本框 32">
              <a:extLst>
                <a:ext uri="{FF2B5EF4-FFF2-40B4-BE49-F238E27FC236}">
                  <a16:creationId xmlns:a16="http://schemas.microsoft.com/office/drawing/2014/main" id="{DE4819DD-207E-7BE4-85E3-D116C5CA171C}"/>
                </a:ext>
              </a:extLst>
            </p:cNvPr>
            <p:cNvSpPr txBox="1"/>
            <p:nvPr/>
          </p:nvSpPr>
          <p:spPr>
            <a:xfrm>
              <a:off x="6183634" y="1325866"/>
              <a:ext cx="1272594" cy="369332"/>
            </a:xfrm>
            <a:prstGeom prst="rect">
              <a:avLst/>
            </a:prstGeom>
            <a:noFill/>
          </p:spPr>
          <p:txBody>
            <a:bodyPr wrap="square" rtlCol="0">
              <a:spAutoFit/>
            </a:bodyPr>
            <a:lstStyle/>
            <a:p>
              <a:pPr algn="ctr"/>
              <a:r>
                <a:rPr lang="zh-CN" altLang="en-US" b="1" dirty="0"/>
                <a:t>接入点</a:t>
              </a:r>
              <a:r>
                <a:rPr lang="en-US" altLang="zh-CN" b="1" dirty="0"/>
                <a:t>AP</a:t>
              </a:r>
              <a:endParaRPr lang="zh-CN" altLang="en-US" b="1" dirty="0"/>
            </a:p>
          </p:txBody>
        </p:sp>
        <p:cxnSp>
          <p:nvCxnSpPr>
            <p:cNvPr id="16" name="直接箭头连接符 15">
              <a:extLst>
                <a:ext uri="{FF2B5EF4-FFF2-40B4-BE49-F238E27FC236}">
                  <a16:creationId xmlns:a16="http://schemas.microsoft.com/office/drawing/2014/main" id="{F0CFDEB7-94BE-D23D-A0FE-76793708F5EA}"/>
                </a:ext>
              </a:extLst>
            </p:cNvPr>
            <p:cNvCxnSpPr>
              <a:cxnSpLocks/>
            </p:cNvCxnSpPr>
            <p:nvPr/>
          </p:nvCxnSpPr>
          <p:spPr>
            <a:xfrm>
              <a:off x="1480144" y="2483741"/>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9349BFE-A1C0-732F-528A-9CB0F1754909}"/>
                </a:ext>
              </a:extLst>
            </p:cNvPr>
            <p:cNvCxnSpPr>
              <a:cxnSpLocks/>
            </p:cNvCxnSpPr>
            <p:nvPr/>
          </p:nvCxnSpPr>
          <p:spPr>
            <a:xfrm>
              <a:off x="6794714" y="2442739"/>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67EC5B-B5C2-1807-710F-E635F7EE493F}"/>
                </a:ext>
              </a:extLst>
            </p:cNvPr>
            <p:cNvCxnSpPr>
              <a:cxnSpLocks/>
            </p:cNvCxnSpPr>
            <p:nvPr/>
          </p:nvCxnSpPr>
          <p:spPr>
            <a:xfrm>
              <a:off x="10720139" y="2524743"/>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9C26345-E6C0-1043-9B60-1F51F753BCB6}"/>
                </a:ext>
              </a:extLst>
            </p:cNvPr>
            <p:cNvSpPr txBox="1"/>
            <p:nvPr/>
          </p:nvSpPr>
          <p:spPr>
            <a:xfrm>
              <a:off x="776254" y="6038790"/>
              <a:ext cx="703890" cy="369332"/>
            </a:xfrm>
            <a:prstGeom prst="rect">
              <a:avLst/>
            </a:prstGeom>
            <a:noFill/>
          </p:spPr>
          <p:txBody>
            <a:bodyPr wrap="square" rtlCol="0">
              <a:spAutoFit/>
            </a:bodyPr>
            <a:lstStyle/>
            <a:p>
              <a:r>
                <a:rPr lang="zh-CN" altLang="en-US" b="1" dirty="0"/>
                <a:t>时间</a:t>
              </a:r>
            </a:p>
          </p:txBody>
        </p:sp>
      </p:grpSp>
    </p:spTree>
    <p:custDataLst>
      <p:tags r:id="rId1"/>
    </p:custDataLst>
    <p:extLst>
      <p:ext uri="{BB962C8B-B14F-4D97-AF65-F5344CB8AC3E}">
        <p14:creationId xmlns:p14="http://schemas.microsoft.com/office/powerpoint/2010/main" val="409876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800" decel="100000"/>
                                        <p:tgtEl>
                                          <p:spTgt spid="39"/>
                                        </p:tgtEl>
                                      </p:cBhvr>
                                    </p:animEffect>
                                    <p:anim calcmode="lin" valueType="num">
                                      <p:cBhvr>
                                        <p:cTn id="8" dur="800" decel="100000" fill="hold"/>
                                        <p:tgtEl>
                                          <p:spTgt spid="39"/>
                                        </p:tgtEl>
                                        <p:attrNameLst>
                                          <p:attrName>style.rotation</p:attrName>
                                        </p:attrNameLst>
                                      </p:cBhvr>
                                      <p:tavLst>
                                        <p:tav tm="0">
                                          <p:val>
                                            <p:fltVal val="-90"/>
                                          </p:val>
                                        </p:tav>
                                        <p:tav tm="100000">
                                          <p:val>
                                            <p:fltVal val="0"/>
                                          </p:val>
                                        </p:tav>
                                      </p:tavLst>
                                    </p:anim>
                                    <p:anim calcmode="lin" valueType="num">
                                      <p:cBhvr>
                                        <p:cTn id="9" dur="800" decel="100000" fill="hold"/>
                                        <p:tgtEl>
                                          <p:spTgt spid="39"/>
                                        </p:tgtEl>
                                        <p:attrNameLst>
                                          <p:attrName>ppt_x</p:attrName>
                                        </p:attrNameLst>
                                      </p:cBhvr>
                                      <p:tavLst>
                                        <p:tav tm="0">
                                          <p:val>
                                            <p:strVal val="#ppt_x+0.4"/>
                                          </p:val>
                                        </p:tav>
                                        <p:tav tm="100000">
                                          <p:val>
                                            <p:strVal val="#ppt_x-0.05"/>
                                          </p:val>
                                        </p:tav>
                                      </p:tavLst>
                                    </p:anim>
                                    <p:anim calcmode="lin" valueType="num">
                                      <p:cBhvr>
                                        <p:cTn id="10" dur="800" decel="100000" fill="hold"/>
                                        <p:tgtEl>
                                          <p:spTgt spid="3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B96A90-9432-80F4-1F84-5295615CA418}"/>
              </a:ext>
            </a:extLst>
          </p:cNvPr>
          <p:cNvSpPr/>
          <p:nvPr/>
        </p:nvSpPr>
        <p:spPr>
          <a:xfrm>
            <a:off x="1886674" y="1792914"/>
            <a:ext cx="3415181" cy="184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将</a:t>
            </a:r>
            <a:r>
              <a:rPr lang="en-US" altLang="zh-CN" b="1" dirty="0"/>
              <a:t>AS</a:t>
            </a:r>
            <a:r>
              <a:rPr lang="zh-CN" altLang="en-US" b="1" dirty="0"/>
              <a:t>从</a:t>
            </a:r>
            <a:r>
              <a:rPr lang="en-US" altLang="zh-CN" b="1" dirty="0"/>
              <a:t>AP</a:t>
            </a:r>
            <a:r>
              <a:rPr lang="zh-CN" altLang="en-US" b="1" dirty="0"/>
              <a:t>分离出来的目的在于可使一台</a:t>
            </a:r>
            <a:r>
              <a:rPr lang="en-US" altLang="zh-CN" b="1" dirty="0"/>
              <a:t>AS</a:t>
            </a:r>
            <a:r>
              <a:rPr lang="zh-CN" altLang="en-US" b="1" dirty="0"/>
              <a:t>服务于多台</a:t>
            </a:r>
            <a:r>
              <a:rPr lang="en-US" altLang="zh-CN" b="1" dirty="0"/>
              <a:t>AP</a:t>
            </a:r>
            <a:r>
              <a:rPr lang="zh-CN" altLang="en-US" b="1" dirty="0"/>
              <a:t>，集中在一台</a:t>
            </a:r>
            <a:r>
              <a:rPr lang="en-US" altLang="zh-CN" b="1" dirty="0"/>
              <a:t>AS</a:t>
            </a:r>
            <a:r>
              <a:rPr lang="zh-CN" altLang="en-US" b="1" dirty="0"/>
              <a:t>中处理鉴别和接入，可以降低</a:t>
            </a:r>
            <a:r>
              <a:rPr lang="en-US" altLang="zh-CN" b="1" dirty="0"/>
              <a:t>AP</a:t>
            </a:r>
            <a:r>
              <a:rPr lang="zh-CN" altLang="en-US" b="1" dirty="0"/>
              <a:t>的复杂性和成本。</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grpSp>
        <p:nvGrpSpPr>
          <p:cNvPr id="18" name="组合 17">
            <a:extLst>
              <a:ext uri="{FF2B5EF4-FFF2-40B4-BE49-F238E27FC236}">
                <a16:creationId xmlns:a16="http://schemas.microsoft.com/office/drawing/2014/main" id="{EDC6484E-44DF-78FA-1751-CDA440517026}"/>
              </a:ext>
            </a:extLst>
          </p:cNvPr>
          <p:cNvGrpSpPr/>
          <p:nvPr/>
        </p:nvGrpSpPr>
        <p:grpSpPr>
          <a:xfrm>
            <a:off x="10416308" y="1682696"/>
            <a:ext cx="605468" cy="825825"/>
            <a:chOff x="4134451" y="4344891"/>
            <a:chExt cx="662814" cy="904042"/>
          </a:xfrm>
        </p:grpSpPr>
        <p:pic>
          <p:nvPicPr>
            <p:cNvPr id="20" name="图形 10">
              <a:extLst>
                <a:ext uri="{FF2B5EF4-FFF2-40B4-BE49-F238E27FC236}">
                  <a16:creationId xmlns:a16="http://schemas.microsoft.com/office/drawing/2014/main" id="{D727FD75-BEBD-0B1B-9D02-F9F5374BC5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4451" y="4607851"/>
              <a:ext cx="662814" cy="641082"/>
            </a:xfrm>
            <a:prstGeom prst="rect">
              <a:avLst/>
            </a:prstGeom>
          </p:spPr>
        </p:pic>
        <p:grpSp>
          <p:nvGrpSpPr>
            <p:cNvPr id="25" name="组合 24">
              <a:extLst>
                <a:ext uri="{FF2B5EF4-FFF2-40B4-BE49-F238E27FC236}">
                  <a16:creationId xmlns:a16="http://schemas.microsoft.com/office/drawing/2014/main" id="{6B143F80-7736-793F-11A0-F15941716625}"/>
                </a:ext>
              </a:extLst>
            </p:cNvPr>
            <p:cNvGrpSpPr/>
            <p:nvPr/>
          </p:nvGrpSpPr>
          <p:grpSpPr>
            <a:xfrm>
              <a:off x="4388984" y="4344891"/>
              <a:ext cx="381000" cy="351117"/>
              <a:chOff x="2556504" y="2484669"/>
              <a:chExt cx="381000" cy="351117"/>
            </a:xfrm>
          </p:grpSpPr>
          <p:pic>
            <p:nvPicPr>
              <p:cNvPr id="26" name="图形 25">
                <a:extLst>
                  <a:ext uri="{FF2B5EF4-FFF2-40B4-BE49-F238E27FC236}">
                    <a16:creationId xmlns:a16="http://schemas.microsoft.com/office/drawing/2014/main" id="{D0770F67-331A-3C27-B343-AC70D1DF06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504" y="2484669"/>
                <a:ext cx="381000" cy="285750"/>
              </a:xfrm>
              <a:prstGeom prst="rect">
                <a:avLst/>
              </a:prstGeom>
            </p:spPr>
          </p:pic>
          <p:cxnSp>
            <p:nvCxnSpPr>
              <p:cNvPr id="27" name="直接连接符 26">
                <a:extLst>
                  <a:ext uri="{FF2B5EF4-FFF2-40B4-BE49-F238E27FC236}">
                    <a16:creationId xmlns:a16="http://schemas.microsoft.com/office/drawing/2014/main" id="{590510AD-783A-305D-2697-B5682AB8D718}"/>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sp>
        <p:nvSpPr>
          <p:cNvPr id="19" name="文本框 18">
            <a:extLst>
              <a:ext uri="{FF2B5EF4-FFF2-40B4-BE49-F238E27FC236}">
                <a16:creationId xmlns:a16="http://schemas.microsoft.com/office/drawing/2014/main" id="{EE9577CB-32A5-AF5F-0E98-90FB82F45B62}"/>
              </a:ext>
            </a:extLst>
          </p:cNvPr>
          <p:cNvSpPr txBox="1"/>
          <p:nvPr/>
        </p:nvSpPr>
        <p:spPr>
          <a:xfrm>
            <a:off x="10146103" y="1320337"/>
            <a:ext cx="1272594" cy="369332"/>
          </a:xfrm>
          <a:prstGeom prst="rect">
            <a:avLst/>
          </a:prstGeom>
          <a:noFill/>
        </p:spPr>
        <p:txBody>
          <a:bodyPr wrap="square" rtlCol="0">
            <a:spAutoFit/>
          </a:bodyPr>
          <a:lstStyle/>
          <a:p>
            <a:pPr algn="ctr"/>
            <a:r>
              <a:rPr lang="zh-CN" altLang="en-US" b="1" dirty="0"/>
              <a:t>无线终端</a:t>
            </a:r>
          </a:p>
        </p:txBody>
      </p:sp>
      <p:sp>
        <p:nvSpPr>
          <p:cNvPr id="29" name="文本框 28">
            <a:extLst>
              <a:ext uri="{FF2B5EF4-FFF2-40B4-BE49-F238E27FC236}">
                <a16:creationId xmlns:a16="http://schemas.microsoft.com/office/drawing/2014/main" id="{246488D2-DBD0-43B4-0519-2EDABB94EE7B}"/>
              </a:ext>
            </a:extLst>
          </p:cNvPr>
          <p:cNvSpPr txBox="1"/>
          <p:nvPr/>
        </p:nvSpPr>
        <p:spPr>
          <a:xfrm>
            <a:off x="830538" y="1325866"/>
            <a:ext cx="1647222" cy="369332"/>
          </a:xfrm>
          <a:prstGeom prst="rect">
            <a:avLst/>
          </a:prstGeom>
          <a:noFill/>
        </p:spPr>
        <p:txBody>
          <a:bodyPr wrap="square" rtlCol="0">
            <a:spAutoFit/>
          </a:bodyPr>
          <a:lstStyle/>
          <a:p>
            <a:pPr algn="ctr"/>
            <a:r>
              <a:rPr lang="zh-CN" altLang="en-US" b="1" dirty="0"/>
              <a:t>鉴别服务器</a:t>
            </a:r>
            <a:r>
              <a:rPr lang="en-US" altLang="zh-CN" b="1" dirty="0"/>
              <a:t>AS</a:t>
            </a:r>
            <a:endParaRPr lang="zh-CN" altLang="en-US" b="1" dirty="0"/>
          </a:p>
        </p:txBody>
      </p:sp>
      <p:pic>
        <p:nvPicPr>
          <p:cNvPr id="30" name="图形 29">
            <a:extLst>
              <a:ext uri="{FF2B5EF4-FFF2-40B4-BE49-F238E27FC236}">
                <a16:creationId xmlns:a16="http://schemas.microsoft.com/office/drawing/2014/main" id="{707B8897-3DF7-91E6-D2EA-8C84A2DDC2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7930" y="1792914"/>
            <a:ext cx="487978" cy="650638"/>
          </a:xfrm>
          <a:prstGeom prst="rect">
            <a:avLst/>
          </a:prstGeom>
        </p:spPr>
      </p:pic>
      <p:pic>
        <p:nvPicPr>
          <p:cNvPr id="32" name="图形 31">
            <a:extLst>
              <a:ext uri="{FF2B5EF4-FFF2-40B4-BE49-F238E27FC236}">
                <a16:creationId xmlns:a16="http://schemas.microsoft.com/office/drawing/2014/main" id="{BFF9F85A-BD2F-814A-BE8A-BE5695508B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7144" y="1705701"/>
            <a:ext cx="750944" cy="737038"/>
          </a:xfrm>
          <a:prstGeom prst="rect">
            <a:avLst/>
          </a:prstGeom>
        </p:spPr>
      </p:pic>
      <p:sp>
        <p:nvSpPr>
          <p:cNvPr id="33" name="文本框 32">
            <a:extLst>
              <a:ext uri="{FF2B5EF4-FFF2-40B4-BE49-F238E27FC236}">
                <a16:creationId xmlns:a16="http://schemas.microsoft.com/office/drawing/2014/main" id="{DE4819DD-207E-7BE4-85E3-D116C5CA171C}"/>
              </a:ext>
            </a:extLst>
          </p:cNvPr>
          <p:cNvSpPr txBox="1"/>
          <p:nvPr/>
        </p:nvSpPr>
        <p:spPr>
          <a:xfrm>
            <a:off x="6183634" y="1325866"/>
            <a:ext cx="1272594" cy="369332"/>
          </a:xfrm>
          <a:prstGeom prst="rect">
            <a:avLst/>
          </a:prstGeom>
          <a:noFill/>
        </p:spPr>
        <p:txBody>
          <a:bodyPr wrap="square" rtlCol="0">
            <a:spAutoFit/>
          </a:bodyPr>
          <a:lstStyle/>
          <a:p>
            <a:pPr algn="ctr"/>
            <a:r>
              <a:rPr lang="zh-CN" altLang="en-US" b="1" dirty="0"/>
              <a:t>接入点</a:t>
            </a:r>
            <a:r>
              <a:rPr lang="en-US" altLang="zh-CN" b="1" dirty="0"/>
              <a:t>AP</a:t>
            </a:r>
            <a:endParaRPr lang="zh-CN" altLang="en-US" b="1" dirty="0"/>
          </a:p>
        </p:txBody>
      </p:sp>
      <p:cxnSp>
        <p:nvCxnSpPr>
          <p:cNvPr id="16" name="直接箭头连接符 15">
            <a:extLst>
              <a:ext uri="{FF2B5EF4-FFF2-40B4-BE49-F238E27FC236}">
                <a16:creationId xmlns:a16="http://schemas.microsoft.com/office/drawing/2014/main" id="{F0CFDEB7-94BE-D23D-A0FE-76793708F5EA}"/>
              </a:ext>
            </a:extLst>
          </p:cNvPr>
          <p:cNvCxnSpPr>
            <a:cxnSpLocks/>
          </p:cNvCxnSpPr>
          <p:nvPr/>
        </p:nvCxnSpPr>
        <p:spPr>
          <a:xfrm>
            <a:off x="1480144" y="2483741"/>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9349BFE-A1C0-732F-528A-9CB0F1754909}"/>
              </a:ext>
            </a:extLst>
          </p:cNvPr>
          <p:cNvCxnSpPr>
            <a:cxnSpLocks/>
          </p:cNvCxnSpPr>
          <p:nvPr/>
        </p:nvCxnSpPr>
        <p:spPr>
          <a:xfrm>
            <a:off x="6794714" y="2442739"/>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67EC5B-B5C2-1807-710F-E635F7EE493F}"/>
              </a:ext>
            </a:extLst>
          </p:cNvPr>
          <p:cNvCxnSpPr>
            <a:cxnSpLocks/>
          </p:cNvCxnSpPr>
          <p:nvPr/>
        </p:nvCxnSpPr>
        <p:spPr>
          <a:xfrm>
            <a:off x="10720139" y="2524743"/>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9C26345-E6C0-1043-9B60-1F51F753BCB6}"/>
              </a:ext>
            </a:extLst>
          </p:cNvPr>
          <p:cNvSpPr txBox="1"/>
          <p:nvPr/>
        </p:nvSpPr>
        <p:spPr>
          <a:xfrm>
            <a:off x="776254" y="6038790"/>
            <a:ext cx="703890" cy="369332"/>
          </a:xfrm>
          <a:prstGeom prst="rect">
            <a:avLst/>
          </a:prstGeom>
          <a:noFill/>
        </p:spPr>
        <p:txBody>
          <a:bodyPr wrap="square" rtlCol="0">
            <a:spAutoFit/>
          </a:bodyPr>
          <a:lstStyle/>
          <a:p>
            <a:r>
              <a:rPr lang="zh-CN" altLang="en-US" b="1" dirty="0"/>
              <a:t>时间</a:t>
            </a:r>
          </a:p>
        </p:txBody>
      </p:sp>
    </p:spTree>
    <p:custDataLst>
      <p:tags r:id="rId1"/>
    </p:custDataLst>
    <p:extLst>
      <p:ext uri="{BB962C8B-B14F-4D97-AF65-F5344CB8AC3E}">
        <p14:creationId xmlns:p14="http://schemas.microsoft.com/office/powerpoint/2010/main" val="385386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90EE2D88-A309-09F8-DA91-7C00892A4398}"/>
              </a:ext>
            </a:extLst>
          </p:cNvPr>
          <p:cNvSpPr/>
          <p:nvPr/>
        </p:nvSpPr>
        <p:spPr>
          <a:xfrm>
            <a:off x="6954967" y="2829303"/>
            <a:ext cx="3593646" cy="161901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00"/>
              </a:lnSpc>
            </a:pPr>
            <a:r>
              <a:rPr lang="zh-CN" altLang="en-US" b="1" dirty="0"/>
              <a:t>尽管在该阶段无线终端已经与</a:t>
            </a:r>
            <a:r>
              <a:rPr lang="en-US" altLang="zh-CN" b="1" dirty="0"/>
              <a:t>AP</a:t>
            </a:r>
            <a:r>
              <a:rPr lang="zh-CN" altLang="en-US" b="1" dirty="0"/>
              <a:t>交换了报文，但此阶段无线终端还没有被鉴别，也没有获得用于数据通信的加密密钥。</a:t>
            </a:r>
          </a:p>
        </p:txBody>
      </p:sp>
      <p:sp>
        <p:nvSpPr>
          <p:cNvPr id="10" name="文本框 9">
            <a:extLst>
              <a:ext uri="{FF2B5EF4-FFF2-40B4-BE49-F238E27FC236}">
                <a16:creationId xmlns:a16="http://schemas.microsoft.com/office/drawing/2014/main" id="{D65B71DE-8B25-583A-2467-5CA76F60231C}"/>
              </a:ext>
            </a:extLst>
          </p:cNvPr>
          <p:cNvSpPr txBox="1"/>
          <p:nvPr/>
        </p:nvSpPr>
        <p:spPr>
          <a:xfrm>
            <a:off x="5629237" y="742764"/>
            <a:ext cx="2381387" cy="646331"/>
          </a:xfrm>
          <a:prstGeom prst="rect">
            <a:avLst/>
          </a:prstGeom>
          <a:noFill/>
        </p:spPr>
        <p:txBody>
          <a:bodyPr wrap="square" rtlCol="0">
            <a:spAutoFit/>
          </a:bodyPr>
          <a:lstStyle/>
          <a:p>
            <a:pPr algn="ctr"/>
            <a:r>
              <a:rPr lang="zh-CN" altLang="en-US" b="1" dirty="0">
                <a:solidFill>
                  <a:schemeClr val="accent4"/>
                </a:solidFill>
              </a:rPr>
              <a:t>通告所提供的</a:t>
            </a:r>
            <a:endParaRPr lang="en-US" altLang="zh-CN" b="1" dirty="0">
              <a:solidFill>
                <a:schemeClr val="accent4"/>
              </a:solidFill>
            </a:endParaRPr>
          </a:p>
          <a:p>
            <a:pPr algn="ctr"/>
            <a:r>
              <a:rPr lang="zh-CN" altLang="en-US" b="1" dirty="0">
                <a:solidFill>
                  <a:schemeClr val="accent4"/>
                </a:solidFill>
              </a:rPr>
              <a:t>鉴别和加密方式</a:t>
            </a:r>
          </a:p>
        </p:txBody>
      </p:sp>
      <p:sp>
        <p:nvSpPr>
          <p:cNvPr id="28" name="文本框 27">
            <a:extLst>
              <a:ext uri="{FF2B5EF4-FFF2-40B4-BE49-F238E27FC236}">
                <a16:creationId xmlns:a16="http://schemas.microsoft.com/office/drawing/2014/main" id="{F38675D4-5883-2B30-1A79-90510CB9F38A}"/>
              </a:ext>
            </a:extLst>
          </p:cNvPr>
          <p:cNvSpPr txBox="1"/>
          <p:nvPr/>
        </p:nvSpPr>
        <p:spPr>
          <a:xfrm>
            <a:off x="9591706" y="742764"/>
            <a:ext cx="2381387" cy="646331"/>
          </a:xfrm>
          <a:prstGeom prst="rect">
            <a:avLst/>
          </a:prstGeom>
          <a:noFill/>
        </p:spPr>
        <p:txBody>
          <a:bodyPr wrap="square" rtlCol="0">
            <a:spAutoFit/>
          </a:bodyPr>
          <a:lstStyle/>
          <a:p>
            <a:pPr algn="ctr"/>
            <a:r>
              <a:rPr lang="zh-CN" altLang="en-US" b="1" dirty="0">
                <a:solidFill>
                  <a:schemeClr val="accent4"/>
                </a:solidFill>
              </a:rPr>
              <a:t>请求所期望的</a:t>
            </a:r>
            <a:endParaRPr lang="en-US" altLang="zh-CN" b="1" dirty="0">
              <a:solidFill>
                <a:schemeClr val="accent4"/>
              </a:solidFill>
            </a:endParaRPr>
          </a:p>
          <a:p>
            <a:pPr algn="ctr"/>
            <a:r>
              <a:rPr lang="zh-CN" altLang="en-US" b="1" dirty="0">
                <a:solidFill>
                  <a:schemeClr val="accent4"/>
                </a:solidFill>
              </a:rPr>
              <a:t>鉴别和加密方式</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grpSp>
        <p:nvGrpSpPr>
          <p:cNvPr id="18" name="组合 17">
            <a:extLst>
              <a:ext uri="{FF2B5EF4-FFF2-40B4-BE49-F238E27FC236}">
                <a16:creationId xmlns:a16="http://schemas.microsoft.com/office/drawing/2014/main" id="{EDC6484E-44DF-78FA-1751-CDA440517026}"/>
              </a:ext>
            </a:extLst>
          </p:cNvPr>
          <p:cNvGrpSpPr/>
          <p:nvPr/>
        </p:nvGrpSpPr>
        <p:grpSpPr>
          <a:xfrm>
            <a:off x="10416308" y="1682696"/>
            <a:ext cx="605468" cy="825825"/>
            <a:chOff x="4134451" y="4344891"/>
            <a:chExt cx="662814" cy="904042"/>
          </a:xfrm>
        </p:grpSpPr>
        <p:pic>
          <p:nvPicPr>
            <p:cNvPr id="20" name="图形 10">
              <a:extLst>
                <a:ext uri="{FF2B5EF4-FFF2-40B4-BE49-F238E27FC236}">
                  <a16:creationId xmlns:a16="http://schemas.microsoft.com/office/drawing/2014/main" id="{D727FD75-BEBD-0B1B-9D02-F9F5374BC5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4451" y="4607851"/>
              <a:ext cx="662814" cy="641082"/>
            </a:xfrm>
            <a:prstGeom prst="rect">
              <a:avLst/>
            </a:prstGeom>
          </p:spPr>
        </p:pic>
        <p:grpSp>
          <p:nvGrpSpPr>
            <p:cNvPr id="25" name="组合 24">
              <a:extLst>
                <a:ext uri="{FF2B5EF4-FFF2-40B4-BE49-F238E27FC236}">
                  <a16:creationId xmlns:a16="http://schemas.microsoft.com/office/drawing/2014/main" id="{6B143F80-7736-793F-11A0-F15941716625}"/>
                </a:ext>
              </a:extLst>
            </p:cNvPr>
            <p:cNvGrpSpPr/>
            <p:nvPr/>
          </p:nvGrpSpPr>
          <p:grpSpPr>
            <a:xfrm>
              <a:off x="4388984" y="4344891"/>
              <a:ext cx="381000" cy="351117"/>
              <a:chOff x="2556504" y="2484669"/>
              <a:chExt cx="381000" cy="351117"/>
            </a:xfrm>
          </p:grpSpPr>
          <p:pic>
            <p:nvPicPr>
              <p:cNvPr id="26" name="图形 25">
                <a:extLst>
                  <a:ext uri="{FF2B5EF4-FFF2-40B4-BE49-F238E27FC236}">
                    <a16:creationId xmlns:a16="http://schemas.microsoft.com/office/drawing/2014/main" id="{D0770F67-331A-3C27-B343-AC70D1DF06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504" y="2484669"/>
                <a:ext cx="381000" cy="285750"/>
              </a:xfrm>
              <a:prstGeom prst="rect">
                <a:avLst/>
              </a:prstGeom>
            </p:spPr>
          </p:pic>
          <p:cxnSp>
            <p:nvCxnSpPr>
              <p:cNvPr id="27" name="直接连接符 26">
                <a:extLst>
                  <a:ext uri="{FF2B5EF4-FFF2-40B4-BE49-F238E27FC236}">
                    <a16:creationId xmlns:a16="http://schemas.microsoft.com/office/drawing/2014/main" id="{590510AD-783A-305D-2697-B5682AB8D718}"/>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sp>
        <p:nvSpPr>
          <p:cNvPr id="19" name="文本框 18">
            <a:extLst>
              <a:ext uri="{FF2B5EF4-FFF2-40B4-BE49-F238E27FC236}">
                <a16:creationId xmlns:a16="http://schemas.microsoft.com/office/drawing/2014/main" id="{EE9577CB-32A5-AF5F-0E98-90FB82F45B62}"/>
              </a:ext>
            </a:extLst>
          </p:cNvPr>
          <p:cNvSpPr txBox="1"/>
          <p:nvPr/>
        </p:nvSpPr>
        <p:spPr>
          <a:xfrm>
            <a:off x="10146103" y="1320337"/>
            <a:ext cx="1272594" cy="369332"/>
          </a:xfrm>
          <a:prstGeom prst="rect">
            <a:avLst/>
          </a:prstGeom>
          <a:noFill/>
        </p:spPr>
        <p:txBody>
          <a:bodyPr wrap="square" rtlCol="0">
            <a:spAutoFit/>
          </a:bodyPr>
          <a:lstStyle/>
          <a:p>
            <a:pPr algn="ctr"/>
            <a:r>
              <a:rPr lang="zh-CN" altLang="en-US" b="1" dirty="0"/>
              <a:t>无线终端</a:t>
            </a:r>
          </a:p>
        </p:txBody>
      </p:sp>
      <p:sp>
        <p:nvSpPr>
          <p:cNvPr id="29" name="文本框 28">
            <a:extLst>
              <a:ext uri="{FF2B5EF4-FFF2-40B4-BE49-F238E27FC236}">
                <a16:creationId xmlns:a16="http://schemas.microsoft.com/office/drawing/2014/main" id="{246488D2-DBD0-43B4-0519-2EDABB94EE7B}"/>
              </a:ext>
            </a:extLst>
          </p:cNvPr>
          <p:cNvSpPr txBox="1"/>
          <p:nvPr/>
        </p:nvSpPr>
        <p:spPr>
          <a:xfrm>
            <a:off x="830538" y="1325866"/>
            <a:ext cx="1647222" cy="369332"/>
          </a:xfrm>
          <a:prstGeom prst="rect">
            <a:avLst/>
          </a:prstGeom>
          <a:noFill/>
        </p:spPr>
        <p:txBody>
          <a:bodyPr wrap="square" rtlCol="0">
            <a:spAutoFit/>
          </a:bodyPr>
          <a:lstStyle/>
          <a:p>
            <a:pPr algn="ctr"/>
            <a:r>
              <a:rPr lang="zh-CN" altLang="en-US" b="1" dirty="0"/>
              <a:t>鉴别服务器</a:t>
            </a:r>
            <a:r>
              <a:rPr lang="en-US" altLang="zh-CN" b="1" dirty="0"/>
              <a:t>AS</a:t>
            </a:r>
            <a:endParaRPr lang="zh-CN" altLang="en-US" b="1" dirty="0"/>
          </a:p>
        </p:txBody>
      </p:sp>
      <p:pic>
        <p:nvPicPr>
          <p:cNvPr id="30" name="图形 29">
            <a:extLst>
              <a:ext uri="{FF2B5EF4-FFF2-40B4-BE49-F238E27FC236}">
                <a16:creationId xmlns:a16="http://schemas.microsoft.com/office/drawing/2014/main" id="{707B8897-3DF7-91E6-D2EA-8C84A2DDC2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7930" y="1792914"/>
            <a:ext cx="487978" cy="650638"/>
          </a:xfrm>
          <a:prstGeom prst="rect">
            <a:avLst/>
          </a:prstGeom>
        </p:spPr>
      </p:pic>
      <p:pic>
        <p:nvPicPr>
          <p:cNvPr id="32" name="图形 31">
            <a:extLst>
              <a:ext uri="{FF2B5EF4-FFF2-40B4-BE49-F238E27FC236}">
                <a16:creationId xmlns:a16="http://schemas.microsoft.com/office/drawing/2014/main" id="{BFF9F85A-BD2F-814A-BE8A-BE5695508B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7144" y="1705701"/>
            <a:ext cx="750944" cy="737038"/>
          </a:xfrm>
          <a:prstGeom prst="rect">
            <a:avLst/>
          </a:prstGeom>
        </p:spPr>
      </p:pic>
      <p:sp>
        <p:nvSpPr>
          <p:cNvPr id="33" name="文本框 32">
            <a:extLst>
              <a:ext uri="{FF2B5EF4-FFF2-40B4-BE49-F238E27FC236}">
                <a16:creationId xmlns:a16="http://schemas.microsoft.com/office/drawing/2014/main" id="{DE4819DD-207E-7BE4-85E3-D116C5CA171C}"/>
              </a:ext>
            </a:extLst>
          </p:cNvPr>
          <p:cNvSpPr txBox="1"/>
          <p:nvPr/>
        </p:nvSpPr>
        <p:spPr>
          <a:xfrm>
            <a:off x="6183634" y="1325866"/>
            <a:ext cx="1272594" cy="369332"/>
          </a:xfrm>
          <a:prstGeom prst="rect">
            <a:avLst/>
          </a:prstGeom>
          <a:noFill/>
        </p:spPr>
        <p:txBody>
          <a:bodyPr wrap="square" rtlCol="0">
            <a:spAutoFit/>
          </a:bodyPr>
          <a:lstStyle/>
          <a:p>
            <a:pPr algn="ctr"/>
            <a:r>
              <a:rPr lang="zh-CN" altLang="en-US" b="1" dirty="0"/>
              <a:t>接入点</a:t>
            </a:r>
            <a:r>
              <a:rPr lang="en-US" altLang="zh-CN" b="1" dirty="0"/>
              <a:t>AP</a:t>
            </a:r>
            <a:endParaRPr lang="zh-CN" altLang="en-US" b="1" dirty="0"/>
          </a:p>
        </p:txBody>
      </p:sp>
      <p:cxnSp>
        <p:nvCxnSpPr>
          <p:cNvPr id="16" name="直接箭头连接符 15">
            <a:extLst>
              <a:ext uri="{FF2B5EF4-FFF2-40B4-BE49-F238E27FC236}">
                <a16:creationId xmlns:a16="http://schemas.microsoft.com/office/drawing/2014/main" id="{F0CFDEB7-94BE-D23D-A0FE-76793708F5EA}"/>
              </a:ext>
            </a:extLst>
          </p:cNvPr>
          <p:cNvCxnSpPr>
            <a:cxnSpLocks/>
          </p:cNvCxnSpPr>
          <p:nvPr/>
        </p:nvCxnSpPr>
        <p:spPr>
          <a:xfrm>
            <a:off x="1480144" y="2483741"/>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9349BFE-A1C0-732F-528A-9CB0F1754909}"/>
              </a:ext>
            </a:extLst>
          </p:cNvPr>
          <p:cNvCxnSpPr>
            <a:cxnSpLocks/>
          </p:cNvCxnSpPr>
          <p:nvPr/>
        </p:nvCxnSpPr>
        <p:spPr>
          <a:xfrm>
            <a:off x="6794714" y="2442739"/>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67EC5B-B5C2-1807-710F-E635F7EE493F}"/>
              </a:ext>
            </a:extLst>
          </p:cNvPr>
          <p:cNvCxnSpPr>
            <a:cxnSpLocks/>
          </p:cNvCxnSpPr>
          <p:nvPr/>
        </p:nvCxnSpPr>
        <p:spPr>
          <a:xfrm>
            <a:off x="10720139" y="2524743"/>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9C26345-E6C0-1043-9B60-1F51F753BCB6}"/>
              </a:ext>
            </a:extLst>
          </p:cNvPr>
          <p:cNvSpPr txBox="1"/>
          <p:nvPr/>
        </p:nvSpPr>
        <p:spPr>
          <a:xfrm>
            <a:off x="776254" y="6038790"/>
            <a:ext cx="703890" cy="369332"/>
          </a:xfrm>
          <a:prstGeom prst="rect">
            <a:avLst/>
          </a:prstGeom>
          <a:noFill/>
        </p:spPr>
        <p:txBody>
          <a:bodyPr wrap="square" rtlCol="0">
            <a:spAutoFit/>
          </a:bodyPr>
          <a:lstStyle/>
          <a:p>
            <a:r>
              <a:rPr lang="zh-CN" altLang="en-US" b="1" dirty="0"/>
              <a:t>时间</a:t>
            </a:r>
          </a:p>
        </p:txBody>
      </p:sp>
      <p:grpSp>
        <p:nvGrpSpPr>
          <p:cNvPr id="9" name="组合 8">
            <a:extLst>
              <a:ext uri="{FF2B5EF4-FFF2-40B4-BE49-F238E27FC236}">
                <a16:creationId xmlns:a16="http://schemas.microsoft.com/office/drawing/2014/main" id="{ABF809BE-6E9F-A2EC-E984-945ABC330D10}"/>
              </a:ext>
            </a:extLst>
          </p:cNvPr>
          <p:cNvGrpSpPr/>
          <p:nvPr/>
        </p:nvGrpSpPr>
        <p:grpSpPr>
          <a:xfrm>
            <a:off x="6794714" y="2281732"/>
            <a:ext cx="3925425" cy="395684"/>
            <a:chOff x="6794714" y="2281732"/>
            <a:chExt cx="3925425" cy="395684"/>
          </a:xfrm>
        </p:grpSpPr>
        <p:cxnSp>
          <p:nvCxnSpPr>
            <p:cNvPr id="7" name="直接箭头连接符 6">
              <a:extLst>
                <a:ext uri="{FF2B5EF4-FFF2-40B4-BE49-F238E27FC236}">
                  <a16:creationId xmlns:a16="http://schemas.microsoft.com/office/drawing/2014/main" id="{E6307133-4D47-91E4-1892-44AD6D69506C}"/>
                </a:ext>
              </a:extLst>
            </p:cNvPr>
            <p:cNvCxnSpPr/>
            <p:nvPr/>
          </p:nvCxnSpPr>
          <p:spPr>
            <a:xfrm>
              <a:off x="6794714" y="2677416"/>
              <a:ext cx="3925425"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059FB0D-EA50-4450-03CA-85C3D00F0137}"/>
                </a:ext>
              </a:extLst>
            </p:cNvPr>
            <p:cNvSpPr txBox="1"/>
            <p:nvPr/>
          </p:nvSpPr>
          <p:spPr>
            <a:xfrm>
              <a:off x="7110477" y="2281732"/>
              <a:ext cx="3282627" cy="369332"/>
            </a:xfrm>
            <a:prstGeom prst="rect">
              <a:avLst/>
            </a:prstGeom>
            <a:noFill/>
          </p:spPr>
          <p:txBody>
            <a:bodyPr wrap="square" rtlCol="0">
              <a:spAutoFit/>
            </a:bodyPr>
            <a:lstStyle/>
            <a:p>
              <a:pPr algn="ctr"/>
              <a:r>
                <a:rPr lang="zh-CN" altLang="en-US" b="1" dirty="0"/>
                <a:t>第</a:t>
              </a:r>
              <a:r>
                <a:rPr lang="en-US" altLang="zh-CN" b="1" dirty="0"/>
                <a:t>1</a:t>
              </a:r>
              <a:r>
                <a:rPr lang="zh-CN" altLang="en-US" b="1" dirty="0"/>
                <a:t>阶段：安全性能力发现</a:t>
              </a:r>
            </a:p>
          </p:txBody>
        </p:sp>
      </p:grpSp>
    </p:spTree>
    <p:custDataLst>
      <p:tags r:id="rId1"/>
    </p:custDataLst>
    <p:extLst>
      <p:ext uri="{BB962C8B-B14F-4D97-AF65-F5344CB8AC3E}">
        <p14:creationId xmlns:p14="http://schemas.microsoft.com/office/powerpoint/2010/main" val="101127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p:tgtEl>
                                          <p:spTgt spid="10"/>
                                        </p:tgtEl>
                                        <p:attrNameLst>
                                          <p:attrName>ppt_y</p:attrName>
                                        </p:attrNameLst>
                                      </p:cBhvr>
                                      <p:tavLst>
                                        <p:tav tm="0">
                                          <p:val>
                                            <p:strVal val="#ppt_y+#ppt_h*1.125000"/>
                                          </p:val>
                                        </p:tav>
                                        <p:tav tm="100000">
                                          <p:val>
                                            <p:strVal val="#ppt_y"/>
                                          </p:val>
                                        </p:tav>
                                      </p:tavLst>
                                    </p:anim>
                                    <p:animEffect transition="in" filter="wipe(up)">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p:tgtEl>
                                          <p:spTgt spid="28"/>
                                        </p:tgtEl>
                                        <p:attrNameLst>
                                          <p:attrName>ppt_y</p:attrName>
                                        </p:attrNameLst>
                                      </p:cBhvr>
                                      <p:tavLst>
                                        <p:tav tm="0">
                                          <p:val>
                                            <p:strVal val="#ppt_y+#ppt_h*1.125000"/>
                                          </p:val>
                                        </p:tav>
                                        <p:tav tm="100000">
                                          <p:val>
                                            <p:strVal val="#ppt_y"/>
                                          </p:val>
                                        </p:tav>
                                      </p:tavLst>
                                    </p:anim>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p:tgtEl>
                                          <p:spTgt spid="31"/>
                                        </p:tgtEl>
                                        <p:attrNameLst>
                                          <p:attrName>ppt_y</p:attrName>
                                        </p:attrNameLst>
                                      </p:cBhvr>
                                      <p:tavLst>
                                        <p:tav tm="0">
                                          <p:val>
                                            <p:strVal val="#ppt_y-#ppt_h*1.125000"/>
                                          </p:val>
                                        </p:tav>
                                        <p:tav tm="100000">
                                          <p:val>
                                            <p:strVal val="#ppt_y"/>
                                          </p:val>
                                        </p:tav>
                                      </p:tavLst>
                                    </p:anim>
                                    <p:animEffect transition="in" filter="wipe(down)">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0" grpId="0"/>
      <p:bldP spid="2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grpSp>
        <p:nvGrpSpPr>
          <p:cNvPr id="18" name="组合 17">
            <a:extLst>
              <a:ext uri="{FF2B5EF4-FFF2-40B4-BE49-F238E27FC236}">
                <a16:creationId xmlns:a16="http://schemas.microsoft.com/office/drawing/2014/main" id="{EDC6484E-44DF-78FA-1751-CDA440517026}"/>
              </a:ext>
            </a:extLst>
          </p:cNvPr>
          <p:cNvGrpSpPr/>
          <p:nvPr/>
        </p:nvGrpSpPr>
        <p:grpSpPr>
          <a:xfrm>
            <a:off x="10416308" y="1682696"/>
            <a:ext cx="605468" cy="825825"/>
            <a:chOff x="4134451" y="4344891"/>
            <a:chExt cx="662814" cy="904042"/>
          </a:xfrm>
        </p:grpSpPr>
        <p:pic>
          <p:nvPicPr>
            <p:cNvPr id="20" name="图形 10">
              <a:extLst>
                <a:ext uri="{FF2B5EF4-FFF2-40B4-BE49-F238E27FC236}">
                  <a16:creationId xmlns:a16="http://schemas.microsoft.com/office/drawing/2014/main" id="{D727FD75-BEBD-0B1B-9D02-F9F5374BC5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4451" y="4607851"/>
              <a:ext cx="662814" cy="641082"/>
            </a:xfrm>
            <a:prstGeom prst="rect">
              <a:avLst/>
            </a:prstGeom>
          </p:spPr>
        </p:pic>
        <p:grpSp>
          <p:nvGrpSpPr>
            <p:cNvPr id="25" name="组合 24">
              <a:extLst>
                <a:ext uri="{FF2B5EF4-FFF2-40B4-BE49-F238E27FC236}">
                  <a16:creationId xmlns:a16="http://schemas.microsoft.com/office/drawing/2014/main" id="{6B143F80-7736-793F-11A0-F15941716625}"/>
                </a:ext>
              </a:extLst>
            </p:cNvPr>
            <p:cNvGrpSpPr/>
            <p:nvPr/>
          </p:nvGrpSpPr>
          <p:grpSpPr>
            <a:xfrm>
              <a:off x="4388984" y="4344891"/>
              <a:ext cx="381000" cy="351117"/>
              <a:chOff x="2556504" y="2484669"/>
              <a:chExt cx="381000" cy="351117"/>
            </a:xfrm>
          </p:grpSpPr>
          <p:pic>
            <p:nvPicPr>
              <p:cNvPr id="26" name="图形 25">
                <a:extLst>
                  <a:ext uri="{FF2B5EF4-FFF2-40B4-BE49-F238E27FC236}">
                    <a16:creationId xmlns:a16="http://schemas.microsoft.com/office/drawing/2014/main" id="{D0770F67-331A-3C27-B343-AC70D1DF06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504" y="2484669"/>
                <a:ext cx="381000" cy="285750"/>
              </a:xfrm>
              <a:prstGeom prst="rect">
                <a:avLst/>
              </a:prstGeom>
            </p:spPr>
          </p:pic>
          <p:cxnSp>
            <p:nvCxnSpPr>
              <p:cNvPr id="27" name="直接连接符 26">
                <a:extLst>
                  <a:ext uri="{FF2B5EF4-FFF2-40B4-BE49-F238E27FC236}">
                    <a16:creationId xmlns:a16="http://schemas.microsoft.com/office/drawing/2014/main" id="{590510AD-783A-305D-2697-B5682AB8D718}"/>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sp>
        <p:nvSpPr>
          <p:cNvPr id="19" name="文本框 18">
            <a:extLst>
              <a:ext uri="{FF2B5EF4-FFF2-40B4-BE49-F238E27FC236}">
                <a16:creationId xmlns:a16="http://schemas.microsoft.com/office/drawing/2014/main" id="{EE9577CB-32A5-AF5F-0E98-90FB82F45B62}"/>
              </a:ext>
            </a:extLst>
          </p:cNvPr>
          <p:cNvSpPr txBox="1"/>
          <p:nvPr/>
        </p:nvSpPr>
        <p:spPr>
          <a:xfrm>
            <a:off x="10146103" y="1320337"/>
            <a:ext cx="1272594" cy="369332"/>
          </a:xfrm>
          <a:prstGeom prst="rect">
            <a:avLst/>
          </a:prstGeom>
          <a:noFill/>
        </p:spPr>
        <p:txBody>
          <a:bodyPr wrap="square" rtlCol="0">
            <a:spAutoFit/>
          </a:bodyPr>
          <a:lstStyle/>
          <a:p>
            <a:pPr algn="ctr"/>
            <a:r>
              <a:rPr lang="zh-CN" altLang="en-US" b="1" dirty="0"/>
              <a:t>无线终端</a:t>
            </a:r>
          </a:p>
        </p:txBody>
      </p:sp>
      <p:sp>
        <p:nvSpPr>
          <p:cNvPr id="29" name="文本框 28">
            <a:extLst>
              <a:ext uri="{FF2B5EF4-FFF2-40B4-BE49-F238E27FC236}">
                <a16:creationId xmlns:a16="http://schemas.microsoft.com/office/drawing/2014/main" id="{246488D2-DBD0-43B4-0519-2EDABB94EE7B}"/>
              </a:ext>
            </a:extLst>
          </p:cNvPr>
          <p:cNvSpPr txBox="1"/>
          <p:nvPr/>
        </p:nvSpPr>
        <p:spPr>
          <a:xfrm>
            <a:off x="830538" y="1325866"/>
            <a:ext cx="1647222" cy="369332"/>
          </a:xfrm>
          <a:prstGeom prst="rect">
            <a:avLst/>
          </a:prstGeom>
          <a:noFill/>
        </p:spPr>
        <p:txBody>
          <a:bodyPr wrap="square" rtlCol="0">
            <a:spAutoFit/>
          </a:bodyPr>
          <a:lstStyle/>
          <a:p>
            <a:pPr algn="ctr"/>
            <a:r>
              <a:rPr lang="zh-CN" altLang="en-US" b="1" dirty="0"/>
              <a:t>鉴别服务器</a:t>
            </a:r>
            <a:r>
              <a:rPr lang="en-US" altLang="zh-CN" b="1" dirty="0"/>
              <a:t>AS</a:t>
            </a:r>
            <a:endParaRPr lang="zh-CN" altLang="en-US" b="1" dirty="0"/>
          </a:p>
        </p:txBody>
      </p:sp>
      <p:pic>
        <p:nvPicPr>
          <p:cNvPr id="30" name="图形 29">
            <a:extLst>
              <a:ext uri="{FF2B5EF4-FFF2-40B4-BE49-F238E27FC236}">
                <a16:creationId xmlns:a16="http://schemas.microsoft.com/office/drawing/2014/main" id="{707B8897-3DF7-91E6-D2EA-8C84A2DDC2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7930" y="1792914"/>
            <a:ext cx="487978" cy="650638"/>
          </a:xfrm>
          <a:prstGeom prst="rect">
            <a:avLst/>
          </a:prstGeom>
        </p:spPr>
      </p:pic>
      <p:pic>
        <p:nvPicPr>
          <p:cNvPr id="32" name="图形 31">
            <a:extLst>
              <a:ext uri="{FF2B5EF4-FFF2-40B4-BE49-F238E27FC236}">
                <a16:creationId xmlns:a16="http://schemas.microsoft.com/office/drawing/2014/main" id="{BFF9F85A-BD2F-814A-BE8A-BE5695508B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7144" y="1705701"/>
            <a:ext cx="750944" cy="737038"/>
          </a:xfrm>
          <a:prstGeom prst="rect">
            <a:avLst/>
          </a:prstGeom>
        </p:spPr>
      </p:pic>
      <p:sp>
        <p:nvSpPr>
          <p:cNvPr id="33" name="文本框 32">
            <a:extLst>
              <a:ext uri="{FF2B5EF4-FFF2-40B4-BE49-F238E27FC236}">
                <a16:creationId xmlns:a16="http://schemas.microsoft.com/office/drawing/2014/main" id="{DE4819DD-207E-7BE4-85E3-D116C5CA171C}"/>
              </a:ext>
            </a:extLst>
          </p:cNvPr>
          <p:cNvSpPr txBox="1"/>
          <p:nvPr/>
        </p:nvSpPr>
        <p:spPr>
          <a:xfrm>
            <a:off x="6183634" y="1325866"/>
            <a:ext cx="1272594" cy="369332"/>
          </a:xfrm>
          <a:prstGeom prst="rect">
            <a:avLst/>
          </a:prstGeom>
          <a:noFill/>
        </p:spPr>
        <p:txBody>
          <a:bodyPr wrap="square" rtlCol="0">
            <a:spAutoFit/>
          </a:bodyPr>
          <a:lstStyle/>
          <a:p>
            <a:pPr algn="ctr"/>
            <a:r>
              <a:rPr lang="zh-CN" altLang="en-US" b="1" dirty="0"/>
              <a:t>接入点</a:t>
            </a:r>
            <a:r>
              <a:rPr lang="en-US" altLang="zh-CN" b="1" dirty="0"/>
              <a:t>AP</a:t>
            </a:r>
            <a:endParaRPr lang="zh-CN" altLang="en-US" b="1" dirty="0"/>
          </a:p>
        </p:txBody>
      </p:sp>
      <p:cxnSp>
        <p:nvCxnSpPr>
          <p:cNvPr id="16" name="直接箭头连接符 15">
            <a:extLst>
              <a:ext uri="{FF2B5EF4-FFF2-40B4-BE49-F238E27FC236}">
                <a16:creationId xmlns:a16="http://schemas.microsoft.com/office/drawing/2014/main" id="{F0CFDEB7-94BE-D23D-A0FE-76793708F5EA}"/>
              </a:ext>
            </a:extLst>
          </p:cNvPr>
          <p:cNvCxnSpPr>
            <a:cxnSpLocks/>
          </p:cNvCxnSpPr>
          <p:nvPr/>
        </p:nvCxnSpPr>
        <p:spPr>
          <a:xfrm>
            <a:off x="1480144" y="2483741"/>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9349BFE-A1C0-732F-528A-9CB0F1754909}"/>
              </a:ext>
            </a:extLst>
          </p:cNvPr>
          <p:cNvCxnSpPr>
            <a:cxnSpLocks/>
          </p:cNvCxnSpPr>
          <p:nvPr/>
        </p:nvCxnSpPr>
        <p:spPr>
          <a:xfrm>
            <a:off x="6794714" y="2442739"/>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67EC5B-B5C2-1807-710F-E635F7EE493F}"/>
              </a:ext>
            </a:extLst>
          </p:cNvPr>
          <p:cNvCxnSpPr>
            <a:cxnSpLocks/>
          </p:cNvCxnSpPr>
          <p:nvPr/>
        </p:nvCxnSpPr>
        <p:spPr>
          <a:xfrm>
            <a:off x="10720139" y="2524743"/>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9C26345-E6C0-1043-9B60-1F51F753BCB6}"/>
              </a:ext>
            </a:extLst>
          </p:cNvPr>
          <p:cNvSpPr txBox="1"/>
          <p:nvPr/>
        </p:nvSpPr>
        <p:spPr>
          <a:xfrm>
            <a:off x="776254" y="6038790"/>
            <a:ext cx="703890" cy="369332"/>
          </a:xfrm>
          <a:prstGeom prst="rect">
            <a:avLst/>
          </a:prstGeom>
          <a:noFill/>
        </p:spPr>
        <p:txBody>
          <a:bodyPr wrap="square" rtlCol="0">
            <a:spAutoFit/>
          </a:bodyPr>
          <a:lstStyle/>
          <a:p>
            <a:r>
              <a:rPr lang="zh-CN" altLang="en-US" b="1" dirty="0"/>
              <a:t>时间</a:t>
            </a:r>
          </a:p>
        </p:txBody>
      </p:sp>
      <p:grpSp>
        <p:nvGrpSpPr>
          <p:cNvPr id="9" name="组合 8">
            <a:extLst>
              <a:ext uri="{FF2B5EF4-FFF2-40B4-BE49-F238E27FC236}">
                <a16:creationId xmlns:a16="http://schemas.microsoft.com/office/drawing/2014/main" id="{ABF809BE-6E9F-A2EC-E984-945ABC330D10}"/>
              </a:ext>
            </a:extLst>
          </p:cNvPr>
          <p:cNvGrpSpPr/>
          <p:nvPr/>
        </p:nvGrpSpPr>
        <p:grpSpPr>
          <a:xfrm>
            <a:off x="6794714" y="2281732"/>
            <a:ext cx="3925425" cy="395684"/>
            <a:chOff x="6794714" y="2281732"/>
            <a:chExt cx="3925425" cy="395684"/>
          </a:xfrm>
        </p:grpSpPr>
        <p:cxnSp>
          <p:nvCxnSpPr>
            <p:cNvPr id="7" name="直接箭头连接符 6">
              <a:extLst>
                <a:ext uri="{FF2B5EF4-FFF2-40B4-BE49-F238E27FC236}">
                  <a16:creationId xmlns:a16="http://schemas.microsoft.com/office/drawing/2014/main" id="{E6307133-4D47-91E4-1892-44AD6D69506C}"/>
                </a:ext>
              </a:extLst>
            </p:cNvPr>
            <p:cNvCxnSpPr/>
            <p:nvPr/>
          </p:nvCxnSpPr>
          <p:spPr>
            <a:xfrm>
              <a:off x="6794714" y="2677416"/>
              <a:ext cx="3925425"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059FB0D-EA50-4450-03CA-85C3D00F0137}"/>
                </a:ext>
              </a:extLst>
            </p:cNvPr>
            <p:cNvSpPr txBox="1"/>
            <p:nvPr/>
          </p:nvSpPr>
          <p:spPr>
            <a:xfrm>
              <a:off x="7110477" y="2281732"/>
              <a:ext cx="3282627" cy="369332"/>
            </a:xfrm>
            <a:prstGeom prst="rect">
              <a:avLst/>
            </a:prstGeom>
            <a:noFill/>
          </p:spPr>
          <p:txBody>
            <a:bodyPr wrap="square" rtlCol="0">
              <a:spAutoFit/>
            </a:bodyPr>
            <a:lstStyle/>
            <a:p>
              <a:pPr algn="ctr"/>
              <a:r>
                <a:rPr lang="zh-CN" altLang="en-US" b="1" dirty="0"/>
                <a:t>第</a:t>
              </a:r>
              <a:r>
                <a:rPr lang="en-US" altLang="zh-CN" b="1" dirty="0"/>
                <a:t>1</a:t>
              </a:r>
              <a:r>
                <a:rPr lang="zh-CN" altLang="en-US" b="1" dirty="0"/>
                <a:t>阶段：安全性能力发现</a:t>
              </a:r>
            </a:p>
          </p:txBody>
        </p:sp>
      </p:grpSp>
      <p:grpSp>
        <p:nvGrpSpPr>
          <p:cNvPr id="6" name="组合 5">
            <a:extLst>
              <a:ext uri="{FF2B5EF4-FFF2-40B4-BE49-F238E27FC236}">
                <a16:creationId xmlns:a16="http://schemas.microsoft.com/office/drawing/2014/main" id="{3DBAACC9-1447-8DC5-A511-DF3A9C5A214A}"/>
              </a:ext>
            </a:extLst>
          </p:cNvPr>
          <p:cNvGrpSpPr/>
          <p:nvPr/>
        </p:nvGrpSpPr>
        <p:grpSpPr>
          <a:xfrm>
            <a:off x="1480144" y="2853534"/>
            <a:ext cx="9238898" cy="390600"/>
            <a:chOff x="1480144" y="2853534"/>
            <a:chExt cx="9238898" cy="390600"/>
          </a:xfrm>
        </p:grpSpPr>
        <p:cxnSp>
          <p:nvCxnSpPr>
            <p:cNvPr id="35" name="直接箭头连接符 34">
              <a:extLst>
                <a:ext uri="{FF2B5EF4-FFF2-40B4-BE49-F238E27FC236}">
                  <a16:creationId xmlns:a16="http://schemas.microsoft.com/office/drawing/2014/main" id="{AF64EAE0-A559-8954-A2D8-60369842A6D5}"/>
                </a:ext>
              </a:extLst>
            </p:cNvPr>
            <p:cNvCxnSpPr>
              <a:cxnSpLocks/>
            </p:cNvCxnSpPr>
            <p:nvPr/>
          </p:nvCxnSpPr>
          <p:spPr>
            <a:xfrm>
              <a:off x="1480144" y="3244134"/>
              <a:ext cx="9238898"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90C869E-9557-18F9-BB6D-BC3F93C71972}"/>
                </a:ext>
              </a:extLst>
            </p:cNvPr>
            <p:cNvSpPr txBox="1"/>
            <p:nvPr/>
          </p:nvSpPr>
          <p:spPr>
            <a:xfrm>
              <a:off x="3210267" y="2853534"/>
              <a:ext cx="6822212" cy="369332"/>
            </a:xfrm>
            <a:prstGeom prst="rect">
              <a:avLst/>
            </a:prstGeom>
            <a:noFill/>
          </p:spPr>
          <p:txBody>
            <a:bodyPr wrap="square" rtlCol="0">
              <a:spAutoFit/>
            </a:bodyPr>
            <a:lstStyle/>
            <a:p>
              <a:r>
                <a:rPr lang="zh-CN" altLang="en-US" b="1" dirty="0"/>
                <a:t>第</a:t>
              </a:r>
              <a:r>
                <a:rPr lang="en-US" altLang="zh-CN" b="1" dirty="0"/>
                <a:t>2</a:t>
              </a:r>
              <a:r>
                <a:rPr lang="zh-CN" altLang="en-US" b="1" dirty="0"/>
                <a:t>阶段：无线终端和</a:t>
              </a:r>
              <a:r>
                <a:rPr lang="en-US" altLang="zh-CN" b="1" dirty="0"/>
                <a:t>AS</a:t>
              </a:r>
              <a:r>
                <a:rPr lang="zh-CN" altLang="en-US" b="1" dirty="0"/>
                <a:t>双向鉴别，共同生成</a:t>
              </a:r>
              <a:r>
                <a:rPr lang="zh-CN" altLang="en-US" b="1" dirty="0">
                  <a:solidFill>
                    <a:schemeClr val="accent1">
                      <a:lumMod val="75000"/>
                    </a:schemeClr>
                  </a:solidFill>
                </a:rPr>
                <a:t>主密钥</a:t>
              </a:r>
              <a:r>
                <a:rPr lang="en-US" altLang="zh-CN" b="1" dirty="0">
                  <a:solidFill>
                    <a:schemeClr val="accent1">
                      <a:lumMod val="75000"/>
                    </a:schemeClr>
                  </a:solidFill>
                </a:rPr>
                <a:t>MK</a:t>
              </a:r>
              <a:r>
                <a:rPr lang="zh-CN" altLang="en-US" b="1" dirty="0"/>
                <a:t>。</a:t>
              </a:r>
            </a:p>
          </p:txBody>
        </p:sp>
      </p:grpSp>
      <p:sp>
        <p:nvSpPr>
          <p:cNvPr id="40" name="文本框 39">
            <a:extLst>
              <a:ext uri="{FF2B5EF4-FFF2-40B4-BE49-F238E27FC236}">
                <a16:creationId xmlns:a16="http://schemas.microsoft.com/office/drawing/2014/main" id="{DEF378AF-C4C4-5353-F153-9325F89F10BD}"/>
              </a:ext>
            </a:extLst>
          </p:cNvPr>
          <p:cNvSpPr txBox="1"/>
          <p:nvPr/>
        </p:nvSpPr>
        <p:spPr>
          <a:xfrm>
            <a:off x="5604020" y="723029"/>
            <a:ext cx="2381387" cy="646331"/>
          </a:xfrm>
          <a:prstGeom prst="rect">
            <a:avLst/>
          </a:prstGeom>
          <a:noFill/>
        </p:spPr>
        <p:txBody>
          <a:bodyPr wrap="square" rtlCol="0">
            <a:spAutoFit/>
          </a:bodyPr>
          <a:lstStyle/>
          <a:p>
            <a:pPr algn="ctr"/>
            <a:r>
              <a:rPr lang="zh-CN" altLang="en-US" b="1" dirty="0">
                <a:solidFill>
                  <a:schemeClr val="accent4"/>
                </a:solidFill>
              </a:rPr>
              <a:t>仅在无线终端和</a:t>
            </a:r>
            <a:r>
              <a:rPr lang="en-US" altLang="zh-CN" b="1" dirty="0">
                <a:solidFill>
                  <a:schemeClr val="accent4"/>
                </a:solidFill>
              </a:rPr>
              <a:t>AS</a:t>
            </a:r>
          </a:p>
          <a:p>
            <a:pPr algn="ctr"/>
            <a:r>
              <a:rPr lang="zh-CN" altLang="en-US" b="1" dirty="0">
                <a:solidFill>
                  <a:schemeClr val="accent4"/>
                </a:solidFill>
              </a:rPr>
              <a:t>之间转发报文</a:t>
            </a:r>
          </a:p>
        </p:txBody>
      </p:sp>
      <p:sp>
        <p:nvSpPr>
          <p:cNvPr id="41" name="矩形 40">
            <a:extLst>
              <a:ext uri="{FF2B5EF4-FFF2-40B4-BE49-F238E27FC236}">
                <a16:creationId xmlns:a16="http://schemas.microsoft.com/office/drawing/2014/main" id="{4341891D-CB4E-BA1F-97A1-5B98D681B064}"/>
              </a:ext>
            </a:extLst>
          </p:cNvPr>
          <p:cNvSpPr/>
          <p:nvPr/>
        </p:nvSpPr>
        <p:spPr>
          <a:xfrm>
            <a:off x="1654148" y="3460247"/>
            <a:ext cx="4917691" cy="2937651"/>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600"/>
              </a:lnSpc>
              <a:buFont typeface="Wingdings" panose="05000000000000000000" pitchFamily="2" charset="2"/>
              <a:buChar char="l"/>
            </a:pPr>
            <a:r>
              <a:rPr lang="zh-CN" altLang="en-US" b="1" dirty="0">
                <a:solidFill>
                  <a:schemeClr val="bg1"/>
                </a:solidFill>
              </a:rPr>
              <a:t>鉴别过程使用由扩展的</a:t>
            </a:r>
            <a:r>
              <a:rPr lang="zh-CN" altLang="en-US" b="1" dirty="0">
                <a:solidFill>
                  <a:schemeClr val="accent6">
                    <a:lumMod val="20000"/>
                    <a:lumOff val="80000"/>
                  </a:schemeClr>
                </a:solidFill>
                <a:effectLst>
                  <a:outerShdw blurRad="38100" dist="38100" dir="2700000" algn="tl">
                    <a:srgbClr val="000000">
                      <a:alpha val="43137"/>
                    </a:srgbClr>
                  </a:outerShdw>
                </a:effectLst>
              </a:rPr>
              <a:t>鉴别协议</a:t>
            </a:r>
            <a:r>
              <a:rPr lang="zh-CN" altLang="en-US" b="1" dirty="0">
                <a:solidFill>
                  <a:schemeClr val="bg1"/>
                </a:solidFill>
              </a:rPr>
              <a:t>（</a:t>
            </a:r>
            <a:r>
              <a:rPr lang="en-US" altLang="zh-CN" b="1" dirty="0">
                <a:solidFill>
                  <a:schemeClr val="bg1"/>
                </a:solidFill>
              </a:rPr>
              <a:t>Extensible Authentication Protocol</a:t>
            </a:r>
            <a:r>
              <a:rPr lang="zh-CN" altLang="en-US" b="1" dirty="0">
                <a:solidFill>
                  <a:schemeClr val="bg1"/>
                </a:solidFill>
              </a:rPr>
              <a:t>，</a:t>
            </a:r>
            <a:r>
              <a:rPr lang="en-US" altLang="zh-CN" b="1" dirty="0">
                <a:solidFill>
                  <a:schemeClr val="bg1"/>
                </a:solidFill>
              </a:rPr>
              <a:t>EAP</a:t>
            </a:r>
            <a:r>
              <a:rPr lang="zh-CN" altLang="en-US" b="1" dirty="0">
                <a:solidFill>
                  <a:schemeClr val="bg1"/>
                </a:solidFill>
              </a:rPr>
              <a:t>）</a:t>
            </a:r>
            <a:r>
              <a:rPr lang="en-US" altLang="zh-CN" b="1" dirty="0">
                <a:solidFill>
                  <a:schemeClr val="bg1"/>
                </a:solidFill>
              </a:rPr>
              <a:t>[RFC 2284]</a:t>
            </a:r>
            <a:r>
              <a:rPr lang="zh-CN" altLang="en-US" b="1" dirty="0">
                <a:solidFill>
                  <a:schemeClr val="bg1"/>
                </a:solidFill>
              </a:rPr>
              <a:t>所定义的一种端到端的</a:t>
            </a:r>
            <a:r>
              <a:rPr lang="zh-CN" altLang="en-US" b="1" dirty="0">
                <a:solidFill>
                  <a:schemeClr val="accent6">
                    <a:lumMod val="20000"/>
                    <a:lumOff val="80000"/>
                  </a:schemeClr>
                </a:solidFill>
                <a:effectLst>
                  <a:outerShdw blurRad="38100" dist="38100" dir="2700000" algn="tl">
                    <a:srgbClr val="000000">
                      <a:alpha val="43137"/>
                    </a:srgbClr>
                  </a:outerShdw>
                </a:effectLst>
              </a:rPr>
              <a:t>报文格式</a:t>
            </a:r>
            <a:r>
              <a:rPr lang="zh-CN" altLang="en-US" b="1" dirty="0">
                <a:solidFill>
                  <a:schemeClr val="bg1"/>
                </a:solidFill>
              </a:rPr>
              <a:t>。</a:t>
            </a:r>
            <a:r>
              <a:rPr lang="en-US" altLang="zh-CN" b="1" dirty="0">
                <a:solidFill>
                  <a:schemeClr val="bg1"/>
                </a:solidFill>
              </a:rPr>
              <a:t>EAP</a:t>
            </a:r>
            <a:r>
              <a:rPr lang="zh-CN" altLang="en-US" b="1" dirty="0">
                <a:solidFill>
                  <a:schemeClr val="bg1"/>
                </a:solidFill>
              </a:rPr>
              <a:t>只是一个鉴别框架，并未指定具体的鉴别协议。</a:t>
            </a:r>
            <a:endParaRPr lang="en-US" altLang="zh-CN" b="1" dirty="0">
              <a:solidFill>
                <a:schemeClr val="bg1"/>
              </a:solidFill>
            </a:endParaRPr>
          </a:p>
          <a:p>
            <a:pPr marL="285750" indent="-285750">
              <a:lnSpc>
                <a:spcPts val="2600"/>
              </a:lnSpc>
              <a:buFont typeface="Wingdings" panose="05000000000000000000" pitchFamily="2" charset="2"/>
              <a:buChar char="l"/>
            </a:pPr>
            <a:r>
              <a:rPr lang="zh-CN" altLang="en-US" b="1" dirty="0">
                <a:solidFill>
                  <a:schemeClr val="bg1"/>
                </a:solidFill>
              </a:rPr>
              <a:t>在</a:t>
            </a:r>
            <a:r>
              <a:rPr lang="en-US" altLang="zh-CN" b="1" dirty="0">
                <a:solidFill>
                  <a:schemeClr val="bg1"/>
                </a:solidFill>
              </a:rPr>
              <a:t>EAP</a:t>
            </a:r>
            <a:r>
              <a:rPr lang="zh-CN" altLang="en-US" b="1" dirty="0">
                <a:solidFill>
                  <a:schemeClr val="bg1"/>
                </a:solidFill>
              </a:rPr>
              <a:t>中，</a:t>
            </a:r>
            <a:r>
              <a:rPr lang="en-US" altLang="zh-CN" b="1" dirty="0">
                <a:solidFill>
                  <a:schemeClr val="bg1"/>
                </a:solidFill>
              </a:rPr>
              <a:t>AS</a:t>
            </a:r>
            <a:r>
              <a:rPr lang="zh-CN" altLang="en-US" b="1" dirty="0">
                <a:solidFill>
                  <a:schemeClr val="bg1"/>
                </a:solidFill>
              </a:rPr>
              <a:t>可选择多种鉴别方式中的任何一种来执行鉴别，主要利用</a:t>
            </a:r>
            <a:r>
              <a:rPr lang="zh-CN" altLang="en-US" b="1" dirty="0">
                <a:solidFill>
                  <a:schemeClr val="accent6">
                    <a:lumMod val="20000"/>
                    <a:lumOff val="80000"/>
                  </a:schemeClr>
                </a:solidFill>
                <a:effectLst>
                  <a:outerShdw blurRad="38100" dist="38100" dir="2700000" algn="tl">
                    <a:srgbClr val="000000">
                      <a:alpha val="43137"/>
                    </a:srgbClr>
                  </a:outerShdw>
                </a:effectLst>
              </a:rPr>
              <a:t>公钥加密技术</a:t>
            </a:r>
            <a:r>
              <a:rPr lang="zh-CN" altLang="en-US" b="1" dirty="0">
                <a:solidFill>
                  <a:schemeClr val="bg1"/>
                </a:solidFill>
              </a:rPr>
              <a:t>（包括不重数加密和报文摘要）在某个无线终端和</a:t>
            </a:r>
            <a:r>
              <a:rPr lang="en-US" altLang="zh-CN" b="1" dirty="0">
                <a:solidFill>
                  <a:schemeClr val="bg1"/>
                </a:solidFill>
              </a:rPr>
              <a:t>AS</a:t>
            </a:r>
            <a:r>
              <a:rPr lang="zh-CN" altLang="en-US" b="1" dirty="0">
                <a:solidFill>
                  <a:schemeClr val="bg1"/>
                </a:solidFill>
              </a:rPr>
              <a:t>之间进行</a:t>
            </a:r>
            <a:r>
              <a:rPr lang="zh-CN" altLang="en-US" b="1" dirty="0">
                <a:solidFill>
                  <a:schemeClr val="bg1"/>
                </a:solidFill>
                <a:effectLst>
                  <a:outerShdw blurRad="38100" dist="38100" dir="2700000" algn="tl">
                    <a:srgbClr val="000000">
                      <a:alpha val="43137"/>
                    </a:srgbClr>
                  </a:outerShdw>
                </a:effectLst>
              </a:rPr>
              <a:t>相互</a:t>
            </a:r>
            <a:r>
              <a:rPr lang="zh-CN" altLang="en-US" b="1" dirty="0">
                <a:solidFill>
                  <a:schemeClr val="accent6">
                    <a:lumMod val="20000"/>
                    <a:lumOff val="80000"/>
                  </a:schemeClr>
                </a:solidFill>
                <a:effectLst>
                  <a:outerShdw blurRad="38100" dist="38100" dir="2700000" algn="tl">
                    <a:srgbClr val="000000">
                      <a:alpha val="43137"/>
                    </a:srgbClr>
                  </a:outerShdw>
                </a:effectLst>
              </a:rPr>
              <a:t>鉴别</a:t>
            </a:r>
            <a:r>
              <a:rPr lang="zh-CN" altLang="en-US" b="1" dirty="0">
                <a:solidFill>
                  <a:schemeClr val="bg1"/>
                </a:solidFill>
              </a:rPr>
              <a:t>，并</a:t>
            </a:r>
            <a:r>
              <a:rPr lang="zh-CN" altLang="en-US" b="1" dirty="0">
                <a:solidFill>
                  <a:schemeClr val="bg1"/>
                </a:solidFill>
                <a:effectLst>
                  <a:outerShdw blurRad="38100" dist="38100" dir="2700000" algn="tl">
                    <a:srgbClr val="000000">
                      <a:alpha val="43137"/>
                    </a:srgbClr>
                  </a:outerShdw>
                </a:effectLst>
              </a:rPr>
              <a:t>生成双方共享的一个</a:t>
            </a:r>
            <a:r>
              <a:rPr lang="zh-CN" altLang="en-US" b="1" dirty="0">
                <a:solidFill>
                  <a:schemeClr val="accent6">
                    <a:lumMod val="20000"/>
                    <a:lumOff val="80000"/>
                  </a:schemeClr>
                </a:solidFill>
                <a:effectLst>
                  <a:outerShdw blurRad="38100" dist="38100" dir="2700000" algn="tl">
                    <a:srgbClr val="000000">
                      <a:alpha val="43137"/>
                    </a:srgbClr>
                  </a:outerShdw>
                </a:effectLst>
              </a:rPr>
              <a:t>主密钥</a:t>
            </a:r>
            <a:r>
              <a:rPr lang="zh-CN" altLang="en-US" b="1" dirty="0">
                <a:solidFill>
                  <a:schemeClr val="bg1"/>
                </a:solidFill>
              </a:rPr>
              <a:t>（</a:t>
            </a:r>
            <a:r>
              <a:rPr lang="en-US" altLang="zh-CN" b="1" dirty="0">
                <a:solidFill>
                  <a:schemeClr val="bg1"/>
                </a:solidFill>
              </a:rPr>
              <a:t>Master Key</a:t>
            </a:r>
            <a:r>
              <a:rPr lang="zh-CN" altLang="en-US" b="1" dirty="0">
                <a:solidFill>
                  <a:schemeClr val="bg1"/>
                </a:solidFill>
              </a:rPr>
              <a:t>，</a:t>
            </a:r>
            <a:r>
              <a:rPr lang="en-US" altLang="zh-CN" b="1" dirty="0">
                <a:solidFill>
                  <a:schemeClr val="bg1"/>
                </a:solidFill>
              </a:rPr>
              <a:t>MK</a:t>
            </a:r>
            <a:r>
              <a:rPr lang="zh-CN" altLang="en-US" b="1" dirty="0">
                <a:solidFill>
                  <a:schemeClr val="bg1"/>
                </a:solidFill>
              </a:rPr>
              <a:t>）。</a:t>
            </a:r>
            <a:endParaRPr lang="en-US" altLang="zh-CN" b="1" dirty="0">
              <a:solidFill>
                <a:schemeClr val="bg1"/>
              </a:solidFill>
            </a:endParaRPr>
          </a:p>
        </p:txBody>
      </p:sp>
    </p:spTree>
    <p:custDataLst>
      <p:tags r:id="rId1"/>
    </p:custDataLst>
    <p:extLst>
      <p:ext uri="{BB962C8B-B14F-4D97-AF65-F5344CB8AC3E}">
        <p14:creationId xmlns:p14="http://schemas.microsoft.com/office/powerpoint/2010/main" val="250389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p:tgtEl>
                                          <p:spTgt spid="40"/>
                                        </p:tgtEl>
                                        <p:attrNameLst>
                                          <p:attrName>ppt_y</p:attrName>
                                        </p:attrNameLst>
                                      </p:cBhvr>
                                      <p:tavLst>
                                        <p:tav tm="0">
                                          <p:val>
                                            <p:strVal val="#ppt_y+#ppt_h*1.125000"/>
                                          </p:val>
                                        </p:tav>
                                        <p:tav tm="100000">
                                          <p:val>
                                            <p:strVal val="#ppt_y"/>
                                          </p:val>
                                        </p:tav>
                                      </p:tavLst>
                                    </p:anim>
                                    <p:animEffect transition="in" filter="wipe(up)">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1"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p:tgtEl>
                                          <p:spTgt spid="41"/>
                                        </p:tgtEl>
                                        <p:attrNameLst>
                                          <p:attrName>ppt_y</p:attrName>
                                        </p:attrNameLst>
                                      </p:cBhvr>
                                      <p:tavLst>
                                        <p:tav tm="0">
                                          <p:val>
                                            <p:strVal val="#ppt_y-#ppt_h*1.125000"/>
                                          </p:val>
                                        </p:tav>
                                        <p:tav tm="100000">
                                          <p:val>
                                            <p:strVal val="#ppt_y"/>
                                          </p:val>
                                        </p:tav>
                                      </p:tavLst>
                                    </p:anim>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grpSp>
        <p:nvGrpSpPr>
          <p:cNvPr id="18" name="组合 17">
            <a:extLst>
              <a:ext uri="{FF2B5EF4-FFF2-40B4-BE49-F238E27FC236}">
                <a16:creationId xmlns:a16="http://schemas.microsoft.com/office/drawing/2014/main" id="{EDC6484E-44DF-78FA-1751-CDA440517026}"/>
              </a:ext>
            </a:extLst>
          </p:cNvPr>
          <p:cNvGrpSpPr/>
          <p:nvPr/>
        </p:nvGrpSpPr>
        <p:grpSpPr>
          <a:xfrm>
            <a:off x="10416308" y="1682696"/>
            <a:ext cx="605468" cy="825825"/>
            <a:chOff x="4134451" y="4344891"/>
            <a:chExt cx="662814" cy="904042"/>
          </a:xfrm>
        </p:grpSpPr>
        <p:pic>
          <p:nvPicPr>
            <p:cNvPr id="20" name="图形 10">
              <a:extLst>
                <a:ext uri="{FF2B5EF4-FFF2-40B4-BE49-F238E27FC236}">
                  <a16:creationId xmlns:a16="http://schemas.microsoft.com/office/drawing/2014/main" id="{D727FD75-BEBD-0B1B-9D02-F9F5374BC5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4451" y="4607851"/>
              <a:ext cx="662814" cy="641082"/>
            </a:xfrm>
            <a:prstGeom prst="rect">
              <a:avLst/>
            </a:prstGeom>
          </p:spPr>
        </p:pic>
        <p:grpSp>
          <p:nvGrpSpPr>
            <p:cNvPr id="25" name="组合 24">
              <a:extLst>
                <a:ext uri="{FF2B5EF4-FFF2-40B4-BE49-F238E27FC236}">
                  <a16:creationId xmlns:a16="http://schemas.microsoft.com/office/drawing/2014/main" id="{6B143F80-7736-793F-11A0-F15941716625}"/>
                </a:ext>
              </a:extLst>
            </p:cNvPr>
            <p:cNvGrpSpPr/>
            <p:nvPr/>
          </p:nvGrpSpPr>
          <p:grpSpPr>
            <a:xfrm>
              <a:off x="4388984" y="4344891"/>
              <a:ext cx="381000" cy="351117"/>
              <a:chOff x="2556504" y="2484669"/>
              <a:chExt cx="381000" cy="351117"/>
            </a:xfrm>
          </p:grpSpPr>
          <p:pic>
            <p:nvPicPr>
              <p:cNvPr id="26" name="图形 25">
                <a:extLst>
                  <a:ext uri="{FF2B5EF4-FFF2-40B4-BE49-F238E27FC236}">
                    <a16:creationId xmlns:a16="http://schemas.microsoft.com/office/drawing/2014/main" id="{D0770F67-331A-3C27-B343-AC70D1DF06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504" y="2484669"/>
                <a:ext cx="381000" cy="285750"/>
              </a:xfrm>
              <a:prstGeom prst="rect">
                <a:avLst/>
              </a:prstGeom>
            </p:spPr>
          </p:pic>
          <p:cxnSp>
            <p:nvCxnSpPr>
              <p:cNvPr id="27" name="直接连接符 26">
                <a:extLst>
                  <a:ext uri="{FF2B5EF4-FFF2-40B4-BE49-F238E27FC236}">
                    <a16:creationId xmlns:a16="http://schemas.microsoft.com/office/drawing/2014/main" id="{590510AD-783A-305D-2697-B5682AB8D718}"/>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sp>
        <p:nvSpPr>
          <p:cNvPr id="19" name="文本框 18">
            <a:extLst>
              <a:ext uri="{FF2B5EF4-FFF2-40B4-BE49-F238E27FC236}">
                <a16:creationId xmlns:a16="http://schemas.microsoft.com/office/drawing/2014/main" id="{EE9577CB-32A5-AF5F-0E98-90FB82F45B62}"/>
              </a:ext>
            </a:extLst>
          </p:cNvPr>
          <p:cNvSpPr txBox="1"/>
          <p:nvPr/>
        </p:nvSpPr>
        <p:spPr>
          <a:xfrm>
            <a:off x="10146103" y="1320337"/>
            <a:ext cx="1272594" cy="369332"/>
          </a:xfrm>
          <a:prstGeom prst="rect">
            <a:avLst/>
          </a:prstGeom>
          <a:noFill/>
        </p:spPr>
        <p:txBody>
          <a:bodyPr wrap="square" rtlCol="0">
            <a:spAutoFit/>
          </a:bodyPr>
          <a:lstStyle/>
          <a:p>
            <a:pPr algn="ctr"/>
            <a:r>
              <a:rPr lang="zh-CN" altLang="en-US" b="1" dirty="0"/>
              <a:t>无线终端</a:t>
            </a:r>
          </a:p>
        </p:txBody>
      </p:sp>
      <p:sp>
        <p:nvSpPr>
          <p:cNvPr id="29" name="文本框 28">
            <a:extLst>
              <a:ext uri="{FF2B5EF4-FFF2-40B4-BE49-F238E27FC236}">
                <a16:creationId xmlns:a16="http://schemas.microsoft.com/office/drawing/2014/main" id="{246488D2-DBD0-43B4-0519-2EDABB94EE7B}"/>
              </a:ext>
            </a:extLst>
          </p:cNvPr>
          <p:cNvSpPr txBox="1"/>
          <p:nvPr/>
        </p:nvSpPr>
        <p:spPr>
          <a:xfrm>
            <a:off x="830538" y="1325866"/>
            <a:ext cx="1647222" cy="369332"/>
          </a:xfrm>
          <a:prstGeom prst="rect">
            <a:avLst/>
          </a:prstGeom>
          <a:noFill/>
        </p:spPr>
        <p:txBody>
          <a:bodyPr wrap="square" rtlCol="0">
            <a:spAutoFit/>
          </a:bodyPr>
          <a:lstStyle/>
          <a:p>
            <a:pPr algn="ctr"/>
            <a:r>
              <a:rPr lang="zh-CN" altLang="en-US" b="1" dirty="0"/>
              <a:t>鉴别服务器</a:t>
            </a:r>
            <a:r>
              <a:rPr lang="en-US" altLang="zh-CN" b="1" dirty="0"/>
              <a:t>AS</a:t>
            </a:r>
            <a:endParaRPr lang="zh-CN" altLang="en-US" b="1" dirty="0"/>
          </a:p>
        </p:txBody>
      </p:sp>
      <p:pic>
        <p:nvPicPr>
          <p:cNvPr id="30" name="图形 29">
            <a:extLst>
              <a:ext uri="{FF2B5EF4-FFF2-40B4-BE49-F238E27FC236}">
                <a16:creationId xmlns:a16="http://schemas.microsoft.com/office/drawing/2014/main" id="{707B8897-3DF7-91E6-D2EA-8C84A2DDC2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7930" y="1792914"/>
            <a:ext cx="487978" cy="650638"/>
          </a:xfrm>
          <a:prstGeom prst="rect">
            <a:avLst/>
          </a:prstGeom>
        </p:spPr>
      </p:pic>
      <p:pic>
        <p:nvPicPr>
          <p:cNvPr id="32" name="图形 31">
            <a:extLst>
              <a:ext uri="{FF2B5EF4-FFF2-40B4-BE49-F238E27FC236}">
                <a16:creationId xmlns:a16="http://schemas.microsoft.com/office/drawing/2014/main" id="{BFF9F85A-BD2F-814A-BE8A-BE5695508B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7144" y="1705701"/>
            <a:ext cx="750944" cy="737038"/>
          </a:xfrm>
          <a:prstGeom prst="rect">
            <a:avLst/>
          </a:prstGeom>
        </p:spPr>
      </p:pic>
      <p:sp>
        <p:nvSpPr>
          <p:cNvPr id="33" name="文本框 32">
            <a:extLst>
              <a:ext uri="{FF2B5EF4-FFF2-40B4-BE49-F238E27FC236}">
                <a16:creationId xmlns:a16="http://schemas.microsoft.com/office/drawing/2014/main" id="{DE4819DD-207E-7BE4-85E3-D116C5CA171C}"/>
              </a:ext>
            </a:extLst>
          </p:cNvPr>
          <p:cNvSpPr txBox="1"/>
          <p:nvPr/>
        </p:nvSpPr>
        <p:spPr>
          <a:xfrm>
            <a:off x="6183634" y="1325866"/>
            <a:ext cx="1272594" cy="369332"/>
          </a:xfrm>
          <a:prstGeom prst="rect">
            <a:avLst/>
          </a:prstGeom>
          <a:noFill/>
        </p:spPr>
        <p:txBody>
          <a:bodyPr wrap="square" rtlCol="0">
            <a:spAutoFit/>
          </a:bodyPr>
          <a:lstStyle/>
          <a:p>
            <a:pPr algn="ctr"/>
            <a:r>
              <a:rPr lang="zh-CN" altLang="en-US" b="1" dirty="0"/>
              <a:t>接入点</a:t>
            </a:r>
            <a:r>
              <a:rPr lang="en-US" altLang="zh-CN" b="1" dirty="0"/>
              <a:t>AP</a:t>
            </a:r>
            <a:endParaRPr lang="zh-CN" altLang="en-US" b="1" dirty="0"/>
          </a:p>
        </p:txBody>
      </p:sp>
      <p:cxnSp>
        <p:nvCxnSpPr>
          <p:cNvPr id="16" name="直接箭头连接符 15">
            <a:extLst>
              <a:ext uri="{FF2B5EF4-FFF2-40B4-BE49-F238E27FC236}">
                <a16:creationId xmlns:a16="http://schemas.microsoft.com/office/drawing/2014/main" id="{F0CFDEB7-94BE-D23D-A0FE-76793708F5EA}"/>
              </a:ext>
            </a:extLst>
          </p:cNvPr>
          <p:cNvCxnSpPr>
            <a:cxnSpLocks/>
          </p:cNvCxnSpPr>
          <p:nvPr/>
        </p:nvCxnSpPr>
        <p:spPr>
          <a:xfrm>
            <a:off x="1480144" y="2483741"/>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9349BFE-A1C0-732F-528A-9CB0F1754909}"/>
              </a:ext>
            </a:extLst>
          </p:cNvPr>
          <p:cNvCxnSpPr>
            <a:cxnSpLocks/>
          </p:cNvCxnSpPr>
          <p:nvPr/>
        </p:nvCxnSpPr>
        <p:spPr>
          <a:xfrm>
            <a:off x="6794714" y="2442739"/>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67EC5B-B5C2-1807-710F-E635F7EE493F}"/>
              </a:ext>
            </a:extLst>
          </p:cNvPr>
          <p:cNvCxnSpPr>
            <a:cxnSpLocks/>
          </p:cNvCxnSpPr>
          <p:nvPr/>
        </p:nvCxnSpPr>
        <p:spPr>
          <a:xfrm>
            <a:off x="10720139" y="2524743"/>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9C26345-E6C0-1043-9B60-1F51F753BCB6}"/>
              </a:ext>
            </a:extLst>
          </p:cNvPr>
          <p:cNvSpPr txBox="1"/>
          <p:nvPr/>
        </p:nvSpPr>
        <p:spPr>
          <a:xfrm>
            <a:off x="776254" y="6038790"/>
            <a:ext cx="703890" cy="369332"/>
          </a:xfrm>
          <a:prstGeom prst="rect">
            <a:avLst/>
          </a:prstGeom>
          <a:noFill/>
        </p:spPr>
        <p:txBody>
          <a:bodyPr wrap="square" rtlCol="0">
            <a:spAutoFit/>
          </a:bodyPr>
          <a:lstStyle/>
          <a:p>
            <a:r>
              <a:rPr lang="zh-CN" altLang="en-US" b="1" dirty="0"/>
              <a:t>时间</a:t>
            </a:r>
          </a:p>
        </p:txBody>
      </p:sp>
      <p:grpSp>
        <p:nvGrpSpPr>
          <p:cNvPr id="9" name="组合 8">
            <a:extLst>
              <a:ext uri="{FF2B5EF4-FFF2-40B4-BE49-F238E27FC236}">
                <a16:creationId xmlns:a16="http://schemas.microsoft.com/office/drawing/2014/main" id="{ABF809BE-6E9F-A2EC-E984-945ABC330D10}"/>
              </a:ext>
            </a:extLst>
          </p:cNvPr>
          <p:cNvGrpSpPr/>
          <p:nvPr/>
        </p:nvGrpSpPr>
        <p:grpSpPr>
          <a:xfrm>
            <a:off x="6794714" y="2281732"/>
            <a:ext cx="3925425" cy="395684"/>
            <a:chOff x="6794714" y="2281732"/>
            <a:chExt cx="3925425" cy="395684"/>
          </a:xfrm>
        </p:grpSpPr>
        <p:cxnSp>
          <p:nvCxnSpPr>
            <p:cNvPr id="7" name="直接箭头连接符 6">
              <a:extLst>
                <a:ext uri="{FF2B5EF4-FFF2-40B4-BE49-F238E27FC236}">
                  <a16:creationId xmlns:a16="http://schemas.microsoft.com/office/drawing/2014/main" id="{E6307133-4D47-91E4-1892-44AD6D69506C}"/>
                </a:ext>
              </a:extLst>
            </p:cNvPr>
            <p:cNvCxnSpPr/>
            <p:nvPr/>
          </p:nvCxnSpPr>
          <p:spPr>
            <a:xfrm>
              <a:off x="6794714" y="2677416"/>
              <a:ext cx="3925425"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059FB0D-EA50-4450-03CA-85C3D00F0137}"/>
                </a:ext>
              </a:extLst>
            </p:cNvPr>
            <p:cNvSpPr txBox="1"/>
            <p:nvPr/>
          </p:nvSpPr>
          <p:spPr>
            <a:xfrm>
              <a:off x="7110477" y="2281732"/>
              <a:ext cx="3282627" cy="369332"/>
            </a:xfrm>
            <a:prstGeom prst="rect">
              <a:avLst/>
            </a:prstGeom>
            <a:noFill/>
          </p:spPr>
          <p:txBody>
            <a:bodyPr wrap="square" rtlCol="0">
              <a:spAutoFit/>
            </a:bodyPr>
            <a:lstStyle/>
            <a:p>
              <a:pPr algn="ctr"/>
              <a:r>
                <a:rPr lang="zh-CN" altLang="en-US" b="1" dirty="0"/>
                <a:t>第</a:t>
              </a:r>
              <a:r>
                <a:rPr lang="en-US" altLang="zh-CN" b="1" dirty="0"/>
                <a:t>1</a:t>
              </a:r>
              <a:r>
                <a:rPr lang="zh-CN" altLang="en-US" b="1" dirty="0"/>
                <a:t>阶段：安全性能力发现</a:t>
              </a:r>
            </a:p>
          </p:txBody>
        </p:sp>
      </p:grpSp>
      <p:grpSp>
        <p:nvGrpSpPr>
          <p:cNvPr id="6" name="组合 5">
            <a:extLst>
              <a:ext uri="{FF2B5EF4-FFF2-40B4-BE49-F238E27FC236}">
                <a16:creationId xmlns:a16="http://schemas.microsoft.com/office/drawing/2014/main" id="{3DBAACC9-1447-8DC5-A511-DF3A9C5A214A}"/>
              </a:ext>
            </a:extLst>
          </p:cNvPr>
          <p:cNvGrpSpPr/>
          <p:nvPr/>
        </p:nvGrpSpPr>
        <p:grpSpPr>
          <a:xfrm>
            <a:off x="1480144" y="2853534"/>
            <a:ext cx="9238898" cy="390600"/>
            <a:chOff x="1480144" y="2853534"/>
            <a:chExt cx="9238898" cy="390600"/>
          </a:xfrm>
        </p:grpSpPr>
        <p:cxnSp>
          <p:nvCxnSpPr>
            <p:cNvPr id="35" name="直接箭头连接符 34">
              <a:extLst>
                <a:ext uri="{FF2B5EF4-FFF2-40B4-BE49-F238E27FC236}">
                  <a16:creationId xmlns:a16="http://schemas.microsoft.com/office/drawing/2014/main" id="{AF64EAE0-A559-8954-A2D8-60369842A6D5}"/>
                </a:ext>
              </a:extLst>
            </p:cNvPr>
            <p:cNvCxnSpPr>
              <a:cxnSpLocks/>
            </p:cNvCxnSpPr>
            <p:nvPr/>
          </p:nvCxnSpPr>
          <p:spPr>
            <a:xfrm>
              <a:off x="1480144" y="3244134"/>
              <a:ext cx="9238898"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90C869E-9557-18F9-BB6D-BC3F93C71972}"/>
                </a:ext>
              </a:extLst>
            </p:cNvPr>
            <p:cNvSpPr txBox="1"/>
            <p:nvPr/>
          </p:nvSpPr>
          <p:spPr>
            <a:xfrm>
              <a:off x="3210267" y="2853534"/>
              <a:ext cx="6822212" cy="369332"/>
            </a:xfrm>
            <a:prstGeom prst="rect">
              <a:avLst/>
            </a:prstGeom>
            <a:noFill/>
          </p:spPr>
          <p:txBody>
            <a:bodyPr wrap="square" rtlCol="0">
              <a:spAutoFit/>
            </a:bodyPr>
            <a:lstStyle/>
            <a:p>
              <a:r>
                <a:rPr lang="zh-CN" altLang="en-US" b="1" dirty="0"/>
                <a:t>第</a:t>
              </a:r>
              <a:r>
                <a:rPr lang="en-US" altLang="zh-CN" b="1" dirty="0"/>
                <a:t>2</a:t>
              </a:r>
              <a:r>
                <a:rPr lang="zh-CN" altLang="en-US" b="1" dirty="0"/>
                <a:t>阶段：无线终端和</a:t>
              </a:r>
              <a:r>
                <a:rPr lang="en-US" altLang="zh-CN" b="1" dirty="0"/>
                <a:t>AS</a:t>
              </a:r>
              <a:r>
                <a:rPr lang="zh-CN" altLang="en-US" b="1" dirty="0"/>
                <a:t>双向鉴别，共同生成</a:t>
              </a:r>
              <a:r>
                <a:rPr lang="zh-CN" altLang="en-US" b="1" dirty="0">
                  <a:solidFill>
                    <a:schemeClr val="accent1">
                      <a:lumMod val="75000"/>
                    </a:schemeClr>
                  </a:solidFill>
                </a:rPr>
                <a:t>主密钥</a:t>
              </a:r>
              <a:r>
                <a:rPr lang="en-US" altLang="zh-CN" b="1" dirty="0">
                  <a:solidFill>
                    <a:schemeClr val="accent1">
                      <a:lumMod val="75000"/>
                    </a:schemeClr>
                  </a:solidFill>
                </a:rPr>
                <a:t>MK</a:t>
              </a:r>
              <a:r>
                <a:rPr lang="zh-CN" altLang="en-US" b="1" dirty="0"/>
                <a:t>。</a:t>
              </a:r>
            </a:p>
          </p:txBody>
        </p:sp>
      </p:grpSp>
      <p:grpSp>
        <p:nvGrpSpPr>
          <p:cNvPr id="11" name="组合 10">
            <a:extLst>
              <a:ext uri="{FF2B5EF4-FFF2-40B4-BE49-F238E27FC236}">
                <a16:creationId xmlns:a16="http://schemas.microsoft.com/office/drawing/2014/main" id="{E555927F-15D9-C605-7284-FC5FBC3DC29D}"/>
              </a:ext>
            </a:extLst>
          </p:cNvPr>
          <p:cNvGrpSpPr/>
          <p:nvPr/>
        </p:nvGrpSpPr>
        <p:grpSpPr>
          <a:xfrm>
            <a:off x="1479049" y="3877543"/>
            <a:ext cx="5314570" cy="369332"/>
            <a:chOff x="1479049" y="3877543"/>
            <a:chExt cx="5314570" cy="369332"/>
          </a:xfrm>
        </p:grpSpPr>
        <p:cxnSp>
          <p:nvCxnSpPr>
            <p:cNvPr id="31" name="直接箭头连接符 30">
              <a:extLst>
                <a:ext uri="{FF2B5EF4-FFF2-40B4-BE49-F238E27FC236}">
                  <a16:creationId xmlns:a16="http://schemas.microsoft.com/office/drawing/2014/main" id="{2E068F69-56B7-E50F-551A-41F7079E2B1B}"/>
                </a:ext>
              </a:extLst>
            </p:cNvPr>
            <p:cNvCxnSpPr>
              <a:cxnSpLocks/>
            </p:cNvCxnSpPr>
            <p:nvPr/>
          </p:nvCxnSpPr>
          <p:spPr>
            <a:xfrm>
              <a:off x="1479049" y="4246875"/>
              <a:ext cx="5314570" cy="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F8A61FD9-74FC-0836-6E85-87BABEDBBF99}"/>
                </a:ext>
              </a:extLst>
            </p:cNvPr>
            <p:cNvSpPr txBox="1"/>
            <p:nvPr/>
          </p:nvSpPr>
          <p:spPr>
            <a:xfrm>
              <a:off x="2772712" y="3877543"/>
              <a:ext cx="3327430" cy="369332"/>
            </a:xfrm>
            <a:prstGeom prst="rect">
              <a:avLst/>
            </a:prstGeom>
            <a:noFill/>
          </p:spPr>
          <p:txBody>
            <a:bodyPr wrap="square" rtlCol="0">
              <a:spAutoFit/>
            </a:bodyPr>
            <a:lstStyle/>
            <a:p>
              <a:r>
                <a:rPr lang="zh-CN" altLang="en-US" b="1" dirty="0"/>
                <a:t>将</a:t>
              </a:r>
              <a:r>
                <a:rPr lang="en-US" altLang="zh-CN" b="1" dirty="0"/>
                <a:t>PMK</a:t>
              </a:r>
              <a:r>
                <a:rPr lang="zh-CN" altLang="en-US" b="1" dirty="0"/>
                <a:t>发送给</a:t>
              </a:r>
              <a:r>
                <a:rPr lang="en-US" altLang="zh-CN" b="1" dirty="0"/>
                <a:t>AP</a:t>
              </a:r>
              <a:endParaRPr lang="zh-CN" altLang="en-US" b="1" dirty="0">
                <a:solidFill>
                  <a:schemeClr val="accent1">
                    <a:lumMod val="75000"/>
                  </a:schemeClr>
                </a:solidFill>
              </a:endParaRPr>
            </a:p>
          </p:txBody>
        </p:sp>
      </p:grpSp>
      <p:grpSp>
        <p:nvGrpSpPr>
          <p:cNvPr id="12" name="组合 11">
            <a:extLst>
              <a:ext uri="{FF2B5EF4-FFF2-40B4-BE49-F238E27FC236}">
                <a16:creationId xmlns:a16="http://schemas.microsoft.com/office/drawing/2014/main" id="{9D325291-4D6A-1A5B-F9A1-339B09034127}"/>
              </a:ext>
            </a:extLst>
          </p:cNvPr>
          <p:cNvGrpSpPr/>
          <p:nvPr/>
        </p:nvGrpSpPr>
        <p:grpSpPr>
          <a:xfrm>
            <a:off x="1480144" y="3429200"/>
            <a:ext cx="9238898" cy="375196"/>
            <a:chOff x="1480144" y="3429200"/>
            <a:chExt cx="9238898" cy="375196"/>
          </a:xfrm>
        </p:grpSpPr>
        <p:sp>
          <p:nvSpPr>
            <p:cNvPr id="34" name="文本框 33">
              <a:extLst>
                <a:ext uri="{FF2B5EF4-FFF2-40B4-BE49-F238E27FC236}">
                  <a16:creationId xmlns:a16="http://schemas.microsoft.com/office/drawing/2014/main" id="{8413F76F-5A2F-528C-CBBD-362D0ADD4A8B}"/>
                </a:ext>
              </a:extLst>
            </p:cNvPr>
            <p:cNvSpPr txBox="1"/>
            <p:nvPr/>
          </p:nvSpPr>
          <p:spPr>
            <a:xfrm>
              <a:off x="1578973" y="3429200"/>
              <a:ext cx="5052223" cy="369332"/>
            </a:xfrm>
            <a:prstGeom prst="rect">
              <a:avLst/>
            </a:prstGeom>
            <a:noFill/>
          </p:spPr>
          <p:txBody>
            <a:bodyPr wrap="square" rtlCol="0">
              <a:spAutoFit/>
            </a:bodyPr>
            <a:lstStyle/>
            <a:p>
              <a:pPr algn="ctr"/>
              <a:r>
                <a:rPr lang="zh-CN" altLang="en-US" b="1" dirty="0"/>
                <a:t>第</a:t>
              </a:r>
              <a:r>
                <a:rPr lang="en-US" altLang="zh-CN" b="1" dirty="0"/>
                <a:t>3</a:t>
              </a:r>
              <a:r>
                <a:rPr lang="zh-CN" altLang="en-US" b="1" dirty="0"/>
                <a:t>阶段：无线终端与</a:t>
              </a:r>
              <a:r>
                <a:rPr lang="en-US" altLang="zh-CN" b="1" dirty="0"/>
                <a:t>AS</a:t>
              </a:r>
              <a:r>
                <a:rPr lang="zh-CN" altLang="en-US" b="1" dirty="0"/>
                <a:t>生成</a:t>
              </a:r>
              <a:r>
                <a:rPr lang="zh-CN" altLang="en-US" b="1" dirty="0">
                  <a:solidFill>
                    <a:schemeClr val="accent1">
                      <a:lumMod val="75000"/>
                    </a:schemeClr>
                  </a:solidFill>
                </a:rPr>
                <a:t>成对主密钥</a:t>
              </a:r>
              <a:r>
                <a:rPr lang="en-US" altLang="zh-CN" b="1" dirty="0">
                  <a:solidFill>
                    <a:schemeClr val="accent1">
                      <a:lumMod val="75000"/>
                    </a:schemeClr>
                  </a:solidFill>
                </a:rPr>
                <a:t>PMK</a:t>
              </a:r>
              <a:endParaRPr lang="zh-CN" altLang="en-US" b="1" dirty="0">
                <a:solidFill>
                  <a:schemeClr val="accent1">
                    <a:lumMod val="75000"/>
                  </a:schemeClr>
                </a:solidFill>
              </a:endParaRPr>
            </a:p>
          </p:txBody>
        </p:sp>
        <p:cxnSp>
          <p:nvCxnSpPr>
            <p:cNvPr id="42" name="直接箭头连接符 41">
              <a:extLst>
                <a:ext uri="{FF2B5EF4-FFF2-40B4-BE49-F238E27FC236}">
                  <a16:creationId xmlns:a16="http://schemas.microsoft.com/office/drawing/2014/main" id="{77EE5399-9E12-461D-ED69-4F60EE6B5DA7}"/>
                </a:ext>
              </a:extLst>
            </p:cNvPr>
            <p:cNvCxnSpPr>
              <a:cxnSpLocks/>
            </p:cNvCxnSpPr>
            <p:nvPr/>
          </p:nvCxnSpPr>
          <p:spPr>
            <a:xfrm>
              <a:off x="1480144" y="3804396"/>
              <a:ext cx="9238898"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C9BB91BA-D590-22E5-348C-FF6F784A6B0C}"/>
              </a:ext>
            </a:extLst>
          </p:cNvPr>
          <p:cNvGrpSpPr/>
          <p:nvPr/>
        </p:nvGrpSpPr>
        <p:grpSpPr>
          <a:xfrm>
            <a:off x="6793619" y="4102260"/>
            <a:ext cx="3925423" cy="379320"/>
            <a:chOff x="6793619" y="4399778"/>
            <a:chExt cx="3925423" cy="379320"/>
          </a:xfrm>
        </p:grpSpPr>
        <p:cxnSp>
          <p:nvCxnSpPr>
            <p:cNvPr id="47" name="直接箭头连接符 46">
              <a:extLst>
                <a:ext uri="{FF2B5EF4-FFF2-40B4-BE49-F238E27FC236}">
                  <a16:creationId xmlns:a16="http://schemas.microsoft.com/office/drawing/2014/main" id="{E5C53CAF-3123-73E3-9B05-9A81B6FA1C36}"/>
                </a:ext>
              </a:extLst>
            </p:cNvPr>
            <p:cNvCxnSpPr>
              <a:cxnSpLocks/>
            </p:cNvCxnSpPr>
            <p:nvPr/>
          </p:nvCxnSpPr>
          <p:spPr>
            <a:xfrm>
              <a:off x="6793619" y="4779098"/>
              <a:ext cx="3925423"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A1A67C9-A77C-974B-EEBF-34754A05FA7D}"/>
                </a:ext>
              </a:extLst>
            </p:cNvPr>
            <p:cNvSpPr txBox="1"/>
            <p:nvPr/>
          </p:nvSpPr>
          <p:spPr>
            <a:xfrm>
              <a:off x="7761687" y="4399778"/>
              <a:ext cx="1990383" cy="369332"/>
            </a:xfrm>
            <a:prstGeom prst="rect">
              <a:avLst/>
            </a:prstGeom>
            <a:noFill/>
          </p:spPr>
          <p:txBody>
            <a:bodyPr wrap="square" rtlCol="0">
              <a:spAutoFit/>
            </a:bodyPr>
            <a:lstStyle/>
            <a:p>
              <a:r>
                <a:rPr lang="zh-CN" altLang="en-US" b="1" dirty="0"/>
                <a:t>使用</a:t>
              </a:r>
              <a:r>
                <a:rPr lang="en-US" altLang="zh-CN" b="1" dirty="0"/>
                <a:t>PMK</a:t>
              </a:r>
              <a:r>
                <a:rPr lang="zh-CN" altLang="en-US" b="1" dirty="0"/>
                <a:t>相互鉴别</a:t>
              </a:r>
              <a:endParaRPr lang="zh-CN" altLang="en-US" b="1" dirty="0">
                <a:solidFill>
                  <a:schemeClr val="accent1">
                    <a:lumMod val="75000"/>
                  </a:schemeClr>
                </a:solidFill>
              </a:endParaRPr>
            </a:p>
          </p:txBody>
        </p:sp>
      </p:grpSp>
    </p:spTree>
    <p:custDataLst>
      <p:tags r:id="rId1"/>
    </p:custDataLst>
    <p:extLst>
      <p:ext uri="{BB962C8B-B14F-4D97-AF65-F5344CB8AC3E}">
        <p14:creationId xmlns:p14="http://schemas.microsoft.com/office/powerpoint/2010/main" val="180203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grpSp>
        <p:nvGrpSpPr>
          <p:cNvPr id="18" name="组合 17">
            <a:extLst>
              <a:ext uri="{FF2B5EF4-FFF2-40B4-BE49-F238E27FC236}">
                <a16:creationId xmlns:a16="http://schemas.microsoft.com/office/drawing/2014/main" id="{EDC6484E-44DF-78FA-1751-CDA440517026}"/>
              </a:ext>
            </a:extLst>
          </p:cNvPr>
          <p:cNvGrpSpPr/>
          <p:nvPr/>
        </p:nvGrpSpPr>
        <p:grpSpPr>
          <a:xfrm>
            <a:off x="10416308" y="1682696"/>
            <a:ext cx="605468" cy="825825"/>
            <a:chOff x="4134451" y="4344891"/>
            <a:chExt cx="662814" cy="904042"/>
          </a:xfrm>
        </p:grpSpPr>
        <p:pic>
          <p:nvPicPr>
            <p:cNvPr id="20" name="图形 10">
              <a:extLst>
                <a:ext uri="{FF2B5EF4-FFF2-40B4-BE49-F238E27FC236}">
                  <a16:creationId xmlns:a16="http://schemas.microsoft.com/office/drawing/2014/main" id="{D727FD75-BEBD-0B1B-9D02-F9F5374BC5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4451" y="4607851"/>
              <a:ext cx="662814" cy="641082"/>
            </a:xfrm>
            <a:prstGeom prst="rect">
              <a:avLst/>
            </a:prstGeom>
          </p:spPr>
        </p:pic>
        <p:grpSp>
          <p:nvGrpSpPr>
            <p:cNvPr id="25" name="组合 24">
              <a:extLst>
                <a:ext uri="{FF2B5EF4-FFF2-40B4-BE49-F238E27FC236}">
                  <a16:creationId xmlns:a16="http://schemas.microsoft.com/office/drawing/2014/main" id="{6B143F80-7736-793F-11A0-F15941716625}"/>
                </a:ext>
              </a:extLst>
            </p:cNvPr>
            <p:cNvGrpSpPr/>
            <p:nvPr/>
          </p:nvGrpSpPr>
          <p:grpSpPr>
            <a:xfrm>
              <a:off x="4388984" y="4344891"/>
              <a:ext cx="381000" cy="351117"/>
              <a:chOff x="2556504" y="2484669"/>
              <a:chExt cx="381000" cy="351117"/>
            </a:xfrm>
          </p:grpSpPr>
          <p:pic>
            <p:nvPicPr>
              <p:cNvPr id="26" name="图形 25">
                <a:extLst>
                  <a:ext uri="{FF2B5EF4-FFF2-40B4-BE49-F238E27FC236}">
                    <a16:creationId xmlns:a16="http://schemas.microsoft.com/office/drawing/2014/main" id="{D0770F67-331A-3C27-B343-AC70D1DF06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504" y="2484669"/>
                <a:ext cx="381000" cy="285750"/>
              </a:xfrm>
              <a:prstGeom prst="rect">
                <a:avLst/>
              </a:prstGeom>
            </p:spPr>
          </p:pic>
          <p:cxnSp>
            <p:nvCxnSpPr>
              <p:cNvPr id="27" name="直接连接符 26">
                <a:extLst>
                  <a:ext uri="{FF2B5EF4-FFF2-40B4-BE49-F238E27FC236}">
                    <a16:creationId xmlns:a16="http://schemas.microsoft.com/office/drawing/2014/main" id="{590510AD-783A-305D-2697-B5682AB8D718}"/>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sp>
        <p:nvSpPr>
          <p:cNvPr id="19" name="文本框 18">
            <a:extLst>
              <a:ext uri="{FF2B5EF4-FFF2-40B4-BE49-F238E27FC236}">
                <a16:creationId xmlns:a16="http://schemas.microsoft.com/office/drawing/2014/main" id="{EE9577CB-32A5-AF5F-0E98-90FB82F45B62}"/>
              </a:ext>
            </a:extLst>
          </p:cNvPr>
          <p:cNvSpPr txBox="1"/>
          <p:nvPr/>
        </p:nvSpPr>
        <p:spPr>
          <a:xfrm>
            <a:off x="10146103" y="1320337"/>
            <a:ext cx="1272594" cy="369332"/>
          </a:xfrm>
          <a:prstGeom prst="rect">
            <a:avLst/>
          </a:prstGeom>
          <a:noFill/>
        </p:spPr>
        <p:txBody>
          <a:bodyPr wrap="square" rtlCol="0">
            <a:spAutoFit/>
          </a:bodyPr>
          <a:lstStyle/>
          <a:p>
            <a:pPr algn="ctr"/>
            <a:r>
              <a:rPr lang="zh-CN" altLang="en-US" b="1" dirty="0"/>
              <a:t>无线终端</a:t>
            </a:r>
          </a:p>
        </p:txBody>
      </p:sp>
      <p:sp>
        <p:nvSpPr>
          <p:cNvPr id="29" name="文本框 28">
            <a:extLst>
              <a:ext uri="{FF2B5EF4-FFF2-40B4-BE49-F238E27FC236}">
                <a16:creationId xmlns:a16="http://schemas.microsoft.com/office/drawing/2014/main" id="{246488D2-DBD0-43B4-0519-2EDABB94EE7B}"/>
              </a:ext>
            </a:extLst>
          </p:cNvPr>
          <p:cNvSpPr txBox="1"/>
          <p:nvPr/>
        </p:nvSpPr>
        <p:spPr>
          <a:xfrm>
            <a:off x="830538" y="1325866"/>
            <a:ext cx="1647222" cy="369332"/>
          </a:xfrm>
          <a:prstGeom prst="rect">
            <a:avLst/>
          </a:prstGeom>
          <a:noFill/>
        </p:spPr>
        <p:txBody>
          <a:bodyPr wrap="square" rtlCol="0">
            <a:spAutoFit/>
          </a:bodyPr>
          <a:lstStyle/>
          <a:p>
            <a:pPr algn="ctr"/>
            <a:r>
              <a:rPr lang="zh-CN" altLang="en-US" b="1" dirty="0"/>
              <a:t>鉴别服务器</a:t>
            </a:r>
            <a:r>
              <a:rPr lang="en-US" altLang="zh-CN" b="1" dirty="0"/>
              <a:t>AS</a:t>
            </a:r>
            <a:endParaRPr lang="zh-CN" altLang="en-US" b="1" dirty="0"/>
          </a:p>
        </p:txBody>
      </p:sp>
      <p:pic>
        <p:nvPicPr>
          <p:cNvPr id="30" name="图形 29">
            <a:extLst>
              <a:ext uri="{FF2B5EF4-FFF2-40B4-BE49-F238E27FC236}">
                <a16:creationId xmlns:a16="http://schemas.microsoft.com/office/drawing/2014/main" id="{707B8897-3DF7-91E6-D2EA-8C84A2DDC2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7930" y="1792914"/>
            <a:ext cx="487978" cy="650638"/>
          </a:xfrm>
          <a:prstGeom prst="rect">
            <a:avLst/>
          </a:prstGeom>
        </p:spPr>
      </p:pic>
      <p:pic>
        <p:nvPicPr>
          <p:cNvPr id="32" name="图形 31">
            <a:extLst>
              <a:ext uri="{FF2B5EF4-FFF2-40B4-BE49-F238E27FC236}">
                <a16:creationId xmlns:a16="http://schemas.microsoft.com/office/drawing/2014/main" id="{BFF9F85A-BD2F-814A-BE8A-BE5695508B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7144" y="1705701"/>
            <a:ext cx="750944" cy="737038"/>
          </a:xfrm>
          <a:prstGeom prst="rect">
            <a:avLst/>
          </a:prstGeom>
        </p:spPr>
      </p:pic>
      <p:sp>
        <p:nvSpPr>
          <p:cNvPr id="33" name="文本框 32">
            <a:extLst>
              <a:ext uri="{FF2B5EF4-FFF2-40B4-BE49-F238E27FC236}">
                <a16:creationId xmlns:a16="http://schemas.microsoft.com/office/drawing/2014/main" id="{DE4819DD-207E-7BE4-85E3-D116C5CA171C}"/>
              </a:ext>
            </a:extLst>
          </p:cNvPr>
          <p:cNvSpPr txBox="1"/>
          <p:nvPr/>
        </p:nvSpPr>
        <p:spPr>
          <a:xfrm>
            <a:off x="6183634" y="1325866"/>
            <a:ext cx="1272594" cy="369332"/>
          </a:xfrm>
          <a:prstGeom prst="rect">
            <a:avLst/>
          </a:prstGeom>
          <a:noFill/>
        </p:spPr>
        <p:txBody>
          <a:bodyPr wrap="square" rtlCol="0">
            <a:spAutoFit/>
          </a:bodyPr>
          <a:lstStyle/>
          <a:p>
            <a:pPr algn="ctr"/>
            <a:r>
              <a:rPr lang="zh-CN" altLang="en-US" b="1" dirty="0"/>
              <a:t>接入点</a:t>
            </a:r>
            <a:r>
              <a:rPr lang="en-US" altLang="zh-CN" b="1" dirty="0"/>
              <a:t>AP</a:t>
            </a:r>
            <a:endParaRPr lang="zh-CN" altLang="en-US" b="1" dirty="0"/>
          </a:p>
        </p:txBody>
      </p:sp>
      <p:cxnSp>
        <p:nvCxnSpPr>
          <p:cNvPr id="16" name="直接箭头连接符 15">
            <a:extLst>
              <a:ext uri="{FF2B5EF4-FFF2-40B4-BE49-F238E27FC236}">
                <a16:creationId xmlns:a16="http://schemas.microsoft.com/office/drawing/2014/main" id="{F0CFDEB7-94BE-D23D-A0FE-76793708F5EA}"/>
              </a:ext>
            </a:extLst>
          </p:cNvPr>
          <p:cNvCxnSpPr>
            <a:cxnSpLocks/>
          </p:cNvCxnSpPr>
          <p:nvPr/>
        </p:nvCxnSpPr>
        <p:spPr>
          <a:xfrm>
            <a:off x="1480144" y="2483741"/>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9349BFE-A1C0-732F-528A-9CB0F1754909}"/>
              </a:ext>
            </a:extLst>
          </p:cNvPr>
          <p:cNvCxnSpPr>
            <a:cxnSpLocks/>
          </p:cNvCxnSpPr>
          <p:nvPr/>
        </p:nvCxnSpPr>
        <p:spPr>
          <a:xfrm>
            <a:off x="6794714" y="2442739"/>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67EC5B-B5C2-1807-710F-E635F7EE493F}"/>
              </a:ext>
            </a:extLst>
          </p:cNvPr>
          <p:cNvCxnSpPr>
            <a:cxnSpLocks/>
          </p:cNvCxnSpPr>
          <p:nvPr/>
        </p:nvCxnSpPr>
        <p:spPr>
          <a:xfrm>
            <a:off x="10720139" y="2524743"/>
            <a:ext cx="0" cy="3914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9C26345-E6C0-1043-9B60-1F51F753BCB6}"/>
              </a:ext>
            </a:extLst>
          </p:cNvPr>
          <p:cNvSpPr txBox="1"/>
          <p:nvPr/>
        </p:nvSpPr>
        <p:spPr>
          <a:xfrm>
            <a:off x="776254" y="6038790"/>
            <a:ext cx="703890" cy="369332"/>
          </a:xfrm>
          <a:prstGeom prst="rect">
            <a:avLst/>
          </a:prstGeom>
          <a:noFill/>
        </p:spPr>
        <p:txBody>
          <a:bodyPr wrap="square" rtlCol="0">
            <a:spAutoFit/>
          </a:bodyPr>
          <a:lstStyle/>
          <a:p>
            <a:r>
              <a:rPr lang="zh-CN" altLang="en-US" b="1" dirty="0"/>
              <a:t>时间</a:t>
            </a:r>
          </a:p>
        </p:txBody>
      </p:sp>
      <p:grpSp>
        <p:nvGrpSpPr>
          <p:cNvPr id="9" name="组合 8">
            <a:extLst>
              <a:ext uri="{FF2B5EF4-FFF2-40B4-BE49-F238E27FC236}">
                <a16:creationId xmlns:a16="http://schemas.microsoft.com/office/drawing/2014/main" id="{ABF809BE-6E9F-A2EC-E984-945ABC330D10}"/>
              </a:ext>
            </a:extLst>
          </p:cNvPr>
          <p:cNvGrpSpPr/>
          <p:nvPr/>
        </p:nvGrpSpPr>
        <p:grpSpPr>
          <a:xfrm>
            <a:off x="6794714" y="2281732"/>
            <a:ext cx="3925425" cy="395684"/>
            <a:chOff x="6794714" y="2281732"/>
            <a:chExt cx="3925425" cy="395684"/>
          </a:xfrm>
        </p:grpSpPr>
        <p:cxnSp>
          <p:nvCxnSpPr>
            <p:cNvPr id="7" name="直接箭头连接符 6">
              <a:extLst>
                <a:ext uri="{FF2B5EF4-FFF2-40B4-BE49-F238E27FC236}">
                  <a16:creationId xmlns:a16="http://schemas.microsoft.com/office/drawing/2014/main" id="{E6307133-4D47-91E4-1892-44AD6D69506C}"/>
                </a:ext>
              </a:extLst>
            </p:cNvPr>
            <p:cNvCxnSpPr/>
            <p:nvPr/>
          </p:nvCxnSpPr>
          <p:spPr>
            <a:xfrm>
              <a:off x="6794714" y="2677416"/>
              <a:ext cx="3925425"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059FB0D-EA50-4450-03CA-85C3D00F0137}"/>
                </a:ext>
              </a:extLst>
            </p:cNvPr>
            <p:cNvSpPr txBox="1"/>
            <p:nvPr/>
          </p:nvSpPr>
          <p:spPr>
            <a:xfrm>
              <a:off x="7110477" y="2281732"/>
              <a:ext cx="3282627" cy="369332"/>
            </a:xfrm>
            <a:prstGeom prst="rect">
              <a:avLst/>
            </a:prstGeom>
            <a:noFill/>
          </p:spPr>
          <p:txBody>
            <a:bodyPr wrap="square" rtlCol="0">
              <a:spAutoFit/>
            </a:bodyPr>
            <a:lstStyle/>
            <a:p>
              <a:pPr algn="ctr"/>
              <a:r>
                <a:rPr lang="zh-CN" altLang="en-US" b="1" dirty="0"/>
                <a:t>第</a:t>
              </a:r>
              <a:r>
                <a:rPr lang="en-US" altLang="zh-CN" b="1" dirty="0"/>
                <a:t>1</a:t>
              </a:r>
              <a:r>
                <a:rPr lang="zh-CN" altLang="en-US" b="1" dirty="0"/>
                <a:t>阶段：安全性能力发现</a:t>
              </a:r>
            </a:p>
          </p:txBody>
        </p:sp>
      </p:grpSp>
      <p:grpSp>
        <p:nvGrpSpPr>
          <p:cNvPr id="6" name="组合 5">
            <a:extLst>
              <a:ext uri="{FF2B5EF4-FFF2-40B4-BE49-F238E27FC236}">
                <a16:creationId xmlns:a16="http://schemas.microsoft.com/office/drawing/2014/main" id="{3DBAACC9-1447-8DC5-A511-DF3A9C5A214A}"/>
              </a:ext>
            </a:extLst>
          </p:cNvPr>
          <p:cNvGrpSpPr/>
          <p:nvPr/>
        </p:nvGrpSpPr>
        <p:grpSpPr>
          <a:xfrm>
            <a:off x="1480144" y="2853534"/>
            <a:ext cx="9238898" cy="390600"/>
            <a:chOff x="1480144" y="2853534"/>
            <a:chExt cx="9238898" cy="390600"/>
          </a:xfrm>
        </p:grpSpPr>
        <p:cxnSp>
          <p:nvCxnSpPr>
            <p:cNvPr id="35" name="直接箭头连接符 34">
              <a:extLst>
                <a:ext uri="{FF2B5EF4-FFF2-40B4-BE49-F238E27FC236}">
                  <a16:creationId xmlns:a16="http://schemas.microsoft.com/office/drawing/2014/main" id="{AF64EAE0-A559-8954-A2D8-60369842A6D5}"/>
                </a:ext>
              </a:extLst>
            </p:cNvPr>
            <p:cNvCxnSpPr>
              <a:cxnSpLocks/>
            </p:cNvCxnSpPr>
            <p:nvPr/>
          </p:nvCxnSpPr>
          <p:spPr>
            <a:xfrm>
              <a:off x="1480144" y="3244134"/>
              <a:ext cx="9238898"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90C869E-9557-18F9-BB6D-BC3F93C71972}"/>
                </a:ext>
              </a:extLst>
            </p:cNvPr>
            <p:cNvSpPr txBox="1"/>
            <p:nvPr/>
          </p:nvSpPr>
          <p:spPr>
            <a:xfrm>
              <a:off x="3210267" y="2853534"/>
              <a:ext cx="6822212" cy="369332"/>
            </a:xfrm>
            <a:prstGeom prst="rect">
              <a:avLst/>
            </a:prstGeom>
            <a:noFill/>
          </p:spPr>
          <p:txBody>
            <a:bodyPr wrap="square" rtlCol="0">
              <a:spAutoFit/>
            </a:bodyPr>
            <a:lstStyle/>
            <a:p>
              <a:r>
                <a:rPr lang="zh-CN" altLang="en-US" b="1" dirty="0"/>
                <a:t>第</a:t>
              </a:r>
              <a:r>
                <a:rPr lang="en-US" altLang="zh-CN" b="1" dirty="0"/>
                <a:t>2</a:t>
              </a:r>
              <a:r>
                <a:rPr lang="zh-CN" altLang="en-US" b="1" dirty="0"/>
                <a:t>阶段：无线终端和</a:t>
              </a:r>
              <a:r>
                <a:rPr lang="en-US" altLang="zh-CN" b="1" dirty="0"/>
                <a:t>AS</a:t>
              </a:r>
              <a:r>
                <a:rPr lang="zh-CN" altLang="en-US" b="1" dirty="0"/>
                <a:t>双向鉴别，共同生成</a:t>
              </a:r>
              <a:r>
                <a:rPr lang="zh-CN" altLang="en-US" b="1" dirty="0">
                  <a:solidFill>
                    <a:schemeClr val="accent1">
                      <a:lumMod val="75000"/>
                    </a:schemeClr>
                  </a:solidFill>
                </a:rPr>
                <a:t>主密钥</a:t>
              </a:r>
              <a:r>
                <a:rPr lang="en-US" altLang="zh-CN" b="1" dirty="0">
                  <a:solidFill>
                    <a:schemeClr val="accent1">
                      <a:lumMod val="75000"/>
                    </a:schemeClr>
                  </a:solidFill>
                </a:rPr>
                <a:t>MK</a:t>
              </a:r>
              <a:r>
                <a:rPr lang="zh-CN" altLang="en-US" b="1" dirty="0"/>
                <a:t>。</a:t>
              </a:r>
            </a:p>
          </p:txBody>
        </p:sp>
      </p:grpSp>
      <p:grpSp>
        <p:nvGrpSpPr>
          <p:cNvPr id="11" name="组合 10">
            <a:extLst>
              <a:ext uri="{FF2B5EF4-FFF2-40B4-BE49-F238E27FC236}">
                <a16:creationId xmlns:a16="http://schemas.microsoft.com/office/drawing/2014/main" id="{E555927F-15D9-C605-7284-FC5FBC3DC29D}"/>
              </a:ext>
            </a:extLst>
          </p:cNvPr>
          <p:cNvGrpSpPr/>
          <p:nvPr/>
        </p:nvGrpSpPr>
        <p:grpSpPr>
          <a:xfrm>
            <a:off x="1479049" y="3877543"/>
            <a:ext cx="5314570" cy="369332"/>
            <a:chOff x="1479049" y="3877543"/>
            <a:chExt cx="5314570" cy="369332"/>
          </a:xfrm>
        </p:grpSpPr>
        <p:cxnSp>
          <p:nvCxnSpPr>
            <p:cNvPr id="31" name="直接箭头连接符 30">
              <a:extLst>
                <a:ext uri="{FF2B5EF4-FFF2-40B4-BE49-F238E27FC236}">
                  <a16:creationId xmlns:a16="http://schemas.microsoft.com/office/drawing/2014/main" id="{2E068F69-56B7-E50F-551A-41F7079E2B1B}"/>
                </a:ext>
              </a:extLst>
            </p:cNvPr>
            <p:cNvCxnSpPr>
              <a:cxnSpLocks/>
            </p:cNvCxnSpPr>
            <p:nvPr/>
          </p:nvCxnSpPr>
          <p:spPr>
            <a:xfrm>
              <a:off x="1479049" y="4246875"/>
              <a:ext cx="5314570" cy="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F8A61FD9-74FC-0836-6E85-87BABEDBBF99}"/>
                </a:ext>
              </a:extLst>
            </p:cNvPr>
            <p:cNvSpPr txBox="1"/>
            <p:nvPr/>
          </p:nvSpPr>
          <p:spPr>
            <a:xfrm>
              <a:off x="2772712" y="3877543"/>
              <a:ext cx="3327430" cy="369332"/>
            </a:xfrm>
            <a:prstGeom prst="rect">
              <a:avLst/>
            </a:prstGeom>
            <a:noFill/>
          </p:spPr>
          <p:txBody>
            <a:bodyPr wrap="square" rtlCol="0">
              <a:spAutoFit/>
            </a:bodyPr>
            <a:lstStyle/>
            <a:p>
              <a:r>
                <a:rPr lang="zh-CN" altLang="en-US" b="1" dirty="0"/>
                <a:t>将</a:t>
              </a:r>
              <a:r>
                <a:rPr lang="en-US" altLang="zh-CN" b="1" dirty="0"/>
                <a:t>PMK</a:t>
              </a:r>
              <a:r>
                <a:rPr lang="zh-CN" altLang="en-US" b="1" dirty="0"/>
                <a:t>发送给</a:t>
              </a:r>
              <a:r>
                <a:rPr lang="en-US" altLang="zh-CN" b="1" dirty="0"/>
                <a:t>AP</a:t>
              </a:r>
              <a:endParaRPr lang="zh-CN" altLang="en-US" b="1" dirty="0">
                <a:solidFill>
                  <a:schemeClr val="accent1">
                    <a:lumMod val="75000"/>
                  </a:schemeClr>
                </a:solidFill>
              </a:endParaRPr>
            </a:p>
          </p:txBody>
        </p:sp>
      </p:grpSp>
      <p:grpSp>
        <p:nvGrpSpPr>
          <p:cNvPr id="12" name="组合 11">
            <a:extLst>
              <a:ext uri="{FF2B5EF4-FFF2-40B4-BE49-F238E27FC236}">
                <a16:creationId xmlns:a16="http://schemas.microsoft.com/office/drawing/2014/main" id="{9D325291-4D6A-1A5B-F9A1-339B09034127}"/>
              </a:ext>
            </a:extLst>
          </p:cNvPr>
          <p:cNvGrpSpPr/>
          <p:nvPr/>
        </p:nvGrpSpPr>
        <p:grpSpPr>
          <a:xfrm>
            <a:off x="1480144" y="3429200"/>
            <a:ext cx="9238898" cy="375196"/>
            <a:chOff x="1480144" y="3429200"/>
            <a:chExt cx="9238898" cy="375196"/>
          </a:xfrm>
        </p:grpSpPr>
        <p:sp>
          <p:nvSpPr>
            <p:cNvPr id="34" name="文本框 33">
              <a:extLst>
                <a:ext uri="{FF2B5EF4-FFF2-40B4-BE49-F238E27FC236}">
                  <a16:creationId xmlns:a16="http://schemas.microsoft.com/office/drawing/2014/main" id="{8413F76F-5A2F-528C-CBBD-362D0ADD4A8B}"/>
                </a:ext>
              </a:extLst>
            </p:cNvPr>
            <p:cNvSpPr txBox="1"/>
            <p:nvPr/>
          </p:nvSpPr>
          <p:spPr>
            <a:xfrm>
              <a:off x="1578973" y="3429200"/>
              <a:ext cx="5052223" cy="369332"/>
            </a:xfrm>
            <a:prstGeom prst="rect">
              <a:avLst/>
            </a:prstGeom>
            <a:noFill/>
          </p:spPr>
          <p:txBody>
            <a:bodyPr wrap="square" rtlCol="0">
              <a:spAutoFit/>
            </a:bodyPr>
            <a:lstStyle/>
            <a:p>
              <a:pPr algn="ctr"/>
              <a:r>
                <a:rPr lang="zh-CN" altLang="en-US" b="1" dirty="0"/>
                <a:t>第</a:t>
              </a:r>
              <a:r>
                <a:rPr lang="en-US" altLang="zh-CN" b="1" dirty="0"/>
                <a:t>3</a:t>
              </a:r>
              <a:r>
                <a:rPr lang="zh-CN" altLang="en-US" b="1" dirty="0"/>
                <a:t>阶段：无线终端与</a:t>
              </a:r>
              <a:r>
                <a:rPr lang="en-US" altLang="zh-CN" b="1" dirty="0"/>
                <a:t>AS</a:t>
              </a:r>
              <a:r>
                <a:rPr lang="zh-CN" altLang="en-US" b="1" dirty="0"/>
                <a:t>生成</a:t>
              </a:r>
              <a:r>
                <a:rPr lang="zh-CN" altLang="en-US" b="1" dirty="0">
                  <a:solidFill>
                    <a:schemeClr val="accent1">
                      <a:lumMod val="75000"/>
                    </a:schemeClr>
                  </a:solidFill>
                </a:rPr>
                <a:t>成对主密钥</a:t>
              </a:r>
              <a:r>
                <a:rPr lang="en-US" altLang="zh-CN" b="1" dirty="0">
                  <a:solidFill>
                    <a:schemeClr val="accent1">
                      <a:lumMod val="75000"/>
                    </a:schemeClr>
                  </a:solidFill>
                </a:rPr>
                <a:t>PMK</a:t>
              </a:r>
              <a:endParaRPr lang="zh-CN" altLang="en-US" b="1" dirty="0">
                <a:solidFill>
                  <a:schemeClr val="accent1">
                    <a:lumMod val="75000"/>
                  </a:schemeClr>
                </a:solidFill>
              </a:endParaRPr>
            </a:p>
          </p:txBody>
        </p:sp>
        <p:cxnSp>
          <p:nvCxnSpPr>
            <p:cNvPr id="42" name="直接箭头连接符 41">
              <a:extLst>
                <a:ext uri="{FF2B5EF4-FFF2-40B4-BE49-F238E27FC236}">
                  <a16:creationId xmlns:a16="http://schemas.microsoft.com/office/drawing/2014/main" id="{77EE5399-9E12-461D-ED69-4F60EE6B5DA7}"/>
                </a:ext>
              </a:extLst>
            </p:cNvPr>
            <p:cNvCxnSpPr>
              <a:cxnSpLocks/>
            </p:cNvCxnSpPr>
            <p:nvPr/>
          </p:nvCxnSpPr>
          <p:spPr>
            <a:xfrm>
              <a:off x="1480144" y="3804396"/>
              <a:ext cx="9238898"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DE208F95-DE4D-6A57-D9DA-870E4E458C63}"/>
              </a:ext>
            </a:extLst>
          </p:cNvPr>
          <p:cNvGrpSpPr/>
          <p:nvPr/>
        </p:nvGrpSpPr>
        <p:grpSpPr>
          <a:xfrm>
            <a:off x="6793619" y="4676055"/>
            <a:ext cx="3925423" cy="646331"/>
            <a:chOff x="6789078" y="4836045"/>
            <a:chExt cx="3925423" cy="646331"/>
          </a:xfrm>
        </p:grpSpPr>
        <p:cxnSp>
          <p:nvCxnSpPr>
            <p:cNvPr id="41" name="直接箭头连接符 40">
              <a:extLst>
                <a:ext uri="{FF2B5EF4-FFF2-40B4-BE49-F238E27FC236}">
                  <a16:creationId xmlns:a16="http://schemas.microsoft.com/office/drawing/2014/main" id="{9CC4357A-0BE2-2E71-0458-A4BD781BF9CF}"/>
                </a:ext>
              </a:extLst>
            </p:cNvPr>
            <p:cNvCxnSpPr>
              <a:cxnSpLocks/>
            </p:cNvCxnSpPr>
            <p:nvPr/>
          </p:nvCxnSpPr>
          <p:spPr>
            <a:xfrm>
              <a:off x="6789078" y="5455355"/>
              <a:ext cx="3925423"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83769C4-847F-7BF5-ABF4-4F0557BCD4C5}"/>
                </a:ext>
              </a:extLst>
            </p:cNvPr>
            <p:cNvSpPr txBox="1"/>
            <p:nvPr/>
          </p:nvSpPr>
          <p:spPr>
            <a:xfrm>
              <a:off x="6958233" y="4836045"/>
              <a:ext cx="3580389" cy="646331"/>
            </a:xfrm>
            <a:prstGeom prst="rect">
              <a:avLst/>
            </a:prstGeom>
            <a:noFill/>
          </p:spPr>
          <p:txBody>
            <a:bodyPr wrap="square" rtlCol="0">
              <a:spAutoFit/>
            </a:bodyPr>
            <a:lstStyle/>
            <a:p>
              <a:r>
                <a:rPr lang="zh-CN" altLang="en-US" b="1" dirty="0"/>
                <a:t>第</a:t>
              </a:r>
              <a:r>
                <a:rPr lang="en-US" altLang="zh-CN" b="1" dirty="0"/>
                <a:t>4</a:t>
              </a:r>
              <a:r>
                <a:rPr lang="zh-CN" altLang="en-US" b="1" dirty="0"/>
                <a:t>阶段：</a:t>
              </a:r>
              <a:r>
                <a:rPr lang="en-US" altLang="zh-CN" b="1" dirty="0"/>
                <a:t>AP</a:t>
              </a:r>
              <a:r>
                <a:rPr lang="zh-CN" altLang="en-US" b="1" dirty="0"/>
                <a:t>和无线终端各自用</a:t>
              </a:r>
              <a:r>
                <a:rPr lang="en-US" altLang="zh-CN" b="1" dirty="0"/>
                <a:t>PMK</a:t>
              </a:r>
              <a:r>
                <a:rPr lang="zh-CN" altLang="en-US" b="1" dirty="0"/>
                <a:t>生成</a:t>
              </a:r>
              <a:r>
                <a:rPr lang="zh-CN" altLang="en-US" b="1" dirty="0">
                  <a:solidFill>
                    <a:schemeClr val="accent1">
                      <a:lumMod val="75000"/>
                    </a:schemeClr>
                  </a:solidFill>
                </a:rPr>
                <a:t>临时密钥</a:t>
              </a:r>
              <a:r>
                <a:rPr lang="en-US" altLang="zh-CN" b="1" dirty="0">
                  <a:solidFill>
                    <a:schemeClr val="accent1">
                      <a:lumMod val="75000"/>
                    </a:schemeClr>
                  </a:solidFill>
                </a:rPr>
                <a:t>TK</a:t>
              </a:r>
              <a:endParaRPr lang="zh-CN" altLang="en-US" b="1" dirty="0">
                <a:solidFill>
                  <a:schemeClr val="accent1">
                    <a:lumMod val="75000"/>
                  </a:schemeClr>
                </a:solidFill>
              </a:endParaRPr>
            </a:p>
          </p:txBody>
        </p:sp>
      </p:grpSp>
      <p:sp>
        <p:nvSpPr>
          <p:cNvPr id="5" name="箭头: 左右 4">
            <a:extLst>
              <a:ext uri="{FF2B5EF4-FFF2-40B4-BE49-F238E27FC236}">
                <a16:creationId xmlns:a16="http://schemas.microsoft.com/office/drawing/2014/main" id="{F34FF0E7-0ECB-EA65-02B8-29BCCDF4B057}"/>
              </a:ext>
            </a:extLst>
          </p:cNvPr>
          <p:cNvSpPr/>
          <p:nvPr/>
        </p:nvSpPr>
        <p:spPr>
          <a:xfrm>
            <a:off x="6819931" y="5466666"/>
            <a:ext cx="3923232" cy="77685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数据传输（使用</a:t>
            </a:r>
            <a:r>
              <a:rPr lang="en-US" altLang="zh-CN" b="1" dirty="0"/>
              <a:t>TK</a:t>
            </a:r>
            <a:r>
              <a:rPr lang="zh-CN" altLang="en-US" b="1" dirty="0"/>
              <a:t>加密）</a:t>
            </a:r>
          </a:p>
        </p:txBody>
      </p:sp>
      <p:grpSp>
        <p:nvGrpSpPr>
          <p:cNvPr id="51" name="组合 50">
            <a:extLst>
              <a:ext uri="{FF2B5EF4-FFF2-40B4-BE49-F238E27FC236}">
                <a16:creationId xmlns:a16="http://schemas.microsoft.com/office/drawing/2014/main" id="{C16867B4-4391-4B20-7F47-244736730931}"/>
              </a:ext>
            </a:extLst>
          </p:cNvPr>
          <p:cNvGrpSpPr/>
          <p:nvPr/>
        </p:nvGrpSpPr>
        <p:grpSpPr>
          <a:xfrm>
            <a:off x="6793619" y="4102260"/>
            <a:ext cx="3925423" cy="379320"/>
            <a:chOff x="6793619" y="4399778"/>
            <a:chExt cx="3925423" cy="379320"/>
          </a:xfrm>
        </p:grpSpPr>
        <p:cxnSp>
          <p:nvCxnSpPr>
            <p:cNvPr id="52" name="直接箭头连接符 51">
              <a:extLst>
                <a:ext uri="{FF2B5EF4-FFF2-40B4-BE49-F238E27FC236}">
                  <a16:creationId xmlns:a16="http://schemas.microsoft.com/office/drawing/2014/main" id="{0E914E79-D54F-B745-6F24-DA5F28F98CE6}"/>
                </a:ext>
              </a:extLst>
            </p:cNvPr>
            <p:cNvCxnSpPr>
              <a:cxnSpLocks/>
            </p:cNvCxnSpPr>
            <p:nvPr/>
          </p:nvCxnSpPr>
          <p:spPr>
            <a:xfrm>
              <a:off x="6793619" y="4779098"/>
              <a:ext cx="3925423"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AF115AE-7233-F08B-DB5D-15263855E901}"/>
                </a:ext>
              </a:extLst>
            </p:cNvPr>
            <p:cNvSpPr txBox="1"/>
            <p:nvPr/>
          </p:nvSpPr>
          <p:spPr>
            <a:xfrm>
              <a:off x="7761687" y="4399778"/>
              <a:ext cx="1990383" cy="369332"/>
            </a:xfrm>
            <a:prstGeom prst="rect">
              <a:avLst/>
            </a:prstGeom>
            <a:noFill/>
          </p:spPr>
          <p:txBody>
            <a:bodyPr wrap="square" rtlCol="0">
              <a:spAutoFit/>
            </a:bodyPr>
            <a:lstStyle/>
            <a:p>
              <a:r>
                <a:rPr lang="zh-CN" altLang="en-US" b="1" dirty="0"/>
                <a:t>使用</a:t>
              </a:r>
              <a:r>
                <a:rPr lang="en-US" altLang="zh-CN" b="1" dirty="0"/>
                <a:t>PMK</a:t>
              </a:r>
              <a:r>
                <a:rPr lang="zh-CN" altLang="en-US" b="1" dirty="0"/>
                <a:t>相互鉴别</a:t>
              </a:r>
              <a:endParaRPr lang="zh-CN" altLang="en-US" b="1" dirty="0">
                <a:solidFill>
                  <a:schemeClr val="accent1">
                    <a:lumMod val="75000"/>
                  </a:schemeClr>
                </a:solidFill>
              </a:endParaRPr>
            </a:p>
          </p:txBody>
        </p:sp>
      </p:grpSp>
    </p:spTree>
    <p:custDataLst>
      <p:tags r:id="rId1"/>
    </p:custDataLst>
    <p:extLst>
      <p:ext uri="{BB962C8B-B14F-4D97-AF65-F5344CB8AC3E}">
        <p14:creationId xmlns:p14="http://schemas.microsoft.com/office/powerpoint/2010/main" val="42723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数据链路层安全实例：</a:t>
              </a:r>
              <a:r>
                <a:rPr lang="en-US" altLang="zh-CN" sz="2000" b="1" dirty="0"/>
                <a:t>802.11i</a:t>
              </a:r>
              <a:endParaRPr lang="zh-CN" altLang="en-US" sz="2000" b="1" dirty="0"/>
            </a:p>
          </p:txBody>
        </p:sp>
      </p:grpSp>
      <p:sp>
        <p:nvSpPr>
          <p:cNvPr id="40" name="íşlïḍè">
            <a:extLst>
              <a:ext uri="{FF2B5EF4-FFF2-40B4-BE49-F238E27FC236}">
                <a16:creationId xmlns:a16="http://schemas.microsoft.com/office/drawing/2014/main" id="{40FC9300-1E2F-8C09-291D-D296C6197ED2}"/>
              </a:ext>
            </a:extLst>
          </p:cNvPr>
          <p:cNvSpPr txBox="1"/>
          <p:nvPr/>
        </p:nvSpPr>
        <p:spPr>
          <a:xfrm>
            <a:off x="1266346" y="1209641"/>
            <a:ext cx="10620854" cy="724414"/>
          </a:xfrm>
          <a:prstGeom prst="rect">
            <a:avLst/>
          </a:prstGeom>
          <a:noFill/>
        </p:spPr>
        <p:txBody>
          <a:bodyPr wrap="square" lIns="91440" tIns="45720" rIns="91440" bIns="45720" anchor="ctr">
            <a:noAutofit/>
          </a:bodyPr>
          <a:lstStyle/>
          <a:p>
            <a:r>
              <a:rPr lang="en-US" altLang="zh-CN" b="1" dirty="0"/>
              <a:t>IEEE 802.11i</a:t>
            </a:r>
            <a:r>
              <a:rPr lang="zh-CN" altLang="en-US" b="1" dirty="0"/>
              <a:t>提供了多种加密形式，其中包含</a:t>
            </a:r>
            <a:r>
              <a:rPr lang="en-US" altLang="zh-CN" b="1" dirty="0"/>
              <a:t>WEP</a:t>
            </a:r>
            <a:r>
              <a:rPr lang="zh-CN" altLang="en-US" b="1" dirty="0"/>
              <a:t>加密的强化版本</a:t>
            </a:r>
            <a:r>
              <a:rPr lang="zh-CN" altLang="en-US" b="1" dirty="0">
                <a:solidFill>
                  <a:schemeClr val="accent1">
                    <a:lumMod val="75000"/>
                  </a:schemeClr>
                </a:solidFill>
              </a:rPr>
              <a:t>临时密钥完整性协议</a:t>
            </a:r>
            <a:r>
              <a:rPr lang="zh-CN" altLang="en-US" b="1" dirty="0"/>
              <a:t>（</a:t>
            </a:r>
            <a:r>
              <a:rPr lang="en-US" altLang="zh-CN" b="1" dirty="0">
                <a:solidFill>
                  <a:schemeClr val="accent1">
                    <a:lumMod val="75000"/>
                  </a:schemeClr>
                </a:solidFill>
              </a:rPr>
              <a:t>T</a:t>
            </a:r>
            <a:r>
              <a:rPr lang="en-US" altLang="zh-CN" b="1" dirty="0"/>
              <a:t>emporal </a:t>
            </a:r>
            <a:r>
              <a:rPr lang="en-US" altLang="zh-CN" b="1" dirty="0">
                <a:solidFill>
                  <a:schemeClr val="accent1">
                    <a:lumMod val="75000"/>
                  </a:schemeClr>
                </a:solidFill>
              </a:rPr>
              <a:t>K</a:t>
            </a:r>
            <a:r>
              <a:rPr lang="en-US" altLang="zh-CN" b="1" dirty="0"/>
              <a:t>ey </a:t>
            </a:r>
            <a:r>
              <a:rPr lang="en-US" altLang="zh-CN" b="1" dirty="0">
                <a:solidFill>
                  <a:schemeClr val="accent1">
                    <a:lumMod val="75000"/>
                  </a:schemeClr>
                </a:solidFill>
              </a:rPr>
              <a:t>I</a:t>
            </a:r>
            <a:r>
              <a:rPr lang="en-US" altLang="zh-CN" b="1" dirty="0"/>
              <a:t>ntegrity </a:t>
            </a:r>
            <a:r>
              <a:rPr lang="en-US" altLang="zh-CN" b="1" dirty="0">
                <a:solidFill>
                  <a:schemeClr val="accent1">
                    <a:lumMod val="75000"/>
                  </a:schemeClr>
                </a:solidFill>
              </a:rPr>
              <a:t>P</a:t>
            </a:r>
            <a:r>
              <a:rPr lang="en-US" altLang="zh-CN" b="1" dirty="0"/>
              <a:t>rotocol</a:t>
            </a:r>
            <a:r>
              <a:rPr lang="zh-CN" altLang="en-US" b="1" dirty="0"/>
              <a:t>，</a:t>
            </a:r>
            <a:r>
              <a:rPr lang="en-US" altLang="zh-CN" b="1" dirty="0">
                <a:solidFill>
                  <a:schemeClr val="accent1">
                    <a:lumMod val="75000"/>
                  </a:schemeClr>
                </a:solidFill>
              </a:rPr>
              <a:t>TKIP</a:t>
            </a:r>
            <a:r>
              <a:rPr lang="zh-CN" altLang="en-US" b="1" dirty="0"/>
              <a:t>）和</a:t>
            </a:r>
            <a:r>
              <a:rPr lang="zh-CN" altLang="en-US" b="1" dirty="0">
                <a:solidFill>
                  <a:schemeClr val="accent1">
                    <a:lumMod val="75000"/>
                  </a:schemeClr>
                </a:solidFill>
              </a:rPr>
              <a:t>基于高级加密标准</a:t>
            </a:r>
            <a:r>
              <a:rPr lang="en-US" altLang="zh-CN" b="1" dirty="0">
                <a:solidFill>
                  <a:schemeClr val="accent1">
                    <a:lumMod val="75000"/>
                  </a:schemeClr>
                </a:solidFill>
              </a:rPr>
              <a:t>AES</a:t>
            </a:r>
            <a:r>
              <a:rPr lang="zh-CN" altLang="en-US" b="1" dirty="0">
                <a:solidFill>
                  <a:schemeClr val="accent1">
                    <a:lumMod val="75000"/>
                  </a:schemeClr>
                </a:solidFill>
              </a:rPr>
              <a:t>的加密方案</a:t>
            </a:r>
            <a:r>
              <a:rPr lang="zh-CN" altLang="en-US" b="1" dirty="0"/>
              <a:t>。</a:t>
            </a:r>
            <a:endParaRPr lang="en-US" altLang="zh-CN" b="1" dirty="0"/>
          </a:p>
        </p:txBody>
      </p:sp>
      <p:sp>
        <p:nvSpPr>
          <p:cNvPr id="45" name="矩形 44">
            <a:extLst>
              <a:ext uri="{FF2B5EF4-FFF2-40B4-BE49-F238E27FC236}">
                <a16:creationId xmlns:a16="http://schemas.microsoft.com/office/drawing/2014/main" id="{B7B718F8-3B9A-2523-FBCC-4756FA2A8FFE}"/>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íşlïḍè">
            <a:extLst>
              <a:ext uri="{FF2B5EF4-FFF2-40B4-BE49-F238E27FC236}">
                <a16:creationId xmlns:a16="http://schemas.microsoft.com/office/drawing/2014/main" id="{08302F6B-0893-BAF1-EBAA-C38065BBC3E5}"/>
              </a:ext>
            </a:extLst>
          </p:cNvPr>
          <p:cNvSpPr txBox="1"/>
          <p:nvPr/>
        </p:nvSpPr>
        <p:spPr>
          <a:xfrm>
            <a:off x="1266346" y="1982716"/>
            <a:ext cx="10620854" cy="1043356"/>
          </a:xfrm>
          <a:prstGeom prst="rect">
            <a:avLst/>
          </a:prstGeom>
          <a:noFill/>
        </p:spPr>
        <p:txBody>
          <a:bodyPr wrap="square" lIns="91440" tIns="45720" rIns="91440" bIns="45720" anchor="ctr">
            <a:noAutofit/>
          </a:bodyPr>
          <a:lstStyle/>
          <a:p>
            <a:r>
              <a:rPr lang="zh-CN" altLang="en-US" b="1" dirty="0"/>
              <a:t>考虑到不同用户和不同应用的安全需要，例如企业用户需要很高的企业级安全保护，而家庭用户往往只是使用网络来浏览网页、收发电子邮件等，对安全保护的要求相对较低。为了满足不同用户的需求，</a:t>
            </a:r>
            <a:r>
              <a:rPr lang="en-US" altLang="zh-CN" b="1" dirty="0"/>
              <a:t>IEEE 802.11i</a:t>
            </a:r>
            <a:r>
              <a:rPr lang="zh-CN" altLang="en-US" b="1" dirty="0"/>
              <a:t>规定了以下两种应用模式：</a:t>
            </a:r>
            <a:endParaRPr lang="en-US" altLang="zh-CN" b="1" dirty="0"/>
          </a:p>
        </p:txBody>
      </p:sp>
      <p:sp>
        <p:nvSpPr>
          <p:cNvPr id="47" name="矩形 46">
            <a:extLst>
              <a:ext uri="{FF2B5EF4-FFF2-40B4-BE49-F238E27FC236}">
                <a16:creationId xmlns:a16="http://schemas.microsoft.com/office/drawing/2014/main" id="{439B4828-EF33-6D50-DAE9-7F38A0628699}"/>
              </a:ext>
            </a:extLst>
          </p:cNvPr>
          <p:cNvSpPr/>
          <p:nvPr/>
        </p:nvSpPr>
        <p:spPr>
          <a:xfrm>
            <a:off x="1009370" y="208142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íşlïḍè">
            <a:extLst>
              <a:ext uri="{FF2B5EF4-FFF2-40B4-BE49-F238E27FC236}">
                <a16:creationId xmlns:a16="http://schemas.microsoft.com/office/drawing/2014/main" id="{6A07EC40-F7CA-B861-ED72-28647BCE6DBD}"/>
              </a:ext>
            </a:extLst>
          </p:cNvPr>
          <p:cNvSpPr txBox="1"/>
          <p:nvPr/>
        </p:nvSpPr>
        <p:spPr>
          <a:xfrm>
            <a:off x="1622677" y="3073314"/>
            <a:ext cx="10264523" cy="439561"/>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企业模式</a:t>
            </a:r>
            <a:r>
              <a:rPr lang="zh-CN" altLang="en-US" b="1" dirty="0"/>
              <a:t>：使用</a:t>
            </a:r>
            <a:r>
              <a:rPr lang="zh-CN" altLang="en-US" b="1" dirty="0">
                <a:solidFill>
                  <a:schemeClr val="accent1">
                    <a:lumMod val="75000"/>
                  </a:schemeClr>
                </a:solidFill>
              </a:rPr>
              <a:t>鉴别服务器</a:t>
            </a:r>
            <a:r>
              <a:rPr lang="en-US" altLang="zh-CN" b="1" dirty="0">
                <a:solidFill>
                  <a:schemeClr val="accent1">
                    <a:lumMod val="75000"/>
                  </a:schemeClr>
                </a:solidFill>
              </a:rPr>
              <a:t>AS</a:t>
            </a:r>
            <a:r>
              <a:rPr lang="zh-CN" altLang="en-US" b="1" dirty="0"/>
              <a:t>和</a:t>
            </a:r>
            <a:r>
              <a:rPr lang="zh-CN" altLang="en-US" b="1" dirty="0">
                <a:solidFill>
                  <a:schemeClr val="accent1">
                    <a:lumMod val="75000"/>
                  </a:schemeClr>
                </a:solidFill>
              </a:rPr>
              <a:t>复杂的安全鉴别机制</a:t>
            </a:r>
            <a:r>
              <a:rPr lang="zh-CN" altLang="en-US" b="1" dirty="0"/>
              <a:t>来保护无线网络的通信安全。</a:t>
            </a:r>
            <a:endParaRPr lang="en-US" altLang="zh-CN" b="1" dirty="0"/>
          </a:p>
        </p:txBody>
      </p:sp>
      <p:sp>
        <p:nvSpPr>
          <p:cNvPr id="49" name="矩形 48">
            <a:extLst>
              <a:ext uri="{FF2B5EF4-FFF2-40B4-BE49-F238E27FC236}">
                <a16:creationId xmlns:a16="http://schemas.microsoft.com/office/drawing/2014/main" id="{1A6BDC7B-24CD-F551-08ED-CB6663D1841E}"/>
              </a:ext>
            </a:extLst>
          </p:cNvPr>
          <p:cNvSpPr/>
          <p:nvPr/>
        </p:nvSpPr>
        <p:spPr>
          <a:xfrm>
            <a:off x="1365701" y="317202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a:extLst>
              <a:ext uri="{FF2B5EF4-FFF2-40B4-BE49-F238E27FC236}">
                <a16:creationId xmlns:a16="http://schemas.microsoft.com/office/drawing/2014/main" id="{179D4133-59E7-698A-BB29-CB275463E7EF}"/>
              </a:ext>
            </a:extLst>
          </p:cNvPr>
          <p:cNvSpPr txBox="1"/>
          <p:nvPr/>
        </p:nvSpPr>
        <p:spPr>
          <a:xfrm>
            <a:off x="1622677" y="3658827"/>
            <a:ext cx="10264523" cy="78160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家庭模式</a:t>
            </a:r>
            <a:r>
              <a:rPr lang="zh-CN" altLang="en-US" b="1" dirty="0"/>
              <a:t>：也称个人模式（包括小型办公室），在</a:t>
            </a:r>
            <a:r>
              <a:rPr lang="en-US" altLang="zh-CN" b="1" dirty="0"/>
              <a:t>AP</a:t>
            </a:r>
            <a:r>
              <a:rPr lang="zh-CN" altLang="en-US" b="1" dirty="0"/>
              <a:t>或无线路由器上以及无线终端上配置</a:t>
            </a:r>
            <a:r>
              <a:rPr lang="zh-CN" altLang="en-US" b="1" dirty="0">
                <a:solidFill>
                  <a:schemeClr val="accent1">
                    <a:lumMod val="75000"/>
                  </a:schemeClr>
                </a:solidFill>
              </a:rPr>
              <a:t>预设共享</a:t>
            </a:r>
            <a:endParaRPr lang="en-US" altLang="zh-CN" b="1" dirty="0">
              <a:solidFill>
                <a:schemeClr val="accent1">
                  <a:lumMod val="75000"/>
                </a:schemeClr>
              </a:solidFill>
            </a:endParaRPr>
          </a:p>
          <a:p>
            <a:r>
              <a:rPr lang="en-US" altLang="zh-CN" b="1" dirty="0">
                <a:solidFill>
                  <a:schemeClr val="accent1">
                    <a:lumMod val="75000"/>
                  </a:schemeClr>
                </a:solidFill>
              </a:rPr>
              <a:t>                      </a:t>
            </a:r>
            <a:r>
              <a:rPr lang="zh-CN" altLang="en-US" b="1" dirty="0">
                <a:solidFill>
                  <a:schemeClr val="accent1">
                    <a:lumMod val="75000"/>
                  </a:schemeClr>
                </a:solidFill>
              </a:rPr>
              <a:t>密钥</a:t>
            </a:r>
            <a:r>
              <a:rPr lang="zh-CN" altLang="en-US" b="1" dirty="0"/>
              <a:t>（</a:t>
            </a:r>
            <a:r>
              <a:rPr lang="en-US" altLang="zh-CN" b="1" dirty="0">
                <a:solidFill>
                  <a:schemeClr val="accent1">
                    <a:lumMod val="75000"/>
                  </a:schemeClr>
                </a:solidFill>
              </a:rPr>
              <a:t>P</a:t>
            </a:r>
            <a:r>
              <a:rPr lang="en-US" altLang="zh-CN" b="1" dirty="0"/>
              <a:t>re-</a:t>
            </a:r>
            <a:r>
              <a:rPr lang="en-US" altLang="zh-CN" b="1" dirty="0">
                <a:solidFill>
                  <a:schemeClr val="accent1">
                    <a:lumMod val="75000"/>
                  </a:schemeClr>
                </a:solidFill>
              </a:rPr>
              <a:t>S</a:t>
            </a:r>
            <a:r>
              <a:rPr lang="en-US" altLang="zh-CN" b="1" dirty="0"/>
              <a:t>hared </a:t>
            </a:r>
            <a:r>
              <a:rPr lang="en-US" altLang="zh-CN" b="1" dirty="0">
                <a:solidFill>
                  <a:schemeClr val="accent1">
                    <a:lumMod val="75000"/>
                  </a:schemeClr>
                </a:solidFill>
              </a:rPr>
              <a:t>K</a:t>
            </a:r>
            <a:r>
              <a:rPr lang="en-US" altLang="zh-CN" b="1" dirty="0"/>
              <a:t>ey</a:t>
            </a:r>
            <a:r>
              <a:rPr lang="zh-CN" altLang="en-US" b="1" dirty="0"/>
              <a:t>，</a:t>
            </a:r>
            <a:r>
              <a:rPr lang="en-US" altLang="zh-CN" b="1" dirty="0">
                <a:solidFill>
                  <a:schemeClr val="accent1">
                    <a:lumMod val="75000"/>
                  </a:schemeClr>
                </a:solidFill>
              </a:rPr>
              <a:t>PSK</a:t>
            </a:r>
            <a:r>
              <a:rPr lang="zh-CN" altLang="en-US" b="1" dirty="0"/>
              <a:t>）来保护无线网络的通信安全。</a:t>
            </a:r>
            <a:endParaRPr lang="en-US" altLang="zh-CN" b="1" dirty="0"/>
          </a:p>
        </p:txBody>
      </p:sp>
      <p:sp>
        <p:nvSpPr>
          <p:cNvPr id="54" name="矩形 53">
            <a:extLst>
              <a:ext uri="{FF2B5EF4-FFF2-40B4-BE49-F238E27FC236}">
                <a16:creationId xmlns:a16="http://schemas.microsoft.com/office/drawing/2014/main" id="{75C6C7E8-24CF-CCB2-FF97-13674377E3C6}"/>
              </a:ext>
            </a:extLst>
          </p:cNvPr>
          <p:cNvSpPr/>
          <p:nvPr/>
        </p:nvSpPr>
        <p:spPr>
          <a:xfrm>
            <a:off x="1365701" y="375753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67986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 calcmode="lin" valueType="num">
                                      <p:cBhvr>
                                        <p:cTn id="9" dur="500" fill="hold"/>
                                        <p:tgtEl>
                                          <p:spTgt spid="45"/>
                                        </p:tgtEl>
                                        <p:attrNameLst>
                                          <p:attrName>style.rotation</p:attrName>
                                        </p:attrNameLst>
                                      </p:cBhvr>
                                      <p:tavLst>
                                        <p:tav tm="0">
                                          <p:val>
                                            <p:fltVal val="360"/>
                                          </p:val>
                                        </p:tav>
                                        <p:tav tm="100000">
                                          <p:val>
                                            <p:fltVal val="0"/>
                                          </p:val>
                                        </p:tav>
                                      </p:tavLst>
                                    </p:anim>
                                    <p:animEffect transition="in" filter="fade">
                                      <p:cBhvr>
                                        <p:cTn id="10" dur="500"/>
                                        <p:tgtEl>
                                          <p:spTgt spid="4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 calcmode="lin" valueType="num">
                                      <p:cBhvr>
                                        <p:cTn id="20" dur="500" fill="hold"/>
                                        <p:tgtEl>
                                          <p:spTgt spid="47"/>
                                        </p:tgtEl>
                                        <p:attrNameLst>
                                          <p:attrName>style.rotation</p:attrName>
                                        </p:attrNameLst>
                                      </p:cBhvr>
                                      <p:tavLst>
                                        <p:tav tm="0">
                                          <p:val>
                                            <p:fltVal val="360"/>
                                          </p:val>
                                        </p:tav>
                                        <p:tav tm="100000">
                                          <p:val>
                                            <p:fltVal val="0"/>
                                          </p:val>
                                        </p:tav>
                                      </p:tavLst>
                                    </p:anim>
                                    <p:animEffect transition="in" filter="fade">
                                      <p:cBhvr>
                                        <p:cTn id="21" dur="500"/>
                                        <p:tgtEl>
                                          <p:spTgt spid="47"/>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 calcmode="lin" valueType="num">
                                      <p:cBhvr>
                                        <p:cTn id="31" dur="500" fill="hold"/>
                                        <p:tgtEl>
                                          <p:spTgt spid="49"/>
                                        </p:tgtEl>
                                        <p:attrNameLst>
                                          <p:attrName>style.rotation</p:attrName>
                                        </p:attrNameLst>
                                      </p:cBhvr>
                                      <p:tavLst>
                                        <p:tav tm="0">
                                          <p:val>
                                            <p:fltVal val="360"/>
                                          </p:val>
                                        </p:tav>
                                        <p:tav tm="100000">
                                          <p:val>
                                            <p:fltVal val="0"/>
                                          </p:val>
                                        </p:tav>
                                      </p:tavLst>
                                    </p:anim>
                                    <p:animEffect transition="in" filter="fade">
                                      <p:cBhvr>
                                        <p:cTn id="32" dur="500"/>
                                        <p:tgtEl>
                                          <p:spTgt spid="49"/>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4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p:cTn id="40" dur="500" fill="hold"/>
                                        <p:tgtEl>
                                          <p:spTgt spid="54"/>
                                        </p:tgtEl>
                                        <p:attrNameLst>
                                          <p:attrName>ppt_w</p:attrName>
                                        </p:attrNameLst>
                                      </p:cBhvr>
                                      <p:tavLst>
                                        <p:tav tm="0">
                                          <p:val>
                                            <p:fltVal val="0"/>
                                          </p:val>
                                        </p:tav>
                                        <p:tav tm="100000">
                                          <p:val>
                                            <p:strVal val="#ppt_w"/>
                                          </p:val>
                                        </p:tav>
                                      </p:tavLst>
                                    </p:anim>
                                    <p:anim calcmode="lin" valueType="num">
                                      <p:cBhvr>
                                        <p:cTn id="41" dur="500" fill="hold"/>
                                        <p:tgtEl>
                                          <p:spTgt spid="54"/>
                                        </p:tgtEl>
                                        <p:attrNameLst>
                                          <p:attrName>ppt_h</p:attrName>
                                        </p:attrNameLst>
                                      </p:cBhvr>
                                      <p:tavLst>
                                        <p:tav tm="0">
                                          <p:val>
                                            <p:fltVal val="0"/>
                                          </p:val>
                                        </p:tav>
                                        <p:tav tm="100000">
                                          <p:val>
                                            <p:strVal val="#ppt_h"/>
                                          </p:val>
                                        </p:tav>
                                      </p:tavLst>
                                    </p:anim>
                                    <p:anim calcmode="lin" valueType="num">
                                      <p:cBhvr>
                                        <p:cTn id="42" dur="500" fill="hold"/>
                                        <p:tgtEl>
                                          <p:spTgt spid="54"/>
                                        </p:tgtEl>
                                        <p:attrNameLst>
                                          <p:attrName>style.rotation</p:attrName>
                                        </p:attrNameLst>
                                      </p:cBhvr>
                                      <p:tavLst>
                                        <p:tav tm="0">
                                          <p:val>
                                            <p:fltVal val="360"/>
                                          </p:val>
                                        </p:tav>
                                        <p:tav tm="100000">
                                          <p:val>
                                            <p:fltVal val="0"/>
                                          </p:val>
                                        </p:tav>
                                      </p:tavLst>
                                    </p:anim>
                                    <p:animEffect transition="in" filter="fade">
                                      <p:cBhvr>
                                        <p:cTn id="43" dur="500"/>
                                        <p:tgtEl>
                                          <p:spTgt spid="54"/>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animBg="1"/>
      <p:bldP spid="46" grpId="0"/>
      <p:bldP spid="47" grpId="0" animBg="1"/>
      <p:bldP spid="48" grpId="0"/>
      <p:bldP spid="49" grpId="0" animBg="1"/>
      <p:bldP spid="50" grpId="0"/>
      <p:bldP spid="5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C3287A7-FCFA-B8BB-FD5C-1C5618EB982E}"/>
              </a:ext>
            </a:extLst>
          </p:cNvPr>
          <p:cNvGrpSpPr/>
          <p:nvPr/>
        </p:nvGrpSpPr>
        <p:grpSpPr>
          <a:xfrm>
            <a:off x="1245704" y="1188116"/>
            <a:ext cx="9727095" cy="4064407"/>
            <a:chOff x="1245704" y="1188116"/>
            <a:chExt cx="9727095" cy="4064407"/>
          </a:xfrm>
        </p:grpSpPr>
        <p:sp>
          <p:nvSpPr>
            <p:cNvPr id="12" name="íşlïḍè"/>
            <p:cNvSpPr txBox="1"/>
            <p:nvPr/>
          </p:nvSpPr>
          <p:spPr>
            <a:xfrm>
              <a:off x="1245704" y="1188116"/>
              <a:ext cx="9727095" cy="419100"/>
            </a:xfrm>
            <a:prstGeom prst="rect">
              <a:avLst/>
            </a:prstGeom>
            <a:noFill/>
          </p:spPr>
          <p:txBody>
            <a:bodyPr wrap="square" lIns="91440" tIns="45720" rIns="91440" bIns="45720" anchor="ctr">
              <a:noAutofit/>
            </a:bodyPr>
            <a:lstStyle/>
            <a:p>
              <a:pPr algn="ctr"/>
              <a:r>
                <a:rPr lang="en-US" altLang="zh-CN" sz="2400" b="1" dirty="0"/>
                <a:t>7.7 </a:t>
              </a:r>
              <a:r>
                <a:rPr lang="zh-CN" altLang="en-US" sz="2400" b="1" dirty="0"/>
                <a:t>（</a:t>
              </a:r>
              <a:r>
                <a:rPr lang="en-US" altLang="zh-CN" sz="2400" b="1" dirty="0"/>
                <a:t>2</a:t>
              </a:r>
              <a:r>
                <a:rPr lang="zh-CN" altLang="en-US" sz="2400" b="1" dirty="0"/>
                <a:t>）</a:t>
              </a:r>
              <a:r>
                <a:rPr lang="en-US" altLang="zh-CN" sz="2400" b="1" dirty="0"/>
                <a:t> </a:t>
              </a:r>
              <a:r>
                <a:rPr lang="zh-CN" altLang="en-US" sz="2400" b="1" dirty="0"/>
                <a:t>网络体系结构各层采取的安全措施 </a:t>
              </a:r>
              <a:r>
                <a:rPr lang="en-US" altLang="zh-CN" sz="2400" b="1" dirty="0"/>
                <a:t>—— </a:t>
              </a:r>
              <a:r>
                <a:rPr lang="zh-CN" altLang="en-US" sz="2400" b="1" dirty="0"/>
                <a:t>网络层</a:t>
              </a:r>
              <a:endParaRPr lang="en-US" altLang="zh-CN" sz="2400" b="1" dirty="0"/>
            </a:p>
          </p:txBody>
        </p:sp>
        <p:grpSp>
          <p:nvGrpSpPr>
            <p:cNvPr id="6" name="组合 5"/>
            <p:cNvGrpSpPr/>
            <p:nvPr/>
          </p:nvGrpSpPr>
          <p:grpSpPr>
            <a:xfrm>
              <a:off x="2558888"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err="1">
                    <a:solidFill>
                      <a:schemeClr val="tx1"/>
                    </a:solidFill>
                  </a:rPr>
                  <a:t>IPSec</a:t>
                </a:r>
                <a:r>
                  <a:rPr lang="zh-CN" altLang="en-US" sz="2200" b="1" dirty="0">
                    <a:solidFill>
                      <a:schemeClr val="tx1"/>
                    </a:solidFill>
                  </a:rPr>
                  <a:t>协议栈概述</a:t>
                </a:r>
              </a:p>
            </p:txBody>
          </p:sp>
        </p:grpSp>
        <p:grpSp>
          <p:nvGrpSpPr>
            <p:cNvPr id="32" name="组合 31"/>
            <p:cNvGrpSpPr/>
            <p:nvPr/>
          </p:nvGrpSpPr>
          <p:grpSpPr>
            <a:xfrm>
              <a:off x="2558888" y="2892362"/>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安全关联</a:t>
                </a:r>
                <a:endParaRPr lang="zh-CN" altLang="en-US" sz="2200" b="1" dirty="0">
                  <a:solidFill>
                    <a:schemeClr val="tx1"/>
                  </a:solidFill>
                  <a:latin typeface="Arial Narrow" panose="020B0606020202030204" pitchFamily="34" charset="0"/>
                </a:endParaRPr>
              </a:p>
            </p:txBody>
          </p:sp>
        </p:grpSp>
        <p:grpSp>
          <p:nvGrpSpPr>
            <p:cNvPr id="10" name="组合 9">
              <a:extLst>
                <a:ext uri="{FF2B5EF4-FFF2-40B4-BE49-F238E27FC236}">
                  <a16:creationId xmlns:a16="http://schemas.microsoft.com/office/drawing/2014/main" id="{6B65E6A4-FB6D-AFD8-5B94-047B6AE53537}"/>
                </a:ext>
              </a:extLst>
            </p:cNvPr>
            <p:cNvGrpSpPr/>
            <p:nvPr/>
          </p:nvGrpSpPr>
          <p:grpSpPr>
            <a:xfrm>
              <a:off x="2558888" y="3774666"/>
              <a:ext cx="7098583" cy="595554"/>
              <a:chOff x="1183242" y="3390006"/>
              <a:chExt cx="7098583" cy="595554"/>
            </a:xfrm>
          </p:grpSpPr>
          <p:sp>
            <p:nvSpPr>
              <p:cNvPr id="11" name="平行四边形 10">
                <a:extLst>
                  <a:ext uri="{FF2B5EF4-FFF2-40B4-BE49-F238E27FC236}">
                    <a16:creationId xmlns:a16="http://schemas.microsoft.com/office/drawing/2014/main" id="{B7B0554B-FE6F-EA06-B1C2-67A4EA063DD7}"/>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E6D44ECA-D1BE-DF4F-1B8C-C85515F48B86}"/>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IP</a:t>
                </a:r>
                <a:r>
                  <a:rPr lang="zh-CN" altLang="en-US" sz="2200" b="1" dirty="0">
                    <a:solidFill>
                      <a:schemeClr val="tx1"/>
                    </a:solidFill>
                  </a:rPr>
                  <a:t>安全数据报的格式</a:t>
                </a:r>
              </a:p>
            </p:txBody>
          </p:sp>
        </p:grpSp>
        <p:grpSp>
          <p:nvGrpSpPr>
            <p:cNvPr id="14" name="组合 13">
              <a:extLst>
                <a:ext uri="{FF2B5EF4-FFF2-40B4-BE49-F238E27FC236}">
                  <a16:creationId xmlns:a16="http://schemas.microsoft.com/office/drawing/2014/main" id="{BD7F01BF-0DF4-CD4C-417F-DD1FA1D981E6}"/>
                </a:ext>
              </a:extLst>
            </p:cNvPr>
            <p:cNvGrpSpPr/>
            <p:nvPr/>
          </p:nvGrpSpPr>
          <p:grpSpPr>
            <a:xfrm>
              <a:off x="2558888" y="4656969"/>
              <a:ext cx="7098583" cy="595554"/>
              <a:chOff x="1183242" y="3390006"/>
              <a:chExt cx="7098583" cy="595554"/>
            </a:xfrm>
          </p:grpSpPr>
          <p:sp>
            <p:nvSpPr>
              <p:cNvPr id="15" name="平行四边形 14">
                <a:extLst>
                  <a:ext uri="{FF2B5EF4-FFF2-40B4-BE49-F238E27FC236}">
                    <a16:creationId xmlns:a16="http://schemas.microsoft.com/office/drawing/2014/main" id="{7CF96C13-0BBD-24FF-57DB-1E2DA2F3543D}"/>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6" name="平行四边形 15">
                <a:extLst>
                  <a:ext uri="{FF2B5EF4-FFF2-40B4-BE49-F238E27FC236}">
                    <a16:creationId xmlns:a16="http://schemas.microsoft.com/office/drawing/2014/main" id="{9CF1CB3E-A5C6-DA28-2CA9-E04499954CC8}"/>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err="1">
                    <a:solidFill>
                      <a:schemeClr val="tx1"/>
                    </a:solidFill>
                  </a:rPr>
                  <a:t>IPSec</a:t>
                </a:r>
                <a:r>
                  <a:rPr lang="zh-CN" altLang="en-US" sz="2200" b="1" dirty="0">
                    <a:solidFill>
                      <a:schemeClr val="tx1"/>
                    </a:solidFill>
                  </a:rPr>
                  <a:t>的其他构件</a:t>
                </a:r>
              </a:p>
            </p:txBody>
          </p:sp>
        </p:grpSp>
      </p:grpSp>
    </p:spTree>
    <p:extLst>
      <p:ext uri="{BB962C8B-B14F-4D97-AF65-F5344CB8AC3E}">
        <p14:creationId xmlns:p14="http://schemas.microsoft.com/office/powerpoint/2010/main" val="23042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IPSec</a:t>
              </a:r>
              <a:r>
                <a:rPr lang="zh-CN" altLang="en-US" sz="2000" b="1" dirty="0"/>
                <a:t>协议族概述</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目前，在因特网的网际层、运输层和应用层都有相应的网络安全协议。</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íşlïḍè">
            <a:extLst>
              <a:ext uri="{FF2B5EF4-FFF2-40B4-BE49-F238E27FC236}">
                <a16:creationId xmlns:a16="http://schemas.microsoft.com/office/drawing/2014/main" id="{01887B8B-B405-3E3C-1F6B-50AB28BDC6F9}"/>
              </a:ext>
            </a:extLst>
          </p:cNvPr>
          <p:cNvSpPr txBox="1"/>
          <p:nvPr/>
        </p:nvSpPr>
        <p:spPr>
          <a:xfrm>
            <a:off x="1266346" y="1759194"/>
            <a:ext cx="10620854" cy="727448"/>
          </a:xfrm>
          <a:prstGeom prst="rect">
            <a:avLst/>
          </a:prstGeom>
          <a:noFill/>
        </p:spPr>
        <p:txBody>
          <a:bodyPr wrap="square" lIns="91440" tIns="45720" rIns="91440" bIns="45720" anchor="ctr">
            <a:noAutofit/>
          </a:bodyPr>
          <a:lstStyle/>
          <a:p>
            <a:r>
              <a:rPr lang="en-US" altLang="zh-CN" b="1" dirty="0">
                <a:solidFill>
                  <a:schemeClr val="accent1">
                    <a:lumMod val="75000"/>
                  </a:schemeClr>
                </a:solidFill>
              </a:rPr>
              <a:t>IPSec</a:t>
            </a:r>
            <a:r>
              <a:rPr lang="zh-CN" altLang="en-US" b="1" dirty="0"/>
              <a:t>是“</a:t>
            </a:r>
            <a:r>
              <a:rPr lang="en-US" altLang="zh-CN" b="1" dirty="0"/>
              <a:t>IP Security</a:t>
            </a:r>
            <a:r>
              <a:rPr lang="zh-CN" altLang="en-US" b="1" dirty="0"/>
              <a:t>”（</a:t>
            </a:r>
            <a:r>
              <a:rPr lang="en-US" altLang="zh-CN" b="1" dirty="0"/>
              <a:t>IP</a:t>
            </a:r>
            <a:r>
              <a:rPr lang="zh-CN" altLang="en-US" b="1" dirty="0"/>
              <a:t>安全）的缩写词，它是</a:t>
            </a:r>
            <a:r>
              <a:rPr lang="zh-CN" altLang="en-US" b="1" dirty="0">
                <a:solidFill>
                  <a:schemeClr val="accent1">
                    <a:lumMod val="75000"/>
                  </a:schemeClr>
                </a:solidFill>
              </a:rPr>
              <a:t>为因特网的网际层提供安全服务的协议族</a:t>
            </a:r>
            <a:r>
              <a:rPr lang="zh-CN" altLang="en-US" b="1" dirty="0"/>
              <a:t>（也有人不太严格地称其为“</a:t>
            </a:r>
            <a:r>
              <a:rPr lang="en-US" altLang="zh-CN" b="1" dirty="0"/>
              <a:t>IPSec</a:t>
            </a:r>
            <a:r>
              <a:rPr lang="zh-CN" altLang="en-US" b="1" dirty="0"/>
              <a:t>协议”</a:t>
            </a:r>
            <a:r>
              <a:rPr lang="en-US" altLang="zh-CN" b="1" dirty="0"/>
              <a:t> </a:t>
            </a:r>
            <a:r>
              <a:rPr lang="zh-CN" altLang="en-US" b="1" dirty="0"/>
              <a:t>）</a:t>
            </a:r>
            <a:r>
              <a:rPr lang="en-US" altLang="zh-CN" b="1" dirty="0"/>
              <a:t>[RFC 4301</a:t>
            </a:r>
            <a:r>
              <a:rPr lang="zh-CN" altLang="en-US" b="1" dirty="0"/>
              <a:t>，</a:t>
            </a:r>
            <a:r>
              <a:rPr lang="en-US" altLang="zh-CN" b="1" dirty="0"/>
              <a:t>RFC6071]</a:t>
            </a:r>
            <a:r>
              <a:rPr lang="zh-CN" altLang="en-US" b="1" dirty="0"/>
              <a:t>。</a:t>
            </a:r>
            <a:endParaRPr lang="en-US" altLang="zh-CN" b="1" dirty="0"/>
          </a:p>
        </p:txBody>
      </p:sp>
      <p:sp>
        <p:nvSpPr>
          <p:cNvPr id="39" name="矩形 38">
            <a:extLst>
              <a:ext uri="{FF2B5EF4-FFF2-40B4-BE49-F238E27FC236}">
                <a16:creationId xmlns:a16="http://schemas.microsoft.com/office/drawing/2014/main" id="{3BD102AC-69ED-610C-B137-90C4F315F403}"/>
              </a:ext>
            </a:extLst>
          </p:cNvPr>
          <p:cNvSpPr/>
          <p:nvPr/>
        </p:nvSpPr>
        <p:spPr>
          <a:xfrm>
            <a:off x="1009370" y="185790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íşlïḍè">
            <a:extLst>
              <a:ext uri="{FF2B5EF4-FFF2-40B4-BE49-F238E27FC236}">
                <a16:creationId xmlns:a16="http://schemas.microsoft.com/office/drawing/2014/main" id="{2A752D0E-5BDE-1446-D4C3-EDD9FA4A8940}"/>
              </a:ext>
            </a:extLst>
          </p:cNvPr>
          <p:cNvSpPr txBox="1"/>
          <p:nvPr/>
        </p:nvSpPr>
        <p:spPr>
          <a:xfrm>
            <a:off x="1266346" y="2486642"/>
            <a:ext cx="10620854" cy="727448"/>
          </a:xfrm>
          <a:prstGeom prst="rect">
            <a:avLst/>
          </a:prstGeom>
          <a:noFill/>
        </p:spPr>
        <p:txBody>
          <a:bodyPr wrap="square" lIns="91440" tIns="45720" rIns="91440" bIns="45720" anchor="ctr">
            <a:noAutofit/>
          </a:bodyPr>
          <a:lstStyle/>
          <a:p>
            <a:r>
              <a:rPr lang="en-US" altLang="zh-CN" b="1" dirty="0">
                <a:solidFill>
                  <a:schemeClr val="accent1">
                    <a:lumMod val="75000"/>
                  </a:schemeClr>
                </a:solidFill>
              </a:rPr>
              <a:t>IPSec</a:t>
            </a:r>
            <a:r>
              <a:rPr lang="zh-CN" altLang="en-US" b="1" dirty="0">
                <a:solidFill>
                  <a:schemeClr val="accent1">
                    <a:lumMod val="75000"/>
                  </a:schemeClr>
                </a:solidFill>
              </a:rPr>
              <a:t>并不限定用户使用何种特定的加密和鉴别算法</a:t>
            </a:r>
            <a:r>
              <a:rPr lang="zh-CN" altLang="en-US" b="1" dirty="0"/>
              <a:t>，通信双方可以选择合适的算法和参数（例如，密钥长度）。</a:t>
            </a:r>
            <a:endParaRPr lang="en-US" altLang="zh-CN" b="1" dirty="0"/>
          </a:p>
        </p:txBody>
      </p:sp>
      <p:sp>
        <p:nvSpPr>
          <p:cNvPr id="54" name="矩形 53">
            <a:extLst>
              <a:ext uri="{FF2B5EF4-FFF2-40B4-BE49-F238E27FC236}">
                <a16:creationId xmlns:a16="http://schemas.microsoft.com/office/drawing/2014/main" id="{50D7E450-DCF1-083F-68BE-6C21C6FF3C33}"/>
              </a:ext>
            </a:extLst>
          </p:cNvPr>
          <p:cNvSpPr/>
          <p:nvPr/>
        </p:nvSpPr>
        <p:spPr>
          <a:xfrm>
            <a:off x="1009370" y="258535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a:extLst>
              <a:ext uri="{FF2B5EF4-FFF2-40B4-BE49-F238E27FC236}">
                <a16:creationId xmlns:a16="http://schemas.microsoft.com/office/drawing/2014/main" id="{11AB5B5E-285E-C87B-14AB-23E6479E1F24}"/>
              </a:ext>
            </a:extLst>
          </p:cNvPr>
          <p:cNvSpPr txBox="1"/>
          <p:nvPr/>
        </p:nvSpPr>
        <p:spPr>
          <a:xfrm>
            <a:off x="1642413" y="3201802"/>
            <a:ext cx="10244787" cy="442109"/>
          </a:xfrm>
          <a:prstGeom prst="rect">
            <a:avLst/>
          </a:prstGeom>
          <a:noFill/>
        </p:spPr>
        <p:txBody>
          <a:bodyPr wrap="square" lIns="91440" tIns="45720" rIns="91440" bIns="45720" anchor="ctr">
            <a:noAutofit/>
          </a:bodyPr>
          <a:lstStyle/>
          <a:p>
            <a:r>
              <a:rPr lang="zh-CN" altLang="en-US" b="1" dirty="0"/>
              <a:t>为了保证互操作性，</a:t>
            </a:r>
            <a:r>
              <a:rPr lang="en-US" altLang="zh-CN" b="1" dirty="0"/>
              <a:t>IPSec</a:t>
            </a:r>
            <a:r>
              <a:rPr lang="zh-CN" altLang="en-US" b="1" dirty="0"/>
              <a:t>也包含了一套加密算法，所有</a:t>
            </a:r>
            <a:r>
              <a:rPr lang="en-US" altLang="zh-CN" b="1" dirty="0"/>
              <a:t>IPSec</a:t>
            </a:r>
            <a:r>
              <a:rPr lang="zh-CN" altLang="en-US" b="1" dirty="0"/>
              <a:t>的实现都必须实现这套加密算法。</a:t>
            </a:r>
            <a:endParaRPr lang="en-US" altLang="zh-CN" b="1" dirty="0"/>
          </a:p>
        </p:txBody>
      </p:sp>
      <p:sp>
        <p:nvSpPr>
          <p:cNvPr id="56" name="矩形 55">
            <a:extLst>
              <a:ext uri="{FF2B5EF4-FFF2-40B4-BE49-F238E27FC236}">
                <a16:creationId xmlns:a16="http://schemas.microsoft.com/office/drawing/2014/main" id="{1854627F-936B-C2B3-8939-9155BD4A3FA0}"/>
              </a:ext>
            </a:extLst>
          </p:cNvPr>
          <p:cNvSpPr/>
          <p:nvPr/>
        </p:nvSpPr>
        <p:spPr>
          <a:xfrm>
            <a:off x="1385437" y="330051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6287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anim calcmode="lin" valueType="num">
                                      <p:cBhvr>
                                        <p:cTn id="26" dur="500" fill="hold"/>
                                        <p:tgtEl>
                                          <p:spTgt spid="39"/>
                                        </p:tgtEl>
                                        <p:attrNameLst>
                                          <p:attrName>style.rotation</p:attrName>
                                        </p:attrNameLst>
                                      </p:cBhvr>
                                      <p:tavLst>
                                        <p:tav tm="0">
                                          <p:val>
                                            <p:fltVal val="360"/>
                                          </p:val>
                                        </p:tav>
                                        <p:tav tm="100000">
                                          <p:val>
                                            <p:fltVal val="0"/>
                                          </p:val>
                                        </p:tav>
                                      </p:tavLst>
                                    </p:anim>
                                    <p:animEffect transition="in" filter="fade">
                                      <p:cBhvr>
                                        <p:cTn id="27" dur="500"/>
                                        <p:tgtEl>
                                          <p:spTgt spid="39"/>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 calcmode="lin" valueType="num">
                                      <p:cBhvr>
                                        <p:cTn id="37" dur="500" fill="hold"/>
                                        <p:tgtEl>
                                          <p:spTgt spid="54"/>
                                        </p:tgtEl>
                                        <p:attrNameLst>
                                          <p:attrName>style.rotation</p:attrName>
                                        </p:attrNameLst>
                                      </p:cBhvr>
                                      <p:tavLst>
                                        <p:tav tm="0">
                                          <p:val>
                                            <p:fltVal val="360"/>
                                          </p:val>
                                        </p:tav>
                                        <p:tav tm="100000">
                                          <p:val>
                                            <p:fltVal val="0"/>
                                          </p:val>
                                        </p:tav>
                                      </p:tavLst>
                                    </p:anim>
                                    <p:animEffect transition="in" filter="fade">
                                      <p:cBhvr>
                                        <p:cTn id="38" dur="500"/>
                                        <p:tgtEl>
                                          <p:spTgt spid="54"/>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5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56"/>
                                        </p:tgtEl>
                                        <p:attrNameLst>
                                          <p:attrName>style.visibility</p:attrName>
                                        </p:attrNameLst>
                                      </p:cBhvr>
                                      <p:to>
                                        <p:strVal val="visible"/>
                                      </p:to>
                                    </p:set>
                                    <p:anim calcmode="lin" valueType="num">
                                      <p:cBhvr>
                                        <p:cTn id="46" dur="500" fill="hold"/>
                                        <p:tgtEl>
                                          <p:spTgt spid="56"/>
                                        </p:tgtEl>
                                        <p:attrNameLst>
                                          <p:attrName>ppt_w</p:attrName>
                                        </p:attrNameLst>
                                      </p:cBhvr>
                                      <p:tavLst>
                                        <p:tav tm="0">
                                          <p:val>
                                            <p:fltVal val="0"/>
                                          </p:val>
                                        </p:tav>
                                        <p:tav tm="100000">
                                          <p:val>
                                            <p:strVal val="#ppt_w"/>
                                          </p:val>
                                        </p:tav>
                                      </p:tavLst>
                                    </p:anim>
                                    <p:anim calcmode="lin" valueType="num">
                                      <p:cBhvr>
                                        <p:cTn id="47" dur="500" fill="hold"/>
                                        <p:tgtEl>
                                          <p:spTgt spid="56"/>
                                        </p:tgtEl>
                                        <p:attrNameLst>
                                          <p:attrName>ppt_h</p:attrName>
                                        </p:attrNameLst>
                                      </p:cBhvr>
                                      <p:tavLst>
                                        <p:tav tm="0">
                                          <p:val>
                                            <p:fltVal val="0"/>
                                          </p:val>
                                        </p:tav>
                                        <p:tav tm="100000">
                                          <p:val>
                                            <p:strVal val="#ppt_h"/>
                                          </p:val>
                                        </p:tav>
                                      </p:tavLst>
                                    </p:anim>
                                    <p:anim calcmode="lin" valueType="num">
                                      <p:cBhvr>
                                        <p:cTn id="48" dur="500" fill="hold"/>
                                        <p:tgtEl>
                                          <p:spTgt spid="56"/>
                                        </p:tgtEl>
                                        <p:attrNameLst>
                                          <p:attrName>style.rotation</p:attrName>
                                        </p:attrNameLst>
                                      </p:cBhvr>
                                      <p:tavLst>
                                        <p:tav tm="0">
                                          <p:val>
                                            <p:fltVal val="360"/>
                                          </p:val>
                                        </p:tav>
                                        <p:tav tm="100000">
                                          <p:val>
                                            <p:fltVal val="0"/>
                                          </p:val>
                                        </p:tav>
                                      </p:tavLst>
                                    </p:anim>
                                    <p:animEffect transition="in" filter="fade">
                                      <p:cBhvr>
                                        <p:cTn id="49" dur="500"/>
                                        <p:tgtEl>
                                          <p:spTgt spid="56"/>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8" grpId="0"/>
      <p:bldP spid="39" grpId="0" animBg="1"/>
      <p:bldP spid="53" grpId="0"/>
      <p:bldP spid="54" grpId="0" animBg="1"/>
      <p:bldP spid="55" grpId="0"/>
      <p:bldP spid="5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55ACE216-A856-59C2-EC8B-905447D32531}"/>
              </a:ext>
            </a:extLst>
          </p:cNvPr>
          <p:cNvGrpSpPr/>
          <p:nvPr/>
        </p:nvGrpSpPr>
        <p:grpSpPr>
          <a:xfrm>
            <a:off x="6014309" y="5196836"/>
            <a:ext cx="5745022" cy="672007"/>
            <a:chOff x="6014309" y="5196836"/>
            <a:chExt cx="5745022" cy="672007"/>
          </a:xfrm>
        </p:grpSpPr>
        <p:cxnSp>
          <p:nvCxnSpPr>
            <p:cNvPr id="52" name="直接连接符 51">
              <a:extLst>
                <a:ext uri="{FF2B5EF4-FFF2-40B4-BE49-F238E27FC236}">
                  <a16:creationId xmlns:a16="http://schemas.microsoft.com/office/drawing/2014/main" id="{55E63275-B051-92CF-8CAD-8A04E595E45B}"/>
                </a:ext>
              </a:extLst>
            </p:cNvPr>
            <p:cNvCxnSpPr>
              <a:cxnSpLocks/>
            </p:cNvCxnSpPr>
            <p:nvPr/>
          </p:nvCxnSpPr>
          <p:spPr>
            <a:xfrm>
              <a:off x="6014309" y="5196836"/>
              <a:ext cx="0" cy="672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315C96C-ACC6-157E-DB07-E9CCF7C05B46}"/>
                </a:ext>
              </a:extLst>
            </p:cNvPr>
            <p:cNvCxnSpPr>
              <a:cxnSpLocks/>
            </p:cNvCxnSpPr>
            <p:nvPr/>
          </p:nvCxnSpPr>
          <p:spPr>
            <a:xfrm>
              <a:off x="11759331" y="5196836"/>
              <a:ext cx="0" cy="672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76AAB23C-C204-4138-0B39-1E887770D4A7}"/>
                </a:ext>
              </a:extLst>
            </p:cNvPr>
            <p:cNvCxnSpPr>
              <a:cxnSpLocks/>
            </p:cNvCxnSpPr>
            <p:nvPr/>
          </p:nvCxnSpPr>
          <p:spPr>
            <a:xfrm>
              <a:off x="6014309" y="5615421"/>
              <a:ext cx="574502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E1FB1F7D-903A-AEF1-BE08-6F03CF937D69}"/>
                </a:ext>
              </a:extLst>
            </p:cNvPr>
            <p:cNvSpPr txBox="1"/>
            <p:nvPr/>
          </p:nvSpPr>
          <p:spPr>
            <a:xfrm>
              <a:off x="8078636" y="5419725"/>
              <a:ext cx="1704116" cy="369332"/>
            </a:xfrm>
            <a:prstGeom prst="rect">
              <a:avLst/>
            </a:prstGeom>
            <a:solidFill>
              <a:schemeClr val="bg1"/>
            </a:solidFill>
          </p:spPr>
          <p:txBody>
            <a:bodyPr wrap="square" rtlCol="0">
              <a:spAutoFit/>
            </a:bodyPr>
            <a:lstStyle/>
            <a:p>
              <a:pPr algn="ctr"/>
              <a:r>
                <a:rPr lang="en-US" altLang="zh-CN" b="1" dirty="0"/>
                <a:t>IP</a:t>
              </a:r>
              <a:r>
                <a:rPr lang="zh-CN" altLang="en-US" b="1" dirty="0"/>
                <a:t>安全数据报</a:t>
              </a:r>
            </a:p>
          </p:txBody>
        </p:sp>
      </p:grpSp>
      <p:sp>
        <p:nvSpPr>
          <p:cNvPr id="47" name="矩形 46">
            <a:extLst>
              <a:ext uri="{FF2B5EF4-FFF2-40B4-BE49-F238E27FC236}">
                <a16:creationId xmlns:a16="http://schemas.microsoft.com/office/drawing/2014/main" id="{ADE61477-A131-218E-3398-B01EFD3D9B85}"/>
              </a:ext>
            </a:extLst>
          </p:cNvPr>
          <p:cNvSpPr/>
          <p:nvPr/>
        </p:nvSpPr>
        <p:spPr>
          <a:xfrm>
            <a:off x="6014309" y="4763366"/>
            <a:ext cx="905169" cy="51723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800"/>
              </a:lnSpc>
            </a:pPr>
            <a:r>
              <a:rPr lang="zh-CN" altLang="en-US" b="1" dirty="0">
                <a:solidFill>
                  <a:schemeClr val="tx1"/>
                </a:solidFill>
              </a:rPr>
              <a:t>新的</a:t>
            </a:r>
            <a:endParaRPr lang="en-US" altLang="zh-CN" b="1" dirty="0">
              <a:solidFill>
                <a:schemeClr val="tx1"/>
              </a:solidFill>
            </a:endParaRPr>
          </a:p>
          <a:p>
            <a:pPr algn="ctr">
              <a:lnSpc>
                <a:spcPts val="1800"/>
              </a:lnSpc>
            </a:pPr>
            <a:r>
              <a:rPr lang="en-US" altLang="zh-CN" b="1" dirty="0">
                <a:solidFill>
                  <a:schemeClr val="tx1"/>
                </a:solidFill>
              </a:rPr>
              <a:t>IP</a:t>
            </a:r>
            <a:r>
              <a:rPr lang="zh-CN" altLang="en-US" b="1" dirty="0">
                <a:solidFill>
                  <a:schemeClr val="tx1"/>
                </a:solidFill>
              </a:rPr>
              <a:t>首部</a:t>
            </a:r>
          </a:p>
        </p:txBody>
      </p:sp>
      <p:sp>
        <p:nvSpPr>
          <p:cNvPr id="34" name="矩形 33">
            <a:extLst>
              <a:ext uri="{FF2B5EF4-FFF2-40B4-BE49-F238E27FC236}">
                <a16:creationId xmlns:a16="http://schemas.microsoft.com/office/drawing/2014/main" id="{49867B79-5722-F5DE-A743-96F198F2BAD6}"/>
              </a:ext>
            </a:extLst>
          </p:cNvPr>
          <p:cNvSpPr/>
          <p:nvPr/>
        </p:nvSpPr>
        <p:spPr>
          <a:xfrm>
            <a:off x="6919478" y="3781225"/>
            <a:ext cx="1251529" cy="51723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rPr>
              <a:t>IPSec</a:t>
            </a:r>
            <a:r>
              <a:rPr lang="zh-CN" altLang="en-US" b="1" dirty="0">
                <a:solidFill>
                  <a:schemeClr val="bg1"/>
                </a:solidFill>
              </a:rPr>
              <a:t>首部</a:t>
            </a:r>
          </a:p>
        </p:txBody>
      </p:sp>
      <p:sp>
        <p:nvSpPr>
          <p:cNvPr id="35" name="矩形 34">
            <a:extLst>
              <a:ext uri="{FF2B5EF4-FFF2-40B4-BE49-F238E27FC236}">
                <a16:creationId xmlns:a16="http://schemas.microsoft.com/office/drawing/2014/main" id="{1FD2A1E7-C7EC-8613-EFB9-53A373698AB1}"/>
              </a:ext>
            </a:extLst>
          </p:cNvPr>
          <p:cNvSpPr/>
          <p:nvPr/>
        </p:nvSpPr>
        <p:spPr>
          <a:xfrm>
            <a:off x="10517028" y="3781225"/>
            <a:ext cx="1251529" cy="51723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rPr>
              <a:t>IPSec</a:t>
            </a:r>
            <a:r>
              <a:rPr lang="zh-CN" altLang="en-US" b="1" dirty="0">
                <a:solidFill>
                  <a:schemeClr val="bg1"/>
                </a:solidFill>
              </a:rPr>
              <a:t>尾部</a:t>
            </a:r>
          </a:p>
        </p:txBody>
      </p:sp>
      <p:sp>
        <p:nvSpPr>
          <p:cNvPr id="48" name="文本框 47">
            <a:extLst>
              <a:ext uri="{FF2B5EF4-FFF2-40B4-BE49-F238E27FC236}">
                <a16:creationId xmlns:a16="http://schemas.microsoft.com/office/drawing/2014/main" id="{EB2B7816-AD58-A0CE-4469-0D64B5926617}"/>
              </a:ext>
            </a:extLst>
          </p:cNvPr>
          <p:cNvSpPr txBox="1"/>
          <p:nvPr/>
        </p:nvSpPr>
        <p:spPr>
          <a:xfrm>
            <a:off x="6637763" y="2890483"/>
            <a:ext cx="1625601" cy="369332"/>
          </a:xfrm>
          <a:prstGeom prst="rect">
            <a:avLst/>
          </a:prstGeom>
          <a:noFill/>
        </p:spPr>
        <p:txBody>
          <a:bodyPr wrap="square" rtlCol="0">
            <a:spAutoFit/>
          </a:bodyPr>
          <a:lstStyle/>
          <a:p>
            <a:r>
              <a:rPr lang="zh-CN" altLang="en-US" b="1" dirty="0"/>
              <a:t>原始</a:t>
            </a:r>
            <a:r>
              <a:rPr lang="en-US" altLang="zh-CN" b="1" dirty="0"/>
              <a:t>IP</a:t>
            </a:r>
            <a:r>
              <a:rPr lang="zh-CN" altLang="en-US" b="1" dirty="0"/>
              <a:t>数据报</a:t>
            </a:r>
          </a:p>
        </p:txBody>
      </p:sp>
      <p:sp>
        <p:nvSpPr>
          <p:cNvPr id="37" name="矩形 36">
            <a:extLst>
              <a:ext uri="{FF2B5EF4-FFF2-40B4-BE49-F238E27FC236}">
                <a16:creationId xmlns:a16="http://schemas.microsoft.com/office/drawing/2014/main" id="{37E40EC4-BFBE-9454-E2E0-608431952849}"/>
              </a:ext>
            </a:extLst>
          </p:cNvPr>
          <p:cNvSpPr/>
          <p:nvPr/>
        </p:nvSpPr>
        <p:spPr>
          <a:xfrm>
            <a:off x="8171007" y="2817439"/>
            <a:ext cx="905169" cy="51723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solidFill>
                  <a:schemeClr val="tx1"/>
                </a:solidFill>
              </a:rPr>
              <a:t>IP</a:t>
            </a:r>
            <a:r>
              <a:rPr lang="zh-CN" altLang="en-US" b="1" dirty="0">
                <a:solidFill>
                  <a:schemeClr val="tx1"/>
                </a:solidFill>
              </a:rPr>
              <a:t>首部</a:t>
            </a:r>
          </a:p>
        </p:txBody>
      </p:sp>
      <p:grpSp>
        <p:nvGrpSpPr>
          <p:cNvPr id="73" name="组合 72">
            <a:extLst>
              <a:ext uri="{FF2B5EF4-FFF2-40B4-BE49-F238E27FC236}">
                <a16:creationId xmlns:a16="http://schemas.microsoft.com/office/drawing/2014/main" id="{0A09E9B2-F742-57A4-CD6D-A19A55819E29}"/>
              </a:ext>
            </a:extLst>
          </p:cNvPr>
          <p:cNvGrpSpPr/>
          <p:nvPr/>
        </p:nvGrpSpPr>
        <p:grpSpPr>
          <a:xfrm>
            <a:off x="436599" y="5196836"/>
            <a:ext cx="5135422" cy="672007"/>
            <a:chOff x="436599" y="5196836"/>
            <a:chExt cx="5135422" cy="672007"/>
          </a:xfrm>
        </p:grpSpPr>
        <p:cxnSp>
          <p:nvCxnSpPr>
            <p:cNvPr id="26" name="直接连接符 25">
              <a:extLst>
                <a:ext uri="{FF2B5EF4-FFF2-40B4-BE49-F238E27FC236}">
                  <a16:creationId xmlns:a16="http://schemas.microsoft.com/office/drawing/2014/main" id="{06568585-98E5-4049-7D80-089D7DF3DE5B}"/>
                </a:ext>
              </a:extLst>
            </p:cNvPr>
            <p:cNvCxnSpPr>
              <a:cxnSpLocks/>
            </p:cNvCxnSpPr>
            <p:nvPr/>
          </p:nvCxnSpPr>
          <p:spPr>
            <a:xfrm>
              <a:off x="436599" y="5196836"/>
              <a:ext cx="0" cy="672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2D417DE-1E74-12E1-0AFD-E14B552BB771}"/>
                </a:ext>
              </a:extLst>
            </p:cNvPr>
            <p:cNvCxnSpPr>
              <a:cxnSpLocks/>
            </p:cNvCxnSpPr>
            <p:nvPr/>
          </p:nvCxnSpPr>
          <p:spPr>
            <a:xfrm>
              <a:off x="5572021" y="5196836"/>
              <a:ext cx="0" cy="672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0ED8F29-5461-988C-DBF2-49BFBA0C0DF3}"/>
                </a:ext>
              </a:extLst>
            </p:cNvPr>
            <p:cNvCxnSpPr>
              <a:cxnSpLocks/>
            </p:cNvCxnSpPr>
            <p:nvPr/>
          </p:nvCxnSpPr>
          <p:spPr>
            <a:xfrm>
              <a:off x="436599" y="5610225"/>
              <a:ext cx="513542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8C4FDE8D-E2E1-FDEA-C6F6-2D3A379D9CDC}"/>
                </a:ext>
              </a:extLst>
            </p:cNvPr>
            <p:cNvSpPr txBox="1"/>
            <p:nvPr/>
          </p:nvSpPr>
          <p:spPr>
            <a:xfrm>
              <a:off x="2152252" y="5420363"/>
              <a:ext cx="1704116" cy="369332"/>
            </a:xfrm>
            <a:prstGeom prst="rect">
              <a:avLst/>
            </a:prstGeom>
            <a:solidFill>
              <a:schemeClr val="bg1"/>
            </a:solidFill>
          </p:spPr>
          <p:txBody>
            <a:bodyPr wrap="square" rtlCol="0">
              <a:spAutoFit/>
            </a:bodyPr>
            <a:lstStyle/>
            <a:p>
              <a:pPr algn="ctr"/>
              <a:r>
                <a:rPr lang="en-US" altLang="zh-CN" b="1" dirty="0"/>
                <a:t>IP</a:t>
              </a:r>
              <a:r>
                <a:rPr lang="zh-CN" altLang="en-US" b="1" dirty="0"/>
                <a:t>安全数据报</a:t>
              </a:r>
            </a:p>
          </p:txBody>
        </p:sp>
      </p:grpSp>
      <p:sp>
        <p:nvSpPr>
          <p:cNvPr id="19" name="矩形 18">
            <a:extLst>
              <a:ext uri="{FF2B5EF4-FFF2-40B4-BE49-F238E27FC236}">
                <a16:creationId xmlns:a16="http://schemas.microsoft.com/office/drawing/2014/main" id="{CF03E969-C1F3-21E6-6FAC-F4DD43575390}"/>
              </a:ext>
            </a:extLst>
          </p:cNvPr>
          <p:cNvSpPr/>
          <p:nvPr/>
        </p:nvSpPr>
        <p:spPr>
          <a:xfrm>
            <a:off x="436599" y="4758170"/>
            <a:ext cx="905169" cy="51723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IP</a:t>
            </a:r>
            <a:r>
              <a:rPr lang="zh-CN" altLang="en-US" b="1" dirty="0">
                <a:solidFill>
                  <a:schemeClr val="tx1"/>
                </a:solidFill>
              </a:rPr>
              <a:t>首部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IPSec</a:t>
              </a:r>
              <a:r>
                <a:rPr lang="zh-CN" altLang="en-US" sz="2000" b="1" dirty="0"/>
                <a:t>协议族概述</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6627755" cy="450843"/>
          </a:xfrm>
          <a:prstGeom prst="rect">
            <a:avLst/>
          </a:prstGeom>
          <a:noFill/>
        </p:spPr>
        <p:txBody>
          <a:bodyPr wrap="square" lIns="91440" tIns="45720" rIns="91440" bIns="45720" anchor="ctr">
            <a:noAutofit/>
          </a:bodyPr>
          <a:lstStyle/>
          <a:p>
            <a:r>
              <a:rPr lang="en-US" altLang="zh-CN" b="1" dirty="0"/>
              <a:t>IPSec</a:t>
            </a:r>
            <a:r>
              <a:rPr lang="zh-CN" altLang="en-US" b="1" dirty="0"/>
              <a:t>包含两种不同的工作方式：</a:t>
            </a:r>
            <a:r>
              <a:rPr lang="zh-CN" altLang="en-US" b="1" dirty="0">
                <a:solidFill>
                  <a:schemeClr val="accent1">
                    <a:lumMod val="75000"/>
                  </a:schemeClr>
                </a:solidFill>
              </a:rPr>
              <a:t>运输方式</a:t>
            </a:r>
            <a:r>
              <a:rPr lang="zh-CN" altLang="en-US" b="1" dirty="0"/>
              <a:t>和</a:t>
            </a:r>
            <a:r>
              <a:rPr lang="zh-CN" altLang="en-US" b="1" dirty="0">
                <a:solidFill>
                  <a:schemeClr val="accent1">
                    <a:lumMod val="75000"/>
                  </a:schemeClr>
                </a:solidFill>
              </a:rPr>
              <a:t>隧道方式</a:t>
            </a:r>
            <a:r>
              <a:rPr lang="zh-CN" altLang="en-US" b="1" dirty="0"/>
              <a:t>。</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A5EAE58-70D5-D046-1BFD-9FDDAF3941A3}"/>
              </a:ext>
            </a:extLst>
          </p:cNvPr>
          <p:cNvSpPr/>
          <p:nvPr/>
        </p:nvSpPr>
        <p:spPr>
          <a:xfrm>
            <a:off x="2593298" y="2817439"/>
            <a:ext cx="1727201" cy="51723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bg1"/>
                </a:solidFill>
              </a:rPr>
              <a:t>运输层报文</a:t>
            </a:r>
          </a:p>
        </p:txBody>
      </p:sp>
      <p:sp>
        <p:nvSpPr>
          <p:cNvPr id="15" name="矩形 14">
            <a:extLst>
              <a:ext uri="{FF2B5EF4-FFF2-40B4-BE49-F238E27FC236}">
                <a16:creationId xmlns:a16="http://schemas.microsoft.com/office/drawing/2014/main" id="{9699A8E9-539A-824F-2FF3-3BEECFF941F8}"/>
              </a:ext>
            </a:extLst>
          </p:cNvPr>
          <p:cNvSpPr/>
          <p:nvPr/>
        </p:nvSpPr>
        <p:spPr>
          <a:xfrm>
            <a:off x="1341769" y="3781225"/>
            <a:ext cx="1251529" cy="51723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rPr>
              <a:t>IPSec</a:t>
            </a:r>
            <a:r>
              <a:rPr lang="zh-CN" altLang="en-US" b="1" dirty="0">
                <a:solidFill>
                  <a:schemeClr val="bg1"/>
                </a:solidFill>
              </a:rPr>
              <a:t>首部</a:t>
            </a:r>
          </a:p>
        </p:txBody>
      </p:sp>
      <p:sp>
        <p:nvSpPr>
          <p:cNvPr id="16" name="矩形 15">
            <a:extLst>
              <a:ext uri="{FF2B5EF4-FFF2-40B4-BE49-F238E27FC236}">
                <a16:creationId xmlns:a16="http://schemas.microsoft.com/office/drawing/2014/main" id="{4A2E5231-1978-4FA6-54EC-3A91F0548F9E}"/>
              </a:ext>
            </a:extLst>
          </p:cNvPr>
          <p:cNvSpPr/>
          <p:nvPr/>
        </p:nvSpPr>
        <p:spPr>
          <a:xfrm>
            <a:off x="4320499" y="3781225"/>
            <a:ext cx="1251529" cy="51723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rPr>
              <a:t>IPSec</a:t>
            </a:r>
            <a:r>
              <a:rPr lang="zh-CN" altLang="en-US" b="1" dirty="0">
                <a:solidFill>
                  <a:schemeClr val="bg1"/>
                </a:solidFill>
              </a:rPr>
              <a:t>尾部</a:t>
            </a:r>
          </a:p>
        </p:txBody>
      </p:sp>
      <p:grpSp>
        <p:nvGrpSpPr>
          <p:cNvPr id="72" name="组合 71">
            <a:extLst>
              <a:ext uri="{FF2B5EF4-FFF2-40B4-BE49-F238E27FC236}">
                <a16:creationId xmlns:a16="http://schemas.microsoft.com/office/drawing/2014/main" id="{3F9A3FAD-A84E-714F-3ADD-109F54CBF1BC}"/>
              </a:ext>
            </a:extLst>
          </p:cNvPr>
          <p:cNvGrpSpPr/>
          <p:nvPr/>
        </p:nvGrpSpPr>
        <p:grpSpPr>
          <a:xfrm>
            <a:off x="1341768" y="4298462"/>
            <a:ext cx="4230260" cy="976945"/>
            <a:chOff x="1341768" y="4298462"/>
            <a:chExt cx="4230260" cy="976945"/>
          </a:xfrm>
        </p:grpSpPr>
        <p:sp>
          <p:nvSpPr>
            <p:cNvPr id="18" name="矩形 17">
              <a:extLst>
                <a:ext uri="{FF2B5EF4-FFF2-40B4-BE49-F238E27FC236}">
                  <a16:creationId xmlns:a16="http://schemas.microsoft.com/office/drawing/2014/main" id="{AF83A56D-0C97-7962-BCFC-8ABA182D6695}"/>
                </a:ext>
              </a:extLst>
            </p:cNvPr>
            <p:cNvSpPr/>
            <p:nvPr/>
          </p:nvSpPr>
          <p:spPr>
            <a:xfrm>
              <a:off x="1341768" y="4758170"/>
              <a:ext cx="4230260" cy="5172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数据载荷</a:t>
              </a:r>
            </a:p>
          </p:txBody>
        </p:sp>
        <p:cxnSp>
          <p:nvCxnSpPr>
            <p:cNvPr id="22" name="直接连接符 21">
              <a:extLst>
                <a:ext uri="{FF2B5EF4-FFF2-40B4-BE49-F238E27FC236}">
                  <a16:creationId xmlns:a16="http://schemas.microsoft.com/office/drawing/2014/main" id="{01A37D17-911E-07F5-67E7-C9139A0907F9}"/>
                </a:ext>
              </a:extLst>
            </p:cNvPr>
            <p:cNvCxnSpPr>
              <a:cxnSpLocks/>
            </p:cNvCxnSpPr>
            <p:nvPr/>
          </p:nvCxnSpPr>
          <p:spPr>
            <a:xfrm>
              <a:off x="1341768" y="4298462"/>
              <a:ext cx="0" cy="4319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465D74D-CC81-7070-4C3B-041F971D5CCA}"/>
                </a:ext>
              </a:extLst>
            </p:cNvPr>
            <p:cNvCxnSpPr>
              <a:cxnSpLocks/>
            </p:cNvCxnSpPr>
            <p:nvPr/>
          </p:nvCxnSpPr>
          <p:spPr>
            <a:xfrm>
              <a:off x="5570068" y="4298462"/>
              <a:ext cx="0" cy="4919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箭头: 下 24">
              <a:extLst>
                <a:ext uri="{FF2B5EF4-FFF2-40B4-BE49-F238E27FC236}">
                  <a16:creationId xmlns:a16="http://schemas.microsoft.com/office/drawing/2014/main" id="{71E336F5-CDED-E9B5-6089-1D23063DFF14}"/>
                </a:ext>
              </a:extLst>
            </p:cNvPr>
            <p:cNvSpPr/>
            <p:nvPr/>
          </p:nvSpPr>
          <p:spPr>
            <a:xfrm>
              <a:off x="3353117" y="4340327"/>
              <a:ext cx="247654" cy="37597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grpSp>
      <p:sp>
        <p:nvSpPr>
          <p:cNvPr id="32" name="矩形 31">
            <a:extLst>
              <a:ext uri="{FF2B5EF4-FFF2-40B4-BE49-F238E27FC236}">
                <a16:creationId xmlns:a16="http://schemas.microsoft.com/office/drawing/2014/main" id="{C9363D04-4FDD-E64B-68F3-45E3B262A567}"/>
              </a:ext>
            </a:extLst>
          </p:cNvPr>
          <p:cNvSpPr/>
          <p:nvPr/>
        </p:nvSpPr>
        <p:spPr>
          <a:xfrm>
            <a:off x="9076176" y="1851836"/>
            <a:ext cx="1431626" cy="517237"/>
          </a:xfrm>
          <a:prstGeom prst="rect">
            <a:avLst/>
          </a:prstGeom>
          <a:solidFill>
            <a:srgbClr val="A582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运输层报文</a:t>
            </a:r>
          </a:p>
        </p:txBody>
      </p:sp>
      <p:grpSp>
        <p:nvGrpSpPr>
          <p:cNvPr id="74" name="组合 73">
            <a:extLst>
              <a:ext uri="{FF2B5EF4-FFF2-40B4-BE49-F238E27FC236}">
                <a16:creationId xmlns:a16="http://schemas.microsoft.com/office/drawing/2014/main" id="{2FCAE75C-9274-3DC3-B8D4-42E0D6507439}"/>
              </a:ext>
            </a:extLst>
          </p:cNvPr>
          <p:cNvGrpSpPr/>
          <p:nvPr/>
        </p:nvGrpSpPr>
        <p:grpSpPr>
          <a:xfrm>
            <a:off x="2593298" y="3265342"/>
            <a:ext cx="1727201" cy="1033120"/>
            <a:chOff x="2593298" y="3265342"/>
            <a:chExt cx="1727201" cy="1033120"/>
          </a:xfrm>
        </p:grpSpPr>
        <p:sp>
          <p:nvSpPr>
            <p:cNvPr id="14" name="矩形 13">
              <a:extLst>
                <a:ext uri="{FF2B5EF4-FFF2-40B4-BE49-F238E27FC236}">
                  <a16:creationId xmlns:a16="http://schemas.microsoft.com/office/drawing/2014/main" id="{5AAC4959-7690-2B64-AB39-B5BF225A9B0A}"/>
                </a:ext>
              </a:extLst>
            </p:cNvPr>
            <p:cNvSpPr/>
            <p:nvPr/>
          </p:nvSpPr>
          <p:spPr>
            <a:xfrm>
              <a:off x="2593298" y="3781225"/>
              <a:ext cx="1727201" cy="51723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rPr>
                <a:t>IPSec</a:t>
              </a:r>
              <a:r>
                <a:rPr lang="zh-CN" altLang="en-US" b="1" dirty="0">
                  <a:solidFill>
                    <a:schemeClr val="bg1"/>
                  </a:solidFill>
                </a:rPr>
                <a:t>数据载荷</a:t>
              </a:r>
            </a:p>
          </p:txBody>
        </p:sp>
        <p:grpSp>
          <p:nvGrpSpPr>
            <p:cNvPr id="70" name="组合 69">
              <a:extLst>
                <a:ext uri="{FF2B5EF4-FFF2-40B4-BE49-F238E27FC236}">
                  <a16:creationId xmlns:a16="http://schemas.microsoft.com/office/drawing/2014/main" id="{1BDD741D-0F42-0E18-21FC-0A9E7D7F8152}"/>
                </a:ext>
              </a:extLst>
            </p:cNvPr>
            <p:cNvGrpSpPr/>
            <p:nvPr/>
          </p:nvGrpSpPr>
          <p:grpSpPr>
            <a:xfrm>
              <a:off x="2593298" y="3265342"/>
              <a:ext cx="1727201" cy="568036"/>
              <a:chOff x="2593298" y="3265342"/>
              <a:chExt cx="1727201" cy="568036"/>
            </a:xfrm>
          </p:grpSpPr>
          <p:cxnSp>
            <p:nvCxnSpPr>
              <p:cNvPr id="20" name="直接连接符 19">
                <a:extLst>
                  <a:ext uri="{FF2B5EF4-FFF2-40B4-BE49-F238E27FC236}">
                    <a16:creationId xmlns:a16="http://schemas.microsoft.com/office/drawing/2014/main" id="{64D437BB-B816-C329-61EA-275811E041CC}"/>
                  </a:ext>
                </a:extLst>
              </p:cNvPr>
              <p:cNvCxnSpPr>
                <a:cxnSpLocks/>
              </p:cNvCxnSpPr>
              <p:nvPr/>
            </p:nvCxnSpPr>
            <p:spPr>
              <a:xfrm>
                <a:off x="2593298" y="3265342"/>
                <a:ext cx="0" cy="5680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A76104B-0FEA-2467-0420-355CB5C618D5}"/>
                  </a:ext>
                </a:extLst>
              </p:cNvPr>
              <p:cNvCxnSpPr>
                <a:cxnSpLocks/>
              </p:cNvCxnSpPr>
              <p:nvPr/>
            </p:nvCxnSpPr>
            <p:spPr>
              <a:xfrm>
                <a:off x="4320499" y="3265342"/>
                <a:ext cx="0" cy="512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箭头: 下 59">
                <a:extLst>
                  <a:ext uri="{FF2B5EF4-FFF2-40B4-BE49-F238E27FC236}">
                    <a16:creationId xmlns:a16="http://schemas.microsoft.com/office/drawing/2014/main" id="{31F48D9C-E8BF-BA0C-BBC5-695842D3EFCC}"/>
                  </a:ext>
                </a:extLst>
              </p:cNvPr>
              <p:cNvSpPr/>
              <p:nvPr/>
            </p:nvSpPr>
            <p:spPr>
              <a:xfrm>
                <a:off x="3353117" y="3376541"/>
                <a:ext cx="247654" cy="37597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grpSp>
      </p:grpSp>
      <p:grpSp>
        <p:nvGrpSpPr>
          <p:cNvPr id="80" name="组合 79">
            <a:extLst>
              <a:ext uri="{FF2B5EF4-FFF2-40B4-BE49-F238E27FC236}">
                <a16:creationId xmlns:a16="http://schemas.microsoft.com/office/drawing/2014/main" id="{349A58C7-E6E1-CAFA-E249-013FB07DF527}"/>
              </a:ext>
            </a:extLst>
          </p:cNvPr>
          <p:cNvGrpSpPr/>
          <p:nvPr/>
        </p:nvGrpSpPr>
        <p:grpSpPr>
          <a:xfrm>
            <a:off x="6919478" y="4298462"/>
            <a:ext cx="4849079" cy="982141"/>
            <a:chOff x="6919478" y="4298462"/>
            <a:chExt cx="4849079" cy="982141"/>
          </a:xfrm>
        </p:grpSpPr>
        <p:sp>
          <p:nvSpPr>
            <p:cNvPr id="46" name="矩形 45">
              <a:extLst>
                <a:ext uri="{FF2B5EF4-FFF2-40B4-BE49-F238E27FC236}">
                  <a16:creationId xmlns:a16="http://schemas.microsoft.com/office/drawing/2014/main" id="{F6D42B1B-1D67-5A86-ECDF-EA20FBB8A5F8}"/>
                </a:ext>
              </a:extLst>
            </p:cNvPr>
            <p:cNvSpPr/>
            <p:nvPr/>
          </p:nvSpPr>
          <p:spPr>
            <a:xfrm>
              <a:off x="6919478" y="4763366"/>
              <a:ext cx="4849079" cy="5172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数据载荷</a:t>
              </a:r>
            </a:p>
          </p:txBody>
        </p:sp>
        <p:cxnSp>
          <p:nvCxnSpPr>
            <p:cNvPr id="49" name="直接连接符 48">
              <a:extLst>
                <a:ext uri="{FF2B5EF4-FFF2-40B4-BE49-F238E27FC236}">
                  <a16:creationId xmlns:a16="http://schemas.microsoft.com/office/drawing/2014/main" id="{843311E4-58DF-7A8E-A227-4616CFB78772}"/>
                </a:ext>
              </a:extLst>
            </p:cNvPr>
            <p:cNvCxnSpPr>
              <a:cxnSpLocks/>
            </p:cNvCxnSpPr>
            <p:nvPr/>
          </p:nvCxnSpPr>
          <p:spPr>
            <a:xfrm>
              <a:off x="6919478" y="4298462"/>
              <a:ext cx="0" cy="4649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FA64C4A-613C-103F-9C43-69833D92DAE4}"/>
                </a:ext>
              </a:extLst>
            </p:cNvPr>
            <p:cNvCxnSpPr>
              <a:cxnSpLocks/>
            </p:cNvCxnSpPr>
            <p:nvPr/>
          </p:nvCxnSpPr>
          <p:spPr>
            <a:xfrm>
              <a:off x="11768557" y="4298462"/>
              <a:ext cx="0" cy="6473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箭头: 下 60">
              <a:extLst>
                <a:ext uri="{FF2B5EF4-FFF2-40B4-BE49-F238E27FC236}">
                  <a16:creationId xmlns:a16="http://schemas.microsoft.com/office/drawing/2014/main" id="{CD2160B2-5718-BE59-1B29-E6BFD729E39E}"/>
                </a:ext>
              </a:extLst>
            </p:cNvPr>
            <p:cNvSpPr/>
            <p:nvPr/>
          </p:nvSpPr>
          <p:spPr>
            <a:xfrm>
              <a:off x="9294378" y="4340440"/>
              <a:ext cx="247654" cy="37597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grpSp>
      <p:grpSp>
        <p:nvGrpSpPr>
          <p:cNvPr id="79" name="组合 78">
            <a:extLst>
              <a:ext uri="{FF2B5EF4-FFF2-40B4-BE49-F238E27FC236}">
                <a16:creationId xmlns:a16="http://schemas.microsoft.com/office/drawing/2014/main" id="{803634A3-A94A-4F14-0CFD-8D76C4CF72A8}"/>
              </a:ext>
            </a:extLst>
          </p:cNvPr>
          <p:cNvGrpSpPr/>
          <p:nvPr/>
        </p:nvGrpSpPr>
        <p:grpSpPr>
          <a:xfrm>
            <a:off x="8170983" y="3334676"/>
            <a:ext cx="2346045" cy="963786"/>
            <a:chOff x="8170983" y="3334676"/>
            <a:chExt cx="2346045" cy="963786"/>
          </a:xfrm>
        </p:grpSpPr>
        <p:sp>
          <p:nvSpPr>
            <p:cNvPr id="33" name="矩形 32">
              <a:extLst>
                <a:ext uri="{FF2B5EF4-FFF2-40B4-BE49-F238E27FC236}">
                  <a16:creationId xmlns:a16="http://schemas.microsoft.com/office/drawing/2014/main" id="{42E3BEF3-B2AE-4547-F73E-B54AA6516C39}"/>
                </a:ext>
              </a:extLst>
            </p:cNvPr>
            <p:cNvSpPr/>
            <p:nvPr/>
          </p:nvSpPr>
          <p:spPr>
            <a:xfrm>
              <a:off x="8171007" y="3781225"/>
              <a:ext cx="2346021" cy="51723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rPr>
                <a:t>IPSec</a:t>
              </a:r>
              <a:r>
                <a:rPr lang="zh-CN" altLang="en-US" b="1" dirty="0">
                  <a:solidFill>
                    <a:schemeClr val="bg1"/>
                  </a:solidFill>
                </a:rPr>
                <a:t>数据载荷</a:t>
              </a:r>
            </a:p>
          </p:txBody>
        </p:sp>
        <p:cxnSp>
          <p:nvCxnSpPr>
            <p:cNvPr id="42" name="直接连接符 41">
              <a:extLst>
                <a:ext uri="{FF2B5EF4-FFF2-40B4-BE49-F238E27FC236}">
                  <a16:creationId xmlns:a16="http://schemas.microsoft.com/office/drawing/2014/main" id="{3A1F0A60-C2BA-E3AB-C715-E5A290A8C1AE}"/>
                </a:ext>
              </a:extLst>
            </p:cNvPr>
            <p:cNvCxnSpPr>
              <a:cxnSpLocks/>
            </p:cNvCxnSpPr>
            <p:nvPr/>
          </p:nvCxnSpPr>
          <p:spPr>
            <a:xfrm>
              <a:off x="8170983" y="3334676"/>
              <a:ext cx="24" cy="424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4207D2B-15BB-7553-C072-99F183559527}"/>
                </a:ext>
              </a:extLst>
            </p:cNvPr>
            <p:cNvCxnSpPr>
              <a:cxnSpLocks/>
            </p:cNvCxnSpPr>
            <p:nvPr/>
          </p:nvCxnSpPr>
          <p:spPr>
            <a:xfrm>
              <a:off x="10507802" y="3334676"/>
              <a:ext cx="0" cy="4750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箭头: 下 61">
              <a:extLst>
                <a:ext uri="{FF2B5EF4-FFF2-40B4-BE49-F238E27FC236}">
                  <a16:creationId xmlns:a16="http://schemas.microsoft.com/office/drawing/2014/main" id="{4965A1B6-6854-267D-1985-D8ABEDF1620B}"/>
                </a:ext>
              </a:extLst>
            </p:cNvPr>
            <p:cNvSpPr/>
            <p:nvPr/>
          </p:nvSpPr>
          <p:spPr>
            <a:xfrm>
              <a:off x="9294378" y="3382742"/>
              <a:ext cx="247654" cy="37597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grpSp>
      <p:grpSp>
        <p:nvGrpSpPr>
          <p:cNvPr id="76" name="组合 75">
            <a:extLst>
              <a:ext uri="{FF2B5EF4-FFF2-40B4-BE49-F238E27FC236}">
                <a16:creationId xmlns:a16="http://schemas.microsoft.com/office/drawing/2014/main" id="{1BF2BC52-D1BE-02B0-314D-B8DD45ECFA02}"/>
              </a:ext>
            </a:extLst>
          </p:cNvPr>
          <p:cNvGrpSpPr/>
          <p:nvPr/>
        </p:nvGrpSpPr>
        <p:grpSpPr>
          <a:xfrm>
            <a:off x="9076176" y="2369073"/>
            <a:ext cx="1431626" cy="965603"/>
            <a:chOff x="9076176" y="2369073"/>
            <a:chExt cx="1431626" cy="965603"/>
          </a:xfrm>
        </p:grpSpPr>
        <p:sp>
          <p:nvSpPr>
            <p:cNvPr id="36" name="矩形 35">
              <a:extLst>
                <a:ext uri="{FF2B5EF4-FFF2-40B4-BE49-F238E27FC236}">
                  <a16:creationId xmlns:a16="http://schemas.microsoft.com/office/drawing/2014/main" id="{6366F353-3C92-4BC5-CE40-680AA50DC529}"/>
                </a:ext>
              </a:extLst>
            </p:cNvPr>
            <p:cNvSpPr/>
            <p:nvPr/>
          </p:nvSpPr>
          <p:spPr>
            <a:xfrm>
              <a:off x="9076176" y="2817439"/>
              <a:ext cx="1431626" cy="5172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数据载荷</a:t>
              </a:r>
            </a:p>
          </p:txBody>
        </p:sp>
        <p:cxnSp>
          <p:nvCxnSpPr>
            <p:cNvPr id="40" name="直接连接符 39">
              <a:extLst>
                <a:ext uri="{FF2B5EF4-FFF2-40B4-BE49-F238E27FC236}">
                  <a16:creationId xmlns:a16="http://schemas.microsoft.com/office/drawing/2014/main" id="{43CF2B64-D878-D7AB-C4D0-E94D367CFC3B}"/>
                </a:ext>
              </a:extLst>
            </p:cNvPr>
            <p:cNvCxnSpPr>
              <a:cxnSpLocks/>
            </p:cNvCxnSpPr>
            <p:nvPr/>
          </p:nvCxnSpPr>
          <p:spPr>
            <a:xfrm>
              <a:off x="9076176" y="2369073"/>
              <a:ext cx="0" cy="4483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0348BAB-DBD7-1C7C-8289-901864CA3155}"/>
                </a:ext>
              </a:extLst>
            </p:cNvPr>
            <p:cNvCxnSpPr>
              <a:cxnSpLocks/>
            </p:cNvCxnSpPr>
            <p:nvPr/>
          </p:nvCxnSpPr>
          <p:spPr>
            <a:xfrm>
              <a:off x="10507802" y="2369073"/>
              <a:ext cx="0" cy="4248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箭头: 下 63">
              <a:extLst>
                <a:ext uri="{FF2B5EF4-FFF2-40B4-BE49-F238E27FC236}">
                  <a16:creationId xmlns:a16="http://schemas.microsoft.com/office/drawing/2014/main" id="{B842D3A4-ED2D-D913-C6C2-B305FBB1766E}"/>
                </a:ext>
              </a:extLst>
            </p:cNvPr>
            <p:cNvSpPr/>
            <p:nvPr/>
          </p:nvSpPr>
          <p:spPr>
            <a:xfrm>
              <a:off x="9658925" y="2391675"/>
              <a:ext cx="247654" cy="37597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grpSp>
      <p:sp>
        <p:nvSpPr>
          <p:cNvPr id="69" name="íşlïḍè">
            <a:extLst>
              <a:ext uri="{FF2B5EF4-FFF2-40B4-BE49-F238E27FC236}">
                <a16:creationId xmlns:a16="http://schemas.microsoft.com/office/drawing/2014/main" id="{84040FF1-19F8-8407-062E-DFE2A969D11D}"/>
              </a:ext>
            </a:extLst>
          </p:cNvPr>
          <p:cNvSpPr txBox="1"/>
          <p:nvPr/>
        </p:nvSpPr>
        <p:spPr>
          <a:xfrm>
            <a:off x="436598" y="5954730"/>
            <a:ext cx="5133467" cy="450843"/>
          </a:xfrm>
          <a:prstGeom prst="rect">
            <a:avLst/>
          </a:prstGeom>
          <a:noFill/>
        </p:spPr>
        <p:txBody>
          <a:bodyPr wrap="square" lIns="91440" tIns="45720" rIns="91440" bIns="45720" anchor="ctr">
            <a:noAutofit/>
          </a:bodyPr>
          <a:lstStyle/>
          <a:p>
            <a:pPr algn="ctr"/>
            <a:r>
              <a:rPr lang="zh-CN" altLang="en-US" b="1" dirty="0"/>
              <a:t>运输方式下的</a:t>
            </a:r>
            <a:r>
              <a:rPr lang="en-US" altLang="zh-CN" b="1" dirty="0"/>
              <a:t>IP</a:t>
            </a:r>
            <a:r>
              <a:rPr lang="zh-CN" altLang="en-US" b="1" dirty="0"/>
              <a:t>安全数据报的封装方式</a:t>
            </a:r>
            <a:endParaRPr lang="en-US" altLang="zh-CN" b="1" dirty="0"/>
          </a:p>
        </p:txBody>
      </p:sp>
      <p:sp>
        <p:nvSpPr>
          <p:cNvPr id="82" name="íşlïḍè">
            <a:extLst>
              <a:ext uri="{FF2B5EF4-FFF2-40B4-BE49-F238E27FC236}">
                <a16:creationId xmlns:a16="http://schemas.microsoft.com/office/drawing/2014/main" id="{977439DB-1280-8F36-BC79-C67D123ABD7A}"/>
              </a:ext>
            </a:extLst>
          </p:cNvPr>
          <p:cNvSpPr txBox="1"/>
          <p:nvPr/>
        </p:nvSpPr>
        <p:spPr>
          <a:xfrm>
            <a:off x="6363960" y="5954730"/>
            <a:ext cx="5133467" cy="450843"/>
          </a:xfrm>
          <a:prstGeom prst="rect">
            <a:avLst/>
          </a:prstGeom>
          <a:noFill/>
        </p:spPr>
        <p:txBody>
          <a:bodyPr wrap="square" lIns="91440" tIns="45720" rIns="91440" bIns="45720" anchor="ctr">
            <a:noAutofit/>
          </a:bodyPr>
          <a:lstStyle/>
          <a:p>
            <a:pPr algn="ctr"/>
            <a:r>
              <a:rPr lang="zh-CN" altLang="en-US" b="1" dirty="0"/>
              <a:t>隧道方式下的</a:t>
            </a:r>
            <a:r>
              <a:rPr lang="en-US" altLang="zh-CN" b="1" dirty="0"/>
              <a:t>IP</a:t>
            </a:r>
            <a:r>
              <a:rPr lang="zh-CN" altLang="en-US" b="1" dirty="0"/>
              <a:t>安全数据报的封装方式</a:t>
            </a:r>
            <a:endParaRPr lang="en-US" altLang="zh-CN" b="1" dirty="0"/>
          </a:p>
        </p:txBody>
      </p:sp>
    </p:spTree>
    <p:custDataLst>
      <p:tags r:id="rId1"/>
    </p:custDataLst>
    <p:extLst>
      <p:ext uri="{BB962C8B-B14F-4D97-AF65-F5344CB8AC3E}">
        <p14:creationId xmlns:p14="http://schemas.microsoft.com/office/powerpoint/2010/main" val="100648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 calcmode="lin" valueType="num">
                                      <p:cBhvr>
                                        <p:cTn id="9" dur="500" fill="hold"/>
                                        <p:tgtEl>
                                          <p:spTgt spid="29"/>
                                        </p:tgtEl>
                                        <p:attrNameLst>
                                          <p:attrName>style.rotation</p:attrName>
                                        </p:attrNameLst>
                                      </p:cBhvr>
                                      <p:tavLst>
                                        <p:tav tm="0">
                                          <p:val>
                                            <p:fltVal val="360"/>
                                          </p:val>
                                        </p:tav>
                                        <p:tav tm="100000">
                                          <p:val>
                                            <p:fltVal val="0"/>
                                          </p:val>
                                        </p:tav>
                                      </p:tavLst>
                                    </p:anim>
                                    <p:animEffect transition="in" filter="fade">
                                      <p:cBhvr>
                                        <p:cTn id="10" dur="500"/>
                                        <p:tgtEl>
                                          <p:spTgt spid="2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p:cTn id="18" dur="1000" fill="hold"/>
                                        <p:tgtEl>
                                          <p:spTgt spid="69"/>
                                        </p:tgtEl>
                                        <p:attrNameLst>
                                          <p:attrName>ppt_w</p:attrName>
                                        </p:attrNameLst>
                                      </p:cBhvr>
                                      <p:tavLst>
                                        <p:tav tm="0">
                                          <p:val>
                                            <p:fltVal val="0"/>
                                          </p:val>
                                        </p:tav>
                                        <p:tav tm="100000">
                                          <p:val>
                                            <p:strVal val="#ppt_w"/>
                                          </p:val>
                                        </p:tav>
                                      </p:tavLst>
                                    </p:anim>
                                    <p:anim calcmode="lin" valueType="num">
                                      <p:cBhvr>
                                        <p:cTn id="19" dur="1000" fill="hold"/>
                                        <p:tgtEl>
                                          <p:spTgt spid="69"/>
                                        </p:tgtEl>
                                        <p:attrNameLst>
                                          <p:attrName>ppt_h</p:attrName>
                                        </p:attrNameLst>
                                      </p:cBhvr>
                                      <p:tavLst>
                                        <p:tav tm="0">
                                          <p:val>
                                            <p:fltVal val="0"/>
                                          </p:val>
                                        </p:tav>
                                        <p:tav tm="100000">
                                          <p:val>
                                            <p:strVal val="#ppt_h"/>
                                          </p:val>
                                        </p:tav>
                                      </p:tavLst>
                                    </p:anim>
                                    <p:anim calcmode="lin" valueType="num">
                                      <p:cBhvr>
                                        <p:cTn id="20" dur="1000" fill="hold"/>
                                        <p:tgtEl>
                                          <p:spTgt spid="69"/>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6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up)">
                                      <p:cBhvr>
                                        <p:cTn id="33" dur="500"/>
                                        <p:tgtEl>
                                          <p:spTgt spid="74"/>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2"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p:tgtEl>
                                          <p:spTgt spid="15"/>
                                        </p:tgtEl>
                                        <p:attrNameLst>
                                          <p:attrName>ppt_x</p:attrName>
                                        </p:attrNameLst>
                                      </p:cBhvr>
                                      <p:tavLst>
                                        <p:tav tm="0">
                                          <p:val>
                                            <p:strVal val="#ppt_x+#ppt_w*1.125000"/>
                                          </p:val>
                                        </p:tav>
                                        <p:tav tm="100000">
                                          <p:val>
                                            <p:strVal val="#ppt_x"/>
                                          </p:val>
                                        </p:tav>
                                      </p:tavLst>
                                    </p:anim>
                                    <p:animEffect transition="in" filter="wipe(lef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p:tgtEl>
                                          <p:spTgt spid="16"/>
                                        </p:tgtEl>
                                        <p:attrNameLst>
                                          <p:attrName>ppt_x</p:attrName>
                                        </p:attrNameLst>
                                      </p:cBhvr>
                                      <p:tavLst>
                                        <p:tav tm="0">
                                          <p:val>
                                            <p:strVal val="#ppt_x-#ppt_w*1.125000"/>
                                          </p:val>
                                        </p:tav>
                                        <p:tav tm="100000">
                                          <p:val>
                                            <p:strVal val="#ppt_x"/>
                                          </p:val>
                                        </p:tav>
                                      </p:tavLst>
                                    </p:anim>
                                    <p:animEffect transition="in" filter="wipe(righ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up)">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right)">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additive="base">
                                        <p:cTn id="60" dur="500"/>
                                        <p:tgtEl>
                                          <p:spTgt spid="73"/>
                                        </p:tgtEl>
                                        <p:attrNameLst>
                                          <p:attrName>ppt_y</p:attrName>
                                        </p:attrNameLst>
                                      </p:cBhvr>
                                      <p:tavLst>
                                        <p:tav tm="0">
                                          <p:val>
                                            <p:strVal val="#ppt_y-#ppt_h*1.125000"/>
                                          </p:val>
                                        </p:tav>
                                        <p:tav tm="100000">
                                          <p:val>
                                            <p:strVal val="#ppt_y"/>
                                          </p:val>
                                        </p:tav>
                                      </p:tavLst>
                                    </p:anim>
                                    <p:animEffect transition="in" filter="wipe(down)">
                                      <p:cBhvr>
                                        <p:cTn id="61" dur="500"/>
                                        <p:tgtEl>
                                          <p:spTgt spid="73"/>
                                        </p:tgtEl>
                                      </p:cBhvr>
                                    </p:animEffect>
                                  </p:childTnLst>
                                </p:cTn>
                              </p:par>
                            </p:childTnLst>
                          </p:cTn>
                        </p:par>
                      </p:childTnLst>
                    </p:cTn>
                  </p:par>
                  <p:par>
                    <p:cTn id="62" fill="hold">
                      <p:stCondLst>
                        <p:cond delay="indefinite"/>
                      </p:stCondLst>
                      <p:childTnLst>
                        <p:par>
                          <p:cTn id="63" fill="hold">
                            <p:stCondLst>
                              <p:cond delay="0"/>
                            </p:stCondLst>
                            <p:childTnLst>
                              <p:par>
                                <p:cTn id="64" presetID="15" presetClass="entr" presetSubtype="0" fill="hold" grpId="0" nodeType="clickEffect">
                                  <p:stCondLst>
                                    <p:cond delay="0"/>
                                  </p:stCondLst>
                                  <p:childTnLst>
                                    <p:set>
                                      <p:cBhvr>
                                        <p:cTn id="65" dur="1" fill="hold">
                                          <p:stCondLst>
                                            <p:cond delay="0"/>
                                          </p:stCondLst>
                                        </p:cTn>
                                        <p:tgtEl>
                                          <p:spTgt spid="82"/>
                                        </p:tgtEl>
                                        <p:attrNameLst>
                                          <p:attrName>style.visibility</p:attrName>
                                        </p:attrNameLst>
                                      </p:cBhvr>
                                      <p:to>
                                        <p:strVal val="visible"/>
                                      </p:to>
                                    </p:set>
                                    <p:anim calcmode="lin" valueType="num">
                                      <p:cBhvr>
                                        <p:cTn id="66" dur="1000" fill="hold"/>
                                        <p:tgtEl>
                                          <p:spTgt spid="82"/>
                                        </p:tgtEl>
                                        <p:attrNameLst>
                                          <p:attrName>ppt_w</p:attrName>
                                        </p:attrNameLst>
                                      </p:cBhvr>
                                      <p:tavLst>
                                        <p:tav tm="0">
                                          <p:val>
                                            <p:fltVal val="0"/>
                                          </p:val>
                                        </p:tav>
                                        <p:tav tm="100000">
                                          <p:val>
                                            <p:strVal val="#ppt_w"/>
                                          </p:val>
                                        </p:tav>
                                      </p:tavLst>
                                    </p:anim>
                                    <p:anim calcmode="lin" valueType="num">
                                      <p:cBhvr>
                                        <p:cTn id="67" dur="1000" fill="hold"/>
                                        <p:tgtEl>
                                          <p:spTgt spid="82"/>
                                        </p:tgtEl>
                                        <p:attrNameLst>
                                          <p:attrName>ppt_h</p:attrName>
                                        </p:attrNameLst>
                                      </p:cBhvr>
                                      <p:tavLst>
                                        <p:tav tm="0">
                                          <p:val>
                                            <p:fltVal val="0"/>
                                          </p:val>
                                        </p:tav>
                                        <p:tav tm="100000">
                                          <p:val>
                                            <p:strVal val="#ppt_h"/>
                                          </p:val>
                                        </p:tav>
                                      </p:tavLst>
                                    </p:anim>
                                    <p:anim calcmode="lin" valueType="num">
                                      <p:cBhvr>
                                        <p:cTn id="68" dur="1000" fill="hold"/>
                                        <p:tgtEl>
                                          <p:spTgt spid="82"/>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8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p:cTn id="74" dur="500" fill="hold"/>
                                        <p:tgtEl>
                                          <p:spTgt spid="32"/>
                                        </p:tgtEl>
                                        <p:attrNameLst>
                                          <p:attrName>ppt_w</p:attrName>
                                        </p:attrNameLst>
                                      </p:cBhvr>
                                      <p:tavLst>
                                        <p:tav tm="0">
                                          <p:val>
                                            <p:fltVal val="0"/>
                                          </p:val>
                                        </p:tav>
                                        <p:tav tm="100000">
                                          <p:val>
                                            <p:strVal val="#ppt_w"/>
                                          </p:val>
                                        </p:tav>
                                      </p:tavLst>
                                    </p:anim>
                                    <p:anim calcmode="lin" valueType="num">
                                      <p:cBhvr>
                                        <p:cTn id="75" dur="500" fill="hold"/>
                                        <p:tgtEl>
                                          <p:spTgt spid="32"/>
                                        </p:tgtEl>
                                        <p:attrNameLst>
                                          <p:attrName>ppt_h</p:attrName>
                                        </p:attrNameLst>
                                      </p:cBhvr>
                                      <p:tavLst>
                                        <p:tav tm="0">
                                          <p:val>
                                            <p:fltVal val="0"/>
                                          </p:val>
                                        </p:tav>
                                        <p:tav tm="100000">
                                          <p:val>
                                            <p:strVal val="#ppt_h"/>
                                          </p:val>
                                        </p:tav>
                                      </p:tavLst>
                                    </p:anim>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wipe(up)">
                                      <p:cBhvr>
                                        <p:cTn id="81" dur="500"/>
                                        <p:tgtEl>
                                          <p:spTgt spid="76"/>
                                        </p:tgtEl>
                                      </p:cBhvr>
                                    </p:animEffect>
                                  </p:childTnLst>
                                </p:cTn>
                              </p:par>
                            </p:childTnLst>
                          </p:cTn>
                        </p:par>
                      </p:childTnLst>
                    </p:cTn>
                  </p:par>
                  <p:par>
                    <p:cTn id="82" fill="hold">
                      <p:stCondLst>
                        <p:cond delay="indefinite"/>
                      </p:stCondLst>
                      <p:childTnLst>
                        <p:par>
                          <p:cTn id="83" fill="hold">
                            <p:stCondLst>
                              <p:cond delay="0"/>
                            </p:stCondLst>
                            <p:childTnLst>
                              <p:par>
                                <p:cTn id="84" presetID="12" presetClass="entr" presetSubtype="2" fill="hold" grpId="0" nodeType="clickEffect">
                                  <p:stCondLst>
                                    <p:cond delay="0"/>
                                  </p:stCondLst>
                                  <p:childTnLst>
                                    <p:set>
                                      <p:cBhvr>
                                        <p:cTn id="85" dur="1" fill="hold">
                                          <p:stCondLst>
                                            <p:cond delay="0"/>
                                          </p:stCondLst>
                                        </p:cTn>
                                        <p:tgtEl>
                                          <p:spTgt spid="37"/>
                                        </p:tgtEl>
                                        <p:attrNameLst>
                                          <p:attrName>style.visibility</p:attrName>
                                        </p:attrNameLst>
                                      </p:cBhvr>
                                      <p:to>
                                        <p:strVal val="visible"/>
                                      </p:to>
                                    </p:set>
                                    <p:anim calcmode="lin" valueType="num">
                                      <p:cBhvr additive="base">
                                        <p:cTn id="86" dur="500"/>
                                        <p:tgtEl>
                                          <p:spTgt spid="37"/>
                                        </p:tgtEl>
                                        <p:attrNameLst>
                                          <p:attrName>ppt_x</p:attrName>
                                        </p:attrNameLst>
                                      </p:cBhvr>
                                      <p:tavLst>
                                        <p:tav tm="0">
                                          <p:val>
                                            <p:strVal val="#ppt_x+#ppt_w*1.125000"/>
                                          </p:val>
                                        </p:tav>
                                        <p:tav tm="100000">
                                          <p:val>
                                            <p:strVal val="#ppt_x"/>
                                          </p:val>
                                        </p:tav>
                                      </p:tavLst>
                                    </p:anim>
                                    <p:animEffect transition="in" filter="wipe(left)">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2"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anim calcmode="lin" valueType="num">
                                      <p:cBhvr additive="base">
                                        <p:cTn id="92" dur="500"/>
                                        <p:tgtEl>
                                          <p:spTgt spid="48"/>
                                        </p:tgtEl>
                                        <p:attrNameLst>
                                          <p:attrName>ppt_x</p:attrName>
                                        </p:attrNameLst>
                                      </p:cBhvr>
                                      <p:tavLst>
                                        <p:tav tm="0">
                                          <p:val>
                                            <p:strVal val="#ppt_x+#ppt_w*1.125000"/>
                                          </p:val>
                                        </p:tav>
                                        <p:tav tm="100000">
                                          <p:val>
                                            <p:strVal val="#ppt_x"/>
                                          </p:val>
                                        </p:tav>
                                      </p:tavLst>
                                    </p:anim>
                                    <p:animEffect transition="in" filter="wipe(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up)">
                                      <p:cBhvr>
                                        <p:cTn id="98" dur="500"/>
                                        <p:tgtEl>
                                          <p:spTgt spid="79"/>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2"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p:tgtEl>
                                          <p:spTgt spid="34"/>
                                        </p:tgtEl>
                                        <p:attrNameLst>
                                          <p:attrName>ppt_x</p:attrName>
                                        </p:attrNameLst>
                                      </p:cBhvr>
                                      <p:tavLst>
                                        <p:tav tm="0">
                                          <p:val>
                                            <p:strVal val="#ppt_x+#ppt_w*1.125000"/>
                                          </p:val>
                                        </p:tav>
                                        <p:tav tm="100000">
                                          <p:val>
                                            <p:strVal val="#ppt_x"/>
                                          </p:val>
                                        </p:tav>
                                      </p:tavLst>
                                    </p:anim>
                                    <p:animEffect transition="in" filter="wipe(left)">
                                      <p:cBhvr>
                                        <p:cTn id="104" dur="500"/>
                                        <p:tgtEl>
                                          <p:spTgt spid="34"/>
                                        </p:tgtEl>
                                      </p:cBhvr>
                                    </p:animEffect>
                                  </p:childTnLst>
                                </p:cTn>
                              </p:par>
                            </p:childTnLst>
                          </p:cTn>
                        </p:par>
                      </p:childTnLst>
                    </p:cTn>
                  </p:par>
                  <p:par>
                    <p:cTn id="105" fill="hold">
                      <p:stCondLst>
                        <p:cond delay="indefinite"/>
                      </p:stCondLst>
                      <p:childTnLst>
                        <p:par>
                          <p:cTn id="106" fill="hold">
                            <p:stCondLst>
                              <p:cond delay="0"/>
                            </p:stCondLst>
                            <p:childTnLst>
                              <p:par>
                                <p:cTn id="107" presetID="12" presetClass="entr" presetSubtype="8" fill="hold" grpId="0" nodeType="clickEffect">
                                  <p:stCondLst>
                                    <p:cond delay="0"/>
                                  </p:stCondLst>
                                  <p:childTnLst>
                                    <p:set>
                                      <p:cBhvr>
                                        <p:cTn id="108" dur="1" fill="hold">
                                          <p:stCondLst>
                                            <p:cond delay="0"/>
                                          </p:stCondLst>
                                        </p:cTn>
                                        <p:tgtEl>
                                          <p:spTgt spid="35"/>
                                        </p:tgtEl>
                                        <p:attrNameLst>
                                          <p:attrName>style.visibility</p:attrName>
                                        </p:attrNameLst>
                                      </p:cBhvr>
                                      <p:to>
                                        <p:strVal val="visible"/>
                                      </p:to>
                                    </p:set>
                                    <p:anim calcmode="lin" valueType="num">
                                      <p:cBhvr additive="base">
                                        <p:cTn id="109" dur="500"/>
                                        <p:tgtEl>
                                          <p:spTgt spid="35"/>
                                        </p:tgtEl>
                                        <p:attrNameLst>
                                          <p:attrName>ppt_x</p:attrName>
                                        </p:attrNameLst>
                                      </p:cBhvr>
                                      <p:tavLst>
                                        <p:tav tm="0">
                                          <p:val>
                                            <p:strVal val="#ppt_x-#ppt_w*1.125000"/>
                                          </p:val>
                                        </p:tav>
                                        <p:tav tm="100000">
                                          <p:val>
                                            <p:strVal val="#ppt_x"/>
                                          </p:val>
                                        </p:tav>
                                      </p:tavLst>
                                    </p:anim>
                                    <p:animEffect transition="in" filter="wipe(right)">
                                      <p:cBhvr>
                                        <p:cTn id="110" dur="500"/>
                                        <p:tgtEl>
                                          <p:spTgt spid="3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up)">
                                      <p:cBhvr>
                                        <p:cTn id="115" dur="500"/>
                                        <p:tgtEl>
                                          <p:spTgt spid="80"/>
                                        </p:tgtEl>
                                      </p:cBhvr>
                                    </p:animEffect>
                                  </p:childTnLst>
                                </p:cTn>
                              </p:par>
                            </p:childTnLst>
                          </p:cTn>
                        </p:par>
                      </p:childTnLst>
                    </p:cTn>
                  </p:par>
                  <p:par>
                    <p:cTn id="116" fill="hold">
                      <p:stCondLst>
                        <p:cond delay="indefinite"/>
                      </p:stCondLst>
                      <p:childTnLst>
                        <p:par>
                          <p:cTn id="117" fill="hold">
                            <p:stCondLst>
                              <p:cond delay="0"/>
                            </p:stCondLst>
                            <p:childTnLst>
                              <p:par>
                                <p:cTn id="118" presetID="12" presetClass="entr" presetSubtype="2" fill="hold" grpId="0" nodeType="clickEffect">
                                  <p:stCondLst>
                                    <p:cond delay="0"/>
                                  </p:stCondLst>
                                  <p:childTnLst>
                                    <p:set>
                                      <p:cBhvr>
                                        <p:cTn id="119" dur="1" fill="hold">
                                          <p:stCondLst>
                                            <p:cond delay="0"/>
                                          </p:stCondLst>
                                        </p:cTn>
                                        <p:tgtEl>
                                          <p:spTgt spid="47"/>
                                        </p:tgtEl>
                                        <p:attrNameLst>
                                          <p:attrName>style.visibility</p:attrName>
                                        </p:attrNameLst>
                                      </p:cBhvr>
                                      <p:to>
                                        <p:strVal val="visible"/>
                                      </p:to>
                                    </p:set>
                                    <p:anim calcmode="lin" valueType="num">
                                      <p:cBhvr additive="base">
                                        <p:cTn id="120" dur="500"/>
                                        <p:tgtEl>
                                          <p:spTgt spid="47"/>
                                        </p:tgtEl>
                                        <p:attrNameLst>
                                          <p:attrName>ppt_x</p:attrName>
                                        </p:attrNameLst>
                                      </p:cBhvr>
                                      <p:tavLst>
                                        <p:tav tm="0">
                                          <p:val>
                                            <p:strVal val="#ppt_x+#ppt_w*1.125000"/>
                                          </p:val>
                                        </p:tav>
                                        <p:tav tm="100000">
                                          <p:val>
                                            <p:strVal val="#ppt_x"/>
                                          </p:val>
                                        </p:tav>
                                      </p:tavLst>
                                    </p:anim>
                                    <p:animEffect transition="in" filter="wipe(left)">
                                      <p:cBhvr>
                                        <p:cTn id="121" dur="500"/>
                                        <p:tgtEl>
                                          <p:spTgt spid="47"/>
                                        </p:tgtEl>
                                      </p:cBhvr>
                                    </p:animEffect>
                                  </p:childTnLst>
                                </p:cTn>
                              </p:par>
                            </p:childTnLst>
                          </p:cTn>
                        </p:par>
                      </p:childTnLst>
                    </p:cTn>
                  </p:par>
                  <p:par>
                    <p:cTn id="122" fill="hold">
                      <p:stCondLst>
                        <p:cond delay="indefinite"/>
                      </p:stCondLst>
                      <p:childTnLst>
                        <p:par>
                          <p:cTn id="123" fill="hold">
                            <p:stCondLst>
                              <p:cond delay="0"/>
                            </p:stCondLst>
                            <p:childTnLst>
                              <p:par>
                                <p:cTn id="124" presetID="12" presetClass="entr" presetSubtype="1" fill="hold" nodeType="clickEffect">
                                  <p:stCondLst>
                                    <p:cond delay="0"/>
                                  </p:stCondLst>
                                  <p:childTnLst>
                                    <p:set>
                                      <p:cBhvr>
                                        <p:cTn id="125" dur="1" fill="hold">
                                          <p:stCondLst>
                                            <p:cond delay="0"/>
                                          </p:stCondLst>
                                        </p:cTn>
                                        <p:tgtEl>
                                          <p:spTgt spid="81"/>
                                        </p:tgtEl>
                                        <p:attrNameLst>
                                          <p:attrName>style.visibility</p:attrName>
                                        </p:attrNameLst>
                                      </p:cBhvr>
                                      <p:to>
                                        <p:strVal val="visible"/>
                                      </p:to>
                                    </p:set>
                                    <p:anim calcmode="lin" valueType="num">
                                      <p:cBhvr additive="base">
                                        <p:cTn id="126" dur="500"/>
                                        <p:tgtEl>
                                          <p:spTgt spid="81"/>
                                        </p:tgtEl>
                                        <p:attrNameLst>
                                          <p:attrName>ppt_y</p:attrName>
                                        </p:attrNameLst>
                                      </p:cBhvr>
                                      <p:tavLst>
                                        <p:tav tm="0">
                                          <p:val>
                                            <p:strVal val="#ppt_y-#ppt_h*1.125000"/>
                                          </p:val>
                                        </p:tav>
                                        <p:tav tm="100000">
                                          <p:val>
                                            <p:strVal val="#ppt_y"/>
                                          </p:val>
                                        </p:tav>
                                      </p:tavLst>
                                    </p:anim>
                                    <p:animEffect transition="in" filter="wipe(down)">
                                      <p:cBhvr>
                                        <p:cTn id="12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4" grpId="0" animBg="1"/>
      <p:bldP spid="35" grpId="0" animBg="1"/>
      <p:bldP spid="48" grpId="0"/>
      <p:bldP spid="37" grpId="0" animBg="1"/>
      <p:bldP spid="19" grpId="0" animBg="1"/>
      <p:bldP spid="28" grpId="0"/>
      <p:bldP spid="29" grpId="0" animBg="1"/>
      <p:bldP spid="13" grpId="0" animBg="1"/>
      <p:bldP spid="15" grpId="0" animBg="1"/>
      <p:bldP spid="16" grpId="0" animBg="1"/>
      <p:bldP spid="32" grpId="0" animBg="1"/>
      <p:bldP spid="69" grpId="0"/>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sp>
        <p:nvSpPr>
          <p:cNvPr id="39" name="矩形 38">
            <a:extLst>
              <a:ext uri="{FF2B5EF4-FFF2-40B4-BE49-F238E27FC236}">
                <a16:creationId xmlns:a16="http://schemas.microsoft.com/office/drawing/2014/main" id="{D2102CB3-3EE5-6EC0-7BEC-137697FEE4C1}"/>
              </a:ext>
            </a:extLst>
          </p:cNvPr>
          <p:cNvSpPr/>
          <p:nvPr/>
        </p:nvSpPr>
        <p:spPr>
          <a:xfrm>
            <a:off x="4217347" y="1183519"/>
            <a:ext cx="375730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交换机中毒</a:t>
            </a:r>
          </a:p>
        </p:txBody>
      </p:sp>
      <p:graphicFrame>
        <p:nvGraphicFramePr>
          <p:cNvPr id="83" name="表格 16">
            <a:extLst>
              <a:ext uri="{FF2B5EF4-FFF2-40B4-BE49-F238E27FC236}">
                <a16:creationId xmlns:a16="http://schemas.microsoft.com/office/drawing/2014/main" id="{D3EA4E52-7061-3A8F-2E7D-8BB0A5CE6F87}"/>
              </a:ext>
            </a:extLst>
          </p:cNvPr>
          <p:cNvGraphicFramePr>
            <a:graphicFrameLocks noGrp="1"/>
          </p:cNvGraphicFramePr>
          <p:nvPr/>
        </p:nvGraphicFramePr>
        <p:xfrm>
          <a:off x="5032454" y="4504139"/>
          <a:ext cx="2347265" cy="1854200"/>
        </p:xfrm>
        <a:graphic>
          <a:graphicData uri="http://schemas.openxmlformats.org/drawingml/2006/table">
            <a:tbl>
              <a:tblPr firstRow="1" bandRow="1">
                <a:tableStyleId>{5C22544A-7EE6-4342-B048-85BDC9FD1C3A}</a:tableStyleId>
              </a:tblPr>
              <a:tblGrid>
                <a:gridCol w="1516900">
                  <a:extLst>
                    <a:ext uri="{9D8B030D-6E8A-4147-A177-3AD203B41FA5}">
                      <a16:colId xmlns:a16="http://schemas.microsoft.com/office/drawing/2014/main" val="1791083818"/>
                    </a:ext>
                  </a:extLst>
                </a:gridCol>
                <a:gridCol w="830365">
                  <a:extLst>
                    <a:ext uri="{9D8B030D-6E8A-4147-A177-3AD203B41FA5}">
                      <a16:colId xmlns:a16="http://schemas.microsoft.com/office/drawing/2014/main" val="4031878365"/>
                    </a:ext>
                  </a:extLst>
                </a:gridCol>
              </a:tblGrid>
              <a:tr h="370840">
                <a:tc>
                  <a:txBody>
                    <a:bodyPr/>
                    <a:lstStyle/>
                    <a:p>
                      <a:pPr algn="ctr"/>
                      <a:r>
                        <a:rPr lang="en-US" altLang="zh-CN" b="1" dirty="0">
                          <a:solidFill>
                            <a:schemeClr val="tx1"/>
                          </a:solidFill>
                          <a:latin typeface="Arial Narrow" panose="020B0606020202030204" pitchFamily="34" charset="0"/>
                          <a:ea typeface="+mn-ea"/>
                        </a:rPr>
                        <a:t>MAC</a:t>
                      </a:r>
                      <a:r>
                        <a:rPr lang="zh-CN" altLang="en-US" b="1" dirty="0">
                          <a:solidFill>
                            <a:schemeClr val="tx1"/>
                          </a:solidFill>
                          <a:latin typeface="Arial Narrow" panose="020B0606020202030204" pitchFamily="34" charset="0"/>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1" dirty="0">
                          <a:solidFill>
                            <a:schemeClr val="tx1"/>
                          </a:solidFill>
                          <a:latin typeface="Arial Narrow" panose="020B0606020202030204" pitchFamily="34" charset="0"/>
                          <a:ea typeface="+mn-ea"/>
                        </a:rPr>
                        <a:t>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7583633"/>
                  </a:ext>
                </a:extLst>
              </a:tr>
              <a:tr h="370840">
                <a:tc>
                  <a:txBody>
                    <a:bodyPr/>
                    <a:lstStyle/>
                    <a:p>
                      <a:pPr algn="l"/>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422220"/>
                  </a:ext>
                </a:extLst>
              </a:tr>
              <a:tr h="370840">
                <a:tc>
                  <a:txBody>
                    <a:bodyPr/>
                    <a:lstStyle/>
                    <a:p>
                      <a:pPr algn="l"/>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622071"/>
                  </a:ext>
                </a:extLst>
              </a:tr>
              <a:tr h="370840">
                <a:tc>
                  <a:txBody>
                    <a:bodyPr/>
                    <a:lstStyle/>
                    <a:p>
                      <a:pPr algn="l"/>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9201173"/>
                  </a:ext>
                </a:extLst>
              </a:tr>
              <a:tr h="370840">
                <a:tc>
                  <a:txBody>
                    <a:bodyPr/>
                    <a:lstStyle/>
                    <a:p>
                      <a:pPr algn="l"/>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331767"/>
                  </a:ext>
                </a:extLst>
              </a:tr>
            </a:tbl>
          </a:graphicData>
        </a:graphic>
      </p:graphicFrame>
      <p:sp>
        <p:nvSpPr>
          <p:cNvPr id="84" name="文本框 83">
            <a:extLst>
              <a:ext uri="{FF2B5EF4-FFF2-40B4-BE49-F238E27FC236}">
                <a16:creationId xmlns:a16="http://schemas.microsoft.com/office/drawing/2014/main" id="{075D592D-6DFD-3E31-6532-8369D696C131}"/>
              </a:ext>
            </a:extLst>
          </p:cNvPr>
          <p:cNvSpPr txBox="1"/>
          <p:nvPr/>
        </p:nvSpPr>
        <p:spPr>
          <a:xfrm>
            <a:off x="4926263" y="4134807"/>
            <a:ext cx="2554124" cy="369332"/>
          </a:xfrm>
          <a:prstGeom prst="rect">
            <a:avLst/>
          </a:prstGeom>
          <a:noFill/>
        </p:spPr>
        <p:txBody>
          <a:bodyPr wrap="square" rtlCol="0">
            <a:spAutoFit/>
          </a:bodyPr>
          <a:lstStyle/>
          <a:p>
            <a:pPr algn="ctr"/>
            <a:r>
              <a:rPr lang="zh-CN" altLang="en-US" b="1" dirty="0"/>
              <a:t>以太网交换机的转发表</a:t>
            </a:r>
          </a:p>
        </p:txBody>
      </p:sp>
      <p:grpSp>
        <p:nvGrpSpPr>
          <p:cNvPr id="7" name="组合 6">
            <a:extLst>
              <a:ext uri="{FF2B5EF4-FFF2-40B4-BE49-F238E27FC236}">
                <a16:creationId xmlns:a16="http://schemas.microsoft.com/office/drawing/2014/main" id="{5AC06EDA-B671-6D1A-48FD-11D66BBFDAE0}"/>
              </a:ext>
            </a:extLst>
          </p:cNvPr>
          <p:cNvGrpSpPr/>
          <p:nvPr/>
        </p:nvGrpSpPr>
        <p:grpSpPr>
          <a:xfrm>
            <a:off x="2480294" y="2198910"/>
            <a:ext cx="6483583" cy="2578623"/>
            <a:chOff x="2480294" y="2198910"/>
            <a:chExt cx="6483583" cy="2578623"/>
          </a:xfrm>
        </p:grpSpPr>
        <p:grpSp>
          <p:nvGrpSpPr>
            <p:cNvPr id="6" name="组合 5">
              <a:extLst>
                <a:ext uri="{FF2B5EF4-FFF2-40B4-BE49-F238E27FC236}">
                  <a16:creationId xmlns:a16="http://schemas.microsoft.com/office/drawing/2014/main" id="{4D2785CC-8888-8C9B-8341-FF551E97073A}"/>
                </a:ext>
              </a:extLst>
            </p:cNvPr>
            <p:cNvGrpSpPr/>
            <p:nvPr/>
          </p:nvGrpSpPr>
          <p:grpSpPr>
            <a:xfrm>
              <a:off x="2480294" y="2459901"/>
              <a:ext cx="6483583" cy="2090494"/>
              <a:chOff x="2480294" y="2459901"/>
              <a:chExt cx="6483583" cy="2090494"/>
            </a:xfrm>
          </p:grpSpPr>
          <p:cxnSp>
            <p:nvCxnSpPr>
              <p:cNvPr id="61" name="直接连接符 60">
                <a:extLst>
                  <a:ext uri="{FF2B5EF4-FFF2-40B4-BE49-F238E27FC236}">
                    <a16:creationId xmlns:a16="http://schemas.microsoft.com/office/drawing/2014/main" id="{CB80AD60-A5C7-7276-C9B3-8931E99380EC}"/>
                  </a:ext>
                </a:extLst>
              </p:cNvPr>
              <p:cNvCxnSpPr>
                <a:cxnSpLocks/>
              </p:cNvCxnSpPr>
              <p:nvPr/>
            </p:nvCxnSpPr>
            <p:spPr>
              <a:xfrm flipH="1">
                <a:off x="3000968" y="3526173"/>
                <a:ext cx="3205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319311A-8BC2-4498-D9C8-6AD14379FB59}"/>
                  </a:ext>
                </a:extLst>
              </p:cNvPr>
              <p:cNvCxnSpPr>
                <a:cxnSpLocks/>
              </p:cNvCxnSpPr>
              <p:nvPr/>
            </p:nvCxnSpPr>
            <p:spPr>
              <a:xfrm>
                <a:off x="6043375" y="3518549"/>
                <a:ext cx="2334936" cy="10318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E0C2153-6131-337C-FEB3-C9207509D695}"/>
                  </a:ext>
                </a:extLst>
              </p:cNvPr>
              <p:cNvCxnSpPr/>
              <p:nvPr/>
            </p:nvCxnSpPr>
            <p:spPr>
              <a:xfrm flipV="1">
                <a:off x="6121672" y="2637705"/>
                <a:ext cx="2130804" cy="8808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4" name="图形 63">
                <a:extLst>
                  <a:ext uri="{FF2B5EF4-FFF2-40B4-BE49-F238E27FC236}">
                    <a16:creationId xmlns:a16="http://schemas.microsoft.com/office/drawing/2014/main" id="{6157E270-7BB3-8E7E-7A16-F61A0656A8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0294" y="2989905"/>
                <a:ext cx="755893" cy="731110"/>
              </a:xfrm>
              <a:prstGeom prst="rect">
                <a:avLst/>
              </a:prstGeom>
            </p:spPr>
          </p:pic>
          <p:sp>
            <p:nvSpPr>
              <p:cNvPr id="68" name="文本框 67">
                <a:extLst>
                  <a:ext uri="{FF2B5EF4-FFF2-40B4-BE49-F238E27FC236}">
                    <a16:creationId xmlns:a16="http://schemas.microsoft.com/office/drawing/2014/main" id="{76048063-3667-347E-C48F-93EE41CD75BB}"/>
                  </a:ext>
                </a:extLst>
              </p:cNvPr>
              <p:cNvSpPr txBox="1"/>
              <p:nvPr/>
            </p:nvSpPr>
            <p:spPr>
              <a:xfrm>
                <a:off x="5618439" y="2459901"/>
                <a:ext cx="965499" cy="646331"/>
              </a:xfrm>
              <a:prstGeom prst="rect">
                <a:avLst/>
              </a:prstGeom>
              <a:noFill/>
            </p:spPr>
            <p:txBody>
              <a:bodyPr wrap="square" rtlCol="0">
                <a:spAutoFit/>
              </a:bodyPr>
              <a:lstStyle/>
              <a:p>
                <a:pPr algn="ctr"/>
                <a:r>
                  <a:rPr lang="zh-CN" altLang="en-US" b="1" dirty="0"/>
                  <a:t>以太网</a:t>
                </a:r>
                <a:endParaRPr lang="en-US" altLang="zh-CN" b="1" dirty="0"/>
              </a:p>
              <a:p>
                <a:pPr algn="ctr"/>
                <a:r>
                  <a:rPr lang="zh-CN" altLang="en-US" b="1" dirty="0"/>
                  <a:t>交换机</a:t>
                </a:r>
              </a:p>
            </p:txBody>
          </p:sp>
          <p:sp>
            <p:nvSpPr>
              <p:cNvPr id="71" name="文本框 70">
                <a:extLst>
                  <a:ext uri="{FF2B5EF4-FFF2-40B4-BE49-F238E27FC236}">
                    <a16:creationId xmlns:a16="http://schemas.microsoft.com/office/drawing/2014/main" id="{08C14B9B-3CD6-F388-35FF-677EA137F700}"/>
                  </a:ext>
                </a:extLst>
              </p:cNvPr>
              <p:cNvSpPr txBox="1"/>
              <p:nvPr/>
            </p:nvSpPr>
            <p:spPr>
              <a:xfrm>
                <a:off x="8147478" y="3366782"/>
                <a:ext cx="461665" cy="318782"/>
              </a:xfrm>
              <a:prstGeom prst="rect">
                <a:avLst/>
              </a:prstGeom>
              <a:noFill/>
            </p:spPr>
            <p:txBody>
              <a:bodyPr vert="eaVert" wrap="square" rtlCol="0">
                <a:spAutoFit/>
              </a:bodyPr>
              <a:lstStyle/>
              <a:p>
                <a:r>
                  <a:rPr lang="en-US" altLang="zh-CN" b="1" dirty="0"/>
                  <a:t>…</a:t>
                </a:r>
                <a:endParaRPr lang="zh-CN" altLang="en-US" b="1" dirty="0"/>
              </a:p>
            </p:txBody>
          </p:sp>
          <p:sp>
            <p:nvSpPr>
              <p:cNvPr id="72" name="文本框 71">
                <a:extLst>
                  <a:ext uri="{FF2B5EF4-FFF2-40B4-BE49-F238E27FC236}">
                    <a16:creationId xmlns:a16="http://schemas.microsoft.com/office/drawing/2014/main" id="{5C4CB58C-3D7F-B449-A78F-C3EFAB5F6323}"/>
                  </a:ext>
                </a:extLst>
              </p:cNvPr>
              <p:cNvSpPr txBox="1"/>
              <p:nvPr/>
            </p:nvSpPr>
            <p:spPr>
              <a:xfrm>
                <a:off x="8544951" y="2910632"/>
                <a:ext cx="418926" cy="1200329"/>
              </a:xfrm>
              <a:prstGeom prst="rect">
                <a:avLst/>
              </a:prstGeom>
              <a:noFill/>
            </p:spPr>
            <p:txBody>
              <a:bodyPr wrap="square" rtlCol="0">
                <a:spAutoFit/>
              </a:bodyPr>
              <a:lstStyle/>
              <a:p>
                <a:pPr algn="ctr"/>
                <a:r>
                  <a:rPr lang="zh-CN" altLang="en-US" b="1" dirty="0"/>
                  <a:t>普</a:t>
                </a:r>
                <a:endParaRPr lang="en-US" altLang="zh-CN" b="1" dirty="0"/>
              </a:p>
              <a:p>
                <a:pPr algn="ctr"/>
                <a:r>
                  <a:rPr lang="zh-CN" altLang="en-US" b="1" dirty="0"/>
                  <a:t>通</a:t>
                </a:r>
                <a:endParaRPr lang="en-US" altLang="zh-CN" b="1" dirty="0"/>
              </a:p>
              <a:p>
                <a:pPr algn="ctr"/>
                <a:r>
                  <a:rPr lang="zh-CN" altLang="en-US" b="1" dirty="0"/>
                  <a:t>用</a:t>
                </a:r>
                <a:endParaRPr lang="en-US" altLang="zh-CN" b="1" dirty="0"/>
              </a:p>
              <a:p>
                <a:pPr algn="ctr"/>
                <a:r>
                  <a:rPr lang="zh-CN" altLang="en-US" b="1" dirty="0"/>
                  <a:t>户</a:t>
                </a:r>
              </a:p>
            </p:txBody>
          </p:sp>
          <p:sp>
            <p:nvSpPr>
              <p:cNvPr id="80" name="文本框 79">
                <a:extLst>
                  <a:ext uri="{FF2B5EF4-FFF2-40B4-BE49-F238E27FC236}">
                    <a16:creationId xmlns:a16="http://schemas.microsoft.com/office/drawing/2014/main" id="{C6C2276B-F779-5315-BABA-C61FA2CACB0C}"/>
                  </a:ext>
                </a:extLst>
              </p:cNvPr>
              <p:cNvSpPr txBox="1"/>
              <p:nvPr/>
            </p:nvSpPr>
            <p:spPr>
              <a:xfrm>
                <a:off x="5523540" y="3182116"/>
                <a:ext cx="227360" cy="369332"/>
              </a:xfrm>
              <a:prstGeom prst="rect">
                <a:avLst/>
              </a:prstGeom>
              <a:noFill/>
            </p:spPr>
            <p:txBody>
              <a:bodyPr wrap="square" rtlCol="0">
                <a:spAutoFit/>
              </a:bodyPr>
              <a:lstStyle/>
              <a:p>
                <a:pPr algn="ctr"/>
                <a:r>
                  <a:rPr lang="en-US" altLang="zh-CN" b="1" dirty="0"/>
                  <a:t>1</a:t>
                </a:r>
                <a:endParaRPr lang="zh-CN" altLang="en-US" b="1" dirty="0"/>
              </a:p>
            </p:txBody>
          </p:sp>
          <p:sp>
            <p:nvSpPr>
              <p:cNvPr id="81" name="文本框 80">
                <a:extLst>
                  <a:ext uri="{FF2B5EF4-FFF2-40B4-BE49-F238E27FC236}">
                    <a16:creationId xmlns:a16="http://schemas.microsoft.com/office/drawing/2014/main" id="{E05232E1-4D6B-9033-1765-9460B3F7AF18}"/>
                  </a:ext>
                </a:extLst>
              </p:cNvPr>
              <p:cNvSpPr txBox="1"/>
              <p:nvPr/>
            </p:nvSpPr>
            <p:spPr>
              <a:xfrm>
                <a:off x="6477217" y="2932227"/>
                <a:ext cx="227360" cy="369332"/>
              </a:xfrm>
              <a:prstGeom prst="rect">
                <a:avLst/>
              </a:prstGeom>
              <a:noFill/>
            </p:spPr>
            <p:txBody>
              <a:bodyPr wrap="square" rtlCol="0">
                <a:spAutoFit/>
              </a:bodyPr>
              <a:lstStyle/>
              <a:p>
                <a:pPr algn="ctr"/>
                <a:r>
                  <a:rPr lang="en-US" altLang="zh-CN" b="1" dirty="0"/>
                  <a:t>2</a:t>
                </a:r>
                <a:endParaRPr lang="zh-CN" altLang="en-US" b="1" dirty="0"/>
              </a:p>
            </p:txBody>
          </p:sp>
          <p:sp>
            <p:nvSpPr>
              <p:cNvPr id="82" name="文本框 81">
                <a:extLst>
                  <a:ext uri="{FF2B5EF4-FFF2-40B4-BE49-F238E27FC236}">
                    <a16:creationId xmlns:a16="http://schemas.microsoft.com/office/drawing/2014/main" id="{239B5660-DC92-6F89-1A72-A7DD80884AA7}"/>
                  </a:ext>
                </a:extLst>
              </p:cNvPr>
              <p:cNvSpPr txBox="1"/>
              <p:nvPr/>
            </p:nvSpPr>
            <p:spPr>
              <a:xfrm>
                <a:off x="6477217" y="3410958"/>
                <a:ext cx="227360" cy="369332"/>
              </a:xfrm>
              <a:prstGeom prst="rect">
                <a:avLst/>
              </a:prstGeom>
              <a:noFill/>
            </p:spPr>
            <p:txBody>
              <a:bodyPr wrap="square" rtlCol="0">
                <a:spAutoFit/>
              </a:bodyPr>
              <a:lstStyle/>
              <a:p>
                <a:pPr algn="ctr"/>
                <a:r>
                  <a:rPr lang="en-US" altLang="zh-CN" b="1" dirty="0"/>
                  <a:t>3</a:t>
                </a:r>
                <a:endParaRPr lang="zh-CN" altLang="en-US" b="1" dirty="0"/>
              </a:p>
            </p:txBody>
          </p:sp>
        </p:grpSp>
        <p:pic>
          <p:nvPicPr>
            <p:cNvPr id="69" name="图形 68">
              <a:extLst>
                <a:ext uri="{FF2B5EF4-FFF2-40B4-BE49-F238E27FC236}">
                  <a16:creationId xmlns:a16="http://schemas.microsoft.com/office/drawing/2014/main" id="{28E48E00-982C-C38E-EF76-059223E31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6974" y="2198910"/>
              <a:ext cx="755893" cy="731110"/>
            </a:xfrm>
            <a:prstGeom prst="rect">
              <a:avLst/>
            </a:prstGeom>
          </p:spPr>
        </p:pic>
        <p:pic>
          <p:nvPicPr>
            <p:cNvPr id="70" name="图形 69">
              <a:extLst>
                <a:ext uri="{FF2B5EF4-FFF2-40B4-BE49-F238E27FC236}">
                  <a16:creationId xmlns:a16="http://schemas.microsoft.com/office/drawing/2014/main" id="{7BC9D95D-2434-CD87-8F0A-8B1B1CAA4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6973" y="4046423"/>
              <a:ext cx="755893" cy="731110"/>
            </a:xfrm>
            <a:prstGeom prst="rect">
              <a:avLst/>
            </a:prstGeom>
          </p:spPr>
        </p:pic>
        <p:pic>
          <p:nvPicPr>
            <p:cNvPr id="66" name="图形 65">
              <a:extLst>
                <a:ext uri="{FF2B5EF4-FFF2-40B4-BE49-F238E27FC236}">
                  <a16:creationId xmlns:a16="http://schemas.microsoft.com/office/drawing/2014/main" id="{5F5F5000-1CDC-F74C-454F-4917C22ED8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5569" y="3115612"/>
              <a:ext cx="745219" cy="745219"/>
            </a:xfrm>
            <a:prstGeom prst="rect">
              <a:avLst/>
            </a:prstGeom>
          </p:spPr>
        </p:pic>
      </p:grpSp>
    </p:spTree>
    <p:custDataLst>
      <p:tags r:id="rId1"/>
    </p:custDataLst>
    <p:extLst>
      <p:ext uri="{BB962C8B-B14F-4D97-AF65-F5344CB8AC3E}">
        <p14:creationId xmlns:p14="http://schemas.microsoft.com/office/powerpoint/2010/main" val="1274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800" decel="100000"/>
                                        <p:tgtEl>
                                          <p:spTgt spid="7"/>
                                        </p:tgtEl>
                                      </p:cBhvr>
                                    </p:animEffect>
                                    <p:anim calcmode="lin" valueType="num">
                                      <p:cBhvr>
                                        <p:cTn id="15" dur="800" decel="100000" fill="hold"/>
                                        <p:tgtEl>
                                          <p:spTgt spid="7"/>
                                        </p:tgtEl>
                                        <p:attrNameLst>
                                          <p:attrName>style.rotation</p:attrName>
                                        </p:attrNameLst>
                                      </p:cBhvr>
                                      <p:tavLst>
                                        <p:tav tm="0">
                                          <p:val>
                                            <p:fltVal val="-90"/>
                                          </p:val>
                                        </p:tav>
                                        <p:tav tm="100000">
                                          <p:val>
                                            <p:fltVal val="0"/>
                                          </p:val>
                                        </p:tav>
                                      </p:tavLst>
                                    </p:anim>
                                    <p:anim calcmode="lin" valueType="num">
                                      <p:cBhvr>
                                        <p:cTn id="16" dur="800" decel="100000" fill="hold"/>
                                        <p:tgtEl>
                                          <p:spTgt spid="7"/>
                                        </p:tgtEl>
                                        <p:attrNameLst>
                                          <p:attrName>ppt_x</p:attrName>
                                        </p:attrNameLst>
                                      </p:cBhvr>
                                      <p:tavLst>
                                        <p:tav tm="0">
                                          <p:val>
                                            <p:strVal val="#ppt_x+0.4"/>
                                          </p:val>
                                        </p:tav>
                                        <p:tav tm="100000">
                                          <p:val>
                                            <p:strVal val="#ppt_x-0.05"/>
                                          </p:val>
                                        </p:tav>
                                      </p:tavLst>
                                    </p:anim>
                                    <p:anim calcmode="lin" valueType="num">
                                      <p:cBhvr>
                                        <p:cTn id="17" dur="800" decel="100000" fill="hold"/>
                                        <p:tgtEl>
                                          <p:spTgt spid="7"/>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nodeType="click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additive="base">
                                        <p:cTn id="24" dur="500"/>
                                        <p:tgtEl>
                                          <p:spTgt spid="83"/>
                                        </p:tgtEl>
                                        <p:attrNameLst>
                                          <p:attrName>ppt_y</p:attrName>
                                        </p:attrNameLst>
                                      </p:cBhvr>
                                      <p:tavLst>
                                        <p:tav tm="0">
                                          <p:val>
                                            <p:strVal val="#ppt_y-#ppt_h*1.125000"/>
                                          </p:val>
                                        </p:tav>
                                        <p:tav tm="100000">
                                          <p:val>
                                            <p:strVal val="#ppt_y"/>
                                          </p:val>
                                        </p:tav>
                                      </p:tavLst>
                                    </p:anim>
                                    <p:animEffect transition="in" filter="wipe(down)">
                                      <p:cBhvr>
                                        <p:cTn id="25" dur="500"/>
                                        <p:tgtEl>
                                          <p:spTgt spid="83"/>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additive="base">
                                        <p:cTn id="28" dur="500"/>
                                        <p:tgtEl>
                                          <p:spTgt spid="84"/>
                                        </p:tgtEl>
                                        <p:attrNameLst>
                                          <p:attrName>ppt_y</p:attrName>
                                        </p:attrNameLst>
                                      </p:cBhvr>
                                      <p:tavLst>
                                        <p:tav tm="0">
                                          <p:val>
                                            <p:strVal val="#ppt_y-#ppt_h*1.125000"/>
                                          </p:val>
                                        </p:tav>
                                        <p:tav tm="100000">
                                          <p:val>
                                            <p:strVal val="#ppt_y"/>
                                          </p:val>
                                        </p:tav>
                                      </p:tavLst>
                                    </p:anim>
                                    <p:animEffect transition="in" filter="wipe(down)">
                                      <p:cBhvr>
                                        <p:cTn id="2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8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C5E0EA1C-EDC9-7470-10E3-5100CA2823A8}"/>
              </a:ext>
            </a:extLst>
          </p:cNvPr>
          <p:cNvSpPr/>
          <p:nvPr/>
        </p:nvSpPr>
        <p:spPr>
          <a:xfrm>
            <a:off x="10198618" y="3541473"/>
            <a:ext cx="1638264" cy="8880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solidFill>
                  <a:schemeClr val="bg1"/>
                </a:solidFill>
              </a:rPr>
              <a:t>目前使用最多</a:t>
            </a:r>
            <a:endParaRPr lang="en-US" altLang="zh-CN" b="1" dirty="0">
              <a:solidFill>
                <a:schemeClr val="bg1"/>
              </a:solidFill>
            </a:endParaRPr>
          </a:p>
          <a:p>
            <a:pPr>
              <a:lnSpc>
                <a:spcPct val="150000"/>
              </a:lnSpc>
            </a:pPr>
            <a:r>
              <a:rPr lang="zh-CN" altLang="en-US" b="1" dirty="0">
                <a:solidFill>
                  <a:schemeClr val="bg1"/>
                </a:solidFill>
              </a:rPr>
              <a:t>的是隧道方式</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IPSec</a:t>
              </a:r>
              <a:r>
                <a:rPr lang="zh-CN" altLang="en-US" sz="2000" b="1" dirty="0"/>
                <a:t>协议族概述</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6627755" cy="450843"/>
          </a:xfrm>
          <a:prstGeom prst="rect">
            <a:avLst/>
          </a:prstGeom>
          <a:noFill/>
        </p:spPr>
        <p:txBody>
          <a:bodyPr wrap="square" lIns="91440" tIns="45720" rIns="91440" bIns="45720" anchor="ctr">
            <a:noAutofit/>
          </a:bodyPr>
          <a:lstStyle/>
          <a:p>
            <a:r>
              <a:rPr lang="en-US" altLang="zh-CN" b="1" dirty="0"/>
              <a:t>IPSec</a:t>
            </a:r>
            <a:r>
              <a:rPr lang="zh-CN" altLang="en-US" b="1" dirty="0"/>
              <a:t>包含两种不同的工作方式：</a:t>
            </a:r>
            <a:r>
              <a:rPr lang="zh-CN" altLang="en-US" b="1" dirty="0">
                <a:solidFill>
                  <a:schemeClr val="accent1">
                    <a:lumMod val="75000"/>
                  </a:schemeClr>
                </a:solidFill>
              </a:rPr>
              <a:t>运输方式</a:t>
            </a:r>
            <a:r>
              <a:rPr lang="zh-CN" altLang="en-US" b="1" dirty="0"/>
              <a:t>和</a:t>
            </a:r>
            <a:r>
              <a:rPr lang="zh-CN" altLang="en-US" b="1" dirty="0">
                <a:solidFill>
                  <a:schemeClr val="accent1">
                    <a:lumMod val="75000"/>
                  </a:schemeClr>
                </a:solidFill>
              </a:rPr>
              <a:t>隧道方式</a:t>
            </a:r>
            <a:r>
              <a:rPr lang="zh-CN" altLang="en-US" b="1" dirty="0"/>
              <a:t>。</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日程表&#10;&#10;描述已自动生成">
            <a:extLst>
              <a:ext uri="{FF2B5EF4-FFF2-40B4-BE49-F238E27FC236}">
                <a16:creationId xmlns:a16="http://schemas.microsoft.com/office/drawing/2014/main" id="{DDCA4793-73AF-87BF-148F-D6609A2E35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2512" y="1435062"/>
            <a:ext cx="7740131" cy="3110624"/>
          </a:xfrm>
          <a:prstGeom prst="rect">
            <a:avLst/>
          </a:prstGeom>
        </p:spPr>
      </p:pic>
      <p:sp>
        <p:nvSpPr>
          <p:cNvPr id="9" name="矩形 8">
            <a:extLst>
              <a:ext uri="{FF2B5EF4-FFF2-40B4-BE49-F238E27FC236}">
                <a16:creationId xmlns:a16="http://schemas.microsoft.com/office/drawing/2014/main" id="{035925F4-48EE-F6AB-922A-488FF70296EE}"/>
              </a:ext>
            </a:extLst>
          </p:cNvPr>
          <p:cNvSpPr/>
          <p:nvPr/>
        </p:nvSpPr>
        <p:spPr>
          <a:xfrm>
            <a:off x="1394627" y="4637784"/>
            <a:ext cx="9400558" cy="1776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solidFill>
                  <a:schemeClr val="bg1"/>
                </a:solidFill>
              </a:rPr>
              <a:t>         无论使用上述哪种方式，所封装出的</a:t>
            </a:r>
            <a:r>
              <a:rPr lang="en-US" altLang="zh-CN" b="1" dirty="0">
                <a:solidFill>
                  <a:schemeClr val="tx1"/>
                </a:solidFill>
                <a:highlight>
                  <a:srgbClr val="FFFF00"/>
                </a:highlight>
              </a:rPr>
              <a:t>IP</a:t>
            </a:r>
            <a:r>
              <a:rPr lang="zh-CN" altLang="en-US" b="1" dirty="0">
                <a:solidFill>
                  <a:schemeClr val="tx1"/>
                </a:solidFill>
                <a:highlight>
                  <a:srgbClr val="FFFF00"/>
                </a:highlight>
              </a:rPr>
              <a:t>安全数据报的首部都是不加密</a:t>
            </a:r>
            <a:r>
              <a:rPr lang="zh-CN" altLang="en-US" b="1" dirty="0">
                <a:solidFill>
                  <a:schemeClr val="bg1"/>
                </a:solidFill>
              </a:rPr>
              <a:t>的。这是为了使因特网中的各路由器能够识别</a:t>
            </a:r>
            <a:r>
              <a:rPr lang="en-US" altLang="zh-CN" b="1" dirty="0">
                <a:solidFill>
                  <a:schemeClr val="bg1"/>
                </a:solidFill>
              </a:rPr>
              <a:t>IP</a:t>
            </a:r>
            <a:r>
              <a:rPr lang="zh-CN" altLang="en-US" b="1" dirty="0">
                <a:solidFill>
                  <a:schemeClr val="bg1"/>
                </a:solidFill>
              </a:rPr>
              <a:t>安全数据报首部中的相关信息，进而可以将</a:t>
            </a:r>
            <a:r>
              <a:rPr lang="en-US" altLang="zh-CN" b="1" dirty="0">
                <a:solidFill>
                  <a:schemeClr val="bg1"/>
                </a:solidFill>
              </a:rPr>
              <a:t>IP</a:t>
            </a:r>
            <a:r>
              <a:rPr lang="zh-CN" altLang="en-US" b="1" dirty="0">
                <a:solidFill>
                  <a:schemeClr val="bg1"/>
                </a:solidFill>
              </a:rPr>
              <a:t>安全数据报在不安全的因特网中从源点安全地转发到终点。所谓“</a:t>
            </a:r>
            <a:r>
              <a:rPr lang="en-US" altLang="zh-CN" b="1" dirty="0">
                <a:solidFill>
                  <a:schemeClr val="bg1"/>
                </a:solidFill>
              </a:rPr>
              <a:t>IP</a:t>
            </a:r>
            <a:r>
              <a:rPr lang="zh-CN" altLang="en-US" b="1" dirty="0">
                <a:solidFill>
                  <a:schemeClr val="bg1"/>
                </a:solidFill>
              </a:rPr>
              <a:t>安全数据报”，是指数据报的数据载荷是经过加密并能够被鉴别的。</a:t>
            </a:r>
          </a:p>
        </p:txBody>
      </p:sp>
    </p:spTree>
    <p:custDataLst>
      <p:tags r:id="rId1"/>
    </p:custDataLst>
    <p:extLst>
      <p:ext uri="{BB962C8B-B14F-4D97-AF65-F5344CB8AC3E}">
        <p14:creationId xmlns:p14="http://schemas.microsoft.com/office/powerpoint/2010/main" val="42626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down)">
                                      <p:cBhvr>
                                        <p:cTn id="8" dur="500"/>
                                        <p:tgtEl>
                                          <p:spTgt spid="9"/>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p:tgtEl>
                                          <p:spTgt spid="63"/>
                                        </p:tgtEl>
                                        <p:attrNameLst>
                                          <p:attrName>ppt_x</p:attrName>
                                        </p:attrNameLst>
                                      </p:cBhvr>
                                      <p:tavLst>
                                        <p:tav tm="0">
                                          <p:val>
                                            <p:strVal val="#ppt_x-#ppt_w*1.125000"/>
                                          </p:val>
                                        </p:tav>
                                        <p:tav tm="100000">
                                          <p:val>
                                            <p:strVal val="#ppt_x"/>
                                          </p:val>
                                        </p:tav>
                                      </p:tavLst>
                                    </p:anim>
                                    <p:animEffect transition="in" filter="wipe(right)">
                                      <p:cBhvr>
                                        <p:cTn id="1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711257"/>
          </a:xfrm>
          <a:prstGeom prst="rect">
            <a:avLst/>
          </a:prstGeom>
          <a:noFill/>
        </p:spPr>
        <p:txBody>
          <a:bodyPr wrap="square" lIns="91440" tIns="45720" rIns="91440" bIns="45720" anchor="ctr">
            <a:noAutofit/>
          </a:bodyPr>
          <a:lstStyle/>
          <a:p>
            <a:r>
              <a:rPr lang="zh-CN" altLang="en-US" b="1" dirty="0"/>
              <a:t>在使用隧道方式传送</a:t>
            </a:r>
            <a:r>
              <a:rPr lang="en-US" altLang="zh-CN" b="1" dirty="0"/>
              <a:t>IP</a:t>
            </a:r>
            <a:r>
              <a:rPr lang="zh-CN" altLang="en-US" b="1" dirty="0"/>
              <a:t>安全数据报之前，应当首先为通信双方建立一条</a:t>
            </a:r>
            <a:r>
              <a:rPr lang="zh-CN" altLang="en-US" b="1" dirty="0">
                <a:solidFill>
                  <a:schemeClr val="accent1">
                    <a:lumMod val="75000"/>
                  </a:schemeClr>
                </a:solidFill>
              </a:rPr>
              <a:t>网际层的逻辑连接</a:t>
            </a:r>
            <a:r>
              <a:rPr lang="zh-CN" altLang="en-US" b="1" dirty="0"/>
              <a:t>（即</a:t>
            </a:r>
            <a:r>
              <a:rPr lang="zh-CN" altLang="en-US" b="1" dirty="0">
                <a:solidFill>
                  <a:schemeClr val="accent1">
                    <a:lumMod val="75000"/>
                  </a:schemeClr>
                </a:solidFill>
              </a:rPr>
              <a:t>安全隧道</a:t>
            </a:r>
            <a:r>
              <a:rPr lang="zh-CN" altLang="en-US" b="1" dirty="0"/>
              <a:t>），称为</a:t>
            </a:r>
            <a:r>
              <a:rPr lang="zh-CN" altLang="en-US" b="1" dirty="0">
                <a:solidFill>
                  <a:schemeClr val="accent1">
                    <a:lumMod val="75000"/>
                  </a:schemeClr>
                </a:solidFill>
              </a:rPr>
              <a:t>安全关联</a:t>
            </a:r>
            <a:r>
              <a:rPr lang="zh-CN" altLang="en-US" b="1" dirty="0"/>
              <a:t>（</a:t>
            </a:r>
            <a:r>
              <a:rPr lang="en-US" altLang="zh-CN" b="1" dirty="0">
                <a:solidFill>
                  <a:schemeClr val="accent1">
                    <a:lumMod val="75000"/>
                  </a:schemeClr>
                </a:solidFill>
              </a:rPr>
              <a:t>S</a:t>
            </a:r>
            <a:r>
              <a:rPr lang="en-US" altLang="zh-CN" b="1" dirty="0"/>
              <a:t>ecurity </a:t>
            </a:r>
            <a:r>
              <a:rPr lang="en-US" altLang="zh-CN" b="1" dirty="0">
                <a:solidFill>
                  <a:schemeClr val="accent1">
                    <a:lumMod val="75000"/>
                  </a:schemeClr>
                </a:solidFill>
              </a:rPr>
              <a:t>A</a:t>
            </a:r>
            <a:r>
              <a:rPr lang="en-US" altLang="zh-CN" b="1" dirty="0"/>
              <a:t>ssociation</a:t>
            </a:r>
            <a:r>
              <a:rPr lang="zh-CN" altLang="en-US" b="1" dirty="0"/>
              <a:t>，</a:t>
            </a:r>
            <a:r>
              <a:rPr lang="en-US" altLang="zh-CN" b="1" dirty="0">
                <a:solidFill>
                  <a:schemeClr val="accent1">
                    <a:lumMod val="75000"/>
                  </a:schemeClr>
                </a:solidFill>
              </a:rPr>
              <a:t>SA</a:t>
            </a:r>
            <a:r>
              <a:rPr lang="zh-CN" altLang="en-US" b="1" dirty="0"/>
              <a:t>）。</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1F8839B2-5347-8A61-62A4-24DB7AF9D086}"/>
              </a:ext>
            </a:extLst>
          </p:cNvPr>
          <p:cNvSpPr txBox="1"/>
          <p:nvPr/>
        </p:nvSpPr>
        <p:spPr>
          <a:xfrm>
            <a:off x="1642412" y="1969559"/>
            <a:ext cx="10244788" cy="457877"/>
          </a:xfrm>
          <a:prstGeom prst="rect">
            <a:avLst/>
          </a:prstGeom>
          <a:noFill/>
        </p:spPr>
        <p:txBody>
          <a:bodyPr wrap="square" lIns="91440" tIns="45720" rIns="91440" bIns="45720" anchor="ctr">
            <a:noAutofit/>
          </a:bodyPr>
          <a:lstStyle/>
          <a:p>
            <a:r>
              <a:rPr lang="zh-CN" altLang="en-US" b="1" dirty="0"/>
              <a:t>这样，</a:t>
            </a:r>
            <a:r>
              <a:rPr lang="zh-CN" altLang="en-US" b="1" dirty="0">
                <a:solidFill>
                  <a:schemeClr val="accent1">
                    <a:lumMod val="75000"/>
                  </a:schemeClr>
                </a:solidFill>
              </a:rPr>
              <a:t>传统因特网无连接的网际层就变成了具有逻辑连接的一个层</a:t>
            </a:r>
            <a:r>
              <a:rPr lang="zh-CN" altLang="en-US" b="1" dirty="0"/>
              <a:t>。</a:t>
            </a:r>
            <a:endParaRPr lang="en-US" altLang="zh-CN" b="1" dirty="0"/>
          </a:p>
        </p:txBody>
      </p:sp>
      <p:sp>
        <p:nvSpPr>
          <p:cNvPr id="14" name="矩形 13">
            <a:extLst>
              <a:ext uri="{FF2B5EF4-FFF2-40B4-BE49-F238E27FC236}">
                <a16:creationId xmlns:a16="http://schemas.microsoft.com/office/drawing/2014/main" id="{87002DEA-889C-C8F6-DCB1-70E9AD77FCC6}"/>
              </a:ext>
            </a:extLst>
          </p:cNvPr>
          <p:cNvSpPr/>
          <p:nvPr/>
        </p:nvSpPr>
        <p:spPr>
          <a:xfrm>
            <a:off x="1385436" y="206826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14B87735-F8A9-3B4F-CD57-412F9C936491}"/>
              </a:ext>
            </a:extLst>
          </p:cNvPr>
          <p:cNvSpPr txBox="1"/>
          <p:nvPr/>
        </p:nvSpPr>
        <p:spPr>
          <a:xfrm>
            <a:off x="1263057" y="2561314"/>
            <a:ext cx="10620854" cy="711257"/>
          </a:xfrm>
          <a:prstGeom prst="rect">
            <a:avLst/>
          </a:prstGeom>
          <a:noFill/>
        </p:spPr>
        <p:txBody>
          <a:bodyPr wrap="square" lIns="91440" tIns="45720" rIns="91440" bIns="45720" anchor="ctr">
            <a:noAutofit/>
          </a:bodyPr>
          <a:lstStyle/>
          <a:p>
            <a:r>
              <a:rPr lang="zh-CN" altLang="en-US" b="1" dirty="0"/>
              <a:t>提供安全服务的</a:t>
            </a:r>
            <a:r>
              <a:rPr lang="zh-CN" altLang="en-US" b="1" dirty="0">
                <a:solidFill>
                  <a:schemeClr val="accent1">
                    <a:lumMod val="75000"/>
                  </a:schemeClr>
                </a:solidFill>
              </a:rPr>
              <a:t>安全关联</a:t>
            </a:r>
            <a:r>
              <a:rPr lang="en-US" altLang="zh-CN" b="1" dirty="0">
                <a:solidFill>
                  <a:schemeClr val="accent1">
                    <a:lumMod val="75000"/>
                  </a:schemeClr>
                </a:solidFill>
              </a:rPr>
              <a:t>SA</a:t>
            </a:r>
            <a:r>
              <a:rPr lang="zh-CN" altLang="en-US" b="1" dirty="0">
                <a:solidFill>
                  <a:schemeClr val="accent1">
                    <a:lumMod val="75000"/>
                  </a:schemeClr>
                </a:solidFill>
              </a:rPr>
              <a:t>是从源点到终点的单向连接</a:t>
            </a:r>
            <a:r>
              <a:rPr lang="zh-CN" altLang="en-US" b="1" dirty="0"/>
              <a:t>。如果需要进行双向安全通信，则两个方向都需要建立</a:t>
            </a:r>
            <a:r>
              <a:rPr lang="en-US" altLang="zh-CN" b="1" dirty="0"/>
              <a:t>SA</a:t>
            </a:r>
            <a:r>
              <a:rPr lang="zh-CN" altLang="en-US" b="1" dirty="0"/>
              <a:t>。</a:t>
            </a:r>
            <a:r>
              <a:rPr lang="en-US" altLang="zh-CN" b="1" dirty="0"/>
              <a:t>IP</a:t>
            </a:r>
            <a:r>
              <a:rPr lang="zh-CN" altLang="en-US" b="1" dirty="0"/>
              <a:t>安全数据报就在这些</a:t>
            </a:r>
            <a:r>
              <a:rPr lang="en-US" altLang="zh-CN" b="1" dirty="0"/>
              <a:t>SA</a:t>
            </a:r>
            <a:r>
              <a:rPr lang="zh-CN" altLang="en-US" b="1" dirty="0"/>
              <a:t>中传送。</a:t>
            </a:r>
            <a:endParaRPr lang="en-US" altLang="zh-CN" b="1" dirty="0"/>
          </a:p>
        </p:txBody>
      </p:sp>
      <p:sp>
        <p:nvSpPr>
          <p:cNvPr id="16" name="矩形 15">
            <a:extLst>
              <a:ext uri="{FF2B5EF4-FFF2-40B4-BE49-F238E27FC236}">
                <a16:creationId xmlns:a16="http://schemas.microsoft.com/office/drawing/2014/main" id="{71475885-DEFE-07C4-CA8F-EF3BD1D4A27F}"/>
              </a:ext>
            </a:extLst>
          </p:cNvPr>
          <p:cNvSpPr/>
          <p:nvPr/>
        </p:nvSpPr>
        <p:spPr>
          <a:xfrm>
            <a:off x="1006081" y="266002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60820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 calcmode="lin" valueType="num">
                                      <p:cBhvr>
                                        <p:cTn id="26" dur="500" fill="hold"/>
                                        <p:tgtEl>
                                          <p:spTgt spid="14"/>
                                        </p:tgtEl>
                                        <p:attrNameLst>
                                          <p:attrName>style.rotation</p:attrName>
                                        </p:attrNameLst>
                                      </p:cBhvr>
                                      <p:tavLst>
                                        <p:tav tm="0">
                                          <p:val>
                                            <p:fltVal val="360"/>
                                          </p:val>
                                        </p:tav>
                                        <p:tav tm="100000">
                                          <p:val>
                                            <p:fltVal val="0"/>
                                          </p:val>
                                        </p:tav>
                                      </p:tavLst>
                                    </p:anim>
                                    <p:animEffect transition="in" filter="fade">
                                      <p:cBhvr>
                                        <p:cTn id="27" dur="500"/>
                                        <p:tgtEl>
                                          <p:spTgt spid="1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 calcmode="lin" valueType="num">
                                      <p:cBhvr>
                                        <p:cTn id="37" dur="500" fill="hold"/>
                                        <p:tgtEl>
                                          <p:spTgt spid="16"/>
                                        </p:tgtEl>
                                        <p:attrNameLst>
                                          <p:attrName>style.rotation</p:attrName>
                                        </p:attrNameLst>
                                      </p:cBhvr>
                                      <p:tavLst>
                                        <p:tav tm="0">
                                          <p:val>
                                            <p:fltVal val="360"/>
                                          </p:val>
                                        </p:tav>
                                        <p:tav tm="100000">
                                          <p:val>
                                            <p:fltVal val="0"/>
                                          </p:val>
                                        </p:tav>
                                      </p:tavLst>
                                    </p:anim>
                                    <p:animEffect transition="in" filter="fade">
                                      <p:cBhvr>
                                        <p:cTn id="38" dur="500"/>
                                        <p:tgtEl>
                                          <p:spTgt spid="16"/>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13" grpId="0"/>
      <p:bldP spid="14" grpId="0" animBg="1"/>
      <p:bldP spid="15" grpId="0"/>
      <p:bldP spid="1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13" name="íşlïḍè">
            <a:extLst>
              <a:ext uri="{FF2B5EF4-FFF2-40B4-BE49-F238E27FC236}">
                <a16:creationId xmlns:a16="http://schemas.microsoft.com/office/drawing/2014/main" id="{1F8839B2-5347-8A61-62A4-24DB7AF9D086}"/>
              </a:ext>
            </a:extLst>
          </p:cNvPr>
          <p:cNvSpPr txBox="1"/>
          <p:nvPr/>
        </p:nvSpPr>
        <p:spPr>
          <a:xfrm>
            <a:off x="4455089" y="967188"/>
            <a:ext cx="3290741" cy="457877"/>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在路由器之间建立安全关联</a:t>
            </a:r>
            <a:endParaRPr lang="en-US" altLang="zh-CN" sz="2000" b="1" dirty="0">
              <a:solidFill>
                <a:schemeClr val="accent3">
                  <a:lumMod val="75000"/>
                </a:schemeClr>
              </a:solidFill>
            </a:endParaRPr>
          </a:p>
        </p:txBody>
      </p:sp>
      <p:grpSp>
        <p:nvGrpSpPr>
          <p:cNvPr id="6" name="组合 5">
            <a:extLst>
              <a:ext uri="{FF2B5EF4-FFF2-40B4-BE49-F238E27FC236}">
                <a16:creationId xmlns:a16="http://schemas.microsoft.com/office/drawing/2014/main" id="{620520BE-6029-F497-5878-4389FB65ADE0}"/>
              </a:ext>
            </a:extLst>
          </p:cNvPr>
          <p:cNvGrpSpPr/>
          <p:nvPr/>
        </p:nvGrpSpPr>
        <p:grpSpPr>
          <a:xfrm>
            <a:off x="302301" y="2005277"/>
            <a:ext cx="11593679" cy="3959327"/>
            <a:chOff x="302301" y="2005277"/>
            <a:chExt cx="11593679" cy="3959327"/>
          </a:xfrm>
        </p:grpSpPr>
        <p:cxnSp>
          <p:nvCxnSpPr>
            <p:cNvPr id="11" name="直接连接符 10">
              <a:extLst>
                <a:ext uri="{FF2B5EF4-FFF2-40B4-BE49-F238E27FC236}">
                  <a16:creationId xmlns:a16="http://schemas.microsoft.com/office/drawing/2014/main" id="{D9AC57B6-6817-D82C-C2B4-476471C05B98}"/>
                </a:ext>
              </a:extLst>
            </p:cNvPr>
            <p:cNvCxnSpPr>
              <a:cxnSpLocks/>
              <a:stCxn id="24" idx="2"/>
            </p:cNvCxnSpPr>
            <p:nvPr/>
          </p:nvCxnSpPr>
          <p:spPr>
            <a:xfrm flipV="1">
              <a:off x="2775072" y="4165760"/>
              <a:ext cx="788062" cy="1405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B22A9D0-084F-F7A2-A404-D091A77511CC}"/>
                </a:ext>
              </a:extLst>
            </p:cNvPr>
            <p:cNvCxnSpPr>
              <a:cxnSpLocks/>
            </p:cNvCxnSpPr>
            <p:nvPr/>
          </p:nvCxnSpPr>
          <p:spPr>
            <a:xfrm>
              <a:off x="870333" y="4243097"/>
              <a:ext cx="102657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0892D39F-E4DE-A41A-A962-06C5280B464E}"/>
                </a:ext>
              </a:extLst>
            </p:cNvPr>
            <p:cNvGrpSpPr/>
            <p:nvPr/>
          </p:nvGrpSpPr>
          <p:grpSpPr>
            <a:xfrm>
              <a:off x="431470" y="3620768"/>
              <a:ext cx="877726" cy="848948"/>
              <a:chOff x="461547" y="1326954"/>
              <a:chExt cx="877726" cy="848948"/>
            </a:xfrm>
          </p:grpSpPr>
          <p:pic>
            <p:nvPicPr>
              <p:cNvPr id="18" name="图形 17">
                <a:extLst>
                  <a:ext uri="{FF2B5EF4-FFF2-40B4-BE49-F238E27FC236}">
                    <a16:creationId xmlns:a16="http://schemas.microsoft.com/office/drawing/2014/main" id="{E150D66D-6CAB-B6BF-6373-5D76A8D204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19" name="文本框 18">
                <a:extLst>
                  <a:ext uri="{FF2B5EF4-FFF2-40B4-BE49-F238E27FC236}">
                    <a16:creationId xmlns:a16="http://schemas.microsoft.com/office/drawing/2014/main" id="{1F8D0BAC-A59A-494C-DBE1-C26752806301}"/>
                  </a:ext>
                </a:extLst>
              </p:cNvPr>
              <p:cNvSpPr txBox="1"/>
              <p:nvPr/>
            </p:nvSpPr>
            <p:spPr>
              <a:xfrm>
                <a:off x="840509" y="1387162"/>
                <a:ext cx="415636" cy="461665"/>
              </a:xfrm>
              <a:prstGeom prst="rect">
                <a:avLst/>
              </a:prstGeom>
              <a:noFill/>
            </p:spPr>
            <p:txBody>
              <a:bodyPr wrap="square" rtlCol="0">
                <a:spAutoFit/>
              </a:bodyPr>
              <a:lstStyle/>
              <a:p>
                <a:pPr algn="ctr"/>
                <a:r>
                  <a:rPr lang="en-US" altLang="zh-CN" sz="2400" b="1" dirty="0">
                    <a:solidFill>
                      <a:schemeClr val="bg1"/>
                    </a:solidFill>
                  </a:rPr>
                  <a:t>A</a:t>
                </a:r>
                <a:endParaRPr lang="zh-CN" altLang="en-US" sz="2400" b="1" dirty="0">
                  <a:solidFill>
                    <a:schemeClr val="bg1"/>
                  </a:solidFill>
                </a:endParaRPr>
              </a:p>
            </p:txBody>
          </p:sp>
        </p:grpSp>
        <p:pic>
          <p:nvPicPr>
            <p:cNvPr id="20" name="图形 19">
              <a:extLst>
                <a:ext uri="{FF2B5EF4-FFF2-40B4-BE49-F238E27FC236}">
                  <a16:creationId xmlns:a16="http://schemas.microsoft.com/office/drawing/2014/main" id="{7FF8F238-E3D5-978B-9890-225C8342C4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7677" y="3990100"/>
              <a:ext cx="625052" cy="505994"/>
            </a:xfrm>
            <a:prstGeom prst="rect">
              <a:avLst/>
            </a:prstGeom>
          </p:spPr>
        </p:pic>
        <p:sp>
          <p:nvSpPr>
            <p:cNvPr id="21" name="文本框 20">
              <a:extLst>
                <a:ext uri="{FF2B5EF4-FFF2-40B4-BE49-F238E27FC236}">
                  <a16:creationId xmlns:a16="http://schemas.microsoft.com/office/drawing/2014/main" id="{D856A18C-F759-0F63-B3C4-018EC05C01E8}"/>
                </a:ext>
              </a:extLst>
            </p:cNvPr>
            <p:cNvSpPr txBox="1"/>
            <p:nvPr/>
          </p:nvSpPr>
          <p:spPr>
            <a:xfrm>
              <a:off x="3293893" y="3620768"/>
              <a:ext cx="512619" cy="369332"/>
            </a:xfrm>
            <a:prstGeom prst="rect">
              <a:avLst/>
            </a:prstGeom>
            <a:noFill/>
          </p:spPr>
          <p:txBody>
            <a:bodyPr wrap="square" rtlCol="0">
              <a:spAutoFit/>
            </a:bodyPr>
            <a:lstStyle/>
            <a:p>
              <a:pPr algn="ctr"/>
              <a:r>
                <a:rPr lang="en-US" altLang="zh-CN" b="1" dirty="0"/>
                <a:t>R1</a:t>
              </a:r>
              <a:endParaRPr lang="zh-CN" altLang="en-US" b="1" dirty="0"/>
            </a:p>
          </p:txBody>
        </p:sp>
        <p:grpSp>
          <p:nvGrpSpPr>
            <p:cNvPr id="22" name="组合 21">
              <a:extLst>
                <a:ext uri="{FF2B5EF4-FFF2-40B4-BE49-F238E27FC236}">
                  <a16:creationId xmlns:a16="http://schemas.microsoft.com/office/drawing/2014/main" id="{747EB7FA-A671-0C3B-9333-52B6ECA80128}"/>
                </a:ext>
              </a:extLst>
            </p:cNvPr>
            <p:cNvGrpSpPr/>
            <p:nvPr/>
          </p:nvGrpSpPr>
          <p:grpSpPr>
            <a:xfrm>
              <a:off x="2175360" y="5042978"/>
              <a:ext cx="877726" cy="848948"/>
              <a:chOff x="461547" y="1326954"/>
              <a:chExt cx="877726" cy="848948"/>
            </a:xfrm>
          </p:grpSpPr>
          <p:pic>
            <p:nvPicPr>
              <p:cNvPr id="23" name="图形 22">
                <a:extLst>
                  <a:ext uri="{FF2B5EF4-FFF2-40B4-BE49-F238E27FC236}">
                    <a16:creationId xmlns:a16="http://schemas.microsoft.com/office/drawing/2014/main" id="{7D590EDE-74CF-C3BE-94E2-013EA72F74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24" name="文本框 23">
                <a:extLst>
                  <a:ext uri="{FF2B5EF4-FFF2-40B4-BE49-F238E27FC236}">
                    <a16:creationId xmlns:a16="http://schemas.microsoft.com/office/drawing/2014/main" id="{5DDF6B43-4784-8464-401F-F5230B9A3A65}"/>
                  </a:ext>
                </a:extLst>
              </p:cNvPr>
              <p:cNvSpPr txBox="1"/>
              <p:nvPr/>
            </p:nvSpPr>
            <p:spPr>
              <a:xfrm>
                <a:off x="853441" y="1393665"/>
                <a:ext cx="415636" cy="461665"/>
              </a:xfrm>
              <a:prstGeom prst="rect">
                <a:avLst/>
              </a:prstGeom>
              <a:noFill/>
            </p:spPr>
            <p:txBody>
              <a:bodyPr wrap="square" rtlCol="0">
                <a:spAutoFit/>
              </a:bodyPr>
              <a:lstStyle/>
              <a:p>
                <a:pPr algn="ctr"/>
                <a:r>
                  <a:rPr lang="en-US" altLang="zh-CN" sz="2400" b="1" dirty="0">
                    <a:solidFill>
                      <a:schemeClr val="bg1"/>
                    </a:solidFill>
                  </a:rPr>
                  <a:t>C</a:t>
                </a:r>
                <a:endParaRPr lang="zh-CN" altLang="en-US" sz="2400" b="1" dirty="0">
                  <a:solidFill>
                    <a:schemeClr val="bg1"/>
                  </a:solidFill>
                </a:endParaRPr>
              </a:p>
            </p:txBody>
          </p:sp>
        </p:grpSp>
        <p:grpSp>
          <p:nvGrpSpPr>
            <p:cNvPr id="26" name="组合 25">
              <a:extLst>
                <a:ext uri="{FF2B5EF4-FFF2-40B4-BE49-F238E27FC236}">
                  <a16:creationId xmlns:a16="http://schemas.microsoft.com/office/drawing/2014/main" id="{CF2875A7-1394-F112-436D-2FD4E995EA06}"/>
                </a:ext>
              </a:extLst>
            </p:cNvPr>
            <p:cNvGrpSpPr/>
            <p:nvPr/>
          </p:nvGrpSpPr>
          <p:grpSpPr>
            <a:xfrm>
              <a:off x="10826414" y="3620768"/>
              <a:ext cx="877726" cy="848948"/>
              <a:chOff x="461547" y="1326954"/>
              <a:chExt cx="877726" cy="848948"/>
            </a:xfrm>
          </p:grpSpPr>
          <p:pic>
            <p:nvPicPr>
              <p:cNvPr id="27" name="图形 26">
                <a:extLst>
                  <a:ext uri="{FF2B5EF4-FFF2-40B4-BE49-F238E27FC236}">
                    <a16:creationId xmlns:a16="http://schemas.microsoft.com/office/drawing/2014/main" id="{3B62DE01-ACFF-48C4-91E7-761E9B890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30" name="文本框 29">
                <a:extLst>
                  <a:ext uri="{FF2B5EF4-FFF2-40B4-BE49-F238E27FC236}">
                    <a16:creationId xmlns:a16="http://schemas.microsoft.com/office/drawing/2014/main" id="{AD6E57BE-C299-4D6D-C974-ECB1A65B3A8D}"/>
                  </a:ext>
                </a:extLst>
              </p:cNvPr>
              <p:cNvSpPr txBox="1"/>
              <p:nvPr/>
            </p:nvSpPr>
            <p:spPr>
              <a:xfrm>
                <a:off x="870944" y="1387162"/>
                <a:ext cx="415636" cy="461665"/>
              </a:xfrm>
              <a:prstGeom prst="rect">
                <a:avLst/>
              </a:prstGeom>
              <a:noFill/>
            </p:spPr>
            <p:txBody>
              <a:bodyPr wrap="square" rtlCol="0">
                <a:spAutoFit/>
              </a:bodyPr>
              <a:lstStyle/>
              <a:p>
                <a:pPr algn="ctr"/>
                <a:r>
                  <a:rPr lang="en-US" altLang="zh-CN" sz="2400" b="1" dirty="0">
                    <a:solidFill>
                      <a:schemeClr val="bg1"/>
                    </a:solidFill>
                  </a:rPr>
                  <a:t>B</a:t>
                </a:r>
                <a:endParaRPr lang="zh-CN" altLang="en-US" sz="2400" b="1" dirty="0">
                  <a:solidFill>
                    <a:schemeClr val="bg1"/>
                  </a:solidFill>
                </a:endParaRPr>
              </a:p>
            </p:txBody>
          </p:sp>
        </p:grpSp>
        <p:pic>
          <p:nvPicPr>
            <p:cNvPr id="32" name="图形 31">
              <a:extLst>
                <a:ext uri="{FF2B5EF4-FFF2-40B4-BE49-F238E27FC236}">
                  <a16:creationId xmlns:a16="http://schemas.microsoft.com/office/drawing/2014/main" id="{74C8F175-B1C6-EEC9-6EF4-BCC59FC2E9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17993" y="3990100"/>
              <a:ext cx="625052" cy="505994"/>
            </a:xfrm>
            <a:prstGeom prst="rect">
              <a:avLst/>
            </a:prstGeom>
          </p:spPr>
        </p:pic>
        <p:sp>
          <p:nvSpPr>
            <p:cNvPr id="33" name="文本框 32">
              <a:extLst>
                <a:ext uri="{FF2B5EF4-FFF2-40B4-BE49-F238E27FC236}">
                  <a16:creationId xmlns:a16="http://schemas.microsoft.com/office/drawing/2014/main" id="{C7215966-F888-4E41-0528-126C51C104AD}"/>
                </a:ext>
              </a:extLst>
            </p:cNvPr>
            <p:cNvSpPr txBox="1"/>
            <p:nvPr/>
          </p:nvSpPr>
          <p:spPr>
            <a:xfrm>
              <a:off x="8374209" y="3620768"/>
              <a:ext cx="512619" cy="369332"/>
            </a:xfrm>
            <a:prstGeom prst="rect">
              <a:avLst/>
            </a:prstGeom>
            <a:noFill/>
          </p:spPr>
          <p:txBody>
            <a:bodyPr wrap="square" rtlCol="0">
              <a:spAutoFit/>
            </a:bodyPr>
            <a:lstStyle/>
            <a:p>
              <a:pPr algn="ctr"/>
              <a:r>
                <a:rPr lang="en-US" altLang="zh-CN" b="1" dirty="0"/>
                <a:t>R2</a:t>
              </a:r>
              <a:endParaRPr lang="zh-CN" altLang="en-US" b="1" dirty="0"/>
            </a:p>
          </p:txBody>
        </p:sp>
        <p:sp>
          <p:nvSpPr>
            <p:cNvPr id="34" name="图形 73">
              <a:extLst>
                <a:ext uri="{FF2B5EF4-FFF2-40B4-BE49-F238E27FC236}">
                  <a16:creationId xmlns:a16="http://schemas.microsoft.com/office/drawing/2014/main" id="{D397FF81-AE9A-5FB1-5AB4-9AACC12E33B3}"/>
                </a:ext>
              </a:extLst>
            </p:cNvPr>
            <p:cNvSpPr/>
            <p:nvPr/>
          </p:nvSpPr>
          <p:spPr>
            <a:xfrm>
              <a:off x="4002695" y="2815004"/>
              <a:ext cx="4139808" cy="258021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solidFill>
            <a:ln w="30732" cap="flat">
              <a:solidFill>
                <a:srgbClr val="323232"/>
              </a:solidFill>
              <a:prstDash val="solid"/>
              <a:miter/>
            </a:ln>
          </p:spPr>
          <p:txBody>
            <a:bodyPr rtlCol="0" anchor="ctr"/>
            <a:lstStyle/>
            <a:p>
              <a:pPr algn="ctr"/>
              <a:endParaRPr lang="zh-CN" altLang="en-US" b="1" dirty="0"/>
            </a:p>
          </p:txBody>
        </p:sp>
        <p:sp>
          <p:nvSpPr>
            <p:cNvPr id="40" name="文本框 39">
              <a:extLst>
                <a:ext uri="{FF2B5EF4-FFF2-40B4-BE49-F238E27FC236}">
                  <a16:creationId xmlns:a16="http://schemas.microsoft.com/office/drawing/2014/main" id="{A4AC3407-D771-E850-1942-50E4457FD793}"/>
                </a:ext>
              </a:extLst>
            </p:cNvPr>
            <p:cNvSpPr txBox="1"/>
            <p:nvPr/>
          </p:nvSpPr>
          <p:spPr>
            <a:xfrm>
              <a:off x="5307931" y="3628770"/>
              <a:ext cx="1745673"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sp>
          <p:nvSpPr>
            <p:cNvPr id="41" name="文本框 40">
              <a:extLst>
                <a:ext uri="{FF2B5EF4-FFF2-40B4-BE49-F238E27FC236}">
                  <a16:creationId xmlns:a16="http://schemas.microsoft.com/office/drawing/2014/main" id="{5DF8183A-D8B6-C19C-E39F-4C9F27AF5AA1}"/>
                </a:ext>
              </a:extLst>
            </p:cNvPr>
            <p:cNvSpPr txBox="1"/>
            <p:nvPr/>
          </p:nvSpPr>
          <p:spPr>
            <a:xfrm>
              <a:off x="5629252" y="4011138"/>
              <a:ext cx="886693" cy="369332"/>
            </a:xfrm>
            <a:prstGeom prst="rect">
              <a:avLst/>
            </a:prstGeom>
            <a:noFill/>
          </p:spPr>
          <p:txBody>
            <a:bodyPr wrap="square" rtlCol="0">
              <a:spAutoFit/>
            </a:bodyPr>
            <a:lstStyle/>
            <a:p>
              <a:pPr algn="ctr"/>
              <a:r>
                <a:rPr lang="zh-CN" altLang="en-US" b="1" dirty="0"/>
                <a:t>因特网</a:t>
              </a:r>
            </a:p>
          </p:txBody>
        </p:sp>
        <p:sp>
          <p:nvSpPr>
            <p:cNvPr id="42" name="矩形: 圆角 41">
              <a:extLst>
                <a:ext uri="{FF2B5EF4-FFF2-40B4-BE49-F238E27FC236}">
                  <a16:creationId xmlns:a16="http://schemas.microsoft.com/office/drawing/2014/main" id="{E042DAB8-7881-3FF6-5034-966F20CF9FA9}"/>
                </a:ext>
              </a:extLst>
            </p:cNvPr>
            <p:cNvSpPr/>
            <p:nvPr/>
          </p:nvSpPr>
          <p:spPr>
            <a:xfrm>
              <a:off x="302301" y="2374609"/>
              <a:ext cx="3609278" cy="358999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文本框 42">
              <a:extLst>
                <a:ext uri="{FF2B5EF4-FFF2-40B4-BE49-F238E27FC236}">
                  <a16:creationId xmlns:a16="http://schemas.microsoft.com/office/drawing/2014/main" id="{D69B410F-6942-5541-964E-C42E10BF567A}"/>
                </a:ext>
              </a:extLst>
            </p:cNvPr>
            <p:cNvSpPr txBox="1"/>
            <p:nvPr/>
          </p:nvSpPr>
          <p:spPr>
            <a:xfrm>
              <a:off x="1372136" y="2005277"/>
              <a:ext cx="1469607" cy="369332"/>
            </a:xfrm>
            <a:prstGeom prst="rect">
              <a:avLst/>
            </a:prstGeom>
            <a:noFill/>
          </p:spPr>
          <p:txBody>
            <a:bodyPr wrap="square" rtlCol="0">
              <a:spAutoFit/>
            </a:bodyPr>
            <a:lstStyle/>
            <a:p>
              <a:pPr algn="ctr"/>
              <a:r>
                <a:rPr lang="zh-CN" altLang="en-US" b="1" dirty="0"/>
                <a:t>公司总部</a:t>
              </a:r>
            </a:p>
          </p:txBody>
        </p:sp>
        <p:sp>
          <p:nvSpPr>
            <p:cNvPr id="44" name="矩形: 圆角 43">
              <a:extLst>
                <a:ext uri="{FF2B5EF4-FFF2-40B4-BE49-F238E27FC236}">
                  <a16:creationId xmlns:a16="http://schemas.microsoft.com/office/drawing/2014/main" id="{3490F9B1-8C22-C073-5C88-340F648FAB56}"/>
                </a:ext>
              </a:extLst>
            </p:cNvPr>
            <p:cNvSpPr/>
            <p:nvPr/>
          </p:nvSpPr>
          <p:spPr>
            <a:xfrm>
              <a:off x="8286702" y="2374609"/>
              <a:ext cx="3609278" cy="358999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文本框 44">
              <a:extLst>
                <a:ext uri="{FF2B5EF4-FFF2-40B4-BE49-F238E27FC236}">
                  <a16:creationId xmlns:a16="http://schemas.microsoft.com/office/drawing/2014/main" id="{278230B8-4C08-C7C6-2F9E-158C8D1D763D}"/>
                </a:ext>
              </a:extLst>
            </p:cNvPr>
            <p:cNvSpPr txBox="1"/>
            <p:nvPr/>
          </p:nvSpPr>
          <p:spPr>
            <a:xfrm>
              <a:off x="9356537" y="2005277"/>
              <a:ext cx="1469607" cy="369332"/>
            </a:xfrm>
            <a:prstGeom prst="rect">
              <a:avLst/>
            </a:prstGeom>
            <a:noFill/>
          </p:spPr>
          <p:txBody>
            <a:bodyPr wrap="square" rtlCol="0">
              <a:spAutoFit/>
            </a:bodyPr>
            <a:lstStyle/>
            <a:p>
              <a:pPr algn="ctr"/>
              <a:r>
                <a:rPr lang="zh-CN" altLang="en-US" b="1" dirty="0"/>
                <a:t>分公司</a:t>
              </a:r>
            </a:p>
          </p:txBody>
        </p:sp>
      </p:grpSp>
    </p:spTree>
    <p:custDataLst>
      <p:tags r:id="rId1"/>
    </p:custDataLst>
    <p:extLst>
      <p:ext uri="{BB962C8B-B14F-4D97-AF65-F5344CB8AC3E}">
        <p14:creationId xmlns:p14="http://schemas.microsoft.com/office/powerpoint/2010/main" val="230007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800" decel="100000"/>
                                        <p:tgtEl>
                                          <p:spTgt spid="6"/>
                                        </p:tgtEl>
                                      </p:cBhvr>
                                    </p:animEffect>
                                    <p:anim calcmode="lin" valueType="num">
                                      <p:cBhvr>
                                        <p:cTn id="15" dur="800" decel="100000" fill="hold"/>
                                        <p:tgtEl>
                                          <p:spTgt spid="6"/>
                                        </p:tgtEl>
                                        <p:attrNameLst>
                                          <p:attrName>style.rotation</p:attrName>
                                        </p:attrNameLst>
                                      </p:cBhvr>
                                      <p:tavLst>
                                        <p:tav tm="0">
                                          <p:val>
                                            <p:fltVal val="-90"/>
                                          </p:val>
                                        </p:tav>
                                        <p:tav tm="100000">
                                          <p:val>
                                            <p:fltVal val="0"/>
                                          </p:val>
                                        </p:tav>
                                      </p:tavLst>
                                    </p:anim>
                                    <p:anim calcmode="lin" valueType="num">
                                      <p:cBhvr>
                                        <p:cTn id="16" dur="800" decel="100000" fill="hold"/>
                                        <p:tgtEl>
                                          <p:spTgt spid="6"/>
                                        </p:tgtEl>
                                        <p:attrNameLst>
                                          <p:attrName>ppt_x</p:attrName>
                                        </p:attrNameLst>
                                      </p:cBhvr>
                                      <p:tavLst>
                                        <p:tav tm="0">
                                          <p:val>
                                            <p:strVal val="#ppt_x+0.4"/>
                                          </p:val>
                                        </p:tav>
                                        <p:tav tm="100000">
                                          <p:val>
                                            <p:strVal val="#ppt_x-0.05"/>
                                          </p:val>
                                        </p:tav>
                                      </p:tavLst>
                                    </p:anim>
                                    <p:anim calcmode="lin" valueType="num">
                                      <p:cBhvr>
                                        <p:cTn id="17" dur="800" decel="100000" fill="hold"/>
                                        <p:tgtEl>
                                          <p:spTgt spid="6"/>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13" name="íşlïḍè">
            <a:extLst>
              <a:ext uri="{FF2B5EF4-FFF2-40B4-BE49-F238E27FC236}">
                <a16:creationId xmlns:a16="http://schemas.microsoft.com/office/drawing/2014/main" id="{1F8839B2-5347-8A61-62A4-24DB7AF9D086}"/>
              </a:ext>
            </a:extLst>
          </p:cNvPr>
          <p:cNvSpPr txBox="1"/>
          <p:nvPr/>
        </p:nvSpPr>
        <p:spPr>
          <a:xfrm>
            <a:off x="4455089" y="967188"/>
            <a:ext cx="3290741" cy="457877"/>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在路由器之间建立安全关联</a:t>
            </a:r>
            <a:endParaRPr lang="en-US" altLang="zh-CN" sz="2000" b="1" dirty="0">
              <a:solidFill>
                <a:schemeClr val="accent3">
                  <a:lumMod val="75000"/>
                </a:schemeClr>
              </a:solidFill>
            </a:endParaRPr>
          </a:p>
        </p:txBody>
      </p:sp>
      <p:cxnSp>
        <p:nvCxnSpPr>
          <p:cNvPr id="11" name="直接连接符 10">
            <a:extLst>
              <a:ext uri="{FF2B5EF4-FFF2-40B4-BE49-F238E27FC236}">
                <a16:creationId xmlns:a16="http://schemas.microsoft.com/office/drawing/2014/main" id="{D9AC57B6-6817-D82C-C2B4-476471C05B98}"/>
              </a:ext>
            </a:extLst>
          </p:cNvPr>
          <p:cNvCxnSpPr>
            <a:cxnSpLocks/>
            <a:stCxn id="24" idx="2"/>
          </p:cNvCxnSpPr>
          <p:nvPr/>
        </p:nvCxnSpPr>
        <p:spPr>
          <a:xfrm flipV="1">
            <a:off x="2775072" y="4165760"/>
            <a:ext cx="788062" cy="1405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B22A9D0-084F-F7A2-A404-D091A77511CC}"/>
              </a:ext>
            </a:extLst>
          </p:cNvPr>
          <p:cNvCxnSpPr>
            <a:cxnSpLocks/>
          </p:cNvCxnSpPr>
          <p:nvPr/>
        </p:nvCxnSpPr>
        <p:spPr>
          <a:xfrm>
            <a:off x="870333" y="4243097"/>
            <a:ext cx="102657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0892D39F-E4DE-A41A-A962-06C5280B464E}"/>
              </a:ext>
            </a:extLst>
          </p:cNvPr>
          <p:cNvGrpSpPr/>
          <p:nvPr/>
        </p:nvGrpSpPr>
        <p:grpSpPr>
          <a:xfrm>
            <a:off x="431470" y="3620768"/>
            <a:ext cx="877726" cy="848948"/>
            <a:chOff x="461547" y="1326954"/>
            <a:chExt cx="877726" cy="848948"/>
          </a:xfrm>
        </p:grpSpPr>
        <p:pic>
          <p:nvPicPr>
            <p:cNvPr id="18" name="图形 17">
              <a:extLst>
                <a:ext uri="{FF2B5EF4-FFF2-40B4-BE49-F238E27FC236}">
                  <a16:creationId xmlns:a16="http://schemas.microsoft.com/office/drawing/2014/main" id="{E150D66D-6CAB-B6BF-6373-5D76A8D204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19" name="文本框 18">
              <a:extLst>
                <a:ext uri="{FF2B5EF4-FFF2-40B4-BE49-F238E27FC236}">
                  <a16:creationId xmlns:a16="http://schemas.microsoft.com/office/drawing/2014/main" id="{1F8D0BAC-A59A-494C-DBE1-C26752806301}"/>
                </a:ext>
              </a:extLst>
            </p:cNvPr>
            <p:cNvSpPr txBox="1"/>
            <p:nvPr/>
          </p:nvSpPr>
          <p:spPr>
            <a:xfrm>
              <a:off x="840509" y="1387162"/>
              <a:ext cx="415636" cy="461665"/>
            </a:xfrm>
            <a:prstGeom prst="rect">
              <a:avLst/>
            </a:prstGeom>
            <a:noFill/>
          </p:spPr>
          <p:txBody>
            <a:bodyPr wrap="square" rtlCol="0">
              <a:spAutoFit/>
            </a:bodyPr>
            <a:lstStyle/>
            <a:p>
              <a:pPr algn="ctr"/>
              <a:r>
                <a:rPr lang="en-US" altLang="zh-CN" sz="2400" b="1" dirty="0">
                  <a:solidFill>
                    <a:schemeClr val="bg1"/>
                  </a:solidFill>
                </a:rPr>
                <a:t>A</a:t>
              </a:r>
              <a:endParaRPr lang="zh-CN" altLang="en-US" sz="2400" b="1" dirty="0">
                <a:solidFill>
                  <a:schemeClr val="bg1"/>
                </a:solidFill>
              </a:endParaRPr>
            </a:p>
          </p:txBody>
        </p:sp>
      </p:grpSp>
      <p:sp>
        <p:nvSpPr>
          <p:cNvPr id="21" name="文本框 20">
            <a:extLst>
              <a:ext uri="{FF2B5EF4-FFF2-40B4-BE49-F238E27FC236}">
                <a16:creationId xmlns:a16="http://schemas.microsoft.com/office/drawing/2014/main" id="{D856A18C-F759-0F63-B3C4-018EC05C01E8}"/>
              </a:ext>
            </a:extLst>
          </p:cNvPr>
          <p:cNvSpPr txBox="1"/>
          <p:nvPr/>
        </p:nvSpPr>
        <p:spPr>
          <a:xfrm>
            <a:off x="3293893" y="3620768"/>
            <a:ext cx="512619" cy="369332"/>
          </a:xfrm>
          <a:prstGeom prst="rect">
            <a:avLst/>
          </a:prstGeom>
          <a:noFill/>
        </p:spPr>
        <p:txBody>
          <a:bodyPr wrap="square" rtlCol="0">
            <a:spAutoFit/>
          </a:bodyPr>
          <a:lstStyle/>
          <a:p>
            <a:pPr algn="ctr"/>
            <a:r>
              <a:rPr lang="en-US" altLang="zh-CN" b="1" dirty="0"/>
              <a:t>R1</a:t>
            </a:r>
            <a:endParaRPr lang="zh-CN" altLang="en-US" b="1" dirty="0"/>
          </a:p>
        </p:txBody>
      </p:sp>
      <p:grpSp>
        <p:nvGrpSpPr>
          <p:cNvPr id="22" name="组合 21">
            <a:extLst>
              <a:ext uri="{FF2B5EF4-FFF2-40B4-BE49-F238E27FC236}">
                <a16:creationId xmlns:a16="http://schemas.microsoft.com/office/drawing/2014/main" id="{747EB7FA-A671-0C3B-9333-52B6ECA80128}"/>
              </a:ext>
            </a:extLst>
          </p:cNvPr>
          <p:cNvGrpSpPr/>
          <p:nvPr/>
        </p:nvGrpSpPr>
        <p:grpSpPr>
          <a:xfrm>
            <a:off x="2175360" y="5042978"/>
            <a:ext cx="877726" cy="848948"/>
            <a:chOff x="461547" y="1326954"/>
            <a:chExt cx="877726" cy="848948"/>
          </a:xfrm>
        </p:grpSpPr>
        <p:pic>
          <p:nvPicPr>
            <p:cNvPr id="23" name="图形 22">
              <a:extLst>
                <a:ext uri="{FF2B5EF4-FFF2-40B4-BE49-F238E27FC236}">
                  <a16:creationId xmlns:a16="http://schemas.microsoft.com/office/drawing/2014/main" id="{7D590EDE-74CF-C3BE-94E2-013EA72F74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24" name="文本框 23">
              <a:extLst>
                <a:ext uri="{FF2B5EF4-FFF2-40B4-BE49-F238E27FC236}">
                  <a16:creationId xmlns:a16="http://schemas.microsoft.com/office/drawing/2014/main" id="{5DDF6B43-4784-8464-401F-F5230B9A3A65}"/>
                </a:ext>
              </a:extLst>
            </p:cNvPr>
            <p:cNvSpPr txBox="1"/>
            <p:nvPr/>
          </p:nvSpPr>
          <p:spPr>
            <a:xfrm>
              <a:off x="853441" y="1393665"/>
              <a:ext cx="415636" cy="461665"/>
            </a:xfrm>
            <a:prstGeom prst="rect">
              <a:avLst/>
            </a:prstGeom>
            <a:noFill/>
          </p:spPr>
          <p:txBody>
            <a:bodyPr wrap="square" rtlCol="0">
              <a:spAutoFit/>
            </a:bodyPr>
            <a:lstStyle/>
            <a:p>
              <a:pPr algn="ctr"/>
              <a:r>
                <a:rPr lang="en-US" altLang="zh-CN" sz="2400" b="1" dirty="0">
                  <a:solidFill>
                    <a:schemeClr val="bg1"/>
                  </a:solidFill>
                </a:rPr>
                <a:t>C</a:t>
              </a:r>
              <a:endParaRPr lang="zh-CN" altLang="en-US" sz="2400" b="1" dirty="0">
                <a:solidFill>
                  <a:schemeClr val="bg1"/>
                </a:solidFill>
              </a:endParaRPr>
            </a:p>
          </p:txBody>
        </p:sp>
      </p:grpSp>
      <p:grpSp>
        <p:nvGrpSpPr>
          <p:cNvPr id="26" name="组合 25">
            <a:extLst>
              <a:ext uri="{FF2B5EF4-FFF2-40B4-BE49-F238E27FC236}">
                <a16:creationId xmlns:a16="http://schemas.microsoft.com/office/drawing/2014/main" id="{CF2875A7-1394-F112-436D-2FD4E995EA06}"/>
              </a:ext>
            </a:extLst>
          </p:cNvPr>
          <p:cNvGrpSpPr/>
          <p:nvPr/>
        </p:nvGrpSpPr>
        <p:grpSpPr>
          <a:xfrm>
            <a:off x="10826414" y="3620768"/>
            <a:ext cx="877726" cy="848948"/>
            <a:chOff x="461547" y="1326954"/>
            <a:chExt cx="877726" cy="848948"/>
          </a:xfrm>
        </p:grpSpPr>
        <p:pic>
          <p:nvPicPr>
            <p:cNvPr id="27" name="图形 26">
              <a:extLst>
                <a:ext uri="{FF2B5EF4-FFF2-40B4-BE49-F238E27FC236}">
                  <a16:creationId xmlns:a16="http://schemas.microsoft.com/office/drawing/2014/main" id="{3B62DE01-ACFF-48C4-91E7-761E9B890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30" name="文本框 29">
              <a:extLst>
                <a:ext uri="{FF2B5EF4-FFF2-40B4-BE49-F238E27FC236}">
                  <a16:creationId xmlns:a16="http://schemas.microsoft.com/office/drawing/2014/main" id="{AD6E57BE-C299-4D6D-C974-ECB1A65B3A8D}"/>
                </a:ext>
              </a:extLst>
            </p:cNvPr>
            <p:cNvSpPr txBox="1"/>
            <p:nvPr/>
          </p:nvSpPr>
          <p:spPr>
            <a:xfrm>
              <a:off x="870944" y="1387162"/>
              <a:ext cx="415636" cy="461665"/>
            </a:xfrm>
            <a:prstGeom prst="rect">
              <a:avLst/>
            </a:prstGeom>
            <a:noFill/>
          </p:spPr>
          <p:txBody>
            <a:bodyPr wrap="square" rtlCol="0">
              <a:spAutoFit/>
            </a:bodyPr>
            <a:lstStyle/>
            <a:p>
              <a:pPr algn="ctr"/>
              <a:r>
                <a:rPr lang="en-US" altLang="zh-CN" sz="2400" b="1" dirty="0">
                  <a:solidFill>
                    <a:schemeClr val="bg1"/>
                  </a:solidFill>
                </a:rPr>
                <a:t>B</a:t>
              </a:r>
              <a:endParaRPr lang="zh-CN" altLang="en-US" sz="2400" b="1" dirty="0">
                <a:solidFill>
                  <a:schemeClr val="bg1"/>
                </a:solidFill>
              </a:endParaRPr>
            </a:p>
          </p:txBody>
        </p:sp>
      </p:grpSp>
      <p:pic>
        <p:nvPicPr>
          <p:cNvPr id="32" name="图形 31">
            <a:extLst>
              <a:ext uri="{FF2B5EF4-FFF2-40B4-BE49-F238E27FC236}">
                <a16:creationId xmlns:a16="http://schemas.microsoft.com/office/drawing/2014/main" id="{74C8F175-B1C6-EEC9-6EF4-BCC59FC2E9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17993" y="3990100"/>
            <a:ext cx="625052" cy="505994"/>
          </a:xfrm>
          <a:prstGeom prst="rect">
            <a:avLst/>
          </a:prstGeom>
        </p:spPr>
      </p:pic>
      <p:sp>
        <p:nvSpPr>
          <p:cNvPr id="33" name="文本框 32">
            <a:extLst>
              <a:ext uri="{FF2B5EF4-FFF2-40B4-BE49-F238E27FC236}">
                <a16:creationId xmlns:a16="http://schemas.microsoft.com/office/drawing/2014/main" id="{C7215966-F888-4E41-0528-126C51C104AD}"/>
              </a:ext>
            </a:extLst>
          </p:cNvPr>
          <p:cNvSpPr txBox="1"/>
          <p:nvPr/>
        </p:nvSpPr>
        <p:spPr>
          <a:xfrm>
            <a:off x="8374209" y="3620768"/>
            <a:ext cx="512619" cy="369332"/>
          </a:xfrm>
          <a:prstGeom prst="rect">
            <a:avLst/>
          </a:prstGeom>
          <a:noFill/>
        </p:spPr>
        <p:txBody>
          <a:bodyPr wrap="square" rtlCol="0">
            <a:spAutoFit/>
          </a:bodyPr>
          <a:lstStyle/>
          <a:p>
            <a:pPr algn="ctr"/>
            <a:r>
              <a:rPr lang="en-US" altLang="zh-CN" b="1" dirty="0"/>
              <a:t>R2</a:t>
            </a:r>
            <a:endParaRPr lang="zh-CN" altLang="en-US" b="1" dirty="0"/>
          </a:p>
        </p:txBody>
      </p:sp>
      <p:sp>
        <p:nvSpPr>
          <p:cNvPr id="34" name="图形 73">
            <a:extLst>
              <a:ext uri="{FF2B5EF4-FFF2-40B4-BE49-F238E27FC236}">
                <a16:creationId xmlns:a16="http://schemas.microsoft.com/office/drawing/2014/main" id="{D397FF81-AE9A-5FB1-5AB4-9AACC12E33B3}"/>
              </a:ext>
            </a:extLst>
          </p:cNvPr>
          <p:cNvSpPr/>
          <p:nvPr/>
        </p:nvSpPr>
        <p:spPr>
          <a:xfrm>
            <a:off x="4002695" y="2815004"/>
            <a:ext cx="4139808" cy="258021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solidFill>
          <a:ln w="30732" cap="flat">
            <a:solidFill>
              <a:srgbClr val="323232"/>
            </a:solidFill>
            <a:prstDash val="solid"/>
            <a:miter/>
          </a:ln>
        </p:spPr>
        <p:txBody>
          <a:bodyPr rtlCol="0" anchor="ctr"/>
          <a:lstStyle/>
          <a:p>
            <a:pPr algn="ctr"/>
            <a:endParaRPr lang="zh-CN" altLang="en-US" b="1" dirty="0"/>
          </a:p>
        </p:txBody>
      </p:sp>
      <p:sp>
        <p:nvSpPr>
          <p:cNvPr id="40" name="文本框 39">
            <a:extLst>
              <a:ext uri="{FF2B5EF4-FFF2-40B4-BE49-F238E27FC236}">
                <a16:creationId xmlns:a16="http://schemas.microsoft.com/office/drawing/2014/main" id="{A4AC3407-D771-E850-1942-50E4457FD793}"/>
              </a:ext>
            </a:extLst>
          </p:cNvPr>
          <p:cNvSpPr txBox="1"/>
          <p:nvPr/>
        </p:nvSpPr>
        <p:spPr>
          <a:xfrm>
            <a:off x="5307931" y="3628770"/>
            <a:ext cx="1745673"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sp>
        <p:nvSpPr>
          <p:cNvPr id="42" name="矩形: 圆角 41">
            <a:extLst>
              <a:ext uri="{FF2B5EF4-FFF2-40B4-BE49-F238E27FC236}">
                <a16:creationId xmlns:a16="http://schemas.microsoft.com/office/drawing/2014/main" id="{E042DAB8-7881-3FF6-5034-966F20CF9FA9}"/>
              </a:ext>
            </a:extLst>
          </p:cNvPr>
          <p:cNvSpPr/>
          <p:nvPr/>
        </p:nvSpPr>
        <p:spPr>
          <a:xfrm>
            <a:off x="302301" y="2374609"/>
            <a:ext cx="3609278" cy="358999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文本框 42">
            <a:extLst>
              <a:ext uri="{FF2B5EF4-FFF2-40B4-BE49-F238E27FC236}">
                <a16:creationId xmlns:a16="http://schemas.microsoft.com/office/drawing/2014/main" id="{D69B410F-6942-5541-964E-C42E10BF567A}"/>
              </a:ext>
            </a:extLst>
          </p:cNvPr>
          <p:cNvSpPr txBox="1"/>
          <p:nvPr/>
        </p:nvSpPr>
        <p:spPr>
          <a:xfrm>
            <a:off x="1372136" y="2005277"/>
            <a:ext cx="1469607" cy="369332"/>
          </a:xfrm>
          <a:prstGeom prst="rect">
            <a:avLst/>
          </a:prstGeom>
          <a:noFill/>
        </p:spPr>
        <p:txBody>
          <a:bodyPr wrap="square" rtlCol="0">
            <a:spAutoFit/>
          </a:bodyPr>
          <a:lstStyle/>
          <a:p>
            <a:pPr algn="ctr"/>
            <a:r>
              <a:rPr lang="zh-CN" altLang="en-US" b="1" dirty="0"/>
              <a:t>公司总部</a:t>
            </a:r>
          </a:p>
        </p:txBody>
      </p:sp>
      <p:sp>
        <p:nvSpPr>
          <p:cNvPr id="44" name="矩形: 圆角 43">
            <a:extLst>
              <a:ext uri="{FF2B5EF4-FFF2-40B4-BE49-F238E27FC236}">
                <a16:creationId xmlns:a16="http://schemas.microsoft.com/office/drawing/2014/main" id="{3490F9B1-8C22-C073-5C88-340F648FAB56}"/>
              </a:ext>
            </a:extLst>
          </p:cNvPr>
          <p:cNvSpPr/>
          <p:nvPr/>
        </p:nvSpPr>
        <p:spPr>
          <a:xfrm>
            <a:off x="8286702" y="2374609"/>
            <a:ext cx="3609278" cy="358999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文本框 44">
            <a:extLst>
              <a:ext uri="{FF2B5EF4-FFF2-40B4-BE49-F238E27FC236}">
                <a16:creationId xmlns:a16="http://schemas.microsoft.com/office/drawing/2014/main" id="{278230B8-4C08-C7C6-2F9E-158C8D1D763D}"/>
              </a:ext>
            </a:extLst>
          </p:cNvPr>
          <p:cNvSpPr txBox="1"/>
          <p:nvPr/>
        </p:nvSpPr>
        <p:spPr>
          <a:xfrm>
            <a:off x="9356537" y="2005277"/>
            <a:ext cx="1469607" cy="369332"/>
          </a:xfrm>
          <a:prstGeom prst="rect">
            <a:avLst/>
          </a:prstGeom>
          <a:noFill/>
        </p:spPr>
        <p:txBody>
          <a:bodyPr wrap="square" rtlCol="0">
            <a:spAutoFit/>
          </a:bodyPr>
          <a:lstStyle/>
          <a:p>
            <a:pPr algn="ctr"/>
            <a:r>
              <a:rPr lang="zh-CN" altLang="en-US" b="1" dirty="0"/>
              <a:t>分公司</a:t>
            </a:r>
          </a:p>
        </p:txBody>
      </p:sp>
      <p:pic>
        <p:nvPicPr>
          <p:cNvPr id="20" name="图形 19">
            <a:extLst>
              <a:ext uri="{FF2B5EF4-FFF2-40B4-BE49-F238E27FC236}">
                <a16:creationId xmlns:a16="http://schemas.microsoft.com/office/drawing/2014/main" id="{7FF8F238-E3D5-978B-9890-225C8342C4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7677" y="3990100"/>
            <a:ext cx="625052" cy="505994"/>
          </a:xfrm>
          <a:prstGeom prst="rect">
            <a:avLst/>
          </a:prstGeom>
        </p:spPr>
      </p:pic>
      <p:sp>
        <p:nvSpPr>
          <p:cNvPr id="39" name="文本框 38">
            <a:extLst>
              <a:ext uri="{FF2B5EF4-FFF2-40B4-BE49-F238E27FC236}">
                <a16:creationId xmlns:a16="http://schemas.microsoft.com/office/drawing/2014/main" id="{AEB2F62B-6EE3-2015-67B5-19D48F8008C7}"/>
              </a:ext>
            </a:extLst>
          </p:cNvPr>
          <p:cNvSpPr txBox="1"/>
          <p:nvPr/>
        </p:nvSpPr>
        <p:spPr>
          <a:xfrm>
            <a:off x="5629252" y="4011138"/>
            <a:ext cx="886693" cy="369332"/>
          </a:xfrm>
          <a:prstGeom prst="rect">
            <a:avLst/>
          </a:prstGeom>
          <a:noFill/>
        </p:spPr>
        <p:txBody>
          <a:bodyPr wrap="square" rtlCol="0">
            <a:spAutoFit/>
          </a:bodyPr>
          <a:lstStyle/>
          <a:p>
            <a:pPr algn="ctr"/>
            <a:r>
              <a:rPr lang="zh-CN" altLang="en-US" b="1" dirty="0"/>
              <a:t>因特网</a:t>
            </a:r>
          </a:p>
        </p:txBody>
      </p:sp>
    </p:spTree>
    <p:custDataLst>
      <p:tags r:id="rId1"/>
    </p:custDataLst>
    <p:extLst>
      <p:ext uri="{BB962C8B-B14F-4D97-AF65-F5344CB8AC3E}">
        <p14:creationId xmlns:p14="http://schemas.microsoft.com/office/powerpoint/2010/main" val="218564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0"/>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注: 右箭头 34">
            <a:extLst>
              <a:ext uri="{FF2B5EF4-FFF2-40B4-BE49-F238E27FC236}">
                <a16:creationId xmlns:a16="http://schemas.microsoft.com/office/drawing/2014/main" id="{C35CF1C4-FCBE-034A-CED1-A66776AB9A04}"/>
              </a:ext>
            </a:extLst>
          </p:cNvPr>
          <p:cNvSpPr/>
          <p:nvPr/>
        </p:nvSpPr>
        <p:spPr>
          <a:xfrm>
            <a:off x="1437384" y="3859395"/>
            <a:ext cx="1773381" cy="323272"/>
          </a:xfrm>
          <a:prstGeom prst="rightArrowCallout">
            <a:avLst>
              <a:gd name="adj1" fmla="val 25000"/>
              <a:gd name="adj2" fmla="val 25000"/>
              <a:gd name="adj3" fmla="val 25000"/>
              <a:gd name="adj4" fmla="val 90209"/>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13" name="íşlïḍè">
            <a:extLst>
              <a:ext uri="{FF2B5EF4-FFF2-40B4-BE49-F238E27FC236}">
                <a16:creationId xmlns:a16="http://schemas.microsoft.com/office/drawing/2014/main" id="{1F8839B2-5347-8A61-62A4-24DB7AF9D086}"/>
              </a:ext>
            </a:extLst>
          </p:cNvPr>
          <p:cNvSpPr txBox="1"/>
          <p:nvPr/>
        </p:nvSpPr>
        <p:spPr>
          <a:xfrm>
            <a:off x="4455089" y="967188"/>
            <a:ext cx="3290741" cy="457877"/>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在路由器之间建立安全关联</a:t>
            </a:r>
            <a:endParaRPr lang="en-US" altLang="zh-CN" sz="2000" b="1" dirty="0">
              <a:solidFill>
                <a:schemeClr val="accent3">
                  <a:lumMod val="75000"/>
                </a:schemeClr>
              </a:solidFill>
            </a:endParaRPr>
          </a:p>
        </p:txBody>
      </p:sp>
      <p:cxnSp>
        <p:nvCxnSpPr>
          <p:cNvPr id="11" name="直接连接符 10">
            <a:extLst>
              <a:ext uri="{FF2B5EF4-FFF2-40B4-BE49-F238E27FC236}">
                <a16:creationId xmlns:a16="http://schemas.microsoft.com/office/drawing/2014/main" id="{D9AC57B6-6817-D82C-C2B4-476471C05B98}"/>
              </a:ext>
            </a:extLst>
          </p:cNvPr>
          <p:cNvCxnSpPr>
            <a:cxnSpLocks/>
            <a:stCxn id="24" idx="2"/>
          </p:cNvCxnSpPr>
          <p:nvPr/>
        </p:nvCxnSpPr>
        <p:spPr>
          <a:xfrm flipV="1">
            <a:off x="2775072" y="4165760"/>
            <a:ext cx="788062" cy="1405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B22A9D0-084F-F7A2-A404-D091A77511CC}"/>
              </a:ext>
            </a:extLst>
          </p:cNvPr>
          <p:cNvCxnSpPr>
            <a:cxnSpLocks/>
          </p:cNvCxnSpPr>
          <p:nvPr/>
        </p:nvCxnSpPr>
        <p:spPr>
          <a:xfrm>
            <a:off x="870333" y="4243097"/>
            <a:ext cx="102657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0892D39F-E4DE-A41A-A962-06C5280B464E}"/>
              </a:ext>
            </a:extLst>
          </p:cNvPr>
          <p:cNvGrpSpPr/>
          <p:nvPr/>
        </p:nvGrpSpPr>
        <p:grpSpPr>
          <a:xfrm>
            <a:off x="431470" y="3620768"/>
            <a:ext cx="877726" cy="848948"/>
            <a:chOff x="461547" y="1326954"/>
            <a:chExt cx="877726" cy="848948"/>
          </a:xfrm>
        </p:grpSpPr>
        <p:pic>
          <p:nvPicPr>
            <p:cNvPr id="18" name="图形 17">
              <a:extLst>
                <a:ext uri="{FF2B5EF4-FFF2-40B4-BE49-F238E27FC236}">
                  <a16:creationId xmlns:a16="http://schemas.microsoft.com/office/drawing/2014/main" id="{E150D66D-6CAB-B6BF-6373-5D76A8D204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19" name="文本框 18">
              <a:extLst>
                <a:ext uri="{FF2B5EF4-FFF2-40B4-BE49-F238E27FC236}">
                  <a16:creationId xmlns:a16="http://schemas.microsoft.com/office/drawing/2014/main" id="{1F8D0BAC-A59A-494C-DBE1-C26752806301}"/>
                </a:ext>
              </a:extLst>
            </p:cNvPr>
            <p:cNvSpPr txBox="1"/>
            <p:nvPr/>
          </p:nvSpPr>
          <p:spPr>
            <a:xfrm>
              <a:off x="840509" y="1387162"/>
              <a:ext cx="415636" cy="461665"/>
            </a:xfrm>
            <a:prstGeom prst="rect">
              <a:avLst/>
            </a:prstGeom>
            <a:noFill/>
          </p:spPr>
          <p:txBody>
            <a:bodyPr wrap="square" rtlCol="0">
              <a:spAutoFit/>
            </a:bodyPr>
            <a:lstStyle/>
            <a:p>
              <a:pPr algn="ctr"/>
              <a:r>
                <a:rPr lang="en-US" altLang="zh-CN" sz="2400" b="1" dirty="0">
                  <a:solidFill>
                    <a:schemeClr val="bg1"/>
                  </a:solidFill>
                </a:rPr>
                <a:t>A</a:t>
              </a:r>
              <a:endParaRPr lang="zh-CN" altLang="en-US" sz="2400" b="1" dirty="0">
                <a:solidFill>
                  <a:schemeClr val="bg1"/>
                </a:solidFill>
              </a:endParaRPr>
            </a:p>
          </p:txBody>
        </p:sp>
      </p:grpSp>
      <p:sp>
        <p:nvSpPr>
          <p:cNvPr id="21" name="文本框 20">
            <a:extLst>
              <a:ext uri="{FF2B5EF4-FFF2-40B4-BE49-F238E27FC236}">
                <a16:creationId xmlns:a16="http://schemas.microsoft.com/office/drawing/2014/main" id="{D856A18C-F759-0F63-B3C4-018EC05C01E8}"/>
              </a:ext>
            </a:extLst>
          </p:cNvPr>
          <p:cNvSpPr txBox="1"/>
          <p:nvPr/>
        </p:nvSpPr>
        <p:spPr>
          <a:xfrm>
            <a:off x="3293893" y="3620768"/>
            <a:ext cx="512619" cy="369332"/>
          </a:xfrm>
          <a:prstGeom prst="rect">
            <a:avLst/>
          </a:prstGeom>
          <a:noFill/>
        </p:spPr>
        <p:txBody>
          <a:bodyPr wrap="square" rtlCol="0">
            <a:spAutoFit/>
          </a:bodyPr>
          <a:lstStyle/>
          <a:p>
            <a:pPr algn="ctr"/>
            <a:r>
              <a:rPr lang="en-US" altLang="zh-CN" b="1" dirty="0"/>
              <a:t>R1</a:t>
            </a:r>
            <a:endParaRPr lang="zh-CN" altLang="en-US" b="1" dirty="0"/>
          </a:p>
        </p:txBody>
      </p:sp>
      <p:grpSp>
        <p:nvGrpSpPr>
          <p:cNvPr id="22" name="组合 21">
            <a:extLst>
              <a:ext uri="{FF2B5EF4-FFF2-40B4-BE49-F238E27FC236}">
                <a16:creationId xmlns:a16="http://schemas.microsoft.com/office/drawing/2014/main" id="{747EB7FA-A671-0C3B-9333-52B6ECA80128}"/>
              </a:ext>
            </a:extLst>
          </p:cNvPr>
          <p:cNvGrpSpPr/>
          <p:nvPr/>
        </p:nvGrpSpPr>
        <p:grpSpPr>
          <a:xfrm>
            <a:off x="2175360" y="5042978"/>
            <a:ext cx="877726" cy="848948"/>
            <a:chOff x="461547" y="1326954"/>
            <a:chExt cx="877726" cy="848948"/>
          </a:xfrm>
        </p:grpSpPr>
        <p:pic>
          <p:nvPicPr>
            <p:cNvPr id="23" name="图形 22">
              <a:extLst>
                <a:ext uri="{FF2B5EF4-FFF2-40B4-BE49-F238E27FC236}">
                  <a16:creationId xmlns:a16="http://schemas.microsoft.com/office/drawing/2014/main" id="{7D590EDE-74CF-C3BE-94E2-013EA72F74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24" name="文本框 23">
              <a:extLst>
                <a:ext uri="{FF2B5EF4-FFF2-40B4-BE49-F238E27FC236}">
                  <a16:creationId xmlns:a16="http://schemas.microsoft.com/office/drawing/2014/main" id="{5DDF6B43-4784-8464-401F-F5230B9A3A65}"/>
                </a:ext>
              </a:extLst>
            </p:cNvPr>
            <p:cNvSpPr txBox="1"/>
            <p:nvPr/>
          </p:nvSpPr>
          <p:spPr>
            <a:xfrm>
              <a:off x="853441" y="1393665"/>
              <a:ext cx="415636" cy="461665"/>
            </a:xfrm>
            <a:prstGeom prst="rect">
              <a:avLst/>
            </a:prstGeom>
            <a:noFill/>
          </p:spPr>
          <p:txBody>
            <a:bodyPr wrap="square" rtlCol="0">
              <a:spAutoFit/>
            </a:bodyPr>
            <a:lstStyle/>
            <a:p>
              <a:pPr algn="ctr"/>
              <a:r>
                <a:rPr lang="en-US" altLang="zh-CN" sz="2400" b="1" dirty="0">
                  <a:solidFill>
                    <a:schemeClr val="bg1"/>
                  </a:solidFill>
                </a:rPr>
                <a:t>C</a:t>
              </a:r>
              <a:endParaRPr lang="zh-CN" altLang="en-US" sz="2400" b="1" dirty="0">
                <a:solidFill>
                  <a:schemeClr val="bg1"/>
                </a:solidFill>
              </a:endParaRPr>
            </a:p>
          </p:txBody>
        </p:sp>
      </p:grpSp>
      <p:grpSp>
        <p:nvGrpSpPr>
          <p:cNvPr id="26" name="组合 25">
            <a:extLst>
              <a:ext uri="{FF2B5EF4-FFF2-40B4-BE49-F238E27FC236}">
                <a16:creationId xmlns:a16="http://schemas.microsoft.com/office/drawing/2014/main" id="{CF2875A7-1394-F112-436D-2FD4E995EA06}"/>
              </a:ext>
            </a:extLst>
          </p:cNvPr>
          <p:cNvGrpSpPr/>
          <p:nvPr/>
        </p:nvGrpSpPr>
        <p:grpSpPr>
          <a:xfrm>
            <a:off x="10826414" y="3620768"/>
            <a:ext cx="877726" cy="848948"/>
            <a:chOff x="461547" y="1326954"/>
            <a:chExt cx="877726" cy="848948"/>
          </a:xfrm>
        </p:grpSpPr>
        <p:pic>
          <p:nvPicPr>
            <p:cNvPr id="27" name="图形 26">
              <a:extLst>
                <a:ext uri="{FF2B5EF4-FFF2-40B4-BE49-F238E27FC236}">
                  <a16:creationId xmlns:a16="http://schemas.microsoft.com/office/drawing/2014/main" id="{3B62DE01-ACFF-48C4-91E7-761E9B890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30" name="文本框 29">
              <a:extLst>
                <a:ext uri="{FF2B5EF4-FFF2-40B4-BE49-F238E27FC236}">
                  <a16:creationId xmlns:a16="http://schemas.microsoft.com/office/drawing/2014/main" id="{AD6E57BE-C299-4D6D-C974-ECB1A65B3A8D}"/>
                </a:ext>
              </a:extLst>
            </p:cNvPr>
            <p:cNvSpPr txBox="1"/>
            <p:nvPr/>
          </p:nvSpPr>
          <p:spPr>
            <a:xfrm>
              <a:off x="870944" y="1387162"/>
              <a:ext cx="415636" cy="461665"/>
            </a:xfrm>
            <a:prstGeom prst="rect">
              <a:avLst/>
            </a:prstGeom>
            <a:noFill/>
          </p:spPr>
          <p:txBody>
            <a:bodyPr wrap="square" rtlCol="0">
              <a:spAutoFit/>
            </a:bodyPr>
            <a:lstStyle/>
            <a:p>
              <a:pPr algn="ctr"/>
              <a:r>
                <a:rPr lang="en-US" altLang="zh-CN" sz="2400" b="1" dirty="0">
                  <a:solidFill>
                    <a:schemeClr val="bg1"/>
                  </a:solidFill>
                </a:rPr>
                <a:t>B</a:t>
              </a:r>
              <a:endParaRPr lang="zh-CN" altLang="en-US" sz="2400" b="1" dirty="0">
                <a:solidFill>
                  <a:schemeClr val="bg1"/>
                </a:solidFill>
              </a:endParaRPr>
            </a:p>
          </p:txBody>
        </p:sp>
      </p:grpSp>
      <p:sp>
        <p:nvSpPr>
          <p:cNvPr id="33" name="文本框 32">
            <a:extLst>
              <a:ext uri="{FF2B5EF4-FFF2-40B4-BE49-F238E27FC236}">
                <a16:creationId xmlns:a16="http://schemas.microsoft.com/office/drawing/2014/main" id="{C7215966-F888-4E41-0528-126C51C104AD}"/>
              </a:ext>
            </a:extLst>
          </p:cNvPr>
          <p:cNvSpPr txBox="1"/>
          <p:nvPr/>
        </p:nvSpPr>
        <p:spPr>
          <a:xfrm>
            <a:off x="8374209" y="3620768"/>
            <a:ext cx="512619" cy="369332"/>
          </a:xfrm>
          <a:prstGeom prst="rect">
            <a:avLst/>
          </a:prstGeom>
          <a:noFill/>
        </p:spPr>
        <p:txBody>
          <a:bodyPr wrap="square" rtlCol="0">
            <a:spAutoFit/>
          </a:bodyPr>
          <a:lstStyle/>
          <a:p>
            <a:pPr algn="ctr"/>
            <a:r>
              <a:rPr lang="en-US" altLang="zh-CN" b="1" dirty="0"/>
              <a:t>R2</a:t>
            </a:r>
            <a:endParaRPr lang="zh-CN" altLang="en-US" b="1" dirty="0"/>
          </a:p>
        </p:txBody>
      </p:sp>
      <p:sp>
        <p:nvSpPr>
          <p:cNvPr id="34" name="图形 73">
            <a:extLst>
              <a:ext uri="{FF2B5EF4-FFF2-40B4-BE49-F238E27FC236}">
                <a16:creationId xmlns:a16="http://schemas.microsoft.com/office/drawing/2014/main" id="{D397FF81-AE9A-5FB1-5AB4-9AACC12E33B3}"/>
              </a:ext>
            </a:extLst>
          </p:cNvPr>
          <p:cNvSpPr/>
          <p:nvPr/>
        </p:nvSpPr>
        <p:spPr>
          <a:xfrm>
            <a:off x="4002695" y="2815004"/>
            <a:ext cx="4139808" cy="258021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solidFill>
          <a:ln w="30732" cap="flat">
            <a:solidFill>
              <a:srgbClr val="323232"/>
            </a:solidFill>
            <a:prstDash val="solid"/>
            <a:miter/>
          </a:ln>
        </p:spPr>
        <p:txBody>
          <a:bodyPr rtlCol="0" anchor="ctr"/>
          <a:lstStyle/>
          <a:p>
            <a:pPr algn="ctr"/>
            <a:endParaRPr lang="zh-CN" altLang="en-US" b="1" dirty="0"/>
          </a:p>
        </p:txBody>
      </p:sp>
      <p:sp>
        <p:nvSpPr>
          <p:cNvPr id="40" name="文本框 39">
            <a:extLst>
              <a:ext uri="{FF2B5EF4-FFF2-40B4-BE49-F238E27FC236}">
                <a16:creationId xmlns:a16="http://schemas.microsoft.com/office/drawing/2014/main" id="{A4AC3407-D771-E850-1942-50E4457FD793}"/>
              </a:ext>
            </a:extLst>
          </p:cNvPr>
          <p:cNvSpPr txBox="1"/>
          <p:nvPr/>
        </p:nvSpPr>
        <p:spPr>
          <a:xfrm>
            <a:off x="5307931" y="3628770"/>
            <a:ext cx="1745673"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sp>
        <p:nvSpPr>
          <p:cNvPr id="41" name="文本框 40">
            <a:extLst>
              <a:ext uri="{FF2B5EF4-FFF2-40B4-BE49-F238E27FC236}">
                <a16:creationId xmlns:a16="http://schemas.microsoft.com/office/drawing/2014/main" id="{5DF8183A-D8B6-C19C-E39F-4C9F27AF5AA1}"/>
              </a:ext>
            </a:extLst>
          </p:cNvPr>
          <p:cNvSpPr txBox="1"/>
          <p:nvPr/>
        </p:nvSpPr>
        <p:spPr>
          <a:xfrm>
            <a:off x="5655794" y="3129111"/>
            <a:ext cx="886693" cy="369332"/>
          </a:xfrm>
          <a:prstGeom prst="rect">
            <a:avLst/>
          </a:prstGeom>
          <a:noFill/>
        </p:spPr>
        <p:txBody>
          <a:bodyPr wrap="square" rtlCol="0">
            <a:spAutoFit/>
          </a:bodyPr>
          <a:lstStyle/>
          <a:p>
            <a:pPr algn="ctr"/>
            <a:r>
              <a:rPr lang="zh-CN" altLang="en-US" b="1" dirty="0"/>
              <a:t>因特网</a:t>
            </a:r>
          </a:p>
        </p:txBody>
      </p:sp>
      <p:sp>
        <p:nvSpPr>
          <p:cNvPr id="42" name="矩形: 圆角 41">
            <a:extLst>
              <a:ext uri="{FF2B5EF4-FFF2-40B4-BE49-F238E27FC236}">
                <a16:creationId xmlns:a16="http://schemas.microsoft.com/office/drawing/2014/main" id="{E042DAB8-7881-3FF6-5034-966F20CF9FA9}"/>
              </a:ext>
            </a:extLst>
          </p:cNvPr>
          <p:cNvSpPr/>
          <p:nvPr/>
        </p:nvSpPr>
        <p:spPr>
          <a:xfrm>
            <a:off x="302301" y="2374609"/>
            <a:ext cx="3609278" cy="358999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文本框 42">
            <a:extLst>
              <a:ext uri="{FF2B5EF4-FFF2-40B4-BE49-F238E27FC236}">
                <a16:creationId xmlns:a16="http://schemas.microsoft.com/office/drawing/2014/main" id="{D69B410F-6942-5541-964E-C42E10BF567A}"/>
              </a:ext>
            </a:extLst>
          </p:cNvPr>
          <p:cNvSpPr txBox="1"/>
          <p:nvPr/>
        </p:nvSpPr>
        <p:spPr>
          <a:xfrm>
            <a:off x="1372136" y="2005277"/>
            <a:ext cx="1469607" cy="369332"/>
          </a:xfrm>
          <a:prstGeom prst="rect">
            <a:avLst/>
          </a:prstGeom>
          <a:noFill/>
        </p:spPr>
        <p:txBody>
          <a:bodyPr wrap="square" rtlCol="0">
            <a:spAutoFit/>
          </a:bodyPr>
          <a:lstStyle/>
          <a:p>
            <a:pPr algn="ctr"/>
            <a:r>
              <a:rPr lang="zh-CN" altLang="en-US" b="1" dirty="0"/>
              <a:t>公司总部</a:t>
            </a:r>
          </a:p>
        </p:txBody>
      </p:sp>
      <p:sp>
        <p:nvSpPr>
          <p:cNvPr id="44" name="矩形: 圆角 43">
            <a:extLst>
              <a:ext uri="{FF2B5EF4-FFF2-40B4-BE49-F238E27FC236}">
                <a16:creationId xmlns:a16="http://schemas.microsoft.com/office/drawing/2014/main" id="{3490F9B1-8C22-C073-5C88-340F648FAB56}"/>
              </a:ext>
            </a:extLst>
          </p:cNvPr>
          <p:cNvSpPr/>
          <p:nvPr/>
        </p:nvSpPr>
        <p:spPr>
          <a:xfrm>
            <a:off x="8286702" y="2374609"/>
            <a:ext cx="3609278" cy="358999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文本框 44">
            <a:extLst>
              <a:ext uri="{FF2B5EF4-FFF2-40B4-BE49-F238E27FC236}">
                <a16:creationId xmlns:a16="http://schemas.microsoft.com/office/drawing/2014/main" id="{278230B8-4C08-C7C6-2F9E-158C8D1D763D}"/>
              </a:ext>
            </a:extLst>
          </p:cNvPr>
          <p:cNvSpPr txBox="1"/>
          <p:nvPr/>
        </p:nvSpPr>
        <p:spPr>
          <a:xfrm>
            <a:off x="9356537" y="2005277"/>
            <a:ext cx="1469607" cy="369332"/>
          </a:xfrm>
          <a:prstGeom prst="rect">
            <a:avLst/>
          </a:prstGeom>
          <a:noFill/>
        </p:spPr>
        <p:txBody>
          <a:bodyPr wrap="square" rtlCol="0">
            <a:spAutoFit/>
          </a:bodyPr>
          <a:lstStyle/>
          <a:p>
            <a:pPr algn="ctr"/>
            <a:r>
              <a:rPr lang="zh-CN" altLang="en-US" b="1" dirty="0"/>
              <a:t>分公司</a:t>
            </a:r>
          </a:p>
        </p:txBody>
      </p:sp>
      <p:sp>
        <p:nvSpPr>
          <p:cNvPr id="31" name="文本框 30">
            <a:extLst>
              <a:ext uri="{FF2B5EF4-FFF2-40B4-BE49-F238E27FC236}">
                <a16:creationId xmlns:a16="http://schemas.microsoft.com/office/drawing/2014/main" id="{5427B5D7-3B5F-1445-EEDD-ED59D835A33E}"/>
              </a:ext>
            </a:extLst>
          </p:cNvPr>
          <p:cNvSpPr txBox="1"/>
          <p:nvPr/>
        </p:nvSpPr>
        <p:spPr>
          <a:xfrm>
            <a:off x="5355892" y="4548223"/>
            <a:ext cx="1551709" cy="646331"/>
          </a:xfrm>
          <a:prstGeom prst="rect">
            <a:avLst/>
          </a:prstGeom>
          <a:noFill/>
        </p:spPr>
        <p:txBody>
          <a:bodyPr wrap="square" rtlCol="0">
            <a:spAutoFit/>
          </a:bodyPr>
          <a:lstStyle/>
          <a:p>
            <a:pPr algn="ctr"/>
            <a:r>
              <a:rPr lang="zh-CN" altLang="en-US" b="1" dirty="0">
                <a:solidFill>
                  <a:schemeClr val="accent4"/>
                </a:solidFill>
              </a:rPr>
              <a:t>安全关联</a:t>
            </a:r>
            <a:r>
              <a:rPr lang="en-US" altLang="zh-CN" b="1" dirty="0">
                <a:solidFill>
                  <a:schemeClr val="accent4"/>
                </a:solidFill>
              </a:rPr>
              <a:t>SA</a:t>
            </a:r>
          </a:p>
          <a:p>
            <a:pPr algn="ctr"/>
            <a:r>
              <a:rPr lang="zh-CN" altLang="en-US" b="1" dirty="0">
                <a:solidFill>
                  <a:schemeClr val="accent4"/>
                </a:solidFill>
              </a:rPr>
              <a:t>（安全隧道）</a:t>
            </a:r>
          </a:p>
        </p:txBody>
      </p:sp>
      <p:sp>
        <p:nvSpPr>
          <p:cNvPr id="29" name="圆柱体 28">
            <a:extLst>
              <a:ext uri="{FF2B5EF4-FFF2-40B4-BE49-F238E27FC236}">
                <a16:creationId xmlns:a16="http://schemas.microsoft.com/office/drawing/2014/main" id="{9253256C-7BC9-3746-FC3E-B9FDA04351E4}"/>
              </a:ext>
            </a:extLst>
          </p:cNvPr>
          <p:cNvSpPr/>
          <p:nvPr/>
        </p:nvSpPr>
        <p:spPr>
          <a:xfrm rot="16200000">
            <a:off x="5633785" y="1901359"/>
            <a:ext cx="995925" cy="4287765"/>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6" name="对话气泡: 圆角矩形 35">
            <a:extLst>
              <a:ext uri="{FF2B5EF4-FFF2-40B4-BE49-F238E27FC236}">
                <a16:creationId xmlns:a16="http://schemas.microsoft.com/office/drawing/2014/main" id="{E03B63D1-ED0E-8475-50B8-E0964D525E42}"/>
              </a:ext>
            </a:extLst>
          </p:cNvPr>
          <p:cNvSpPr/>
          <p:nvPr/>
        </p:nvSpPr>
        <p:spPr>
          <a:xfrm>
            <a:off x="1374649" y="2767806"/>
            <a:ext cx="1696587" cy="795391"/>
          </a:xfrm>
          <a:prstGeom prst="wedgeRoundRectCallout">
            <a:avLst>
              <a:gd name="adj1" fmla="val 45253"/>
              <a:gd name="adj2" fmla="val 9321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地  址：</a:t>
            </a:r>
            <a:r>
              <a:rPr lang="en-US" altLang="zh-CN" b="1" dirty="0">
                <a:solidFill>
                  <a:schemeClr val="tx1"/>
                </a:solidFill>
              </a:rPr>
              <a:t>A</a:t>
            </a:r>
          </a:p>
          <a:p>
            <a:r>
              <a:rPr lang="zh-CN" altLang="en-US" b="1" dirty="0">
                <a:solidFill>
                  <a:schemeClr val="tx1"/>
                </a:solidFill>
              </a:rPr>
              <a:t>目的地址：</a:t>
            </a:r>
            <a:r>
              <a:rPr lang="en-US" altLang="zh-CN" b="1" dirty="0">
                <a:solidFill>
                  <a:schemeClr val="tx1"/>
                </a:solidFill>
              </a:rPr>
              <a:t>B</a:t>
            </a:r>
            <a:endParaRPr lang="zh-CN" altLang="en-US" b="1" dirty="0">
              <a:solidFill>
                <a:schemeClr val="tx1"/>
              </a:solidFill>
            </a:endParaRPr>
          </a:p>
        </p:txBody>
      </p:sp>
      <p:grpSp>
        <p:nvGrpSpPr>
          <p:cNvPr id="8" name="组合 7">
            <a:extLst>
              <a:ext uri="{FF2B5EF4-FFF2-40B4-BE49-F238E27FC236}">
                <a16:creationId xmlns:a16="http://schemas.microsoft.com/office/drawing/2014/main" id="{A5D162F1-A39C-E9C6-1F8D-BC1580CC346A}"/>
              </a:ext>
            </a:extLst>
          </p:cNvPr>
          <p:cNvGrpSpPr/>
          <p:nvPr/>
        </p:nvGrpSpPr>
        <p:grpSpPr>
          <a:xfrm>
            <a:off x="5125210" y="3563197"/>
            <a:ext cx="2144656" cy="872842"/>
            <a:chOff x="5224816" y="5597756"/>
            <a:chExt cx="2144656" cy="872842"/>
          </a:xfrm>
        </p:grpSpPr>
        <p:sp>
          <p:nvSpPr>
            <p:cNvPr id="37" name="标注: 右箭头 36">
              <a:extLst>
                <a:ext uri="{FF2B5EF4-FFF2-40B4-BE49-F238E27FC236}">
                  <a16:creationId xmlns:a16="http://schemas.microsoft.com/office/drawing/2014/main" id="{3E5D269F-222B-5B91-7DEF-A6683699A4BB}"/>
                </a:ext>
              </a:extLst>
            </p:cNvPr>
            <p:cNvSpPr/>
            <p:nvPr/>
          </p:nvSpPr>
          <p:spPr>
            <a:xfrm>
              <a:off x="5224816" y="5964604"/>
              <a:ext cx="2144656" cy="505994"/>
            </a:xfrm>
            <a:prstGeom prst="rightArrowCallout">
              <a:avLst>
                <a:gd name="adj1" fmla="val 25000"/>
                <a:gd name="adj2" fmla="val 25000"/>
                <a:gd name="adj3" fmla="val 25000"/>
                <a:gd name="adj4" fmla="val 90209"/>
              </a:avLst>
            </a:prstGeom>
            <a:pattFill prst="wdDnDiag">
              <a:fgClr>
                <a:schemeClr val="accent4"/>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 name="矩形 4">
              <a:extLst>
                <a:ext uri="{FF2B5EF4-FFF2-40B4-BE49-F238E27FC236}">
                  <a16:creationId xmlns:a16="http://schemas.microsoft.com/office/drawing/2014/main" id="{3590B0C6-8656-2378-782E-0E2476D42634}"/>
                </a:ext>
              </a:extLst>
            </p:cNvPr>
            <p:cNvSpPr/>
            <p:nvPr/>
          </p:nvSpPr>
          <p:spPr>
            <a:xfrm>
              <a:off x="5388068" y="6065922"/>
              <a:ext cx="1598555" cy="314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a:t>
              </a:r>
            </a:p>
          </p:txBody>
        </p:sp>
        <p:pic>
          <p:nvPicPr>
            <p:cNvPr id="38" name="图形 37">
              <a:extLst>
                <a:ext uri="{FF2B5EF4-FFF2-40B4-BE49-F238E27FC236}">
                  <a16:creationId xmlns:a16="http://schemas.microsoft.com/office/drawing/2014/main" id="{9A04B215-2922-F78F-36C8-4952B50EDE9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1074" y="5979534"/>
              <a:ext cx="233987" cy="307108"/>
            </a:xfrm>
            <a:prstGeom prst="rect">
              <a:avLst/>
            </a:prstGeom>
          </p:spPr>
        </p:pic>
        <p:sp>
          <p:nvSpPr>
            <p:cNvPr id="7" name="文本框 6">
              <a:extLst>
                <a:ext uri="{FF2B5EF4-FFF2-40B4-BE49-F238E27FC236}">
                  <a16:creationId xmlns:a16="http://schemas.microsoft.com/office/drawing/2014/main" id="{EDEC1399-EF65-5724-81AE-2AA7B47FDDCB}"/>
                </a:ext>
              </a:extLst>
            </p:cNvPr>
            <p:cNvSpPr txBox="1"/>
            <p:nvPr/>
          </p:nvSpPr>
          <p:spPr>
            <a:xfrm>
              <a:off x="5224816" y="5597756"/>
              <a:ext cx="1925924"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grpSp>
      <p:pic>
        <p:nvPicPr>
          <p:cNvPr id="20" name="图形 19">
            <a:extLst>
              <a:ext uri="{FF2B5EF4-FFF2-40B4-BE49-F238E27FC236}">
                <a16:creationId xmlns:a16="http://schemas.microsoft.com/office/drawing/2014/main" id="{7FF8F238-E3D5-978B-9890-225C8342C4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7677" y="3990100"/>
            <a:ext cx="625052" cy="505994"/>
          </a:xfrm>
          <a:prstGeom prst="rect">
            <a:avLst/>
          </a:prstGeom>
        </p:spPr>
      </p:pic>
      <p:sp>
        <p:nvSpPr>
          <p:cNvPr id="39" name="对话气泡: 圆角矩形 38">
            <a:extLst>
              <a:ext uri="{FF2B5EF4-FFF2-40B4-BE49-F238E27FC236}">
                <a16:creationId xmlns:a16="http://schemas.microsoft.com/office/drawing/2014/main" id="{635598AC-ECF2-D5AC-9C00-A887420D0D85}"/>
              </a:ext>
            </a:extLst>
          </p:cNvPr>
          <p:cNvSpPr/>
          <p:nvPr/>
        </p:nvSpPr>
        <p:spPr>
          <a:xfrm>
            <a:off x="6542487" y="1812935"/>
            <a:ext cx="1696587" cy="795391"/>
          </a:xfrm>
          <a:prstGeom prst="wedgeRoundRectCallout">
            <a:avLst>
              <a:gd name="adj1" fmla="val -26092"/>
              <a:gd name="adj2" fmla="val 23381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地  址：</a:t>
            </a:r>
            <a:r>
              <a:rPr lang="en-US" altLang="zh-CN" b="1" dirty="0">
                <a:solidFill>
                  <a:schemeClr val="tx1"/>
                </a:solidFill>
              </a:rPr>
              <a:t>R1</a:t>
            </a:r>
          </a:p>
          <a:p>
            <a:r>
              <a:rPr lang="zh-CN" altLang="en-US" b="1" dirty="0">
                <a:solidFill>
                  <a:schemeClr val="tx1"/>
                </a:solidFill>
              </a:rPr>
              <a:t>目的地址：</a:t>
            </a:r>
            <a:r>
              <a:rPr lang="en-US" altLang="zh-CN" b="1" dirty="0">
                <a:solidFill>
                  <a:schemeClr val="tx1"/>
                </a:solidFill>
              </a:rPr>
              <a:t>R2</a:t>
            </a:r>
            <a:endParaRPr lang="zh-CN" altLang="en-US" b="1" dirty="0">
              <a:solidFill>
                <a:schemeClr val="tx1"/>
              </a:solidFill>
            </a:endParaRPr>
          </a:p>
        </p:txBody>
      </p:sp>
      <p:sp>
        <p:nvSpPr>
          <p:cNvPr id="46" name="标注: 右箭头 45">
            <a:extLst>
              <a:ext uri="{FF2B5EF4-FFF2-40B4-BE49-F238E27FC236}">
                <a16:creationId xmlns:a16="http://schemas.microsoft.com/office/drawing/2014/main" id="{379B27E7-909F-6B51-545C-119A212896E2}"/>
              </a:ext>
            </a:extLst>
          </p:cNvPr>
          <p:cNvSpPr/>
          <p:nvPr/>
        </p:nvSpPr>
        <p:spPr>
          <a:xfrm>
            <a:off x="9088526" y="3859395"/>
            <a:ext cx="1773381" cy="323272"/>
          </a:xfrm>
          <a:prstGeom prst="rightArrowCallout">
            <a:avLst>
              <a:gd name="adj1" fmla="val 25000"/>
              <a:gd name="adj2" fmla="val 25000"/>
              <a:gd name="adj3" fmla="val 25000"/>
              <a:gd name="adj4" fmla="val 90209"/>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a:t>
            </a:r>
          </a:p>
        </p:txBody>
      </p:sp>
      <p:sp>
        <p:nvSpPr>
          <p:cNvPr id="47" name="对话气泡: 圆角矩形 46">
            <a:extLst>
              <a:ext uri="{FF2B5EF4-FFF2-40B4-BE49-F238E27FC236}">
                <a16:creationId xmlns:a16="http://schemas.microsoft.com/office/drawing/2014/main" id="{88DA1F83-2D4A-9BDB-1F7C-3A938E9FB241}"/>
              </a:ext>
            </a:extLst>
          </p:cNvPr>
          <p:cNvSpPr/>
          <p:nvPr/>
        </p:nvSpPr>
        <p:spPr>
          <a:xfrm>
            <a:off x="9025791" y="2767806"/>
            <a:ext cx="1696587" cy="795391"/>
          </a:xfrm>
          <a:prstGeom prst="wedgeRoundRectCallout">
            <a:avLst>
              <a:gd name="adj1" fmla="val 45253"/>
              <a:gd name="adj2" fmla="val 9321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地  址：</a:t>
            </a:r>
            <a:r>
              <a:rPr lang="en-US" altLang="zh-CN" b="1" dirty="0">
                <a:solidFill>
                  <a:schemeClr val="tx1"/>
                </a:solidFill>
              </a:rPr>
              <a:t>A</a:t>
            </a:r>
          </a:p>
          <a:p>
            <a:r>
              <a:rPr lang="zh-CN" altLang="en-US" b="1" dirty="0">
                <a:solidFill>
                  <a:schemeClr val="tx1"/>
                </a:solidFill>
              </a:rPr>
              <a:t>目的地址：</a:t>
            </a:r>
            <a:r>
              <a:rPr lang="en-US" altLang="zh-CN" b="1" dirty="0">
                <a:solidFill>
                  <a:schemeClr val="tx1"/>
                </a:solidFill>
              </a:rPr>
              <a:t>B</a:t>
            </a:r>
            <a:endParaRPr lang="zh-CN" altLang="en-US" b="1" dirty="0">
              <a:solidFill>
                <a:schemeClr val="tx1"/>
              </a:solidFill>
            </a:endParaRPr>
          </a:p>
        </p:txBody>
      </p:sp>
      <p:pic>
        <p:nvPicPr>
          <p:cNvPr id="32" name="图形 31">
            <a:extLst>
              <a:ext uri="{FF2B5EF4-FFF2-40B4-BE49-F238E27FC236}">
                <a16:creationId xmlns:a16="http://schemas.microsoft.com/office/drawing/2014/main" id="{74C8F175-B1C6-EEC9-6EF4-BCC59FC2E9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17993" y="3990100"/>
            <a:ext cx="625052" cy="505994"/>
          </a:xfrm>
          <a:prstGeom prst="rect">
            <a:avLst/>
          </a:prstGeom>
        </p:spPr>
      </p:pic>
    </p:spTree>
    <p:custDataLst>
      <p:tags r:id="rId1"/>
    </p:custDataLst>
    <p:extLst>
      <p:ext uri="{BB962C8B-B14F-4D97-AF65-F5344CB8AC3E}">
        <p14:creationId xmlns:p14="http://schemas.microsoft.com/office/powerpoint/2010/main" val="235288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p:tgtEl>
                                          <p:spTgt spid="31"/>
                                        </p:tgtEl>
                                        <p:attrNameLst>
                                          <p:attrName>ppt_y</p:attrName>
                                        </p:attrNameLst>
                                      </p:cBhvr>
                                      <p:tavLst>
                                        <p:tav tm="0">
                                          <p:val>
                                            <p:strVal val="#ppt_y-#ppt_h*1.125000"/>
                                          </p:val>
                                        </p:tav>
                                        <p:tav tm="100000">
                                          <p:val>
                                            <p:strVal val="#ppt_y"/>
                                          </p:val>
                                        </p:tav>
                                      </p:tavLst>
                                    </p:anim>
                                    <p:animEffect transition="in" filter="wipe(down)">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p:tgtEl>
                                          <p:spTgt spid="35"/>
                                        </p:tgtEl>
                                        <p:attrNameLst>
                                          <p:attrName>ppt_x</p:attrName>
                                        </p:attrNameLst>
                                      </p:cBhvr>
                                      <p:tavLst>
                                        <p:tav tm="0">
                                          <p:val>
                                            <p:strVal val="#ppt_x-#ppt_w*1.125000"/>
                                          </p:val>
                                        </p:tav>
                                        <p:tav tm="100000">
                                          <p:val>
                                            <p:strVal val="#ppt_x"/>
                                          </p:val>
                                        </p:tav>
                                      </p:tavLst>
                                    </p:anim>
                                    <p:animEffect transition="in" filter="wipe(righ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p:tgtEl>
                                          <p:spTgt spid="8"/>
                                        </p:tgtEl>
                                        <p:attrNameLst>
                                          <p:attrName>ppt_x</p:attrName>
                                        </p:attrNameLst>
                                      </p:cBhvr>
                                      <p:tavLst>
                                        <p:tav tm="0">
                                          <p:val>
                                            <p:strVal val="#ppt_x-#ppt_w*1.125000"/>
                                          </p:val>
                                        </p:tav>
                                        <p:tav tm="100000">
                                          <p:val>
                                            <p:strVal val="#ppt_x"/>
                                          </p:val>
                                        </p:tav>
                                      </p:tavLst>
                                    </p:anim>
                                    <p:animEffect transition="in" filter="wipe(righ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500"/>
                                        <p:tgtEl>
                                          <p:spTgt spid="46"/>
                                        </p:tgtEl>
                                        <p:attrNameLst>
                                          <p:attrName>ppt_x</p:attrName>
                                        </p:attrNameLst>
                                      </p:cBhvr>
                                      <p:tavLst>
                                        <p:tav tm="0">
                                          <p:val>
                                            <p:strVal val="#ppt_x-#ppt_w*1.125000"/>
                                          </p:val>
                                        </p:tav>
                                        <p:tav tm="100000">
                                          <p:val>
                                            <p:strVal val="#ppt_x"/>
                                          </p:val>
                                        </p:tav>
                                      </p:tavLst>
                                    </p:anim>
                                    <p:animEffect transition="in" filter="wipe(righ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1" grpId="0"/>
      <p:bldP spid="29" grpId="0" animBg="1"/>
      <p:bldP spid="36" grpId="0" animBg="1"/>
      <p:bldP spid="39" grpId="0" animBg="1"/>
      <p:bldP spid="46" grpId="0" animBg="1"/>
      <p:bldP spid="4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8D177B49-DD1E-A2A3-A4BB-9647E854A83C}"/>
              </a:ext>
            </a:extLst>
          </p:cNvPr>
          <p:cNvSpPr txBox="1"/>
          <p:nvPr/>
        </p:nvSpPr>
        <p:spPr>
          <a:xfrm>
            <a:off x="5446861" y="5543424"/>
            <a:ext cx="2767741" cy="646331"/>
          </a:xfrm>
          <a:prstGeom prst="rect">
            <a:avLst/>
          </a:prstGeom>
          <a:noFill/>
        </p:spPr>
        <p:txBody>
          <a:bodyPr wrap="square" rtlCol="0">
            <a:spAutoFit/>
          </a:bodyPr>
          <a:lstStyle/>
          <a:p>
            <a:r>
              <a:rPr lang="zh-CN" altLang="en-US" b="1" dirty="0">
                <a:solidFill>
                  <a:schemeClr val="accent3"/>
                </a:solidFill>
              </a:rPr>
              <a:t>无需建立</a:t>
            </a:r>
            <a:r>
              <a:rPr lang="en-US" altLang="zh-CN" b="1" dirty="0">
                <a:solidFill>
                  <a:schemeClr val="accent3"/>
                </a:solidFill>
              </a:rPr>
              <a:t>SA</a:t>
            </a:r>
            <a:r>
              <a:rPr lang="zh-CN" altLang="en-US" b="1" dirty="0">
                <a:solidFill>
                  <a:schemeClr val="accent3"/>
                </a:solidFill>
              </a:rPr>
              <a:t>，只需通过</a:t>
            </a:r>
            <a:r>
              <a:rPr lang="en-US" altLang="zh-CN" b="1" dirty="0">
                <a:solidFill>
                  <a:schemeClr val="accent3"/>
                </a:solidFill>
              </a:rPr>
              <a:t>R1</a:t>
            </a:r>
            <a:r>
              <a:rPr lang="zh-CN" altLang="en-US" b="1" dirty="0">
                <a:solidFill>
                  <a:schemeClr val="accent3"/>
                </a:solidFill>
              </a:rPr>
              <a:t>收发普通</a:t>
            </a:r>
            <a:r>
              <a:rPr lang="en-US" altLang="zh-CN" b="1" dirty="0">
                <a:solidFill>
                  <a:schemeClr val="accent3"/>
                </a:solidFill>
              </a:rPr>
              <a:t>IP</a:t>
            </a:r>
            <a:r>
              <a:rPr lang="zh-CN" altLang="en-US" b="1" dirty="0">
                <a:solidFill>
                  <a:schemeClr val="accent3"/>
                </a:solidFill>
              </a:rPr>
              <a:t>数据报即可</a:t>
            </a:r>
          </a:p>
        </p:txBody>
      </p:sp>
      <p:grpSp>
        <p:nvGrpSpPr>
          <p:cNvPr id="65" name="组合 64">
            <a:extLst>
              <a:ext uri="{FF2B5EF4-FFF2-40B4-BE49-F238E27FC236}">
                <a16:creationId xmlns:a16="http://schemas.microsoft.com/office/drawing/2014/main" id="{19F585EB-17A9-47EC-5D14-FCDE38349586}"/>
              </a:ext>
            </a:extLst>
          </p:cNvPr>
          <p:cNvGrpSpPr/>
          <p:nvPr/>
        </p:nvGrpSpPr>
        <p:grpSpPr>
          <a:xfrm>
            <a:off x="4943608" y="5194554"/>
            <a:ext cx="527726" cy="1018356"/>
            <a:chOff x="4943608" y="5194554"/>
            <a:chExt cx="527726" cy="1018356"/>
          </a:xfrm>
        </p:grpSpPr>
        <p:cxnSp>
          <p:nvCxnSpPr>
            <p:cNvPr id="59" name="直接连接符 58">
              <a:extLst>
                <a:ext uri="{FF2B5EF4-FFF2-40B4-BE49-F238E27FC236}">
                  <a16:creationId xmlns:a16="http://schemas.microsoft.com/office/drawing/2014/main" id="{82C50F11-6AB7-B949-4DE0-34ED8347928C}"/>
                </a:ext>
              </a:extLst>
            </p:cNvPr>
            <p:cNvCxnSpPr>
              <a:cxnSpLocks/>
            </p:cNvCxnSpPr>
            <p:nvPr/>
          </p:nvCxnSpPr>
          <p:spPr>
            <a:xfrm flipH="1" flipV="1">
              <a:off x="5125210" y="5194554"/>
              <a:ext cx="65935" cy="6141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图片 48">
              <a:extLst>
                <a:ext uri="{FF2B5EF4-FFF2-40B4-BE49-F238E27FC236}">
                  <a16:creationId xmlns:a16="http://schemas.microsoft.com/office/drawing/2014/main" id="{3C22771E-6F9D-EEEF-A5F1-36D627BDACE8}"/>
                </a:ext>
              </a:extLst>
            </p:cNvPr>
            <p:cNvPicPr>
              <a:picLocks noChangeAspect="1"/>
            </p:cNvPicPr>
            <p:nvPr/>
          </p:nvPicPr>
          <p:blipFill>
            <a:blip r:embed="rId3"/>
            <a:stretch>
              <a:fillRect/>
            </a:stretch>
          </p:blipFill>
          <p:spPr>
            <a:xfrm>
              <a:off x="4943608" y="5520270"/>
              <a:ext cx="527726" cy="692640"/>
            </a:xfrm>
            <a:prstGeom prst="rect">
              <a:avLst/>
            </a:prstGeom>
          </p:spPr>
        </p:pic>
      </p:grpSp>
      <p:sp>
        <p:nvSpPr>
          <p:cNvPr id="35" name="标注: 右箭头 34">
            <a:extLst>
              <a:ext uri="{FF2B5EF4-FFF2-40B4-BE49-F238E27FC236}">
                <a16:creationId xmlns:a16="http://schemas.microsoft.com/office/drawing/2014/main" id="{C35CF1C4-FCBE-034A-CED1-A66776AB9A04}"/>
              </a:ext>
            </a:extLst>
          </p:cNvPr>
          <p:cNvSpPr/>
          <p:nvPr/>
        </p:nvSpPr>
        <p:spPr>
          <a:xfrm>
            <a:off x="1437384" y="3859395"/>
            <a:ext cx="1773381" cy="323272"/>
          </a:xfrm>
          <a:prstGeom prst="rightArrowCallout">
            <a:avLst>
              <a:gd name="adj1" fmla="val 25000"/>
              <a:gd name="adj2" fmla="val 25000"/>
              <a:gd name="adj3" fmla="val 25000"/>
              <a:gd name="adj4" fmla="val 90209"/>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13" name="íşlïḍè">
            <a:extLst>
              <a:ext uri="{FF2B5EF4-FFF2-40B4-BE49-F238E27FC236}">
                <a16:creationId xmlns:a16="http://schemas.microsoft.com/office/drawing/2014/main" id="{1F8839B2-5347-8A61-62A4-24DB7AF9D086}"/>
              </a:ext>
            </a:extLst>
          </p:cNvPr>
          <p:cNvSpPr txBox="1"/>
          <p:nvPr/>
        </p:nvSpPr>
        <p:spPr>
          <a:xfrm>
            <a:off x="4455089" y="967188"/>
            <a:ext cx="3290741" cy="457877"/>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在路由器之间建立安全关联</a:t>
            </a:r>
            <a:endParaRPr lang="en-US" altLang="zh-CN" sz="2000" b="1" dirty="0">
              <a:solidFill>
                <a:schemeClr val="accent3">
                  <a:lumMod val="75000"/>
                </a:schemeClr>
              </a:solidFill>
            </a:endParaRPr>
          </a:p>
        </p:txBody>
      </p:sp>
      <p:cxnSp>
        <p:nvCxnSpPr>
          <p:cNvPr id="11" name="直接连接符 10">
            <a:extLst>
              <a:ext uri="{FF2B5EF4-FFF2-40B4-BE49-F238E27FC236}">
                <a16:creationId xmlns:a16="http://schemas.microsoft.com/office/drawing/2014/main" id="{D9AC57B6-6817-D82C-C2B4-476471C05B98}"/>
              </a:ext>
            </a:extLst>
          </p:cNvPr>
          <p:cNvCxnSpPr>
            <a:cxnSpLocks/>
            <a:stCxn id="24" idx="2"/>
          </p:cNvCxnSpPr>
          <p:nvPr/>
        </p:nvCxnSpPr>
        <p:spPr>
          <a:xfrm flipV="1">
            <a:off x="2775072" y="4165760"/>
            <a:ext cx="788062" cy="1405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B22A9D0-084F-F7A2-A404-D091A77511CC}"/>
              </a:ext>
            </a:extLst>
          </p:cNvPr>
          <p:cNvCxnSpPr>
            <a:cxnSpLocks/>
          </p:cNvCxnSpPr>
          <p:nvPr/>
        </p:nvCxnSpPr>
        <p:spPr>
          <a:xfrm>
            <a:off x="870333" y="4243097"/>
            <a:ext cx="102657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0892D39F-E4DE-A41A-A962-06C5280B464E}"/>
              </a:ext>
            </a:extLst>
          </p:cNvPr>
          <p:cNvGrpSpPr/>
          <p:nvPr/>
        </p:nvGrpSpPr>
        <p:grpSpPr>
          <a:xfrm>
            <a:off x="431470" y="3620768"/>
            <a:ext cx="877726" cy="848948"/>
            <a:chOff x="461547" y="1326954"/>
            <a:chExt cx="877726" cy="848948"/>
          </a:xfrm>
        </p:grpSpPr>
        <p:pic>
          <p:nvPicPr>
            <p:cNvPr id="18" name="图形 17">
              <a:extLst>
                <a:ext uri="{FF2B5EF4-FFF2-40B4-BE49-F238E27FC236}">
                  <a16:creationId xmlns:a16="http://schemas.microsoft.com/office/drawing/2014/main" id="{E150D66D-6CAB-B6BF-6373-5D76A8D204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1547" y="1326954"/>
              <a:ext cx="877726" cy="848948"/>
            </a:xfrm>
            <a:prstGeom prst="rect">
              <a:avLst/>
            </a:prstGeom>
          </p:spPr>
        </p:pic>
        <p:sp>
          <p:nvSpPr>
            <p:cNvPr id="19" name="文本框 18">
              <a:extLst>
                <a:ext uri="{FF2B5EF4-FFF2-40B4-BE49-F238E27FC236}">
                  <a16:creationId xmlns:a16="http://schemas.microsoft.com/office/drawing/2014/main" id="{1F8D0BAC-A59A-494C-DBE1-C26752806301}"/>
                </a:ext>
              </a:extLst>
            </p:cNvPr>
            <p:cNvSpPr txBox="1"/>
            <p:nvPr/>
          </p:nvSpPr>
          <p:spPr>
            <a:xfrm>
              <a:off x="840509" y="1387162"/>
              <a:ext cx="415636" cy="461665"/>
            </a:xfrm>
            <a:prstGeom prst="rect">
              <a:avLst/>
            </a:prstGeom>
            <a:noFill/>
          </p:spPr>
          <p:txBody>
            <a:bodyPr wrap="square" rtlCol="0">
              <a:spAutoFit/>
            </a:bodyPr>
            <a:lstStyle/>
            <a:p>
              <a:pPr algn="ctr"/>
              <a:r>
                <a:rPr lang="en-US" altLang="zh-CN" sz="2400" b="1" dirty="0">
                  <a:solidFill>
                    <a:schemeClr val="bg1"/>
                  </a:solidFill>
                </a:rPr>
                <a:t>A</a:t>
              </a:r>
              <a:endParaRPr lang="zh-CN" altLang="en-US" sz="2400" b="1" dirty="0">
                <a:solidFill>
                  <a:schemeClr val="bg1"/>
                </a:solidFill>
              </a:endParaRPr>
            </a:p>
          </p:txBody>
        </p:sp>
      </p:grpSp>
      <p:sp>
        <p:nvSpPr>
          <p:cNvPr id="21" name="文本框 20">
            <a:extLst>
              <a:ext uri="{FF2B5EF4-FFF2-40B4-BE49-F238E27FC236}">
                <a16:creationId xmlns:a16="http://schemas.microsoft.com/office/drawing/2014/main" id="{D856A18C-F759-0F63-B3C4-018EC05C01E8}"/>
              </a:ext>
            </a:extLst>
          </p:cNvPr>
          <p:cNvSpPr txBox="1"/>
          <p:nvPr/>
        </p:nvSpPr>
        <p:spPr>
          <a:xfrm>
            <a:off x="3293893" y="3620768"/>
            <a:ext cx="512619" cy="369332"/>
          </a:xfrm>
          <a:prstGeom prst="rect">
            <a:avLst/>
          </a:prstGeom>
          <a:noFill/>
        </p:spPr>
        <p:txBody>
          <a:bodyPr wrap="square" rtlCol="0">
            <a:spAutoFit/>
          </a:bodyPr>
          <a:lstStyle/>
          <a:p>
            <a:pPr algn="ctr"/>
            <a:r>
              <a:rPr lang="en-US" altLang="zh-CN" b="1" dirty="0"/>
              <a:t>R1</a:t>
            </a:r>
            <a:endParaRPr lang="zh-CN" altLang="en-US" b="1" dirty="0"/>
          </a:p>
        </p:txBody>
      </p:sp>
      <p:grpSp>
        <p:nvGrpSpPr>
          <p:cNvPr id="22" name="组合 21">
            <a:extLst>
              <a:ext uri="{FF2B5EF4-FFF2-40B4-BE49-F238E27FC236}">
                <a16:creationId xmlns:a16="http://schemas.microsoft.com/office/drawing/2014/main" id="{747EB7FA-A671-0C3B-9333-52B6ECA80128}"/>
              </a:ext>
            </a:extLst>
          </p:cNvPr>
          <p:cNvGrpSpPr/>
          <p:nvPr/>
        </p:nvGrpSpPr>
        <p:grpSpPr>
          <a:xfrm>
            <a:off x="2175360" y="5042978"/>
            <a:ext cx="877726" cy="848948"/>
            <a:chOff x="461547" y="1326954"/>
            <a:chExt cx="877726" cy="848948"/>
          </a:xfrm>
        </p:grpSpPr>
        <p:pic>
          <p:nvPicPr>
            <p:cNvPr id="23" name="图形 22">
              <a:extLst>
                <a:ext uri="{FF2B5EF4-FFF2-40B4-BE49-F238E27FC236}">
                  <a16:creationId xmlns:a16="http://schemas.microsoft.com/office/drawing/2014/main" id="{7D590EDE-74CF-C3BE-94E2-013EA72F74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1547" y="1326954"/>
              <a:ext cx="877726" cy="848948"/>
            </a:xfrm>
            <a:prstGeom prst="rect">
              <a:avLst/>
            </a:prstGeom>
          </p:spPr>
        </p:pic>
        <p:sp>
          <p:nvSpPr>
            <p:cNvPr id="24" name="文本框 23">
              <a:extLst>
                <a:ext uri="{FF2B5EF4-FFF2-40B4-BE49-F238E27FC236}">
                  <a16:creationId xmlns:a16="http://schemas.microsoft.com/office/drawing/2014/main" id="{5DDF6B43-4784-8464-401F-F5230B9A3A65}"/>
                </a:ext>
              </a:extLst>
            </p:cNvPr>
            <p:cNvSpPr txBox="1"/>
            <p:nvPr/>
          </p:nvSpPr>
          <p:spPr>
            <a:xfrm>
              <a:off x="853441" y="1393665"/>
              <a:ext cx="415636" cy="461665"/>
            </a:xfrm>
            <a:prstGeom prst="rect">
              <a:avLst/>
            </a:prstGeom>
            <a:noFill/>
          </p:spPr>
          <p:txBody>
            <a:bodyPr wrap="square" rtlCol="0">
              <a:spAutoFit/>
            </a:bodyPr>
            <a:lstStyle/>
            <a:p>
              <a:pPr algn="ctr"/>
              <a:r>
                <a:rPr lang="en-US" altLang="zh-CN" sz="2400" b="1" dirty="0">
                  <a:solidFill>
                    <a:schemeClr val="bg1"/>
                  </a:solidFill>
                </a:rPr>
                <a:t>C</a:t>
              </a:r>
              <a:endParaRPr lang="zh-CN" altLang="en-US" sz="2400" b="1" dirty="0">
                <a:solidFill>
                  <a:schemeClr val="bg1"/>
                </a:solidFill>
              </a:endParaRPr>
            </a:p>
          </p:txBody>
        </p:sp>
      </p:grpSp>
      <p:grpSp>
        <p:nvGrpSpPr>
          <p:cNvPr id="26" name="组合 25">
            <a:extLst>
              <a:ext uri="{FF2B5EF4-FFF2-40B4-BE49-F238E27FC236}">
                <a16:creationId xmlns:a16="http://schemas.microsoft.com/office/drawing/2014/main" id="{CF2875A7-1394-F112-436D-2FD4E995EA06}"/>
              </a:ext>
            </a:extLst>
          </p:cNvPr>
          <p:cNvGrpSpPr/>
          <p:nvPr/>
        </p:nvGrpSpPr>
        <p:grpSpPr>
          <a:xfrm>
            <a:off x="10826414" y="3620768"/>
            <a:ext cx="877726" cy="848948"/>
            <a:chOff x="461547" y="1326954"/>
            <a:chExt cx="877726" cy="848948"/>
          </a:xfrm>
        </p:grpSpPr>
        <p:pic>
          <p:nvPicPr>
            <p:cNvPr id="27" name="图形 26">
              <a:extLst>
                <a:ext uri="{FF2B5EF4-FFF2-40B4-BE49-F238E27FC236}">
                  <a16:creationId xmlns:a16="http://schemas.microsoft.com/office/drawing/2014/main" id="{3B62DE01-ACFF-48C4-91E7-761E9B8908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1547" y="1326954"/>
              <a:ext cx="877726" cy="848948"/>
            </a:xfrm>
            <a:prstGeom prst="rect">
              <a:avLst/>
            </a:prstGeom>
          </p:spPr>
        </p:pic>
        <p:sp>
          <p:nvSpPr>
            <p:cNvPr id="30" name="文本框 29">
              <a:extLst>
                <a:ext uri="{FF2B5EF4-FFF2-40B4-BE49-F238E27FC236}">
                  <a16:creationId xmlns:a16="http://schemas.microsoft.com/office/drawing/2014/main" id="{AD6E57BE-C299-4D6D-C974-ECB1A65B3A8D}"/>
                </a:ext>
              </a:extLst>
            </p:cNvPr>
            <p:cNvSpPr txBox="1"/>
            <p:nvPr/>
          </p:nvSpPr>
          <p:spPr>
            <a:xfrm>
              <a:off x="870944" y="1387162"/>
              <a:ext cx="415636" cy="461665"/>
            </a:xfrm>
            <a:prstGeom prst="rect">
              <a:avLst/>
            </a:prstGeom>
            <a:noFill/>
          </p:spPr>
          <p:txBody>
            <a:bodyPr wrap="square" rtlCol="0">
              <a:spAutoFit/>
            </a:bodyPr>
            <a:lstStyle/>
            <a:p>
              <a:pPr algn="ctr"/>
              <a:r>
                <a:rPr lang="en-US" altLang="zh-CN" sz="2400" b="1" dirty="0">
                  <a:solidFill>
                    <a:schemeClr val="bg1"/>
                  </a:solidFill>
                </a:rPr>
                <a:t>B</a:t>
              </a:r>
              <a:endParaRPr lang="zh-CN" altLang="en-US" sz="2400" b="1" dirty="0">
                <a:solidFill>
                  <a:schemeClr val="bg1"/>
                </a:solidFill>
              </a:endParaRPr>
            </a:p>
          </p:txBody>
        </p:sp>
      </p:grpSp>
      <p:sp>
        <p:nvSpPr>
          <p:cNvPr id="33" name="文本框 32">
            <a:extLst>
              <a:ext uri="{FF2B5EF4-FFF2-40B4-BE49-F238E27FC236}">
                <a16:creationId xmlns:a16="http://schemas.microsoft.com/office/drawing/2014/main" id="{C7215966-F888-4E41-0528-126C51C104AD}"/>
              </a:ext>
            </a:extLst>
          </p:cNvPr>
          <p:cNvSpPr txBox="1"/>
          <p:nvPr/>
        </p:nvSpPr>
        <p:spPr>
          <a:xfrm>
            <a:off x="8374209" y="3620768"/>
            <a:ext cx="512619" cy="369332"/>
          </a:xfrm>
          <a:prstGeom prst="rect">
            <a:avLst/>
          </a:prstGeom>
          <a:noFill/>
        </p:spPr>
        <p:txBody>
          <a:bodyPr wrap="square" rtlCol="0">
            <a:spAutoFit/>
          </a:bodyPr>
          <a:lstStyle/>
          <a:p>
            <a:pPr algn="ctr"/>
            <a:r>
              <a:rPr lang="en-US" altLang="zh-CN" b="1" dirty="0"/>
              <a:t>R2</a:t>
            </a:r>
            <a:endParaRPr lang="zh-CN" altLang="en-US" b="1" dirty="0"/>
          </a:p>
        </p:txBody>
      </p:sp>
      <p:sp>
        <p:nvSpPr>
          <p:cNvPr id="34" name="图形 73">
            <a:extLst>
              <a:ext uri="{FF2B5EF4-FFF2-40B4-BE49-F238E27FC236}">
                <a16:creationId xmlns:a16="http://schemas.microsoft.com/office/drawing/2014/main" id="{D397FF81-AE9A-5FB1-5AB4-9AACC12E33B3}"/>
              </a:ext>
            </a:extLst>
          </p:cNvPr>
          <p:cNvSpPr/>
          <p:nvPr/>
        </p:nvSpPr>
        <p:spPr>
          <a:xfrm>
            <a:off x="4002695" y="2815004"/>
            <a:ext cx="4139808" cy="258021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solidFill>
          <a:ln w="30732" cap="flat">
            <a:solidFill>
              <a:srgbClr val="323232"/>
            </a:solidFill>
            <a:prstDash val="solid"/>
            <a:miter/>
          </a:ln>
        </p:spPr>
        <p:txBody>
          <a:bodyPr rtlCol="0" anchor="ctr"/>
          <a:lstStyle/>
          <a:p>
            <a:pPr algn="ctr"/>
            <a:endParaRPr lang="zh-CN" altLang="en-US" b="1" dirty="0"/>
          </a:p>
        </p:txBody>
      </p:sp>
      <p:sp>
        <p:nvSpPr>
          <p:cNvPr id="40" name="文本框 39">
            <a:extLst>
              <a:ext uri="{FF2B5EF4-FFF2-40B4-BE49-F238E27FC236}">
                <a16:creationId xmlns:a16="http://schemas.microsoft.com/office/drawing/2014/main" id="{A4AC3407-D771-E850-1942-50E4457FD793}"/>
              </a:ext>
            </a:extLst>
          </p:cNvPr>
          <p:cNvSpPr txBox="1"/>
          <p:nvPr/>
        </p:nvSpPr>
        <p:spPr>
          <a:xfrm>
            <a:off x="5307931" y="3628770"/>
            <a:ext cx="1745673"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sp>
        <p:nvSpPr>
          <p:cNvPr id="41" name="文本框 40">
            <a:extLst>
              <a:ext uri="{FF2B5EF4-FFF2-40B4-BE49-F238E27FC236}">
                <a16:creationId xmlns:a16="http://schemas.microsoft.com/office/drawing/2014/main" id="{5DF8183A-D8B6-C19C-E39F-4C9F27AF5AA1}"/>
              </a:ext>
            </a:extLst>
          </p:cNvPr>
          <p:cNvSpPr txBox="1"/>
          <p:nvPr/>
        </p:nvSpPr>
        <p:spPr>
          <a:xfrm>
            <a:off x="5655794" y="3129111"/>
            <a:ext cx="886693" cy="369332"/>
          </a:xfrm>
          <a:prstGeom prst="rect">
            <a:avLst/>
          </a:prstGeom>
          <a:noFill/>
        </p:spPr>
        <p:txBody>
          <a:bodyPr wrap="square" rtlCol="0">
            <a:spAutoFit/>
          </a:bodyPr>
          <a:lstStyle/>
          <a:p>
            <a:pPr algn="ctr"/>
            <a:r>
              <a:rPr lang="zh-CN" altLang="en-US" b="1" dirty="0"/>
              <a:t>因特网</a:t>
            </a:r>
          </a:p>
        </p:txBody>
      </p:sp>
      <p:sp>
        <p:nvSpPr>
          <p:cNvPr id="42" name="矩形: 圆角 41">
            <a:extLst>
              <a:ext uri="{FF2B5EF4-FFF2-40B4-BE49-F238E27FC236}">
                <a16:creationId xmlns:a16="http://schemas.microsoft.com/office/drawing/2014/main" id="{E042DAB8-7881-3FF6-5034-966F20CF9FA9}"/>
              </a:ext>
            </a:extLst>
          </p:cNvPr>
          <p:cNvSpPr/>
          <p:nvPr/>
        </p:nvSpPr>
        <p:spPr>
          <a:xfrm>
            <a:off x="302301" y="2374609"/>
            <a:ext cx="3609278" cy="358999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文本框 42">
            <a:extLst>
              <a:ext uri="{FF2B5EF4-FFF2-40B4-BE49-F238E27FC236}">
                <a16:creationId xmlns:a16="http://schemas.microsoft.com/office/drawing/2014/main" id="{D69B410F-6942-5541-964E-C42E10BF567A}"/>
              </a:ext>
            </a:extLst>
          </p:cNvPr>
          <p:cNvSpPr txBox="1"/>
          <p:nvPr/>
        </p:nvSpPr>
        <p:spPr>
          <a:xfrm>
            <a:off x="1372136" y="2005277"/>
            <a:ext cx="1469607" cy="369332"/>
          </a:xfrm>
          <a:prstGeom prst="rect">
            <a:avLst/>
          </a:prstGeom>
          <a:noFill/>
        </p:spPr>
        <p:txBody>
          <a:bodyPr wrap="square" rtlCol="0">
            <a:spAutoFit/>
          </a:bodyPr>
          <a:lstStyle/>
          <a:p>
            <a:pPr algn="ctr"/>
            <a:r>
              <a:rPr lang="zh-CN" altLang="en-US" b="1" dirty="0"/>
              <a:t>公司总部</a:t>
            </a:r>
          </a:p>
        </p:txBody>
      </p:sp>
      <p:sp>
        <p:nvSpPr>
          <p:cNvPr id="44" name="矩形: 圆角 43">
            <a:extLst>
              <a:ext uri="{FF2B5EF4-FFF2-40B4-BE49-F238E27FC236}">
                <a16:creationId xmlns:a16="http://schemas.microsoft.com/office/drawing/2014/main" id="{3490F9B1-8C22-C073-5C88-340F648FAB56}"/>
              </a:ext>
            </a:extLst>
          </p:cNvPr>
          <p:cNvSpPr/>
          <p:nvPr/>
        </p:nvSpPr>
        <p:spPr>
          <a:xfrm>
            <a:off x="8286702" y="2374609"/>
            <a:ext cx="3609278" cy="358999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文本框 44">
            <a:extLst>
              <a:ext uri="{FF2B5EF4-FFF2-40B4-BE49-F238E27FC236}">
                <a16:creationId xmlns:a16="http://schemas.microsoft.com/office/drawing/2014/main" id="{278230B8-4C08-C7C6-2F9E-158C8D1D763D}"/>
              </a:ext>
            </a:extLst>
          </p:cNvPr>
          <p:cNvSpPr txBox="1"/>
          <p:nvPr/>
        </p:nvSpPr>
        <p:spPr>
          <a:xfrm>
            <a:off x="9356537" y="2005277"/>
            <a:ext cx="1469607" cy="369332"/>
          </a:xfrm>
          <a:prstGeom prst="rect">
            <a:avLst/>
          </a:prstGeom>
          <a:noFill/>
        </p:spPr>
        <p:txBody>
          <a:bodyPr wrap="square" rtlCol="0">
            <a:spAutoFit/>
          </a:bodyPr>
          <a:lstStyle/>
          <a:p>
            <a:pPr algn="ctr"/>
            <a:r>
              <a:rPr lang="zh-CN" altLang="en-US" b="1" dirty="0"/>
              <a:t>分公司</a:t>
            </a:r>
          </a:p>
        </p:txBody>
      </p:sp>
      <p:sp>
        <p:nvSpPr>
          <p:cNvPr id="31" name="文本框 30">
            <a:extLst>
              <a:ext uri="{FF2B5EF4-FFF2-40B4-BE49-F238E27FC236}">
                <a16:creationId xmlns:a16="http://schemas.microsoft.com/office/drawing/2014/main" id="{5427B5D7-3B5F-1445-EEDD-ED59D835A33E}"/>
              </a:ext>
            </a:extLst>
          </p:cNvPr>
          <p:cNvSpPr txBox="1"/>
          <p:nvPr/>
        </p:nvSpPr>
        <p:spPr>
          <a:xfrm>
            <a:off x="5355892" y="4548223"/>
            <a:ext cx="1551709" cy="646331"/>
          </a:xfrm>
          <a:prstGeom prst="rect">
            <a:avLst/>
          </a:prstGeom>
          <a:noFill/>
        </p:spPr>
        <p:txBody>
          <a:bodyPr wrap="square" rtlCol="0">
            <a:spAutoFit/>
          </a:bodyPr>
          <a:lstStyle/>
          <a:p>
            <a:pPr algn="ctr"/>
            <a:r>
              <a:rPr lang="zh-CN" altLang="en-US" b="1" dirty="0">
                <a:solidFill>
                  <a:schemeClr val="accent4"/>
                </a:solidFill>
              </a:rPr>
              <a:t>安全关联</a:t>
            </a:r>
            <a:r>
              <a:rPr lang="en-US" altLang="zh-CN" b="1" dirty="0">
                <a:solidFill>
                  <a:schemeClr val="accent4"/>
                </a:solidFill>
              </a:rPr>
              <a:t>SA</a:t>
            </a:r>
          </a:p>
          <a:p>
            <a:pPr algn="ctr"/>
            <a:r>
              <a:rPr lang="zh-CN" altLang="en-US" b="1" dirty="0">
                <a:solidFill>
                  <a:schemeClr val="accent4"/>
                </a:solidFill>
              </a:rPr>
              <a:t>（安全隧道）</a:t>
            </a:r>
          </a:p>
        </p:txBody>
      </p:sp>
      <p:sp>
        <p:nvSpPr>
          <p:cNvPr id="29" name="圆柱体 28">
            <a:extLst>
              <a:ext uri="{FF2B5EF4-FFF2-40B4-BE49-F238E27FC236}">
                <a16:creationId xmlns:a16="http://schemas.microsoft.com/office/drawing/2014/main" id="{9253256C-7BC9-3746-FC3E-B9FDA04351E4}"/>
              </a:ext>
            </a:extLst>
          </p:cNvPr>
          <p:cNvSpPr/>
          <p:nvPr/>
        </p:nvSpPr>
        <p:spPr>
          <a:xfrm rot="16200000">
            <a:off x="5633785" y="1901359"/>
            <a:ext cx="995925" cy="4287765"/>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6" name="对话气泡: 圆角矩形 35">
            <a:extLst>
              <a:ext uri="{FF2B5EF4-FFF2-40B4-BE49-F238E27FC236}">
                <a16:creationId xmlns:a16="http://schemas.microsoft.com/office/drawing/2014/main" id="{E03B63D1-ED0E-8475-50B8-E0964D525E42}"/>
              </a:ext>
            </a:extLst>
          </p:cNvPr>
          <p:cNvSpPr/>
          <p:nvPr/>
        </p:nvSpPr>
        <p:spPr>
          <a:xfrm>
            <a:off x="1374649" y="2767806"/>
            <a:ext cx="1696587" cy="795391"/>
          </a:xfrm>
          <a:prstGeom prst="wedgeRoundRectCallout">
            <a:avLst>
              <a:gd name="adj1" fmla="val 45253"/>
              <a:gd name="adj2" fmla="val 9321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地  址：</a:t>
            </a:r>
            <a:r>
              <a:rPr lang="en-US" altLang="zh-CN" b="1" dirty="0">
                <a:solidFill>
                  <a:schemeClr val="tx1"/>
                </a:solidFill>
              </a:rPr>
              <a:t>A</a:t>
            </a:r>
          </a:p>
          <a:p>
            <a:r>
              <a:rPr lang="zh-CN" altLang="en-US" b="1" dirty="0">
                <a:solidFill>
                  <a:schemeClr val="tx1"/>
                </a:solidFill>
              </a:rPr>
              <a:t>目的地址：</a:t>
            </a:r>
            <a:r>
              <a:rPr lang="en-US" altLang="zh-CN" b="1" dirty="0">
                <a:solidFill>
                  <a:schemeClr val="tx1"/>
                </a:solidFill>
              </a:rPr>
              <a:t>B</a:t>
            </a:r>
            <a:endParaRPr lang="zh-CN" altLang="en-US" b="1" dirty="0">
              <a:solidFill>
                <a:schemeClr val="tx1"/>
              </a:solidFill>
            </a:endParaRPr>
          </a:p>
        </p:txBody>
      </p:sp>
      <p:grpSp>
        <p:nvGrpSpPr>
          <p:cNvPr id="8" name="组合 7">
            <a:extLst>
              <a:ext uri="{FF2B5EF4-FFF2-40B4-BE49-F238E27FC236}">
                <a16:creationId xmlns:a16="http://schemas.microsoft.com/office/drawing/2014/main" id="{A5D162F1-A39C-E9C6-1F8D-BC1580CC346A}"/>
              </a:ext>
            </a:extLst>
          </p:cNvPr>
          <p:cNvGrpSpPr/>
          <p:nvPr/>
        </p:nvGrpSpPr>
        <p:grpSpPr>
          <a:xfrm>
            <a:off x="5125210" y="3563197"/>
            <a:ext cx="2144656" cy="872842"/>
            <a:chOff x="5224816" y="5597756"/>
            <a:chExt cx="2144656" cy="872842"/>
          </a:xfrm>
        </p:grpSpPr>
        <p:sp>
          <p:nvSpPr>
            <p:cNvPr id="37" name="标注: 右箭头 36">
              <a:extLst>
                <a:ext uri="{FF2B5EF4-FFF2-40B4-BE49-F238E27FC236}">
                  <a16:creationId xmlns:a16="http://schemas.microsoft.com/office/drawing/2014/main" id="{3E5D269F-222B-5B91-7DEF-A6683699A4BB}"/>
                </a:ext>
              </a:extLst>
            </p:cNvPr>
            <p:cNvSpPr/>
            <p:nvPr/>
          </p:nvSpPr>
          <p:spPr>
            <a:xfrm>
              <a:off x="5224816" y="5964604"/>
              <a:ext cx="2144656" cy="505994"/>
            </a:xfrm>
            <a:prstGeom prst="rightArrowCallout">
              <a:avLst>
                <a:gd name="adj1" fmla="val 25000"/>
                <a:gd name="adj2" fmla="val 25000"/>
                <a:gd name="adj3" fmla="val 25000"/>
                <a:gd name="adj4" fmla="val 90209"/>
              </a:avLst>
            </a:prstGeom>
            <a:pattFill prst="wdDnDiag">
              <a:fgClr>
                <a:schemeClr val="accent4"/>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 name="矩形 4">
              <a:extLst>
                <a:ext uri="{FF2B5EF4-FFF2-40B4-BE49-F238E27FC236}">
                  <a16:creationId xmlns:a16="http://schemas.microsoft.com/office/drawing/2014/main" id="{3590B0C6-8656-2378-782E-0E2476D42634}"/>
                </a:ext>
              </a:extLst>
            </p:cNvPr>
            <p:cNvSpPr/>
            <p:nvPr/>
          </p:nvSpPr>
          <p:spPr>
            <a:xfrm>
              <a:off x="5388068" y="6065922"/>
              <a:ext cx="1598555" cy="314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a:t>
              </a:r>
            </a:p>
          </p:txBody>
        </p:sp>
        <p:pic>
          <p:nvPicPr>
            <p:cNvPr id="38" name="图形 37">
              <a:extLst>
                <a:ext uri="{FF2B5EF4-FFF2-40B4-BE49-F238E27FC236}">
                  <a16:creationId xmlns:a16="http://schemas.microsoft.com/office/drawing/2014/main" id="{9A04B215-2922-F78F-36C8-4952B50EDE9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71074" y="5979534"/>
              <a:ext cx="233987" cy="307108"/>
            </a:xfrm>
            <a:prstGeom prst="rect">
              <a:avLst/>
            </a:prstGeom>
          </p:spPr>
        </p:pic>
        <p:sp>
          <p:nvSpPr>
            <p:cNvPr id="7" name="文本框 6">
              <a:extLst>
                <a:ext uri="{FF2B5EF4-FFF2-40B4-BE49-F238E27FC236}">
                  <a16:creationId xmlns:a16="http://schemas.microsoft.com/office/drawing/2014/main" id="{EDEC1399-EF65-5724-81AE-2AA7B47FDDCB}"/>
                </a:ext>
              </a:extLst>
            </p:cNvPr>
            <p:cNvSpPr txBox="1"/>
            <p:nvPr/>
          </p:nvSpPr>
          <p:spPr>
            <a:xfrm>
              <a:off x="5224816" y="5597756"/>
              <a:ext cx="1925924"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grpSp>
      <p:pic>
        <p:nvPicPr>
          <p:cNvPr id="20" name="图形 19">
            <a:extLst>
              <a:ext uri="{FF2B5EF4-FFF2-40B4-BE49-F238E27FC236}">
                <a16:creationId xmlns:a16="http://schemas.microsoft.com/office/drawing/2014/main" id="{7FF8F238-E3D5-978B-9890-225C8342C4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37677" y="3990100"/>
            <a:ext cx="625052" cy="505994"/>
          </a:xfrm>
          <a:prstGeom prst="rect">
            <a:avLst/>
          </a:prstGeom>
        </p:spPr>
      </p:pic>
      <p:sp>
        <p:nvSpPr>
          <p:cNvPr id="39" name="对话气泡: 圆角矩形 38">
            <a:extLst>
              <a:ext uri="{FF2B5EF4-FFF2-40B4-BE49-F238E27FC236}">
                <a16:creationId xmlns:a16="http://schemas.microsoft.com/office/drawing/2014/main" id="{635598AC-ECF2-D5AC-9C00-A887420D0D85}"/>
              </a:ext>
            </a:extLst>
          </p:cNvPr>
          <p:cNvSpPr/>
          <p:nvPr/>
        </p:nvSpPr>
        <p:spPr>
          <a:xfrm>
            <a:off x="6542487" y="1812935"/>
            <a:ext cx="1696587" cy="795391"/>
          </a:xfrm>
          <a:prstGeom prst="wedgeRoundRectCallout">
            <a:avLst>
              <a:gd name="adj1" fmla="val -26092"/>
              <a:gd name="adj2" fmla="val 23381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地  址：</a:t>
            </a:r>
            <a:r>
              <a:rPr lang="en-US" altLang="zh-CN" b="1" dirty="0">
                <a:solidFill>
                  <a:schemeClr val="tx1"/>
                </a:solidFill>
              </a:rPr>
              <a:t>R1</a:t>
            </a:r>
          </a:p>
          <a:p>
            <a:r>
              <a:rPr lang="zh-CN" altLang="en-US" b="1" dirty="0">
                <a:solidFill>
                  <a:schemeClr val="tx1"/>
                </a:solidFill>
              </a:rPr>
              <a:t>目的地址：</a:t>
            </a:r>
            <a:r>
              <a:rPr lang="en-US" altLang="zh-CN" b="1" dirty="0">
                <a:solidFill>
                  <a:schemeClr val="tx1"/>
                </a:solidFill>
              </a:rPr>
              <a:t>R2</a:t>
            </a:r>
            <a:endParaRPr lang="zh-CN" altLang="en-US" b="1" dirty="0">
              <a:solidFill>
                <a:schemeClr val="tx1"/>
              </a:solidFill>
            </a:endParaRPr>
          </a:p>
        </p:txBody>
      </p:sp>
      <p:sp>
        <p:nvSpPr>
          <p:cNvPr id="46" name="标注: 右箭头 45">
            <a:extLst>
              <a:ext uri="{FF2B5EF4-FFF2-40B4-BE49-F238E27FC236}">
                <a16:creationId xmlns:a16="http://schemas.microsoft.com/office/drawing/2014/main" id="{379B27E7-909F-6B51-545C-119A212896E2}"/>
              </a:ext>
            </a:extLst>
          </p:cNvPr>
          <p:cNvSpPr/>
          <p:nvPr/>
        </p:nvSpPr>
        <p:spPr>
          <a:xfrm>
            <a:off x="9088526" y="3859395"/>
            <a:ext cx="1773381" cy="323272"/>
          </a:xfrm>
          <a:prstGeom prst="rightArrowCallout">
            <a:avLst>
              <a:gd name="adj1" fmla="val 25000"/>
              <a:gd name="adj2" fmla="val 25000"/>
              <a:gd name="adj3" fmla="val 25000"/>
              <a:gd name="adj4" fmla="val 90209"/>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a:t>
            </a:r>
          </a:p>
        </p:txBody>
      </p:sp>
      <p:sp>
        <p:nvSpPr>
          <p:cNvPr id="47" name="对话气泡: 圆角矩形 46">
            <a:extLst>
              <a:ext uri="{FF2B5EF4-FFF2-40B4-BE49-F238E27FC236}">
                <a16:creationId xmlns:a16="http://schemas.microsoft.com/office/drawing/2014/main" id="{88DA1F83-2D4A-9BDB-1F7C-3A938E9FB241}"/>
              </a:ext>
            </a:extLst>
          </p:cNvPr>
          <p:cNvSpPr/>
          <p:nvPr/>
        </p:nvSpPr>
        <p:spPr>
          <a:xfrm>
            <a:off x="9025791" y="2767806"/>
            <a:ext cx="1696587" cy="795391"/>
          </a:xfrm>
          <a:prstGeom prst="wedgeRoundRectCallout">
            <a:avLst>
              <a:gd name="adj1" fmla="val 45253"/>
              <a:gd name="adj2" fmla="val 9321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地  址：</a:t>
            </a:r>
            <a:r>
              <a:rPr lang="en-US" altLang="zh-CN" b="1" dirty="0">
                <a:solidFill>
                  <a:schemeClr val="tx1"/>
                </a:solidFill>
              </a:rPr>
              <a:t>A</a:t>
            </a:r>
          </a:p>
          <a:p>
            <a:r>
              <a:rPr lang="zh-CN" altLang="en-US" b="1" dirty="0">
                <a:solidFill>
                  <a:schemeClr val="tx1"/>
                </a:solidFill>
              </a:rPr>
              <a:t>目的地址：</a:t>
            </a:r>
            <a:r>
              <a:rPr lang="en-US" altLang="zh-CN" b="1" dirty="0">
                <a:solidFill>
                  <a:schemeClr val="tx1"/>
                </a:solidFill>
              </a:rPr>
              <a:t>B</a:t>
            </a:r>
            <a:endParaRPr lang="zh-CN" altLang="en-US" b="1" dirty="0">
              <a:solidFill>
                <a:schemeClr val="tx1"/>
              </a:solidFill>
            </a:endParaRPr>
          </a:p>
        </p:txBody>
      </p:sp>
      <p:cxnSp>
        <p:nvCxnSpPr>
          <p:cNvPr id="9" name="直接箭头连接符 8">
            <a:extLst>
              <a:ext uri="{FF2B5EF4-FFF2-40B4-BE49-F238E27FC236}">
                <a16:creationId xmlns:a16="http://schemas.microsoft.com/office/drawing/2014/main" id="{89019BA4-4555-5F8D-5E69-D971131133EC}"/>
              </a:ext>
            </a:extLst>
          </p:cNvPr>
          <p:cNvCxnSpPr>
            <a:cxnSpLocks/>
          </p:cNvCxnSpPr>
          <p:nvPr/>
        </p:nvCxnSpPr>
        <p:spPr>
          <a:xfrm>
            <a:off x="1117478" y="4410023"/>
            <a:ext cx="1325405" cy="1021662"/>
          </a:xfrm>
          <a:prstGeom prst="straightConnector1">
            <a:avLst/>
          </a:prstGeom>
          <a:ln w="50800">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E7BD135-9893-1F6C-7386-6B16C958E733}"/>
              </a:ext>
            </a:extLst>
          </p:cNvPr>
          <p:cNvSpPr txBox="1"/>
          <p:nvPr/>
        </p:nvSpPr>
        <p:spPr>
          <a:xfrm>
            <a:off x="209758" y="5086150"/>
            <a:ext cx="1925924" cy="646331"/>
          </a:xfrm>
          <a:prstGeom prst="rect">
            <a:avLst/>
          </a:prstGeom>
          <a:noFill/>
        </p:spPr>
        <p:txBody>
          <a:bodyPr wrap="square" rtlCol="0">
            <a:spAutoFit/>
          </a:bodyPr>
          <a:lstStyle/>
          <a:p>
            <a:pPr algn="ctr"/>
            <a:r>
              <a:rPr lang="en-US" altLang="zh-CN" b="1" dirty="0">
                <a:solidFill>
                  <a:schemeClr val="accent3"/>
                </a:solidFill>
              </a:rPr>
              <a:t>A</a:t>
            </a:r>
            <a:r>
              <a:rPr lang="zh-CN" altLang="en-US" b="1" dirty="0">
                <a:solidFill>
                  <a:schemeClr val="accent3"/>
                </a:solidFill>
              </a:rPr>
              <a:t>与</a:t>
            </a:r>
            <a:r>
              <a:rPr lang="en-US" altLang="zh-CN" b="1" dirty="0">
                <a:solidFill>
                  <a:schemeClr val="accent3"/>
                </a:solidFill>
              </a:rPr>
              <a:t>C</a:t>
            </a:r>
            <a:r>
              <a:rPr lang="zh-CN" altLang="en-US" b="1" dirty="0">
                <a:solidFill>
                  <a:schemeClr val="accent3"/>
                </a:solidFill>
              </a:rPr>
              <a:t>之间的通信</a:t>
            </a:r>
            <a:endParaRPr lang="en-US" altLang="zh-CN" b="1" dirty="0">
              <a:solidFill>
                <a:schemeClr val="accent3"/>
              </a:solidFill>
            </a:endParaRPr>
          </a:p>
          <a:p>
            <a:pPr algn="ctr"/>
            <a:r>
              <a:rPr lang="zh-CN" altLang="en-US" b="1" dirty="0">
                <a:solidFill>
                  <a:schemeClr val="accent3"/>
                </a:solidFill>
              </a:rPr>
              <a:t>无需建立</a:t>
            </a:r>
            <a:r>
              <a:rPr lang="en-US" altLang="zh-CN" b="1" dirty="0">
                <a:solidFill>
                  <a:schemeClr val="accent3"/>
                </a:solidFill>
              </a:rPr>
              <a:t>SA</a:t>
            </a:r>
            <a:endParaRPr lang="zh-CN" altLang="en-US" b="1" dirty="0">
              <a:solidFill>
                <a:schemeClr val="accent3"/>
              </a:solidFill>
            </a:endParaRPr>
          </a:p>
        </p:txBody>
      </p:sp>
      <p:pic>
        <p:nvPicPr>
          <p:cNvPr id="32" name="图形 31">
            <a:extLst>
              <a:ext uri="{FF2B5EF4-FFF2-40B4-BE49-F238E27FC236}">
                <a16:creationId xmlns:a16="http://schemas.microsoft.com/office/drawing/2014/main" id="{74C8F175-B1C6-EEC9-6EF4-BCC59FC2E9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17993" y="3990100"/>
            <a:ext cx="625052" cy="505994"/>
          </a:xfrm>
          <a:prstGeom prst="rect">
            <a:avLst/>
          </a:prstGeom>
        </p:spPr>
      </p:pic>
      <p:cxnSp>
        <p:nvCxnSpPr>
          <p:cNvPr id="55" name="直接箭头连接符 54">
            <a:extLst>
              <a:ext uri="{FF2B5EF4-FFF2-40B4-BE49-F238E27FC236}">
                <a16:creationId xmlns:a16="http://schemas.microsoft.com/office/drawing/2014/main" id="{710378C0-1ECE-99D8-7C13-1B4480D8BDB2}"/>
              </a:ext>
            </a:extLst>
          </p:cNvPr>
          <p:cNvCxnSpPr>
            <a:cxnSpLocks/>
          </p:cNvCxnSpPr>
          <p:nvPr/>
        </p:nvCxnSpPr>
        <p:spPr>
          <a:xfrm>
            <a:off x="1296842" y="4345128"/>
            <a:ext cx="3562114" cy="1463614"/>
          </a:xfrm>
          <a:prstGeom prst="straightConnector1">
            <a:avLst/>
          </a:prstGeom>
          <a:ln w="50800">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0065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down)">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up)">
                                      <p:cBhvr>
                                        <p:cTn id="19" dur="500"/>
                                        <p:tgtEl>
                                          <p:spTgt spid="65"/>
                                        </p:tgtEl>
                                      </p:cBhvr>
                                    </p:animEffect>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500"/>
                                        <p:tgtEl>
                                          <p:spTgt spid="66"/>
                                        </p:tgtEl>
                                        <p:attrNameLst>
                                          <p:attrName>ppt_x</p:attrName>
                                        </p:attrNameLst>
                                      </p:cBhvr>
                                      <p:tavLst>
                                        <p:tav tm="0">
                                          <p:val>
                                            <p:strVal val="#ppt_x-#ppt_w*1.125000"/>
                                          </p:val>
                                        </p:tav>
                                        <p:tav tm="100000">
                                          <p:val>
                                            <p:strVal val="#ppt_x"/>
                                          </p:val>
                                        </p:tav>
                                      </p:tavLst>
                                    </p:anim>
                                    <p:animEffect transition="in" filter="wipe(right)">
                                      <p:cBhvr>
                                        <p:cTn id="3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13" name="íşlïḍè">
            <a:extLst>
              <a:ext uri="{FF2B5EF4-FFF2-40B4-BE49-F238E27FC236}">
                <a16:creationId xmlns:a16="http://schemas.microsoft.com/office/drawing/2014/main" id="{1F8839B2-5347-8A61-62A4-24DB7AF9D086}"/>
              </a:ext>
            </a:extLst>
          </p:cNvPr>
          <p:cNvSpPr txBox="1"/>
          <p:nvPr/>
        </p:nvSpPr>
        <p:spPr>
          <a:xfrm>
            <a:off x="4053809" y="967188"/>
            <a:ext cx="4090275" cy="457877"/>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在路由器和主机之间建立安全关联</a:t>
            </a:r>
            <a:endParaRPr lang="en-US" altLang="zh-CN" sz="2000" b="1" dirty="0">
              <a:solidFill>
                <a:schemeClr val="accent3">
                  <a:lumMod val="75000"/>
                </a:schemeClr>
              </a:solidFill>
            </a:endParaRPr>
          </a:p>
        </p:txBody>
      </p:sp>
      <p:grpSp>
        <p:nvGrpSpPr>
          <p:cNvPr id="9" name="组合 8">
            <a:extLst>
              <a:ext uri="{FF2B5EF4-FFF2-40B4-BE49-F238E27FC236}">
                <a16:creationId xmlns:a16="http://schemas.microsoft.com/office/drawing/2014/main" id="{455E08D8-F7F6-11A2-795D-3C8D30306648}"/>
              </a:ext>
            </a:extLst>
          </p:cNvPr>
          <p:cNvGrpSpPr/>
          <p:nvPr/>
        </p:nvGrpSpPr>
        <p:grpSpPr>
          <a:xfrm>
            <a:off x="1204221" y="1544789"/>
            <a:ext cx="9362465" cy="3389945"/>
            <a:chOff x="1204221" y="1544789"/>
            <a:chExt cx="9362465" cy="3389945"/>
          </a:xfrm>
        </p:grpSpPr>
        <p:grpSp>
          <p:nvGrpSpPr>
            <p:cNvPr id="7" name="组合 6">
              <a:extLst>
                <a:ext uri="{FF2B5EF4-FFF2-40B4-BE49-F238E27FC236}">
                  <a16:creationId xmlns:a16="http://schemas.microsoft.com/office/drawing/2014/main" id="{EFAA8EE7-5B04-19AA-860F-B009DD991D08}"/>
                </a:ext>
              </a:extLst>
            </p:cNvPr>
            <p:cNvGrpSpPr/>
            <p:nvPr/>
          </p:nvGrpSpPr>
          <p:grpSpPr>
            <a:xfrm>
              <a:off x="1204221" y="1544789"/>
              <a:ext cx="9362465" cy="3389945"/>
              <a:chOff x="302301" y="2005277"/>
              <a:chExt cx="9362465" cy="3389945"/>
            </a:xfrm>
          </p:grpSpPr>
          <p:cxnSp>
            <p:nvCxnSpPr>
              <p:cNvPr id="12" name="直接连接符 11">
                <a:extLst>
                  <a:ext uri="{FF2B5EF4-FFF2-40B4-BE49-F238E27FC236}">
                    <a16:creationId xmlns:a16="http://schemas.microsoft.com/office/drawing/2014/main" id="{7B22A9D0-084F-F7A2-A404-D091A77511CC}"/>
                  </a:ext>
                </a:extLst>
              </p:cNvPr>
              <p:cNvCxnSpPr>
                <a:cxnSpLocks/>
              </p:cNvCxnSpPr>
              <p:nvPr/>
            </p:nvCxnSpPr>
            <p:spPr>
              <a:xfrm>
                <a:off x="870333" y="4243097"/>
                <a:ext cx="814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0892D39F-E4DE-A41A-A962-06C5280B464E}"/>
                  </a:ext>
                </a:extLst>
              </p:cNvPr>
              <p:cNvGrpSpPr/>
              <p:nvPr/>
            </p:nvGrpSpPr>
            <p:grpSpPr>
              <a:xfrm>
                <a:off x="431470" y="3620768"/>
                <a:ext cx="877726" cy="848948"/>
                <a:chOff x="461547" y="1326954"/>
                <a:chExt cx="877726" cy="848948"/>
              </a:xfrm>
            </p:grpSpPr>
            <p:pic>
              <p:nvPicPr>
                <p:cNvPr id="18" name="图形 17">
                  <a:extLst>
                    <a:ext uri="{FF2B5EF4-FFF2-40B4-BE49-F238E27FC236}">
                      <a16:creationId xmlns:a16="http://schemas.microsoft.com/office/drawing/2014/main" id="{E150D66D-6CAB-B6BF-6373-5D76A8D204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19" name="文本框 18">
                  <a:extLst>
                    <a:ext uri="{FF2B5EF4-FFF2-40B4-BE49-F238E27FC236}">
                      <a16:creationId xmlns:a16="http://schemas.microsoft.com/office/drawing/2014/main" id="{1F8D0BAC-A59A-494C-DBE1-C26752806301}"/>
                    </a:ext>
                  </a:extLst>
                </p:cNvPr>
                <p:cNvSpPr txBox="1"/>
                <p:nvPr/>
              </p:nvSpPr>
              <p:spPr>
                <a:xfrm>
                  <a:off x="840509" y="1387162"/>
                  <a:ext cx="415636" cy="461665"/>
                </a:xfrm>
                <a:prstGeom prst="rect">
                  <a:avLst/>
                </a:prstGeom>
                <a:noFill/>
              </p:spPr>
              <p:txBody>
                <a:bodyPr wrap="square" rtlCol="0">
                  <a:spAutoFit/>
                </a:bodyPr>
                <a:lstStyle/>
                <a:p>
                  <a:pPr algn="ctr"/>
                  <a:r>
                    <a:rPr lang="en-US" altLang="zh-CN" sz="2400" b="1" dirty="0">
                      <a:solidFill>
                        <a:schemeClr val="bg1"/>
                      </a:solidFill>
                    </a:rPr>
                    <a:t>A</a:t>
                  </a:r>
                  <a:endParaRPr lang="zh-CN" altLang="en-US" sz="2400" b="1" dirty="0">
                    <a:solidFill>
                      <a:schemeClr val="bg1"/>
                    </a:solidFill>
                  </a:endParaRPr>
                </a:p>
              </p:txBody>
            </p:sp>
          </p:grpSp>
          <p:pic>
            <p:nvPicPr>
              <p:cNvPr id="20" name="图形 19">
                <a:extLst>
                  <a:ext uri="{FF2B5EF4-FFF2-40B4-BE49-F238E27FC236}">
                    <a16:creationId xmlns:a16="http://schemas.microsoft.com/office/drawing/2014/main" id="{7FF8F238-E3D5-978B-9890-225C8342C4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7677" y="3990100"/>
                <a:ext cx="625052" cy="505994"/>
              </a:xfrm>
              <a:prstGeom prst="rect">
                <a:avLst/>
              </a:prstGeom>
            </p:spPr>
          </p:pic>
          <p:sp>
            <p:nvSpPr>
              <p:cNvPr id="21" name="文本框 20">
                <a:extLst>
                  <a:ext uri="{FF2B5EF4-FFF2-40B4-BE49-F238E27FC236}">
                    <a16:creationId xmlns:a16="http://schemas.microsoft.com/office/drawing/2014/main" id="{D856A18C-F759-0F63-B3C4-018EC05C01E8}"/>
                  </a:ext>
                </a:extLst>
              </p:cNvPr>
              <p:cNvSpPr txBox="1"/>
              <p:nvPr/>
            </p:nvSpPr>
            <p:spPr>
              <a:xfrm>
                <a:off x="3293893" y="3620768"/>
                <a:ext cx="512619" cy="369332"/>
              </a:xfrm>
              <a:prstGeom prst="rect">
                <a:avLst/>
              </a:prstGeom>
              <a:noFill/>
            </p:spPr>
            <p:txBody>
              <a:bodyPr wrap="square" rtlCol="0">
                <a:spAutoFit/>
              </a:bodyPr>
              <a:lstStyle/>
              <a:p>
                <a:pPr algn="ctr"/>
                <a:r>
                  <a:rPr lang="en-US" altLang="zh-CN" b="1" dirty="0"/>
                  <a:t>R1</a:t>
                </a:r>
                <a:endParaRPr lang="zh-CN" altLang="en-US" b="1" dirty="0"/>
              </a:p>
            </p:txBody>
          </p:sp>
          <p:grpSp>
            <p:nvGrpSpPr>
              <p:cNvPr id="26" name="组合 25">
                <a:extLst>
                  <a:ext uri="{FF2B5EF4-FFF2-40B4-BE49-F238E27FC236}">
                    <a16:creationId xmlns:a16="http://schemas.microsoft.com/office/drawing/2014/main" id="{CF2875A7-1394-F112-436D-2FD4E995EA06}"/>
                  </a:ext>
                </a:extLst>
              </p:cNvPr>
              <p:cNvGrpSpPr/>
              <p:nvPr/>
            </p:nvGrpSpPr>
            <p:grpSpPr>
              <a:xfrm>
                <a:off x="8306882" y="3620768"/>
                <a:ext cx="1357884" cy="848948"/>
                <a:chOff x="-71304" y="1326954"/>
                <a:chExt cx="1357884" cy="848948"/>
              </a:xfrm>
            </p:grpSpPr>
            <p:pic>
              <p:nvPicPr>
                <p:cNvPr id="27" name="图形 26">
                  <a:extLst>
                    <a:ext uri="{FF2B5EF4-FFF2-40B4-BE49-F238E27FC236}">
                      <a16:creationId xmlns:a16="http://schemas.microsoft.com/office/drawing/2014/main" id="{3B62DE01-ACFF-48C4-91E7-761E9B890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04" y="1326954"/>
                  <a:ext cx="877726" cy="848948"/>
                </a:xfrm>
                <a:prstGeom prst="rect">
                  <a:avLst/>
                </a:prstGeom>
              </p:spPr>
            </p:pic>
            <p:sp>
              <p:nvSpPr>
                <p:cNvPr id="30" name="文本框 29">
                  <a:extLst>
                    <a:ext uri="{FF2B5EF4-FFF2-40B4-BE49-F238E27FC236}">
                      <a16:creationId xmlns:a16="http://schemas.microsoft.com/office/drawing/2014/main" id="{AD6E57BE-C299-4D6D-C974-ECB1A65B3A8D}"/>
                    </a:ext>
                  </a:extLst>
                </p:cNvPr>
                <p:cNvSpPr txBox="1"/>
                <p:nvPr/>
              </p:nvSpPr>
              <p:spPr>
                <a:xfrm>
                  <a:off x="870944" y="1387162"/>
                  <a:ext cx="415636" cy="461665"/>
                </a:xfrm>
                <a:prstGeom prst="rect">
                  <a:avLst/>
                </a:prstGeom>
                <a:noFill/>
              </p:spPr>
              <p:txBody>
                <a:bodyPr wrap="square" rtlCol="0">
                  <a:spAutoFit/>
                </a:bodyPr>
                <a:lstStyle/>
                <a:p>
                  <a:pPr algn="ctr"/>
                  <a:r>
                    <a:rPr lang="en-US" altLang="zh-CN" sz="2400" b="1" dirty="0">
                      <a:solidFill>
                        <a:schemeClr val="bg1"/>
                      </a:solidFill>
                    </a:rPr>
                    <a:t>B</a:t>
                  </a:r>
                  <a:endParaRPr lang="zh-CN" altLang="en-US" sz="2400" b="1" dirty="0">
                    <a:solidFill>
                      <a:schemeClr val="bg1"/>
                    </a:solidFill>
                  </a:endParaRPr>
                </a:p>
              </p:txBody>
            </p:sp>
          </p:grpSp>
          <p:sp>
            <p:nvSpPr>
              <p:cNvPr id="34" name="图形 73">
                <a:extLst>
                  <a:ext uri="{FF2B5EF4-FFF2-40B4-BE49-F238E27FC236}">
                    <a16:creationId xmlns:a16="http://schemas.microsoft.com/office/drawing/2014/main" id="{D397FF81-AE9A-5FB1-5AB4-9AACC12E33B3}"/>
                  </a:ext>
                </a:extLst>
              </p:cNvPr>
              <p:cNvSpPr/>
              <p:nvPr/>
            </p:nvSpPr>
            <p:spPr>
              <a:xfrm>
                <a:off x="4002695" y="2815004"/>
                <a:ext cx="4139808" cy="258021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solidFill>
              <a:ln w="30732" cap="flat">
                <a:solidFill>
                  <a:srgbClr val="323232"/>
                </a:solidFill>
                <a:prstDash val="solid"/>
                <a:miter/>
              </a:ln>
            </p:spPr>
            <p:txBody>
              <a:bodyPr rtlCol="0" anchor="ctr"/>
              <a:lstStyle/>
              <a:p>
                <a:pPr algn="ctr"/>
                <a:endParaRPr lang="zh-CN" altLang="en-US" b="1" dirty="0"/>
              </a:p>
            </p:txBody>
          </p:sp>
          <p:sp>
            <p:nvSpPr>
              <p:cNvPr id="40" name="文本框 39">
                <a:extLst>
                  <a:ext uri="{FF2B5EF4-FFF2-40B4-BE49-F238E27FC236}">
                    <a16:creationId xmlns:a16="http://schemas.microsoft.com/office/drawing/2014/main" id="{A4AC3407-D771-E850-1942-50E4457FD793}"/>
                  </a:ext>
                </a:extLst>
              </p:cNvPr>
              <p:cNvSpPr txBox="1"/>
              <p:nvPr/>
            </p:nvSpPr>
            <p:spPr>
              <a:xfrm>
                <a:off x="5307931" y="3628770"/>
                <a:ext cx="1745673"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sp>
            <p:nvSpPr>
              <p:cNvPr id="41" name="文本框 40">
                <a:extLst>
                  <a:ext uri="{FF2B5EF4-FFF2-40B4-BE49-F238E27FC236}">
                    <a16:creationId xmlns:a16="http://schemas.microsoft.com/office/drawing/2014/main" id="{5DF8183A-D8B6-C19C-E39F-4C9F27AF5AA1}"/>
                  </a:ext>
                </a:extLst>
              </p:cNvPr>
              <p:cNvSpPr txBox="1"/>
              <p:nvPr/>
            </p:nvSpPr>
            <p:spPr>
              <a:xfrm>
                <a:off x="5629252" y="4011138"/>
                <a:ext cx="886693" cy="369332"/>
              </a:xfrm>
              <a:prstGeom prst="rect">
                <a:avLst/>
              </a:prstGeom>
              <a:noFill/>
            </p:spPr>
            <p:txBody>
              <a:bodyPr wrap="square" rtlCol="0">
                <a:spAutoFit/>
              </a:bodyPr>
              <a:lstStyle/>
              <a:p>
                <a:pPr algn="ctr"/>
                <a:r>
                  <a:rPr lang="zh-CN" altLang="en-US" b="1" dirty="0"/>
                  <a:t>因特网</a:t>
                </a:r>
              </a:p>
            </p:txBody>
          </p:sp>
          <p:sp>
            <p:nvSpPr>
              <p:cNvPr id="42" name="矩形: 圆角 41">
                <a:extLst>
                  <a:ext uri="{FF2B5EF4-FFF2-40B4-BE49-F238E27FC236}">
                    <a16:creationId xmlns:a16="http://schemas.microsoft.com/office/drawing/2014/main" id="{E042DAB8-7881-3FF6-5034-966F20CF9FA9}"/>
                  </a:ext>
                </a:extLst>
              </p:cNvPr>
              <p:cNvSpPr/>
              <p:nvPr/>
            </p:nvSpPr>
            <p:spPr>
              <a:xfrm>
                <a:off x="302301" y="2374609"/>
                <a:ext cx="3609278" cy="258021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文本框 42">
                <a:extLst>
                  <a:ext uri="{FF2B5EF4-FFF2-40B4-BE49-F238E27FC236}">
                    <a16:creationId xmlns:a16="http://schemas.microsoft.com/office/drawing/2014/main" id="{D69B410F-6942-5541-964E-C42E10BF567A}"/>
                  </a:ext>
                </a:extLst>
              </p:cNvPr>
              <p:cNvSpPr txBox="1"/>
              <p:nvPr/>
            </p:nvSpPr>
            <p:spPr>
              <a:xfrm>
                <a:off x="1372136" y="2005277"/>
                <a:ext cx="1469607" cy="369332"/>
              </a:xfrm>
              <a:prstGeom prst="rect">
                <a:avLst/>
              </a:prstGeom>
              <a:noFill/>
            </p:spPr>
            <p:txBody>
              <a:bodyPr wrap="square" rtlCol="0">
                <a:spAutoFit/>
              </a:bodyPr>
              <a:lstStyle/>
              <a:p>
                <a:pPr algn="ctr"/>
                <a:r>
                  <a:rPr lang="zh-CN" altLang="en-US" b="1" dirty="0"/>
                  <a:t>公司总部</a:t>
                </a:r>
              </a:p>
            </p:txBody>
          </p:sp>
          <p:sp>
            <p:nvSpPr>
              <p:cNvPr id="45" name="文本框 44">
                <a:extLst>
                  <a:ext uri="{FF2B5EF4-FFF2-40B4-BE49-F238E27FC236}">
                    <a16:creationId xmlns:a16="http://schemas.microsoft.com/office/drawing/2014/main" id="{278230B8-4C08-C7C6-2F9E-158C8D1D763D}"/>
                  </a:ext>
                </a:extLst>
              </p:cNvPr>
              <p:cNvSpPr txBox="1"/>
              <p:nvPr/>
            </p:nvSpPr>
            <p:spPr>
              <a:xfrm>
                <a:off x="8088882" y="3231147"/>
                <a:ext cx="1469607" cy="369332"/>
              </a:xfrm>
              <a:prstGeom prst="rect">
                <a:avLst/>
              </a:prstGeom>
              <a:noFill/>
            </p:spPr>
            <p:txBody>
              <a:bodyPr wrap="square" rtlCol="0">
                <a:spAutoFit/>
              </a:bodyPr>
              <a:lstStyle/>
              <a:p>
                <a:pPr algn="ctr"/>
                <a:r>
                  <a:rPr lang="zh-CN" altLang="en-US" b="1" dirty="0"/>
                  <a:t>外地员工</a:t>
                </a:r>
              </a:p>
            </p:txBody>
          </p:sp>
        </p:grpSp>
        <p:sp>
          <p:nvSpPr>
            <p:cNvPr id="35" name="文本框 34">
              <a:extLst>
                <a:ext uri="{FF2B5EF4-FFF2-40B4-BE49-F238E27FC236}">
                  <a16:creationId xmlns:a16="http://schemas.microsoft.com/office/drawing/2014/main" id="{FCCAC875-EAFF-8D53-B6BA-02C4B43EA7EF}"/>
                </a:ext>
              </a:extLst>
            </p:cNvPr>
            <p:cNvSpPr txBox="1"/>
            <p:nvPr/>
          </p:nvSpPr>
          <p:spPr>
            <a:xfrm>
              <a:off x="9582081" y="3230467"/>
              <a:ext cx="415636" cy="461665"/>
            </a:xfrm>
            <a:prstGeom prst="rect">
              <a:avLst/>
            </a:prstGeom>
            <a:noFill/>
          </p:spPr>
          <p:txBody>
            <a:bodyPr wrap="square" rtlCol="0">
              <a:spAutoFit/>
            </a:bodyPr>
            <a:lstStyle/>
            <a:p>
              <a:pPr algn="ctr"/>
              <a:r>
                <a:rPr lang="en-US" altLang="zh-CN" sz="2400" b="1" dirty="0">
                  <a:solidFill>
                    <a:schemeClr val="bg1"/>
                  </a:solidFill>
                </a:rPr>
                <a:t>B</a:t>
              </a:r>
              <a:endParaRPr lang="zh-CN" altLang="en-US" sz="2400" b="1" dirty="0">
                <a:solidFill>
                  <a:schemeClr val="bg1"/>
                </a:solidFill>
              </a:endParaRPr>
            </a:p>
          </p:txBody>
        </p:sp>
      </p:grpSp>
    </p:spTree>
    <p:custDataLst>
      <p:tags r:id="rId1"/>
    </p:custDataLst>
    <p:extLst>
      <p:ext uri="{BB962C8B-B14F-4D97-AF65-F5344CB8AC3E}">
        <p14:creationId xmlns:p14="http://schemas.microsoft.com/office/powerpoint/2010/main" val="257337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800" decel="100000"/>
                                        <p:tgtEl>
                                          <p:spTgt spid="9"/>
                                        </p:tgtEl>
                                      </p:cBhvr>
                                    </p:animEffect>
                                    <p:anim calcmode="lin" valueType="num">
                                      <p:cBhvr>
                                        <p:cTn id="15" dur="800" decel="100000" fill="hold"/>
                                        <p:tgtEl>
                                          <p:spTgt spid="9"/>
                                        </p:tgtEl>
                                        <p:attrNameLst>
                                          <p:attrName>style.rotation</p:attrName>
                                        </p:attrNameLst>
                                      </p:cBhvr>
                                      <p:tavLst>
                                        <p:tav tm="0">
                                          <p:val>
                                            <p:fltVal val="-90"/>
                                          </p:val>
                                        </p:tav>
                                        <p:tav tm="100000">
                                          <p:val>
                                            <p:fltVal val="0"/>
                                          </p:val>
                                        </p:tav>
                                      </p:tavLst>
                                    </p:anim>
                                    <p:anim calcmode="lin" valueType="num">
                                      <p:cBhvr>
                                        <p:cTn id="16" dur="800" decel="100000" fill="hold"/>
                                        <p:tgtEl>
                                          <p:spTgt spid="9"/>
                                        </p:tgtEl>
                                        <p:attrNameLst>
                                          <p:attrName>ppt_x</p:attrName>
                                        </p:attrNameLst>
                                      </p:cBhvr>
                                      <p:tavLst>
                                        <p:tav tm="0">
                                          <p:val>
                                            <p:strVal val="#ppt_x+0.4"/>
                                          </p:val>
                                        </p:tav>
                                        <p:tav tm="100000">
                                          <p:val>
                                            <p:strVal val="#ppt_x-0.05"/>
                                          </p:val>
                                        </p:tav>
                                      </p:tavLst>
                                    </p:anim>
                                    <p:anim calcmode="lin" valueType="num">
                                      <p:cBhvr>
                                        <p:cTn id="17" dur="800" decel="100000" fill="hold"/>
                                        <p:tgtEl>
                                          <p:spTgt spid="9"/>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13" name="íşlïḍè">
            <a:extLst>
              <a:ext uri="{FF2B5EF4-FFF2-40B4-BE49-F238E27FC236}">
                <a16:creationId xmlns:a16="http://schemas.microsoft.com/office/drawing/2014/main" id="{1F8839B2-5347-8A61-62A4-24DB7AF9D086}"/>
              </a:ext>
            </a:extLst>
          </p:cNvPr>
          <p:cNvSpPr txBox="1"/>
          <p:nvPr/>
        </p:nvSpPr>
        <p:spPr>
          <a:xfrm>
            <a:off x="4053809" y="967188"/>
            <a:ext cx="4090275" cy="457877"/>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在路由器和主机之间建立安全关联</a:t>
            </a:r>
            <a:endParaRPr lang="en-US" altLang="zh-CN" sz="2000" b="1" dirty="0">
              <a:solidFill>
                <a:schemeClr val="accent3">
                  <a:lumMod val="75000"/>
                </a:schemeClr>
              </a:solidFill>
            </a:endParaRPr>
          </a:p>
        </p:txBody>
      </p:sp>
      <p:cxnSp>
        <p:nvCxnSpPr>
          <p:cNvPr id="12" name="直接连接符 11">
            <a:extLst>
              <a:ext uri="{FF2B5EF4-FFF2-40B4-BE49-F238E27FC236}">
                <a16:creationId xmlns:a16="http://schemas.microsoft.com/office/drawing/2014/main" id="{7B22A9D0-084F-F7A2-A404-D091A77511CC}"/>
              </a:ext>
            </a:extLst>
          </p:cNvPr>
          <p:cNvCxnSpPr>
            <a:cxnSpLocks/>
          </p:cNvCxnSpPr>
          <p:nvPr/>
        </p:nvCxnSpPr>
        <p:spPr>
          <a:xfrm>
            <a:off x="1772253" y="3782609"/>
            <a:ext cx="79506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0892D39F-E4DE-A41A-A962-06C5280B464E}"/>
              </a:ext>
            </a:extLst>
          </p:cNvPr>
          <p:cNvGrpSpPr/>
          <p:nvPr/>
        </p:nvGrpSpPr>
        <p:grpSpPr>
          <a:xfrm>
            <a:off x="1333390" y="3160280"/>
            <a:ext cx="877726" cy="848948"/>
            <a:chOff x="461547" y="1326954"/>
            <a:chExt cx="877726" cy="848948"/>
          </a:xfrm>
        </p:grpSpPr>
        <p:pic>
          <p:nvPicPr>
            <p:cNvPr id="18" name="图形 17">
              <a:extLst>
                <a:ext uri="{FF2B5EF4-FFF2-40B4-BE49-F238E27FC236}">
                  <a16:creationId xmlns:a16="http://schemas.microsoft.com/office/drawing/2014/main" id="{E150D66D-6CAB-B6BF-6373-5D76A8D204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19" name="文本框 18">
              <a:extLst>
                <a:ext uri="{FF2B5EF4-FFF2-40B4-BE49-F238E27FC236}">
                  <a16:creationId xmlns:a16="http://schemas.microsoft.com/office/drawing/2014/main" id="{1F8D0BAC-A59A-494C-DBE1-C26752806301}"/>
                </a:ext>
              </a:extLst>
            </p:cNvPr>
            <p:cNvSpPr txBox="1"/>
            <p:nvPr/>
          </p:nvSpPr>
          <p:spPr>
            <a:xfrm>
              <a:off x="840509" y="1387162"/>
              <a:ext cx="415636" cy="461665"/>
            </a:xfrm>
            <a:prstGeom prst="rect">
              <a:avLst/>
            </a:prstGeom>
            <a:noFill/>
          </p:spPr>
          <p:txBody>
            <a:bodyPr wrap="square" rtlCol="0">
              <a:spAutoFit/>
            </a:bodyPr>
            <a:lstStyle/>
            <a:p>
              <a:pPr algn="ctr"/>
              <a:r>
                <a:rPr lang="en-US" altLang="zh-CN" sz="2400" b="1" dirty="0">
                  <a:solidFill>
                    <a:schemeClr val="bg1"/>
                  </a:solidFill>
                </a:rPr>
                <a:t>A</a:t>
              </a:r>
              <a:endParaRPr lang="zh-CN" altLang="en-US" sz="2400" b="1" dirty="0">
                <a:solidFill>
                  <a:schemeClr val="bg1"/>
                </a:solidFill>
              </a:endParaRPr>
            </a:p>
          </p:txBody>
        </p:sp>
      </p:grpSp>
      <p:pic>
        <p:nvPicPr>
          <p:cNvPr id="20" name="图形 19">
            <a:extLst>
              <a:ext uri="{FF2B5EF4-FFF2-40B4-BE49-F238E27FC236}">
                <a16:creationId xmlns:a16="http://schemas.microsoft.com/office/drawing/2014/main" id="{7FF8F238-E3D5-978B-9890-225C8342C4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9597" y="3529612"/>
            <a:ext cx="625052" cy="505994"/>
          </a:xfrm>
          <a:prstGeom prst="rect">
            <a:avLst/>
          </a:prstGeom>
        </p:spPr>
      </p:pic>
      <p:sp>
        <p:nvSpPr>
          <p:cNvPr id="21" name="文本框 20">
            <a:extLst>
              <a:ext uri="{FF2B5EF4-FFF2-40B4-BE49-F238E27FC236}">
                <a16:creationId xmlns:a16="http://schemas.microsoft.com/office/drawing/2014/main" id="{D856A18C-F759-0F63-B3C4-018EC05C01E8}"/>
              </a:ext>
            </a:extLst>
          </p:cNvPr>
          <p:cNvSpPr txBox="1"/>
          <p:nvPr/>
        </p:nvSpPr>
        <p:spPr>
          <a:xfrm>
            <a:off x="4195813" y="3160280"/>
            <a:ext cx="512619" cy="369332"/>
          </a:xfrm>
          <a:prstGeom prst="rect">
            <a:avLst/>
          </a:prstGeom>
          <a:noFill/>
        </p:spPr>
        <p:txBody>
          <a:bodyPr wrap="square" rtlCol="0">
            <a:spAutoFit/>
          </a:bodyPr>
          <a:lstStyle/>
          <a:p>
            <a:pPr algn="ctr"/>
            <a:r>
              <a:rPr lang="en-US" altLang="zh-CN" b="1" dirty="0"/>
              <a:t>R1</a:t>
            </a:r>
            <a:endParaRPr lang="zh-CN" altLang="en-US" b="1" dirty="0"/>
          </a:p>
        </p:txBody>
      </p:sp>
      <p:sp>
        <p:nvSpPr>
          <p:cNvPr id="34" name="图形 73">
            <a:extLst>
              <a:ext uri="{FF2B5EF4-FFF2-40B4-BE49-F238E27FC236}">
                <a16:creationId xmlns:a16="http://schemas.microsoft.com/office/drawing/2014/main" id="{D397FF81-AE9A-5FB1-5AB4-9AACC12E33B3}"/>
              </a:ext>
            </a:extLst>
          </p:cNvPr>
          <p:cNvSpPr/>
          <p:nvPr/>
        </p:nvSpPr>
        <p:spPr>
          <a:xfrm>
            <a:off x="4904615" y="2354516"/>
            <a:ext cx="4139808" cy="258021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solidFill>
          <a:ln w="30732" cap="flat">
            <a:solidFill>
              <a:srgbClr val="323232"/>
            </a:solidFill>
            <a:prstDash val="solid"/>
            <a:miter/>
          </a:ln>
        </p:spPr>
        <p:txBody>
          <a:bodyPr rtlCol="0" anchor="ctr"/>
          <a:lstStyle/>
          <a:p>
            <a:pPr algn="ctr"/>
            <a:endParaRPr lang="zh-CN" altLang="en-US" b="1" dirty="0"/>
          </a:p>
        </p:txBody>
      </p:sp>
      <p:sp>
        <p:nvSpPr>
          <p:cNvPr id="40" name="文本框 39">
            <a:extLst>
              <a:ext uri="{FF2B5EF4-FFF2-40B4-BE49-F238E27FC236}">
                <a16:creationId xmlns:a16="http://schemas.microsoft.com/office/drawing/2014/main" id="{A4AC3407-D771-E850-1942-50E4457FD793}"/>
              </a:ext>
            </a:extLst>
          </p:cNvPr>
          <p:cNvSpPr txBox="1"/>
          <p:nvPr/>
        </p:nvSpPr>
        <p:spPr>
          <a:xfrm>
            <a:off x="6209851" y="3168282"/>
            <a:ext cx="1745673"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sp>
        <p:nvSpPr>
          <p:cNvPr id="41" name="文本框 40">
            <a:extLst>
              <a:ext uri="{FF2B5EF4-FFF2-40B4-BE49-F238E27FC236}">
                <a16:creationId xmlns:a16="http://schemas.microsoft.com/office/drawing/2014/main" id="{5DF8183A-D8B6-C19C-E39F-4C9F27AF5AA1}"/>
              </a:ext>
            </a:extLst>
          </p:cNvPr>
          <p:cNvSpPr txBox="1"/>
          <p:nvPr/>
        </p:nvSpPr>
        <p:spPr>
          <a:xfrm>
            <a:off x="6531172" y="3550650"/>
            <a:ext cx="886693" cy="369332"/>
          </a:xfrm>
          <a:prstGeom prst="rect">
            <a:avLst/>
          </a:prstGeom>
          <a:noFill/>
        </p:spPr>
        <p:txBody>
          <a:bodyPr wrap="square" rtlCol="0">
            <a:spAutoFit/>
          </a:bodyPr>
          <a:lstStyle/>
          <a:p>
            <a:pPr algn="ctr"/>
            <a:r>
              <a:rPr lang="zh-CN" altLang="en-US" b="1" dirty="0"/>
              <a:t>因特网</a:t>
            </a:r>
          </a:p>
        </p:txBody>
      </p:sp>
      <p:sp>
        <p:nvSpPr>
          <p:cNvPr id="42" name="矩形: 圆角 41">
            <a:extLst>
              <a:ext uri="{FF2B5EF4-FFF2-40B4-BE49-F238E27FC236}">
                <a16:creationId xmlns:a16="http://schemas.microsoft.com/office/drawing/2014/main" id="{E042DAB8-7881-3FF6-5034-966F20CF9FA9}"/>
              </a:ext>
            </a:extLst>
          </p:cNvPr>
          <p:cNvSpPr/>
          <p:nvPr/>
        </p:nvSpPr>
        <p:spPr>
          <a:xfrm>
            <a:off x="1204221" y="1914121"/>
            <a:ext cx="3609278" cy="258021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文本框 42">
            <a:extLst>
              <a:ext uri="{FF2B5EF4-FFF2-40B4-BE49-F238E27FC236}">
                <a16:creationId xmlns:a16="http://schemas.microsoft.com/office/drawing/2014/main" id="{D69B410F-6942-5541-964E-C42E10BF567A}"/>
              </a:ext>
            </a:extLst>
          </p:cNvPr>
          <p:cNvSpPr txBox="1"/>
          <p:nvPr/>
        </p:nvSpPr>
        <p:spPr>
          <a:xfrm>
            <a:off x="2274056" y="1544789"/>
            <a:ext cx="1469607" cy="369332"/>
          </a:xfrm>
          <a:prstGeom prst="rect">
            <a:avLst/>
          </a:prstGeom>
          <a:noFill/>
        </p:spPr>
        <p:txBody>
          <a:bodyPr wrap="square" rtlCol="0">
            <a:spAutoFit/>
          </a:bodyPr>
          <a:lstStyle/>
          <a:p>
            <a:pPr algn="ctr"/>
            <a:r>
              <a:rPr lang="zh-CN" altLang="en-US" b="1" dirty="0"/>
              <a:t>公司总部</a:t>
            </a:r>
          </a:p>
        </p:txBody>
      </p:sp>
      <p:sp>
        <p:nvSpPr>
          <p:cNvPr id="23" name="文本框 22">
            <a:extLst>
              <a:ext uri="{FF2B5EF4-FFF2-40B4-BE49-F238E27FC236}">
                <a16:creationId xmlns:a16="http://schemas.microsoft.com/office/drawing/2014/main" id="{2EB73FA6-396C-D685-6ADC-13F9459ABDD2}"/>
              </a:ext>
            </a:extLst>
          </p:cNvPr>
          <p:cNvSpPr txBox="1"/>
          <p:nvPr/>
        </p:nvSpPr>
        <p:spPr>
          <a:xfrm>
            <a:off x="8990802" y="2770659"/>
            <a:ext cx="1469607" cy="369332"/>
          </a:xfrm>
          <a:prstGeom prst="rect">
            <a:avLst/>
          </a:prstGeom>
          <a:noFill/>
        </p:spPr>
        <p:txBody>
          <a:bodyPr wrap="square" rtlCol="0">
            <a:spAutoFit/>
          </a:bodyPr>
          <a:lstStyle/>
          <a:p>
            <a:pPr algn="ctr"/>
            <a:r>
              <a:rPr lang="zh-CN" altLang="en-US" b="1" dirty="0"/>
              <a:t>外地员工</a:t>
            </a:r>
          </a:p>
        </p:txBody>
      </p:sp>
      <p:grpSp>
        <p:nvGrpSpPr>
          <p:cNvPr id="24" name="组合 23">
            <a:extLst>
              <a:ext uri="{FF2B5EF4-FFF2-40B4-BE49-F238E27FC236}">
                <a16:creationId xmlns:a16="http://schemas.microsoft.com/office/drawing/2014/main" id="{7CD15BAF-041F-7A5B-87EF-84FF07C69E3F}"/>
              </a:ext>
            </a:extLst>
          </p:cNvPr>
          <p:cNvGrpSpPr/>
          <p:nvPr/>
        </p:nvGrpSpPr>
        <p:grpSpPr>
          <a:xfrm>
            <a:off x="1778603" y="4002878"/>
            <a:ext cx="7875412" cy="747245"/>
            <a:chOff x="1778603" y="4002878"/>
            <a:chExt cx="7875412" cy="747245"/>
          </a:xfrm>
        </p:grpSpPr>
        <p:cxnSp>
          <p:nvCxnSpPr>
            <p:cNvPr id="11" name="连接符: 曲线 10">
              <a:extLst>
                <a:ext uri="{FF2B5EF4-FFF2-40B4-BE49-F238E27FC236}">
                  <a16:creationId xmlns:a16="http://schemas.microsoft.com/office/drawing/2014/main" id="{B2DE4CEE-D783-6146-55A9-68637ACFED0E}"/>
                </a:ext>
              </a:extLst>
            </p:cNvPr>
            <p:cNvCxnSpPr>
              <a:stCxn id="18" idx="2"/>
              <a:endCxn id="22" idx="2"/>
            </p:cNvCxnSpPr>
            <p:nvPr/>
          </p:nvCxnSpPr>
          <p:spPr>
            <a:xfrm rot="16200000" flipH="1">
              <a:off x="5709959" y="71522"/>
              <a:ext cx="12700" cy="7875412"/>
            </a:xfrm>
            <a:prstGeom prst="curvedConnector3">
              <a:avLst>
                <a:gd name="adj1" fmla="val 2755882"/>
              </a:avLst>
            </a:prstGeom>
            <a:ln w="508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22913B6-AEE9-00C6-9323-33DAB379C256}"/>
                </a:ext>
              </a:extLst>
            </p:cNvPr>
            <p:cNvSpPr txBox="1"/>
            <p:nvPr/>
          </p:nvSpPr>
          <p:spPr>
            <a:xfrm>
              <a:off x="6169142" y="4350013"/>
              <a:ext cx="1610751" cy="400110"/>
            </a:xfrm>
            <a:prstGeom prst="rect">
              <a:avLst/>
            </a:prstGeom>
            <a:noFill/>
          </p:spPr>
          <p:txBody>
            <a:bodyPr wrap="square" rtlCol="0">
              <a:spAutoFit/>
            </a:bodyPr>
            <a:lstStyle/>
            <a:p>
              <a:pPr algn="ctr"/>
              <a:r>
                <a:rPr lang="zh-CN" altLang="en-US" sz="2000" b="1" dirty="0">
                  <a:solidFill>
                    <a:schemeClr val="accent4"/>
                  </a:solidFill>
                </a:rPr>
                <a:t>安全通信</a:t>
              </a:r>
            </a:p>
          </p:txBody>
        </p:sp>
      </p:grpSp>
      <p:grpSp>
        <p:nvGrpSpPr>
          <p:cNvPr id="25" name="组合 24">
            <a:extLst>
              <a:ext uri="{FF2B5EF4-FFF2-40B4-BE49-F238E27FC236}">
                <a16:creationId xmlns:a16="http://schemas.microsoft.com/office/drawing/2014/main" id="{89A56EBA-26B9-E2F3-82FB-33D88F307503}"/>
              </a:ext>
            </a:extLst>
          </p:cNvPr>
          <p:cNvGrpSpPr/>
          <p:nvPr/>
        </p:nvGrpSpPr>
        <p:grpSpPr>
          <a:xfrm>
            <a:off x="9208802" y="3160280"/>
            <a:ext cx="877726" cy="848948"/>
            <a:chOff x="9208802" y="3160280"/>
            <a:chExt cx="877726" cy="848948"/>
          </a:xfrm>
        </p:grpSpPr>
        <p:pic>
          <p:nvPicPr>
            <p:cNvPr id="22" name="图形 21">
              <a:extLst>
                <a:ext uri="{FF2B5EF4-FFF2-40B4-BE49-F238E27FC236}">
                  <a16:creationId xmlns:a16="http://schemas.microsoft.com/office/drawing/2014/main" id="{A28F102C-FEDD-07CB-E657-711202BE5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8802" y="3160280"/>
              <a:ext cx="877726" cy="848948"/>
            </a:xfrm>
            <a:prstGeom prst="rect">
              <a:avLst/>
            </a:prstGeom>
          </p:spPr>
        </p:pic>
        <p:sp>
          <p:nvSpPr>
            <p:cNvPr id="35" name="文本框 34">
              <a:extLst>
                <a:ext uri="{FF2B5EF4-FFF2-40B4-BE49-F238E27FC236}">
                  <a16:creationId xmlns:a16="http://schemas.microsoft.com/office/drawing/2014/main" id="{8CCCEDB0-BDCA-80BB-68E6-AE6039209828}"/>
                </a:ext>
              </a:extLst>
            </p:cNvPr>
            <p:cNvSpPr txBox="1"/>
            <p:nvPr/>
          </p:nvSpPr>
          <p:spPr>
            <a:xfrm>
              <a:off x="9582081" y="3230467"/>
              <a:ext cx="415636" cy="461665"/>
            </a:xfrm>
            <a:prstGeom prst="rect">
              <a:avLst/>
            </a:prstGeom>
            <a:noFill/>
          </p:spPr>
          <p:txBody>
            <a:bodyPr wrap="square" rtlCol="0">
              <a:spAutoFit/>
            </a:bodyPr>
            <a:lstStyle/>
            <a:p>
              <a:pPr algn="ctr"/>
              <a:r>
                <a:rPr lang="en-US" altLang="zh-CN" sz="2400" b="1" dirty="0">
                  <a:solidFill>
                    <a:schemeClr val="bg1"/>
                  </a:solidFill>
                </a:rPr>
                <a:t>B</a:t>
              </a:r>
              <a:endParaRPr lang="zh-CN" altLang="en-US" sz="2400" b="1" dirty="0">
                <a:solidFill>
                  <a:schemeClr val="bg1"/>
                </a:solidFill>
              </a:endParaRPr>
            </a:p>
          </p:txBody>
        </p:sp>
      </p:grpSp>
    </p:spTree>
    <p:custDataLst>
      <p:tags r:id="rId1"/>
    </p:custDataLst>
    <p:extLst>
      <p:ext uri="{BB962C8B-B14F-4D97-AF65-F5344CB8AC3E}">
        <p14:creationId xmlns:p14="http://schemas.microsoft.com/office/powerpoint/2010/main" val="48981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21600000">
                                      <p:cBhvr>
                                        <p:cTn id="11" dur="1000" fill="hold"/>
                                        <p:tgtEl>
                                          <p:spTgt spid="20"/>
                                        </p:tgtEl>
                                        <p:attrNameLst>
                                          <p:attrName>r</p:attrName>
                                        </p:attrNameLst>
                                      </p:cBhvr>
                                    </p:animRot>
                                  </p:childTnLst>
                                </p:cTn>
                              </p:par>
                              <p:par>
                                <p:cTn id="12" presetID="8" presetClass="emph" presetSubtype="0" fill="hold" nodeType="withEffect">
                                  <p:stCondLst>
                                    <p:cond delay="0"/>
                                  </p:stCondLst>
                                  <p:childTnLst>
                                    <p:animRot by="21600000">
                                      <p:cBhvr>
                                        <p:cTn id="13"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注: 右箭头 26">
            <a:extLst>
              <a:ext uri="{FF2B5EF4-FFF2-40B4-BE49-F238E27FC236}">
                <a16:creationId xmlns:a16="http://schemas.microsoft.com/office/drawing/2014/main" id="{3024C87A-F3D2-E9E8-9D83-2B103F604C6F}"/>
              </a:ext>
            </a:extLst>
          </p:cNvPr>
          <p:cNvSpPr/>
          <p:nvPr/>
        </p:nvSpPr>
        <p:spPr>
          <a:xfrm>
            <a:off x="2355790" y="3413931"/>
            <a:ext cx="1773381" cy="323272"/>
          </a:xfrm>
          <a:prstGeom prst="rightArrowCallout">
            <a:avLst>
              <a:gd name="adj1" fmla="val 25000"/>
              <a:gd name="adj2" fmla="val 25000"/>
              <a:gd name="adj3" fmla="val 25000"/>
              <a:gd name="adj4" fmla="val 90209"/>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13" name="íşlïḍè">
            <a:extLst>
              <a:ext uri="{FF2B5EF4-FFF2-40B4-BE49-F238E27FC236}">
                <a16:creationId xmlns:a16="http://schemas.microsoft.com/office/drawing/2014/main" id="{1F8839B2-5347-8A61-62A4-24DB7AF9D086}"/>
              </a:ext>
            </a:extLst>
          </p:cNvPr>
          <p:cNvSpPr txBox="1"/>
          <p:nvPr/>
        </p:nvSpPr>
        <p:spPr>
          <a:xfrm>
            <a:off x="4053809" y="967188"/>
            <a:ext cx="4090275" cy="457877"/>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在路由器和主机之间建立安全关联</a:t>
            </a:r>
            <a:endParaRPr lang="en-US" altLang="zh-CN" sz="2000" b="1" dirty="0">
              <a:solidFill>
                <a:schemeClr val="accent3">
                  <a:lumMod val="75000"/>
                </a:schemeClr>
              </a:solidFill>
            </a:endParaRPr>
          </a:p>
        </p:txBody>
      </p:sp>
      <p:cxnSp>
        <p:nvCxnSpPr>
          <p:cNvPr id="12" name="直接连接符 11">
            <a:extLst>
              <a:ext uri="{FF2B5EF4-FFF2-40B4-BE49-F238E27FC236}">
                <a16:creationId xmlns:a16="http://schemas.microsoft.com/office/drawing/2014/main" id="{7B22A9D0-084F-F7A2-A404-D091A77511CC}"/>
              </a:ext>
            </a:extLst>
          </p:cNvPr>
          <p:cNvCxnSpPr>
            <a:cxnSpLocks/>
          </p:cNvCxnSpPr>
          <p:nvPr/>
        </p:nvCxnSpPr>
        <p:spPr>
          <a:xfrm>
            <a:off x="1772253" y="3782609"/>
            <a:ext cx="79506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0892D39F-E4DE-A41A-A962-06C5280B464E}"/>
              </a:ext>
            </a:extLst>
          </p:cNvPr>
          <p:cNvGrpSpPr/>
          <p:nvPr/>
        </p:nvGrpSpPr>
        <p:grpSpPr>
          <a:xfrm>
            <a:off x="1333390" y="3160280"/>
            <a:ext cx="877726" cy="848948"/>
            <a:chOff x="461547" y="1326954"/>
            <a:chExt cx="877726" cy="848948"/>
          </a:xfrm>
        </p:grpSpPr>
        <p:pic>
          <p:nvPicPr>
            <p:cNvPr id="18" name="图形 17">
              <a:extLst>
                <a:ext uri="{FF2B5EF4-FFF2-40B4-BE49-F238E27FC236}">
                  <a16:creationId xmlns:a16="http://schemas.microsoft.com/office/drawing/2014/main" id="{E150D66D-6CAB-B6BF-6373-5D76A8D204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547" y="1326954"/>
              <a:ext cx="877726" cy="848948"/>
            </a:xfrm>
            <a:prstGeom prst="rect">
              <a:avLst/>
            </a:prstGeom>
          </p:spPr>
        </p:pic>
        <p:sp>
          <p:nvSpPr>
            <p:cNvPr id="19" name="文本框 18">
              <a:extLst>
                <a:ext uri="{FF2B5EF4-FFF2-40B4-BE49-F238E27FC236}">
                  <a16:creationId xmlns:a16="http://schemas.microsoft.com/office/drawing/2014/main" id="{1F8D0BAC-A59A-494C-DBE1-C26752806301}"/>
                </a:ext>
              </a:extLst>
            </p:cNvPr>
            <p:cNvSpPr txBox="1"/>
            <p:nvPr/>
          </p:nvSpPr>
          <p:spPr>
            <a:xfrm>
              <a:off x="840509" y="1387162"/>
              <a:ext cx="415636" cy="461665"/>
            </a:xfrm>
            <a:prstGeom prst="rect">
              <a:avLst/>
            </a:prstGeom>
            <a:noFill/>
          </p:spPr>
          <p:txBody>
            <a:bodyPr wrap="square" rtlCol="0">
              <a:spAutoFit/>
            </a:bodyPr>
            <a:lstStyle/>
            <a:p>
              <a:pPr algn="ctr"/>
              <a:r>
                <a:rPr lang="en-US" altLang="zh-CN" sz="2400" b="1" dirty="0">
                  <a:solidFill>
                    <a:schemeClr val="bg1"/>
                  </a:solidFill>
                </a:rPr>
                <a:t>A</a:t>
              </a:r>
              <a:endParaRPr lang="zh-CN" altLang="en-US" sz="2400" b="1" dirty="0">
                <a:solidFill>
                  <a:schemeClr val="bg1"/>
                </a:solidFill>
              </a:endParaRPr>
            </a:p>
          </p:txBody>
        </p:sp>
      </p:grpSp>
      <p:sp>
        <p:nvSpPr>
          <p:cNvPr id="21" name="文本框 20">
            <a:extLst>
              <a:ext uri="{FF2B5EF4-FFF2-40B4-BE49-F238E27FC236}">
                <a16:creationId xmlns:a16="http://schemas.microsoft.com/office/drawing/2014/main" id="{D856A18C-F759-0F63-B3C4-018EC05C01E8}"/>
              </a:ext>
            </a:extLst>
          </p:cNvPr>
          <p:cNvSpPr txBox="1"/>
          <p:nvPr/>
        </p:nvSpPr>
        <p:spPr>
          <a:xfrm>
            <a:off x="4195813" y="3160280"/>
            <a:ext cx="512619" cy="369332"/>
          </a:xfrm>
          <a:prstGeom prst="rect">
            <a:avLst/>
          </a:prstGeom>
          <a:noFill/>
        </p:spPr>
        <p:txBody>
          <a:bodyPr wrap="square" rtlCol="0">
            <a:spAutoFit/>
          </a:bodyPr>
          <a:lstStyle/>
          <a:p>
            <a:pPr algn="ctr"/>
            <a:r>
              <a:rPr lang="en-US" altLang="zh-CN" b="1" dirty="0"/>
              <a:t>R1</a:t>
            </a:r>
            <a:endParaRPr lang="zh-CN" altLang="en-US" b="1" dirty="0"/>
          </a:p>
        </p:txBody>
      </p:sp>
      <p:sp>
        <p:nvSpPr>
          <p:cNvPr id="34" name="图形 73">
            <a:extLst>
              <a:ext uri="{FF2B5EF4-FFF2-40B4-BE49-F238E27FC236}">
                <a16:creationId xmlns:a16="http://schemas.microsoft.com/office/drawing/2014/main" id="{D397FF81-AE9A-5FB1-5AB4-9AACC12E33B3}"/>
              </a:ext>
            </a:extLst>
          </p:cNvPr>
          <p:cNvSpPr/>
          <p:nvPr/>
        </p:nvSpPr>
        <p:spPr>
          <a:xfrm>
            <a:off x="4904615" y="2354516"/>
            <a:ext cx="4139808" cy="258021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solidFill>
          <a:ln w="30732" cap="flat">
            <a:solidFill>
              <a:srgbClr val="323232"/>
            </a:solidFill>
            <a:prstDash val="solid"/>
            <a:miter/>
          </a:ln>
        </p:spPr>
        <p:txBody>
          <a:bodyPr rtlCol="0" anchor="ctr"/>
          <a:lstStyle/>
          <a:p>
            <a:pPr algn="ctr"/>
            <a:endParaRPr lang="zh-CN" altLang="en-US" b="1" dirty="0"/>
          </a:p>
        </p:txBody>
      </p:sp>
      <p:sp>
        <p:nvSpPr>
          <p:cNvPr id="40" name="文本框 39">
            <a:extLst>
              <a:ext uri="{FF2B5EF4-FFF2-40B4-BE49-F238E27FC236}">
                <a16:creationId xmlns:a16="http://schemas.microsoft.com/office/drawing/2014/main" id="{A4AC3407-D771-E850-1942-50E4457FD793}"/>
              </a:ext>
            </a:extLst>
          </p:cNvPr>
          <p:cNvSpPr txBox="1"/>
          <p:nvPr/>
        </p:nvSpPr>
        <p:spPr>
          <a:xfrm>
            <a:off x="6209851" y="3168282"/>
            <a:ext cx="1745673"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sp>
        <p:nvSpPr>
          <p:cNvPr id="41" name="文本框 40">
            <a:extLst>
              <a:ext uri="{FF2B5EF4-FFF2-40B4-BE49-F238E27FC236}">
                <a16:creationId xmlns:a16="http://schemas.microsoft.com/office/drawing/2014/main" id="{5DF8183A-D8B6-C19C-E39F-4C9F27AF5AA1}"/>
              </a:ext>
            </a:extLst>
          </p:cNvPr>
          <p:cNvSpPr txBox="1"/>
          <p:nvPr/>
        </p:nvSpPr>
        <p:spPr>
          <a:xfrm>
            <a:off x="6531172" y="2590201"/>
            <a:ext cx="886693" cy="369332"/>
          </a:xfrm>
          <a:prstGeom prst="rect">
            <a:avLst/>
          </a:prstGeom>
          <a:noFill/>
        </p:spPr>
        <p:txBody>
          <a:bodyPr wrap="square" rtlCol="0">
            <a:spAutoFit/>
          </a:bodyPr>
          <a:lstStyle/>
          <a:p>
            <a:pPr algn="ctr"/>
            <a:r>
              <a:rPr lang="zh-CN" altLang="en-US" b="1" dirty="0"/>
              <a:t>因特网</a:t>
            </a:r>
          </a:p>
        </p:txBody>
      </p:sp>
      <p:sp>
        <p:nvSpPr>
          <p:cNvPr id="42" name="矩形: 圆角 41">
            <a:extLst>
              <a:ext uri="{FF2B5EF4-FFF2-40B4-BE49-F238E27FC236}">
                <a16:creationId xmlns:a16="http://schemas.microsoft.com/office/drawing/2014/main" id="{E042DAB8-7881-3FF6-5034-966F20CF9FA9}"/>
              </a:ext>
            </a:extLst>
          </p:cNvPr>
          <p:cNvSpPr/>
          <p:nvPr/>
        </p:nvSpPr>
        <p:spPr>
          <a:xfrm>
            <a:off x="1204221" y="1914121"/>
            <a:ext cx="3609278" cy="258021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文本框 42">
            <a:extLst>
              <a:ext uri="{FF2B5EF4-FFF2-40B4-BE49-F238E27FC236}">
                <a16:creationId xmlns:a16="http://schemas.microsoft.com/office/drawing/2014/main" id="{D69B410F-6942-5541-964E-C42E10BF567A}"/>
              </a:ext>
            </a:extLst>
          </p:cNvPr>
          <p:cNvSpPr txBox="1"/>
          <p:nvPr/>
        </p:nvSpPr>
        <p:spPr>
          <a:xfrm>
            <a:off x="2274056" y="1544789"/>
            <a:ext cx="1469607" cy="369332"/>
          </a:xfrm>
          <a:prstGeom prst="rect">
            <a:avLst/>
          </a:prstGeom>
          <a:noFill/>
        </p:spPr>
        <p:txBody>
          <a:bodyPr wrap="square" rtlCol="0">
            <a:spAutoFit/>
          </a:bodyPr>
          <a:lstStyle/>
          <a:p>
            <a:pPr algn="ctr"/>
            <a:r>
              <a:rPr lang="zh-CN" altLang="en-US" b="1" dirty="0"/>
              <a:t>公司总部</a:t>
            </a:r>
          </a:p>
        </p:txBody>
      </p:sp>
      <p:pic>
        <p:nvPicPr>
          <p:cNvPr id="22" name="图形 21">
            <a:extLst>
              <a:ext uri="{FF2B5EF4-FFF2-40B4-BE49-F238E27FC236}">
                <a16:creationId xmlns:a16="http://schemas.microsoft.com/office/drawing/2014/main" id="{A28F102C-FEDD-07CB-E657-711202BE5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8802" y="3160280"/>
            <a:ext cx="877726" cy="848948"/>
          </a:xfrm>
          <a:prstGeom prst="rect">
            <a:avLst/>
          </a:prstGeom>
        </p:spPr>
      </p:pic>
      <p:sp>
        <p:nvSpPr>
          <p:cNvPr id="23" name="文本框 22">
            <a:extLst>
              <a:ext uri="{FF2B5EF4-FFF2-40B4-BE49-F238E27FC236}">
                <a16:creationId xmlns:a16="http://schemas.microsoft.com/office/drawing/2014/main" id="{2EB73FA6-396C-D685-6ADC-13F9459ABDD2}"/>
              </a:ext>
            </a:extLst>
          </p:cNvPr>
          <p:cNvSpPr txBox="1"/>
          <p:nvPr/>
        </p:nvSpPr>
        <p:spPr>
          <a:xfrm>
            <a:off x="8990802" y="2770659"/>
            <a:ext cx="1469607" cy="369332"/>
          </a:xfrm>
          <a:prstGeom prst="rect">
            <a:avLst/>
          </a:prstGeom>
          <a:noFill/>
        </p:spPr>
        <p:txBody>
          <a:bodyPr wrap="square" rtlCol="0">
            <a:spAutoFit/>
          </a:bodyPr>
          <a:lstStyle/>
          <a:p>
            <a:pPr algn="ctr"/>
            <a:r>
              <a:rPr lang="zh-CN" altLang="en-US" b="1" dirty="0"/>
              <a:t>外地员工</a:t>
            </a:r>
          </a:p>
        </p:txBody>
      </p:sp>
      <p:sp>
        <p:nvSpPr>
          <p:cNvPr id="25" name="文本框 24">
            <a:extLst>
              <a:ext uri="{FF2B5EF4-FFF2-40B4-BE49-F238E27FC236}">
                <a16:creationId xmlns:a16="http://schemas.microsoft.com/office/drawing/2014/main" id="{C7410300-0537-C3D0-19A1-CC0378EE4030}"/>
              </a:ext>
            </a:extLst>
          </p:cNvPr>
          <p:cNvSpPr txBox="1"/>
          <p:nvPr/>
        </p:nvSpPr>
        <p:spPr>
          <a:xfrm>
            <a:off x="6198663" y="4035606"/>
            <a:ext cx="1551709" cy="646331"/>
          </a:xfrm>
          <a:prstGeom prst="rect">
            <a:avLst/>
          </a:prstGeom>
          <a:noFill/>
        </p:spPr>
        <p:txBody>
          <a:bodyPr wrap="square" rtlCol="0">
            <a:spAutoFit/>
          </a:bodyPr>
          <a:lstStyle/>
          <a:p>
            <a:pPr algn="ctr"/>
            <a:r>
              <a:rPr lang="zh-CN" altLang="en-US" b="1" dirty="0">
                <a:solidFill>
                  <a:schemeClr val="accent4"/>
                </a:solidFill>
              </a:rPr>
              <a:t>安全关联</a:t>
            </a:r>
            <a:r>
              <a:rPr lang="en-US" altLang="zh-CN" b="1" dirty="0">
                <a:solidFill>
                  <a:schemeClr val="accent4"/>
                </a:solidFill>
              </a:rPr>
              <a:t>SA</a:t>
            </a:r>
          </a:p>
          <a:p>
            <a:pPr algn="ctr"/>
            <a:r>
              <a:rPr lang="zh-CN" altLang="en-US" b="1" dirty="0">
                <a:solidFill>
                  <a:schemeClr val="accent4"/>
                </a:solidFill>
              </a:rPr>
              <a:t>（安全隧道）</a:t>
            </a:r>
          </a:p>
        </p:txBody>
      </p:sp>
      <p:sp>
        <p:nvSpPr>
          <p:cNvPr id="26" name="圆柱体 25">
            <a:extLst>
              <a:ext uri="{FF2B5EF4-FFF2-40B4-BE49-F238E27FC236}">
                <a16:creationId xmlns:a16="http://schemas.microsoft.com/office/drawing/2014/main" id="{D76A86D6-5148-32E7-4B36-0D41A0BF990C}"/>
              </a:ext>
            </a:extLst>
          </p:cNvPr>
          <p:cNvSpPr/>
          <p:nvPr/>
        </p:nvSpPr>
        <p:spPr>
          <a:xfrm rot="16200000">
            <a:off x="6515635" y="1385729"/>
            <a:ext cx="995925" cy="4287765"/>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对话气泡: 圆角矩形 27">
            <a:extLst>
              <a:ext uri="{FF2B5EF4-FFF2-40B4-BE49-F238E27FC236}">
                <a16:creationId xmlns:a16="http://schemas.microsoft.com/office/drawing/2014/main" id="{4008AAAE-6C26-75CB-58BB-201DB1D0878F}"/>
              </a:ext>
            </a:extLst>
          </p:cNvPr>
          <p:cNvSpPr/>
          <p:nvPr/>
        </p:nvSpPr>
        <p:spPr>
          <a:xfrm>
            <a:off x="2293055" y="2322342"/>
            <a:ext cx="1696587" cy="795391"/>
          </a:xfrm>
          <a:prstGeom prst="wedgeRoundRectCallout">
            <a:avLst>
              <a:gd name="adj1" fmla="val 45253"/>
              <a:gd name="adj2" fmla="val 9321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地  址：</a:t>
            </a:r>
            <a:r>
              <a:rPr lang="en-US" altLang="zh-CN" b="1" dirty="0">
                <a:solidFill>
                  <a:schemeClr val="tx1"/>
                </a:solidFill>
              </a:rPr>
              <a:t>A</a:t>
            </a:r>
          </a:p>
          <a:p>
            <a:r>
              <a:rPr lang="zh-CN" altLang="en-US" b="1" dirty="0">
                <a:solidFill>
                  <a:schemeClr val="tx1"/>
                </a:solidFill>
              </a:rPr>
              <a:t>目的地址：</a:t>
            </a:r>
            <a:r>
              <a:rPr lang="en-US" altLang="zh-CN" b="1" dirty="0">
                <a:solidFill>
                  <a:schemeClr val="tx1"/>
                </a:solidFill>
              </a:rPr>
              <a:t>B</a:t>
            </a:r>
            <a:endParaRPr lang="zh-CN" altLang="en-US" b="1" dirty="0">
              <a:solidFill>
                <a:schemeClr val="tx1"/>
              </a:solidFill>
            </a:endParaRPr>
          </a:p>
        </p:txBody>
      </p:sp>
      <p:grpSp>
        <p:nvGrpSpPr>
          <p:cNvPr id="29" name="组合 28">
            <a:extLst>
              <a:ext uri="{FF2B5EF4-FFF2-40B4-BE49-F238E27FC236}">
                <a16:creationId xmlns:a16="http://schemas.microsoft.com/office/drawing/2014/main" id="{D0FF92F1-532E-7453-62D5-8D8FEB6DDA4D}"/>
              </a:ext>
            </a:extLst>
          </p:cNvPr>
          <p:cNvGrpSpPr/>
          <p:nvPr/>
        </p:nvGrpSpPr>
        <p:grpSpPr>
          <a:xfrm>
            <a:off x="6043616" y="3117733"/>
            <a:ext cx="2144656" cy="872842"/>
            <a:chOff x="5224816" y="5597756"/>
            <a:chExt cx="2144656" cy="872842"/>
          </a:xfrm>
        </p:grpSpPr>
        <p:sp>
          <p:nvSpPr>
            <p:cNvPr id="30" name="标注: 右箭头 29">
              <a:extLst>
                <a:ext uri="{FF2B5EF4-FFF2-40B4-BE49-F238E27FC236}">
                  <a16:creationId xmlns:a16="http://schemas.microsoft.com/office/drawing/2014/main" id="{2C76BEEC-8BF9-3674-6A8F-63DE1C1D3AD1}"/>
                </a:ext>
              </a:extLst>
            </p:cNvPr>
            <p:cNvSpPr/>
            <p:nvPr/>
          </p:nvSpPr>
          <p:spPr>
            <a:xfrm>
              <a:off x="5224816" y="5964604"/>
              <a:ext cx="2144656" cy="505994"/>
            </a:xfrm>
            <a:prstGeom prst="rightArrowCallout">
              <a:avLst>
                <a:gd name="adj1" fmla="val 25000"/>
                <a:gd name="adj2" fmla="val 25000"/>
                <a:gd name="adj3" fmla="val 25000"/>
                <a:gd name="adj4" fmla="val 90209"/>
              </a:avLst>
            </a:prstGeom>
            <a:pattFill prst="wdDnDiag">
              <a:fgClr>
                <a:schemeClr val="accent4"/>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31" name="矩形 30">
              <a:extLst>
                <a:ext uri="{FF2B5EF4-FFF2-40B4-BE49-F238E27FC236}">
                  <a16:creationId xmlns:a16="http://schemas.microsoft.com/office/drawing/2014/main" id="{FFF6454A-9715-9F95-4E92-D966D50FD424}"/>
                </a:ext>
              </a:extLst>
            </p:cNvPr>
            <p:cNvSpPr/>
            <p:nvPr/>
          </p:nvSpPr>
          <p:spPr>
            <a:xfrm>
              <a:off x="5388068" y="6065922"/>
              <a:ext cx="1598555" cy="314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a:t>
              </a:r>
            </a:p>
          </p:txBody>
        </p:sp>
        <p:pic>
          <p:nvPicPr>
            <p:cNvPr id="32" name="图形 31">
              <a:extLst>
                <a:ext uri="{FF2B5EF4-FFF2-40B4-BE49-F238E27FC236}">
                  <a16:creationId xmlns:a16="http://schemas.microsoft.com/office/drawing/2014/main" id="{DF9B47E7-35A4-001D-8302-E0DB9536D6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1074" y="5979534"/>
              <a:ext cx="233987" cy="307108"/>
            </a:xfrm>
            <a:prstGeom prst="rect">
              <a:avLst/>
            </a:prstGeom>
          </p:spPr>
        </p:pic>
        <p:sp>
          <p:nvSpPr>
            <p:cNvPr id="33" name="文本框 32">
              <a:extLst>
                <a:ext uri="{FF2B5EF4-FFF2-40B4-BE49-F238E27FC236}">
                  <a16:creationId xmlns:a16="http://schemas.microsoft.com/office/drawing/2014/main" id="{90FE2B33-CC0A-202C-5906-B069345B0914}"/>
                </a:ext>
              </a:extLst>
            </p:cNvPr>
            <p:cNvSpPr txBox="1"/>
            <p:nvPr/>
          </p:nvSpPr>
          <p:spPr>
            <a:xfrm>
              <a:off x="5224816" y="5597756"/>
              <a:ext cx="1925924" cy="369332"/>
            </a:xfrm>
            <a:prstGeom prst="rect">
              <a:avLst/>
            </a:prstGeom>
            <a:noFill/>
          </p:spPr>
          <p:txBody>
            <a:bodyPr wrap="square" rtlCol="0">
              <a:spAutoFit/>
            </a:bodyPr>
            <a:lstStyle/>
            <a:p>
              <a:pPr algn="ctr"/>
              <a:r>
                <a:rPr lang="en-US" altLang="zh-CN" b="1" dirty="0">
                  <a:solidFill>
                    <a:schemeClr val="bg1"/>
                  </a:solidFill>
                </a:rPr>
                <a:t>IP</a:t>
              </a:r>
              <a:r>
                <a:rPr lang="zh-CN" altLang="en-US" b="1" dirty="0">
                  <a:solidFill>
                    <a:schemeClr val="bg1"/>
                  </a:solidFill>
                </a:rPr>
                <a:t>安全数据报</a:t>
              </a:r>
            </a:p>
          </p:txBody>
        </p:sp>
      </p:grpSp>
      <p:sp>
        <p:nvSpPr>
          <p:cNvPr id="35" name="对话气泡: 圆角矩形 34">
            <a:extLst>
              <a:ext uri="{FF2B5EF4-FFF2-40B4-BE49-F238E27FC236}">
                <a16:creationId xmlns:a16="http://schemas.microsoft.com/office/drawing/2014/main" id="{2B8A647F-77F6-6931-D338-3FBE92AC7ABB}"/>
              </a:ext>
            </a:extLst>
          </p:cNvPr>
          <p:cNvSpPr/>
          <p:nvPr/>
        </p:nvSpPr>
        <p:spPr>
          <a:xfrm>
            <a:off x="7460893" y="1367471"/>
            <a:ext cx="1696587" cy="795391"/>
          </a:xfrm>
          <a:prstGeom prst="wedgeRoundRectCallout">
            <a:avLst>
              <a:gd name="adj1" fmla="val -26092"/>
              <a:gd name="adj2" fmla="val 23381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地  址：</a:t>
            </a:r>
            <a:r>
              <a:rPr lang="en-US" altLang="zh-CN" b="1" dirty="0">
                <a:solidFill>
                  <a:schemeClr val="tx1"/>
                </a:solidFill>
              </a:rPr>
              <a:t>R1</a:t>
            </a:r>
          </a:p>
          <a:p>
            <a:r>
              <a:rPr lang="zh-CN" altLang="en-US" b="1" dirty="0">
                <a:solidFill>
                  <a:schemeClr val="tx1"/>
                </a:solidFill>
              </a:rPr>
              <a:t>目的地址：</a:t>
            </a:r>
            <a:r>
              <a:rPr lang="en-US" altLang="zh-CN" b="1" dirty="0">
                <a:solidFill>
                  <a:schemeClr val="tx1"/>
                </a:solidFill>
              </a:rPr>
              <a:t>B</a:t>
            </a:r>
            <a:endParaRPr lang="zh-CN" altLang="en-US" b="1" dirty="0">
              <a:solidFill>
                <a:schemeClr val="tx1"/>
              </a:solidFill>
            </a:endParaRPr>
          </a:p>
        </p:txBody>
      </p:sp>
      <p:sp>
        <p:nvSpPr>
          <p:cNvPr id="36" name="文本框 35">
            <a:extLst>
              <a:ext uri="{FF2B5EF4-FFF2-40B4-BE49-F238E27FC236}">
                <a16:creationId xmlns:a16="http://schemas.microsoft.com/office/drawing/2014/main" id="{9D0F6718-69C1-2C33-A9DA-CC5391C7A597}"/>
              </a:ext>
            </a:extLst>
          </p:cNvPr>
          <p:cNvSpPr txBox="1"/>
          <p:nvPr/>
        </p:nvSpPr>
        <p:spPr>
          <a:xfrm>
            <a:off x="9582081" y="3230467"/>
            <a:ext cx="415636" cy="461665"/>
          </a:xfrm>
          <a:prstGeom prst="rect">
            <a:avLst/>
          </a:prstGeom>
          <a:noFill/>
        </p:spPr>
        <p:txBody>
          <a:bodyPr wrap="square" rtlCol="0">
            <a:spAutoFit/>
          </a:bodyPr>
          <a:lstStyle/>
          <a:p>
            <a:pPr algn="ctr"/>
            <a:r>
              <a:rPr lang="en-US" altLang="zh-CN" sz="2400" b="1" dirty="0">
                <a:solidFill>
                  <a:schemeClr val="bg1"/>
                </a:solidFill>
              </a:rPr>
              <a:t>B</a:t>
            </a:r>
            <a:endParaRPr lang="zh-CN" altLang="en-US" sz="2400" b="1" dirty="0">
              <a:solidFill>
                <a:schemeClr val="bg1"/>
              </a:solidFill>
            </a:endParaRPr>
          </a:p>
        </p:txBody>
      </p:sp>
      <p:pic>
        <p:nvPicPr>
          <p:cNvPr id="20" name="图形 19">
            <a:extLst>
              <a:ext uri="{FF2B5EF4-FFF2-40B4-BE49-F238E27FC236}">
                <a16:creationId xmlns:a16="http://schemas.microsoft.com/office/drawing/2014/main" id="{7FF8F238-E3D5-978B-9890-225C8342C4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39597" y="3529612"/>
            <a:ext cx="625052" cy="505994"/>
          </a:xfrm>
          <a:prstGeom prst="rect">
            <a:avLst/>
          </a:prstGeom>
        </p:spPr>
      </p:pic>
    </p:spTree>
    <p:custDataLst>
      <p:tags r:id="rId1"/>
    </p:custDataLst>
    <p:extLst>
      <p:ext uri="{BB962C8B-B14F-4D97-AF65-F5344CB8AC3E}">
        <p14:creationId xmlns:p14="http://schemas.microsoft.com/office/powerpoint/2010/main" val="396477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p:tgtEl>
                                          <p:spTgt spid="25"/>
                                        </p:tgtEl>
                                        <p:attrNameLst>
                                          <p:attrName>ppt_y</p:attrName>
                                        </p:attrNameLst>
                                      </p:cBhvr>
                                      <p:tavLst>
                                        <p:tav tm="0">
                                          <p:val>
                                            <p:strVal val="#ppt_y-#ppt_h*1.125000"/>
                                          </p:val>
                                        </p:tav>
                                        <p:tav tm="100000">
                                          <p:val>
                                            <p:strVal val="#ppt_y"/>
                                          </p:val>
                                        </p:tav>
                                      </p:tavLst>
                                    </p:anim>
                                    <p:animEffect transition="in" filter="wipe(down)">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p:tgtEl>
                                          <p:spTgt spid="29"/>
                                        </p:tgtEl>
                                        <p:attrNameLst>
                                          <p:attrName>ppt_x</p:attrName>
                                        </p:attrNameLst>
                                      </p:cBhvr>
                                      <p:tavLst>
                                        <p:tav tm="0">
                                          <p:val>
                                            <p:strVal val="#ppt_x-#ppt_w*1.125000"/>
                                          </p:val>
                                        </p:tav>
                                        <p:tav tm="100000">
                                          <p:val>
                                            <p:strVal val="#ppt_x"/>
                                          </p:val>
                                        </p:tav>
                                      </p:tavLst>
                                    </p:anim>
                                    <p:animEffect transition="in" filter="wipe(right)">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down)">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p:bldP spid="26" grpId="0" animBg="1"/>
      <p:bldP spid="28" grpId="0" animBg="1"/>
      <p:bldP spid="3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13" name="íşlïḍè">
            <a:extLst>
              <a:ext uri="{FF2B5EF4-FFF2-40B4-BE49-F238E27FC236}">
                <a16:creationId xmlns:a16="http://schemas.microsoft.com/office/drawing/2014/main" id="{1F8839B2-5347-8A61-62A4-24DB7AF9D086}"/>
              </a:ext>
            </a:extLst>
          </p:cNvPr>
          <p:cNvSpPr txBox="1"/>
          <p:nvPr/>
        </p:nvSpPr>
        <p:spPr>
          <a:xfrm>
            <a:off x="4053809" y="967188"/>
            <a:ext cx="4090275" cy="457877"/>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在路由器和主机之间建立安全关联</a:t>
            </a:r>
            <a:endParaRPr lang="en-US" altLang="zh-CN" sz="2000" b="1" dirty="0">
              <a:solidFill>
                <a:schemeClr val="accent3">
                  <a:lumMod val="75000"/>
                </a:schemeClr>
              </a:solidFill>
            </a:endParaRPr>
          </a:p>
        </p:txBody>
      </p:sp>
      <p:pic>
        <p:nvPicPr>
          <p:cNvPr id="6" name="图片 5" descr="图形用户界面, 应用程序&#10;&#10;描述已自动生成">
            <a:extLst>
              <a:ext uri="{FF2B5EF4-FFF2-40B4-BE49-F238E27FC236}">
                <a16:creationId xmlns:a16="http://schemas.microsoft.com/office/drawing/2014/main" id="{668F3647-CC1C-D592-2DA8-42960AD58D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6841" y="1425065"/>
            <a:ext cx="6678318" cy="2589797"/>
          </a:xfrm>
          <a:prstGeom prst="rect">
            <a:avLst/>
          </a:prstGeom>
        </p:spPr>
      </p:pic>
      <p:grpSp>
        <p:nvGrpSpPr>
          <p:cNvPr id="11" name="组合 10">
            <a:extLst>
              <a:ext uri="{FF2B5EF4-FFF2-40B4-BE49-F238E27FC236}">
                <a16:creationId xmlns:a16="http://schemas.microsoft.com/office/drawing/2014/main" id="{42976035-084B-0EEE-158C-FDBC66454B5D}"/>
              </a:ext>
            </a:extLst>
          </p:cNvPr>
          <p:cNvGrpSpPr/>
          <p:nvPr/>
        </p:nvGrpSpPr>
        <p:grpSpPr>
          <a:xfrm>
            <a:off x="2033215" y="3273470"/>
            <a:ext cx="8137018" cy="1199269"/>
            <a:chOff x="2756841" y="3273471"/>
            <a:chExt cx="8137018" cy="1199269"/>
          </a:xfrm>
        </p:grpSpPr>
        <p:sp>
          <p:nvSpPr>
            <p:cNvPr id="7" name="矩形 6">
              <a:extLst>
                <a:ext uri="{FF2B5EF4-FFF2-40B4-BE49-F238E27FC236}">
                  <a16:creationId xmlns:a16="http://schemas.microsoft.com/office/drawing/2014/main" id="{E459055B-FBA8-FEEE-F24B-F2FA2663B196}"/>
                </a:ext>
              </a:extLst>
            </p:cNvPr>
            <p:cNvSpPr/>
            <p:nvPr/>
          </p:nvSpPr>
          <p:spPr>
            <a:xfrm>
              <a:off x="2756841" y="4093804"/>
              <a:ext cx="8137018" cy="3789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bg1"/>
                  </a:solidFill>
                </a:rPr>
                <a:t>建立安全关联</a:t>
              </a:r>
              <a:r>
                <a:rPr lang="en-US" altLang="zh-CN" b="1" dirty="0">
                  <a:solidFill>
                    <a:schemeClr val="bg1"/>
                  </a:solidFill>
                </a:rPr>
                <a:t>SA</a:t>
              </a:r>
              <a:r>
                <a:rPr lang="zh-CN" altLang="en-US" b="1" dirty="0">
                  <a:solidFill>
                    <a:schemeClr val="bg1"/>
                  </a:solidFill>
                </a:rPr>
                <a:t>的路由器或主机，需要维护这条</a:t>
              </a:r>
              <a:r>
                <a:rPr lang="en-US" altLang="zh-CN" b="1" dirty="0">
                  <a:solidFill>
                    <a:schemeClr val="bg1"/>
                  </a:solidFill>
                </a:rPr>
                <a:t>SA</a:t>
              </a:r>
              <a:r>
                <a:rPr lang="zh-CN" altLang="en-US" b="1" dirty="0">
                  <a:solidFill>
                    <a:schemeClr val="bg1"/>
                  </a:solidFill>
                </a:rPr>
                <a:t>的状态信息</a:t>
              </a:r>
            </a:p>
          </p:txBody>
        </p:sp>
        <p:cxnSp>
          <p:nvCxnSpPr>
            <p:cNvPr id="9" name="直接箭头连接符 8">
              <a:extLst>
                <a:ext uri="{FF2B5EF4-FFF2-40B4-BE49-F238E27FC236}">
                  <a16:creationId xmlns:a16="http://schemas.microsoft.com/office/drawing/2014/main" id="{14AD3F01-6E3D-62ED-77F5-3965F8B2C299}"/>
                </a:ext>
              </a:extLst>
            </p:cNvPr>
            <p:cNvCxnSpPr/>
            <p:nvPr/>
          </p:nvCxnSpPr>
          <p:spPr>
            <a:xfrm flipH="1" flipV="1">
              <a:off x="5940310" y="3368150"/>
              <a:ext cx="328921" cy="646712"/>
            </a:xfrm>
            <a:prstGeom prst="straightConnector1">
              <a:avLst/>
            </a:prstGeom>
            <a:ln w="381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9FB2004-D26E-D527-24E8-1CBF45560E26}"/>
                </a:ext>
              </a:extLst>
            </p:cNvPr>
            <p:cNvCxnSpPr>
              <a:cxnSpLocks/>
            </p:cNvCxnSpPr>
            <p:nvPr/>
          </p:nvCxnSpPr>
          <p:spPr>
            <a:xfrm flipV="1">
              <a:off x="9030805" y="3273471"/>
              <a:ext cx="357154" cy="741391"/>
            </a:xfrm>
            <a:prstGeom prst="straightConnector1">
              <a:avLst/>
            </a:prstGeom>
            <a:ln w="381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F8A0E785-3996-B020-1FA2-1DA382E1224F}"/>
              </a:ext>
            </a:extLst>
          </p:cNvPr>
          <p:cNvSpPr/>
          <p:nvPr/>
        </p:nvSpPr>
        <p:spPr>
          <a:xfrm>
            <a:off x="2033215" y="4472738"/>
            <a:ext cx="8137018" cy="1966161"/>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solidFill>
                <a:schemeClr val="bg1"/>
              </a:solidFill>
            </a:endParaRPr>
          </a:p>
        </p:txBody>
      </p:sp>
      <p:sp>
        <p:nvSpPr>
          <p:cNvPr id="14" name="文本框 13">
            <a:extLst>
              <a:ext uri="{FF2B5EF4-FFF2-40B4-BE49-F238E27FC236}">
                <a16:creationId xmlns:a16="http://schemas.microsoft.com/office/drawing/2014/main" id="{C0E818C7-9124-2880-FC2C-7AE1DB083B3C}"/>
              </a:ext>
            </a:extLst>
          </p:cNvPr>
          <p:cNvSpPr txBox="1"/>
          <p:nvPr/>
        </p:nvSpPr>
        <p:spPr>
          <a:xfrm>
            <a:off x="2021005" y="4433269"/>
            <a:ext cx="335499" cy="461665"/>
          </a:xfrm>
          <a:prstGeom prst="rect">
            <a:avLst/>
          </a:prstGeom>
          <a:noFill/>
        </p:spPr>
        <p:txBody>
          <a:bodyPr wrap="square" rtlCol="0">
            <a:spAutoFit/>
          </a:bodyPr>
          <a:lstStyle/>
          <a:p>
            <a:r>
              <a:rPr lang="zh-CN" altLang="en-US" sz="2400" b="1" dirty="0"/>
              <a:t>●</a:t>
            </a:r>
          </a:p>
        </p:txBody>
      </p:sp>
      <p:sp>
        <p:nvSpPr>
          <p:cNvPr id="15" name="文本框 14">
            <a:extLst>
              <a:ext uri="{FF2B5EF4-FFF2-40B4-BE49-F238E27FC236}">
                <a16:creationId xmlns:a16="http://schemas.microsoft.com/office/drawing/2014/main" id="{37C35C3A-3E19-7633-1C22-84B961A8C9B2}"/>
              </a:ext>
            </a:extLst>
          </p:cNvPr>
          <p:cNvSpPr txBox="1"/>
          <p:nvPr/>
        </p:nvSpPr>
        <p:spPr>
          <a:xfrm>
            <a:off x="2362598" y="4512212"/>
            <a:ext cx="7795425" cy="338554"/>
          </a:xfrm>
          <a:prstGeom prst="rect">
            <a:avLst/>
          </a:prstGeom>
          <a:noFill/>
        </p:spPr>
        <p:txBody>
          <a:bodyPr wrap="square" rtlCol="0">
            <a:spAutoFit/>
          </a:bodyPr>
          <a:lstStyle/>
          <a:p>
            <a:r>
              <a:rPr lang="zh-CN" altLang="en-US" sz="1600" b="1" dirty="0"/>
              <a:t>一个</a:t>
            </a:r>
            <a:r>
              <a:rPr lang="en-US" altLang="zh-CN" sz="1600" b="1" dirty="0"/>
              <a:t>32</a:t>
            </a:r>
            <a:r>
              <a:rPr lang="zh-CN" altLang="en-US" sz="1600" b="1" dirty="0"/>
              <a:t>位的连接标识符，称为安全参数索引（</a:t>
            </a:r>
            <a:r>
              <a:rPr lang="en-US" altLang="zh-CN" sz="1600" b="1" dirty="0"/>
              <a:t>Security Parameter Index</a:t>
            </a:r>
            <a:r>
              <a:rPr lang="zh-CN" altLang="en-US" sz="1600" b="1" dirty="0"/>
              <a:t>，</a:t>
            </a:r>
            <a:r>
              <a:rPr lang="en-US" altLang="zh-CN" sz="1600" b="1" dirty="0"/>
              <a:t>SPI</a:t>
            </a:r>
            <a:r>
              <a:rPr lang="zh-CN" altLang="en-US" sz="1600" b="1" dirty="0"/>
              <a:t>）</a:t>
            </a:r>
          </a:p>
        </p:txBody>
      </p:sp>
      <p:sp>
        <p:nvSpPr>
          <p:cNvPr id="47" name="文本框 46">
            <a:extLst>
              <a:ext uri="{FF2B5EF4-FFF2-40B4-BE49-F238E27FC236}">
                <a16:creationId xmlns:a16="http://schemas.microsoft.com/office/drawing/2014/main" id="{DA770F57-EC6D-1D81-A2EC-D1E933F30E01}"/>
              </a:ext>
            </a:extLst>
          </p:cNvPr>
          <p:cNvSpPr txBox="1"/>
          <p:nvPr/>
        </p:nvSpPr>
        <p:spPr>
          <a:xfrm>
            <a:off x="2021005" y="4747137"/>
            <a:ext cx="335499" cy="461665"/>
          </a:xfrm>
          <a:prstGeom prst="rect">
            <a:avLst/>
          </a:prstGeom>
          <a:noFill/>
        </p:spPr>
        <p:txBody>
          <a:bodyPr wrap="square" rtlCol="0">
            <a:spAutoFit/>
          </a:bodyPr>
          <a:lstStyle/>
          <a:p>
            <a:r>
              <a:rPr lang="zh-CN" altLang="en-US" sz="2400" b="1" dirty="0"/>
              <a:t>●</a:t>
            </a:r>
          </a:p>
        </p:txBody>
      </p:sp>
      <p:sp>
        <p:nvSpPr>
          <p:cNvPr id="48" name="文本框 47">
            <a:extLst>
              <a:ext uri="{FF2B5EF4-FFF2-40B4-BE49-F238E27FC236}">
                <a16:creationId xmlns:a16="http://schemas.microsoft.com/office/drawing/2014/main" id="{C2F7BEFA-3E08-2287-FC42-123E7AF9114E}"/>
              </a:ext>
            </a:extLst>
          </p:cNvPr>
          <p:cNvSpPr txBox="1"/>
          <p:nvPr/>
        </p:nvSpPr>
        <p:spPr>
          <a:xfrm>
            <a:off x="2362598" y="4826080"/>
            <a:ext cx="7795425" cy="338554"/>
          </a:xfrm>
          <a:prstGeom prst="rect">
            <a:avLst/>
          </a:prstGeom>
          <a:noFill/>
        </p:spPr>
        <p:txBody>
          <a:bodyPr wrap="square" rtlCol="0">
            <a:spAutoFit/>
          </a:bodyPr>
          <a:lstStyle/>
          <a:p>
            <a:r>
              <a:rPr lang="en-US" altLang="zh-CN" sz="1600" b="1" dirty="0"/>
              <a:t>SA</a:t>
            </a:r>
            <a:r>
              <a:rPr lang="zh-CN" altLang="en-US" sz="1600" b="1" dirty="0"/>
              <a:t>的源点和终点的</a:t>
            </a:r>
            <a:r>
              <a:rPr lang="en-US" altLang="zh-CN" sz="1600" b="1" dirty="0"/>
              <a:t>IP</a:t>
            </a:r>
            <a:r>
              <a:rPr lang="zh-CN" altLang="en-US" sz="1600" b="1" dirty="0"/>
              <a:t>地址（图中路由器</a:t>
            </a:r>
            <a:r>
              <a:rPr lang="en-US" altLang="zh-CN" sz="1600" b="1" dirty="0"/>
              <a:t>R1</a:t>
            </a:r>
            <a:r>
              <a:rPr lang="zh-CN" altLang="en-US" sz="1600" b="1" dirty="0"/>
              <a:t>和主机</a:t>
            </a:r>
            <a:r>
              <a:rPr lang="en-US" altLang="zh-CN" sz="1600" b="1" dirty="0"/>
              <a:t>B</a:t>
            </a:r>
            <a:r>
              <a:rPr lang="zh-CN" altLang="en-US" sz="1600" b="1" dirty="0"/>
              <a:t>的</a:t>
            </a:r>
            <a:r>
              <a:rPr lang="en-US" altLang="zh-CN" sz="1600" b="1" dirty="0"/>
              <a:t>IP</a:t>
            </a:r>
            <a:r>
              <a:rPr lang="zh-CN" altLang="en-US" sz="1600" b="1" dirty="0"/>
              <a:t>地址）</a:t>
            </a:r>
          </a:p>
        </p:txBody>
      </p:sp>
      <p:sp>
        <p:nvSpPr>
          <p:cNvPr id="50" name="文本框 49">
            <a:extLst>
              <a:ext uri="{FF2B5EF4-FFF2-40B4-BE49-F238E27FC236}">
                <a16:creationId xmlns:a16="http://schemas.microsoft.com/office/drawing/2014/main" id="{A3010B8E-D627-4B94-4CB3-9F5EF0ACFFD7}"/>
              </a:ext>
            </a:extLst>
          </p:cNvPr>
          <p:cNvSpPr txBox="1"/>
          <p:nvPr/>
        </p:nvSpPr>
        <p:spPr>
          <a:xfrm>
            <a:off x="2021005" y="5061005"/>
            <a:ext cx="335499" cy="461665"/>
          </a:xfrm>
          <a:prstGeom prst="rect">
            <a:avLst/>
          </a:prstGeom>
          <a:noFill/>
        </p:spPr>
        <p:txBody>
          <a:bodyPr wrap="square" rtlCol="0">
            <a:spAutoFit/>
          </a:bodyPr>
          <a:lstStyle/>
          <a:p>
            <a:r>
              <a:rPr lang="zh-CN" altLang="en-US" sz="2400" b="1" dirty="0"/>
              <a:t>●</a:t>
            </a:r>
          </a:p>
        </p:txBody>
      </p:sp>
      <p:sp>
        <p:nvSpPr>
          <p:cNvPr id="51" name="文本框 50">
            <a:extLst>
              <a:ext uri="{FF2B5EF4-FFF2-40B4-BE49-F238E27FC236}">
                <a16:creationId xmlns:a16="http://schemas.microsoft.com/office/drawing/2014/main" id="{9C922478-BE72-7ECA-5F53-9A9800F8345A}"/>
              </a:ext>
            </a:extLst>
          </p:cNvPr>
          <p:cNvSpPr txBox="1"/>
          <p:nvPr/>
        </p:nvSpPr>
        <p:spPr>
          <a:xfrm>
            <a:off x="2362598" y="5139948"/>
            <a:ext cx="7795425" cy="338554"/>
          </a:xfrm>
          <a:prstGeom prst="rect">
            <a:avLst/>
          </a:prstGeom>
          <a:noFill/>
        </p:spPr>
        <p:txBody>
          <a:bodyPr wrap="square" rtlCol="0">
            <a:spAutoFit/>
          </a:bodyPr>
          <a:lstStyle/>
          <a:p>
            <a:r>
              <a:rPr lang="zh-CN" altLang="en-US" sz="1600" b="1" dirty="0"/>
              <a:t>所使用的的加密类型（例如</a:t>
            </a:r>
            <a:r>
              <a:rPr lang="en-US" altLang="zh-CN" sz="1600" b="1" dirty="0"/>
              <a:t>DES</a:t>
            </a:r>
            <a:r>
              <a:rPr lang="zh-CN" altLang="en-US" sz="1600" b="1" dirty="0"/>
              <a:t>或</a:t>
            </a:r>
            <a:r>
              <a:rPr lang="en-US" altLang="zh-CN" sz="1600" b="1" dirty="0"/>
              <a:t>AES</a:t>
            </a:r>
            <a:r>
              <a:rPr lang="zh-CN" altLang="en-US" sz="1600" b="1" dirty="0"/>
              <a:t>）</a:t>
            </a:r>
          </a:p>
        </p:txBody>
      </p:sp>
      <p:sp>
        <p:nvSpPr>
          <p:cNvPr id="53" name="文本框 52">
            <a:extLst>
              <a:ext uri="{FF2B5EF4-FFF2-40B4-BE49-F238E27FC236}">
                <a16:creationId xmlns:a16="http://schemas.microsoft.com/office/drawing/2014/main" id="{611DE5EC-E158-A958-A25F-F82F7EC3DF3E}"/>
              </a:ext>
            </a:extLst>
          </p:cNvPr>
          <p:cNvSpPr txBox="1"/>
          <p:nvPr/>
        </p:nvSpPr>
        <p:spPr>
          <a:xfrm>
            <a:off x="2021005" y="5374873"/>
            <a:ext cx="335499" cy="461665"/>
          </a:xfrm>
          <a:prstGeom prst="rect">
            <a:avLst/>
          </a:prstGeom>
          <a:noFill/>
        </p:spPr>
        <p:txBody>
          <a:bodyPr wrap="square" rtlCol="0">
            <a:spAutoFit/>
          </a:bodyPr>
          <a:lstStyle/>
          <a:p>
            <a:r>
              <a:rPr lang="zh-CN" altLang="en-US" sz="2400" b="1" dirty="0"/>
              <a:t>●</a:t>
            </a:r>
          </a:p>
        </p:txBody>
      </p:sp>
      <p:sp>
        <p:nvSpPr>
          <p:cNvPr id="54" name="文本框 53">
            <a:extLst>
              <a:ext uri="{FF2B5EF4-FFF2-40B4-BE49-F238E27FC236}">
                <a16:creationId xmlns:a16="http://schemas.microsoft.com/office/drawing/2014/main" id="{72BCC8E0-C1C7-078F-9B1B-1ECDD6C4DBC1}"/>
              </a:ext>
            </a:extLst>
          </p:cNvPr>
          <p:cNvSpPr txBox="1"/>
          <p:nvPr/>
        </p:nvSpPr>
        <p:spPr>
          <a:xfrm>
            <a:off x="2362598" y="5453816"/>
            <a:ext cx="7795425" cy="338554"/>
          </a:xfrm>
          <a:prstGeom prst="rect">
            <a:avLst/>
          </a:prstGeom>
          <a:noFill/>
        </p:spPr>
        <p:txBody>
          <a:bodyPr wrap="square" rtlCol="0">
            <a:spAutoFit/>
          </a:bodyPr>
          <a:lstStyle/>
          <a:p>
            <a:r>
              <a:rPr lang="zh-CN" altLang="en-US" sz="1600" b="1" dirty="0"/>
              <a:t>加密的密钥</a:t>
            </a:r>
          </a:p>
        </p:txBody>
      </p:sp>
      <p:sp>
        <p:nvSpPr>
          <p:cNvPr id="56" name="文本框 55">
            <a:extLst>
              <a:ext uri="{FF2B5EF4-FFF2-40B4-BE49-F238E27FC236}">
                <a16:creationId xmlns:a16="http://schemas.microsoft.com/office/drawing/2014/main" id="{078D989B-F239-0B20-80EC-55A3DA310609}"/>
              </a:ext>
            </a:extLst>
          </p:cNvPr>
          <p:cNvSpPr txBox="1"/>
          <p:nvPr/>
        </p:nvSpPr>
        <p:spPr>
          <a:xfrm>
            <a:off x="2021005" y="5688741"/>
            <a:ext cx="335499" cy="461665"/>
          </a:xfrm>
          <a:prstGeom prst="rect">
            <a:avLst/>
          </a:prstGeom>
          <a:noFill/>
        </p:spPr>
        <p:txBody>
          <a:bodyPr wrap="square" rtlCol="0">
            <a:spAutoFit/>
          </a:bodyPr>
          <a:lstStyle/>
          <a:p>
            <a:r>
              <a:rPr lang="zh-CN" altLang="en-US" sz="2400" b="1" dirty="0"/>
              <a:t>●</a:t>
            </a:r>
          </a:p>
        </p:txBody>
      </p:sp>
      <p:sp>
        <p:nvSpPr>
          <p:cNvPr id="57" name="文本框 56">
            <a:extLst>
              <a:ext uri="{FF2B5EF4-FFF2-40B4-BE49-F238E27FC236}">
                <a16:creationId xmlns:a16="http://schemas.microsoft.com/office/drawing/2014/main" id="{12FE6AEB-89ED-5D63-0CA5-90886F4F8C0F}"/>
              </a:ext>
            </a:extLst>
          </p:cNvPr>
          <p:cNvSpPr txBox="1"/>
          <p:nvPr/>
        </p:nvSpPr>
        <p:spPr>
          <a:xfrm>
            <a:off x="2362598" y="5767684"/>
            <a:ext cx="7795425" cy="338554"/>
          </a:xfrm>
          <a:prstGeom prst="rect">
            <a:avLst/>
          </a:prstGeom>
          <a:noFill/>
        </p:spPr>
        <p:txBody>
          <a:bodyPr wrap="square" rtlCol="0">
            <a:spAutoFit/>
          </a:bodyPr>
          <a:lstStyle/>
          <a:p>
            <a:r>
              <a:rPr lang="zh-CN" altLang="en-US" sz="1600" b="1" dirty="0"/>
              <a:t>完整性检查的类型（例如，使用报文摘要</a:t>
            </a:r>
            <a:r>
              <a:rPr lang="en-US" altLang="zh-CN" sz="1600" b="1" dirty="0"/>
              <a:t>MD5</a:t>
            </a:r>
            <a:r>
              <a:rPr lang="zh-CN" altLang="en-US" sz="1600" b="1" dirty="0"/>
              <a:t>或</a:t>
            </a:r>
            <a:r>
              <a:rPr lang="en-US" altLang="zh-CN" sz="1600" b="1" dirty="0"/>
              <a:t>SHA-1</a:t>
            </a:r>
            <a:r>
              <a:rPr lang="zh-CN" altLang="en-US" sz="1600" b="1" dirty="0"/>
              <a:t>的报文鉴别码</a:t>
            </a:r>
            <a:r>
              <a:rPr lang="en-US" altLang="zh-CN" sz="1600" b="1" dirty="0"/>
              <a:t>MAC</a:t>
            </a:r>
            <a:r>
              <a:rPr lang="zh-CN" altLang="en-US" sz="1600" b="1" dirty="0"/>
              <a:t>）</a:t>
            </a:r>
          </a:p>
        </p:txBody>
      </p:sp>
      <p:sp>
        <p:nvSpPr>
          <p:cNvPr id="59" name="文本框 58">
            <a:extLst>
              <a:ext uri="{FF2B5EF4-FFF2-40B4-BE49-F238E27FC236}">
                <a16:creationId xmlns:a16="http://schemas.microsoft.com/office/drawing/2014/main" id="{94892757-00DA-6F95-2233-F864361452EC}"/>
              </a:ext>
            </a:extLst>
          </p:cNvPr>
          <p:cNvSpPr txBox="1"/>
          <p:nvPr/>
        </p:nvSpPr>
        <p:spPr>
          <a:xfrm>
            <a:off x="2021005" y="6002610"/>
            <a:ext cx="335499" cy="461665"/>
          </a:xfrm>
          <a:prstGeom prst="rect">
            <a:avLst/>
          </a:prstGeom>
          <a:noFill/>
        </p:spPr>
        <p:txBody>
          <a:bodyPr wrap="square" rtlCol="0">
            <a:spAutoFit/>
          </a:bodyPr>
          <a:lstStyle/>
          <a:p>
            <a:r>
              <a:rPr lang="zh-CN" altLang="en-US" sz="2400" b="1" dirty="0"/>
              <a:t>●</a:t>
            </a:r>
          </a:p>
        </p:txBody>
      </p:sp>
      <p:sp>
        <p:nvSpPr>
          <p:cNvPr id="60" name="文本框 59">
            <a:extLst>
              <a:ext uri="{FF2B5EF4-FFF2-40B4-BE49-F238E27FC236}">
                <a16:creationId xmlns:a16="http://schemas.microsoft.com/office/drawing/2014/main" id="{9BAAF49C-A0E5-3430-B5B6-0947B414BA78}"/>
              </a:ext>
            </a:extLst>
          </p:cNvPr>
          <p:cNvSpPr txBox="1"/>
          <p:nvPr/>
        </p:nvSpPr>
        <p:spPr>
          <a:xfrm>
            <a:off x="2362598" y="6081553"/>
            <a:ext cx="7795425" cy="338554"/>
          </a:xfrm>
          <a:prstGeom prst="rect">
            <a:avLst/>
          </a:prstGeom>
          <a:noFill/>
        </p:spPr>
        <p:txBody>
          <a:bodyPr wrap="square" rtlCol="0">
            <a:spAutoFit/>
          </a:bodyPr>
          <a:lstStyle/>
          <a:p>
            <a:r>
              <a:rPr lang="zh-CN" altLang="en-US" sz="1600" b="1" dirty="0"/>
              <a:t>鉴别使用的密钥</a:t>
            </a:r>
          </a:p>
        </p:txBody>
      </p:sp>
    </p:spTree>
    <p:custDataLst>
      <p:tags r:id="rId1"/>
    </p:custDataLst>
    <p:extLst>
      <p:ext uri="{BB962C8B-B14F-4D97-AF65-F5344CB8AC3E}">
        <p14:creationId xmlns:p14="http://schemas.microsoft.com/office/powerpoint/2010/main" val="325521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par>
                          <p:cTn id="23" fill="hold">
                            <p:stCondLst>
                              <p:cond delay="500"/>
                            </p:stCondLst>
                            <p:childTnLst>
                              <p:par>
                                <p:cTn id="24" presetID="1" presetClass="entr" presetSubtype="0" fill="hold" grpId="0" nodeType="afterEffect">
                                  <p:stCondLst>
                                    <p:cond delay="0"/>
                                  </p:stCondLst>
                                  <p:iterate type="lt">
                                    <p:tmAbs val="100"/>
                                  </p:iterate>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animEffect transition="in" filter="fade">
                                      <p:cBhvr>
                                        <p:cTn id="32" dur="500"/>
                                        <p:tgtEl>
                                          <p:spTgt spid="47"/>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4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500" fill="hold"/>
                                        <p:tgtEl>
                                          <p:spTgt spid="50"/>
                                        </p:tgtEl>
                                        <p:attrNameLst>
                                          <p:attrName>ppt_w</p:attrName>
                                        </p:attrNameLst>
                                      </p:cBhvr>
                                      <p:tavLst>
                                        <p:tav tm="0">
                                          <p:val>
                                            <p:fltVal val="0"/>
                                          </p:val>
                                        </p:tav>
                                        <p:tav tm="100000">
                                          <p:val>
                                            <p:strVal val="#ppt_w"/>
                                          </p:val>
                                        </p:tav>
                                      </p:tavLst>
                                    </p:anim>
                                    <p:anim calcmode="lin" valueType="num">
                                      <p:cBhvr>
                                        <p:cTn id="41" dur="500" fill="hold"/>
                                        <p:tgtEl>
                                          <p:spTgt spid="50"/>
                                        </p:tgtEl>
                                        <p:attrNameLst>
                                          <p:attrName>ppt_h</p:attrName>
                                        </p:attrNameLst>
                                      </p:cBhvr>
                                      <p:tavLst>
                                        <p:tav tm="0">
                                          <p:val>
                                            <p:fltVal val="0"/>
                                          </p:val>
                                        </p:tav>
                                        <p:tav tm="100000">
                                          <p:val>
                                            <p:strVal val="#ppt_h"/>
                                          </p:val>
                                        </p:tav>
                                      </p:tavLst>
                                    </p:anim>
                                    <p:animEffect transition="in" filter="fade">
                                      <p:cBhvr>
                                        <p:cTn id="42" dur="500"/>
                                        <p:tgtEl>
                                          <p:spTgt spid="50"/>
                                        </p:tgtEl>
                                      </p:cBhvr>
                                    </p:animEffect>
                                  </p:childTnLst>
                                </p:cTn>
                              </p:par>
                            </p:childTnLst>
                          </p:cTn>
                        </p:par>
                        <p:par>
                          <p:cTn id="43" fill="hold">
                            <p:stCondLst>
                              <p:cond delay="500"/>
                            </p:stCondLst>
                            <p:childTnLst>
                              <p:par>
                                <p:cTn id="44" presetID="1" presetClass="entr" presetSubtype="0" fill="hold" grpId="0" nodeType="afterEffect">
                                  <p:stCondLst>
                                    <p:cond delay="0"/>
                                  </p:stCondLst>
                                  <p:iterate type="lt">
                                    <p:tmAbs val="100"/>
                                  </p:iterate>
                                  <p:childTnLst>
                                    <p:set>
                                      <p:cBhvr>
                                        <p:cTn id="45" dur="1" fill="hold">
                                          <p:stCondLst>
                                            <p:cond delay="0"/>
                                          </p:stCondLst>
                                        </p:cTn>
                                        <p:tgtEl>
                                          <p:spTgt spid="5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p:cTn id="50" dur="500" fill="hold"/>
                                        <p:tgtEl>
                                          <p:spTgt spid="53"/>
                                        </p:tgtEl>
                                        <p:attrNameLst>
                                          <p:attrName>ppt_w</p:attrName>
                                        </p:attrNameLst>
                                      </p:cBhvr>
                                      <p:tavLst>
                                        <p:tav tm="0">
                                          <p:val>
                                            <p:fltVal val="0"/>
                                          </p:val>
                                        </p:tav>
                                        <p:tav tm="100000">
                                          <p:val>
                                            <p:strVal val="#ppt_w"/>
                                          </p:val>
                                        </p:tav>
                                      </p:tavLst>
                                    </p:anim>
                                    <p:anim calcmode="lin" valueType="num">
                                      <p:cBhvr>
                                        <p:cTn id="51" dur="500" fill="hold"/>
                                        <p:tgtEl>
                                          <p:spTgt spid="53"/>
                                        </p:tgtEl>
                                        <p:attrNameLst>
                                          <p:attrName>ppt_h</p:attrName>
                                        </p:attrNameLst>
                                      </p:cBhvr>
                                      <p:tavLst>
                                        <p:tav tm="0">
                                          <p:val>
                                            <p:fltVal val="0"/>
                                          </p:val>
                                        </p:tav>
                                        <p:tav tm="100000">
                                          <p:val>
                                            <p:strVal val="#ppt_h"/>
                                          </p:val>
                                        </p:tav>
                                      </p:tavLst>
                                    </p:anim>
                                    <p:animEffect transition="in" filter="fade">
                                      <p:cBhvr>
                                        <p:cTn id="52" dur="500"/>
                                        <p:tgtEl>
                                          <p:spTgt spid="53"/>
                                        </p:tgtEl>
                                      </p:cBhvr>
                                    </p:animEffect>
                                  </p:childTnLst>
                                </p:cTn>
                              </p:par>
                            </p:childTnLst>
                          </p:cTn>
                        </p:par>
                        <p:par>
                          <p:cTn id="53" fill="hold">
                            <p:stCondLst>
                              <p:cond delay="500"/>
                            </p:stCondLst>
                            <p:childTnLst>
                              <p:par>
                                <p:cTn id="54" presetID="1" presetClass="entr" presetSubtype="0" fill="hold" grpId="0" nodeType="afterEffect">
                                  <p:stCondLst>
                                    <p:cond delay="0"/>
                                  </p:stCondLst>
                                  <p:iterate type="lt">
                                    <p:tmAbs val="100"/>
                                  </p:iterate>
                                  <p:childTnLst>
                                    <p:set>
                                      <p:cBhvr>
                                        <p:cTn id="55" dur="1" fill="hold">
                                          <p:stCondLst>
                                            <p:cond delay="0"/>
                                          </p:stCondLst>
                                        </p:cTn>
                                        <p:tgtEl>
                                          <p:spTgt spid="5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p:cTn id="60" dur="500" fill="hold"/>
                                        <p:tgtEl>
                                          <p:spTgt spid="56"/>
                                        </p:tgtEl>
                                        <p:attrNameLst>
                                          <p:attrName>ppt_w</p:attrName>
                                        </p:attrNameLst>
                                      </p:cBhvr>
                                      <p:tavLst>
                                        <p:tav tm="0">
                                          <p:val>
                                            <p:fltVal val="0"/>
                                          </p:val>
                                        </p:tav>
                                        <p:tav tm="100000">
                                          <p:val>
                                            <p:strVal val="#ppt_w"/>
                                          </p:val>
                                        </p:tav>
                                      </p:tavLst>
                                    </p:anim>
                                    <p:anim calcmode="lin" valueType="num">
                                      <p:cBhvr>
                                        <p:cTn id="61" dur="500" fill="hold"/>
                                        <p:tgtEl>
                                          <p:spTgt spid="56"/>
                                        </p:tgtEl>
                                        <p:attrNameLst>
                                          <p:attrName>ppt_h</p:attrName>
                                        </p:attrNameLst>
                                      </p:cBhvr>
                                      <p:tavLst>
                                        <p:tav tm="0">
                                          <p:val>
                                            <p:fltVal val="0"/>
                                          </p:val>
                                        </p:tav>
                                        <p:tav tm="100000">
                                          <p:val>
                                            <p:strVal val="#ppt_h"/>
                                          </p:val>
                                        </p:tav>
                                      </p:tavLst>
                                    </p:anim>
                                    <p:animEffect transition="in" filter="fade">
                                      <p:cBhvr>
                                        <p:cTn id="62" dur="500"/>
                                        <p:tgtEl>
                                          <p:spTgt spid="56"/>
                                        </p:tgtEl>
                                      </p:cBhvr>
                                    </p:animEffect>
                                  </p:childTnLst>
                                </p:cTn>
                              </p:par>
                            </p:childTnLst>
                          </p:cTn>
                        </p:par>
                        <p:par>
                          <p:cTn id="63" fill="hold">
                            <p:stCondLst>
                              <p:cond delay="500"/>
                            </p:stCondLst>
                            <p:childTnLst>
                              <p:par>
                                <p:cTn id="64" presetID="1" presetClass="entr" presetSubtype="0" fill="hold" grpId="0" nodeType="afterEffect">
                                  <p:stCondLst>
                                    <p:cond delay="0"/>
                                  </p:stCondLst>
                                  <p:iterate type="lt">
                                    <p:tmAbs val="100"/>
                                  </p:iterate>
                                  <p:childTnLst>
                                    <p:set>
                                      <p:cBhvr>
                                        <p:cTn id="65" dur="1" fill="hold">
                                          <p:stCondLst>
                                            <p:cond delay="0"/>
                                          </p:stCondLst>
                                        </p:cTn>
                                        <p:tgtEl>
                                          <p:spTgt spid="5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p:cTn id="70" dur="500" fill="hold"/>
                                        <p:tgtEl>
                                          <p:spTgt spid="59"/>
                                        </p:tgtEl>
                                        <p:attrNameLst>
                                          <p:attrName>ppt_w</p:attrName>
                                        </p:attrNameLst>
                                      </p:cBhvr>
                                      <p:tavLst>
                                        <p:tav tm="0">
                                          <p:val>
                                            <p:fltVal val="0"/>
                                          </p:val>
                                        </p:tav>
                                        <p:tav tm="100000">
                                          <p:val>
                                            <p:strVal val="#ppt_w"/>
                                          </p:val>
                                        </p:tav>
                                      </p:tavLst>
                                    </p:anim>
                                    <p:anim calcmode="lin" valueType="num">
                                      <p:cBhvr>
                                        <p:cTn id="71" dur="500" fill="hold"/>
                                        <p:tgtEl>
                                          <p:spTgt spid="59"/>
                                        </p:tgtEl>
                                        <p:attrNameLst>
                                          <p:attrName>ppt_h</p:attrName>
                                        </p:attrNameLst>
                                      </p:cBhvr>
                                      <p:tavLst>
                                        <p:tav tm="0">
                                          <p:val>
                                            <p:fltVal val="0"/>
                                          </p:val>
                                        </p:tav>
                                        <p:tav tm="100000">
                                          <p:val>
                                            <p:strVal val="#ppt_h"/>
                                          </p:val>
                                        </p:tav>
                                      </p:tavLst>
                                    </p:anim>
                                    <p:animEffect transition="in" filter="fade">
                                      <p:cBhvr>
                                        <p:cTn id="72" dur="500"/>
                                        <p:tgtEl>
                                          <p:spTgt spid="59"/>
                                        </p:tgtEl>
                                      </p:cBhvr>
                                    </p:animEffect>
                                  </p:childTnLst>
                                </p:cTn>
                              </p:par>
                            </p:childTnLst>
                          </p:cTn>
                        </p:par>
                        <p:par>
                          <p:cTn id="73" fill="hold">
                            <p:stCondLst>
                              <p:cond delay="500"/>
                            </p:stCondLst>
                            <p:childTnLst>
                              <p:par>
                                <p:cTn id="74" presetID="1" presetClass="entr" presetSubtype="0" fill="hold" grpId="0" nodeType="afterEffect">
                                  <p:stCondLst>
                                    <p:cond delay="0"/>
                                  </p:stCondLst>
                                  <p:iterate type="lt">
                                    <p:tmAbs val="100"/>
                                  </p:iterate>
                                  <p:childTnLst>
                                    <p:set>
                                      <p:cBhvr>
                                        <p:cTn id="75"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4" grpId="0"/>
      <p:bldP spid="15" grpId="0"/>
      <p:bldP spid="47" grpId="0"/>
      <p:bldP spid="48" grpId="0"/>
      <p:bldP spid="50" grpId="0"/>
      <p:bldP spid="51" grpId="0"/>
      <p:bldP spid="53" grpId="0"/>
      <p:bldP spid="54" grpId="0"/>
      <p:bldP spid="56" grpId="0"/>
      <p:bldP spid="57" grpId="0"/>
      <p:bldP spid="59"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sp>
        <p:nvSpPr>
          <p:cNvPr id="39" name="矩形 38">
            <a:extLst>
              <a:ext uri="{FF2B5EF4-FFF2-40B4-BE49-F238E27FC236}">
                <a16:creationId xmlns:a16="http://schemas.microsoft.com/office/drawing/2014/main" id="{D2102CB3-3EE5-6EC0-7BEC-137697FEE4C1}"/>
              </a:ext>
            </a:extLst>
          </p:cNvPr>
          <p:cNvSpPr/>
          <p:nvPr/>
        </p:nvSpPr>
        <p:spPr>
          <a:xfrm>
            <a:off x="4217347" y="1183519"/>
            <a:ext cx="375730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交换机中毒</a:t>
            </a:r>
          </a:p>
        </p:txBody>
      </p:sp>
      <p:sp>
        <p:nvSpPr>
          <p:cNvPr id="65" name="文本框 64">
            <a:extLst>
              <a:ext uri="{FF2B5EF4-FFF2-40B4-BE49-F238E27FC236}">
                <a16:creationId xmlns:a16="http://schemas.microsoft.com/office/drawing/2014/main" id="{58B4BA8F-0B08-85DC-75BA-DA704209AD3E}"/>
              </a:ext>
            </a:extLst>
          </p:cNvPr>
          <p:cNvSpPr txBox="1"/>
          <p:nvPr/>
        </p:nvSpPr>
        <p:spPr>
          <a:xfrm>
            <a:off x="2390656" y="3741629"/>
            <a:ext cx="935167" cy="369332"/>
          </a:xfrm>
          <a:prstGeom prst="rect">
            <a:avLst/>
          </a:prstGeom>
          <a:noFill/>
        </p:spPr>
        <p:txBody>
          <a:bodyPr wrap="square" rtlCol="0">
            <a:spAutoFit/>
          </a:bodyPr>
          <a:lstStyle/>
          <a:p>
            <a:pPr algn="ctr"/>
            <a:r>
              <a:rPr lang="zh-CN" altLang="en-US" b="1" dirty="0">
                <a:solidFill>
                  <a:schemeClr val="accent1">
                    <a:lumMod val="75000"/>
                  </a:schemeClr>
                </a:solidFill>
              </a:rPr>
              <a:t>攻击者</a:t>
            </a:r>
          </a:p>
        </p:txBody>
      </p:sp>
      <p:sp>
        <p:nvSpPr>
          <p:cNvPr id="76" name="文本框 75">
            <a:extLst>
              <a:ext uri="{FF2B5EF4-FFF2-40B4-BE49-F238E27FC236}">
                <a16:creationId xmlns:a16="http://schemas.microsoft.com/office/drawing/2014/main" id="{88F12A84-B257-D90D-C2CA-0ADB158B18B9}"/>
              </a:ext>
            </a:extLst>
          </p:cNvPr>
          <p:cNvSpPr txBox="1"/>
          <p:nvPr/>
        </p:nvSpPr>
        <p:spPr>
          <a:xfrm>
            <a:off x="3395471" y="2654098"/>
            <a:ext cx="1846865" cy="646331"/>
          </a:xfrm>
          <a:prstGeom prst="rect">
            <a:avLst/>
          </a:prstGeom>
          <a:noFill/>
        </p:spPr>
        <p:txBody>
          <a:bodyPr wrap="square" rtlCol="0">
            <a:spAutoFit/>
          </a:bodyPr>
          <a:lstStyle/>
          <a:p>
            <a:pPr algn="ctr"/>
            <a:r>
              <a:rPr lang="zh-CN" altLang="en-US" b="1" dirty="0">
                <a:solidFill>
                  <a:schemeClr val="accent1">
                    <a:lumMod val="75000"/>
                  </a:schemeClr>
                </a:solidFill>
              </a:rPr>
              <a:t>大量伪造了不同</a:t>
            </a:r>
            <a:endParaRPr lang="en-US" altLang="zh-CN" b="1" dirty="0">
              <a:solidFill>
                <a:schemeClr val="accent1">
                  <a:lumMod val="75000"/>
                </a:schemeClr>
              </a:solidFill>
            </a:endParaRPr>
          </a:p>
          <a:p>
            <a:pPr algn="ctr"/>
            <a:r>
              <a:rPr lang="zh-CN" altLang="en-US" b="1" dirty="0">
                <a:solidFill>
                  <a:schemeClr val="accent1">
                    <a:lumMod val="75000"/>
                  </a:schemeClr>
                </a:solidFill>
              </a:rPr>
              <a:t>源</a:t>
            </a:r>
            <a:r>
              <a:rPr lang="en-US" altLang="zh-CN" b="1" dirty="0">
                <a:solidFill>
                  <a:schemeClr val="accent1">
                    <a:lumMod val="75000"/>
                  </a:schemeClr>
                </a:solidFill>
              </a:rPr>
              <a:t>MAC</a:t>
            </a:r>
            <a:r>
              <a:rPr lang="zh-CN" altLang="en-US" b="1" dirty="0">
                <a:solidFill>
                  <a:schemeClr val="accent1">
                    <a:lumMod val="75000"/>
                  </a:schemeClr>
                </a:solidFill>
              </a:rPr>
              <a:t>地址的帧</a:t>
            </a:r>
          </a:p>
        </p:txBody>
      </p:sp>
      <p:grpSp>
        <p:nvGrpSpPr>
          <p:cNvPr id="5" name="组合 4">
            <a:extLst>
              <a:ext uri="{FF2B5EF4-FFF2-40B4-BE49-F238E27FC236}">
                <a16:creationId xmlns:a16="http://schemas.microsoft.com/office/drawing/2014/main" id="{5EB289E2-A45D-1C78-14E3-990783E179B1}"/>
              </a:ext>
            </a:extLst>
          </p:cNvPr>
          <p:cNvGrpSpPr/>
          <p:nvPr/>
        </p:nvGrpSpPr>
        <p:grpSpPr>
          <a:xfrm>
            <a:off x="3360882" y="3196995"/>
            <a:ext cx="2016527" cy="369332"/>
            <a:chOff x="3360882" y="3196995"/>
            <a:chExt cx="2016527" cy="369332"/>
          </a:xfrm>
        </p:grpSpPr>
        <p:sp>
          <p:nvSpPr>
            <p:cNvPr id="73" name="标注: 右箭头 72">
              <a:extLst>
                <a:ext uri="{FF2B5EF4-FFF2-40B4-BE49-F238E27FC236}">
                  <a16:creationId xmlns:a16="http://schemas.microsoft.com/office/drawing/2014/main" id="{2E8A376C-B778-A2FF-FE60-6E2E5FE39872}"/>
                </a:ext>
              </a:extLst>
            </p:cNvPr>
            <p:cNvSpPr/>
            <p:nvPr/>
          </p:nvSpPr>
          <p:spPr>
            <a:xfrm>
              <a:off x="3360882" y="3331007"/>
              <a:ext cx="437040" cy="157214"/>
            </a:xfrm>
            <a:prstGeom prst="rightArrowCallout">
              <a:avLst>
                <a:gd name="adj1" fmla="val 25000"/>
                <a:gd name="adj2" fmla="val 25000"/>
                <a:gd name="adj3" fmla="val 25000"/>
                <a:gd name="adj4" fmla="val 77218"/>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7" name="标注: 右箭头 76">
              <a:extLst>
                <a:ext uri="{FF2B5EF4-FFF2-40B4-BE49-F238E27FC236}">
                  <a16:creationId xmlns:a16="http://schemas.microsoft.com/office/drawing/2014/main" id="{3745B2C1-E070-5F32-2535-60728554BA33}"/>
                </a:ext>
              </a:extLst>
            </p:cNvPr>
            <p:cNvSpPr/>
            <p:nvPr/>
          </p:nvSpPr>
          <p:spPr>
            <a:xfrm>
              <a:off x="3990011" y="3331007"/>
              <a:ext cx="437040" cy="157214"/>
            </a:xfrm>
            <a:prstGeom prst="rightArrowCallout">
              <a:avLst>
                <a:gd name="adj1" fmla="val 25000"/>
                <a:gd name="adj2" fmla="val 25000"/>
                <a:gd name="adj3" fmla="val 25000"/>
                <a:gd name="adj4" fmla="val 77218"/>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 name="标注: 右箭头 77">
              <a:extLst>
                <a:ext uri="{FF2B5EF4-FFF2-40B4-BE49-F238E27FC236}">
                  <a16:creationId xmlns:a16="http://schemas.microsoft.com/office/drawing/2014/main" id="{66BD69E3-7A18-89EA-5493-F99BA69C49CA}"/>
                </a:ext>
              </a:extLst>
            </p:cNvPr>
            <p:cNvSpPr/>
            <p:nvPr/>
          </p:nvSpPr>
          <p:spPr>
            <a:xfrm>
              <a:off x="4940369" y="3331007"/>
              <a:ext cx="437040" cy="157214"/>
            </a:xfrm>
            <a:prstGeom prst="rightArrowCallout">
              <a:avLst>
                <a:gd name="adj1" fmla="val 25000"/>
                <a:gd name="adj2" fmla="val 25000"/>
                <a:gd name="adj3" fmla="val 25000"/>
                <a:gd name="adj4" fmla="val 77218"/>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 name="文本框 78">
              <a:extLst>
                <a:ext uri="{FF2B5EF4-FFF2-40B4-BE49-F238E27FC236}">
                  <a16:creationId xmlns:a16="http://schemas.microsoft.com/office/drawing/2014/main" id="{46CA26C2-071E-D27A-EA5D-3D2186B4CF22}"/>
                </a:ext>
              </a:extLst>
            </p:cNvPr>
            <p:cNvSpPr txBox="1"/>
            <p:nvPr/>
          </p:nvSpPr>
          <p:spPr>
            <a:xfrm>
              <a:off x="4531936" y="3196995"/>
              <a:ext cx="293659" cy="369332"/>
            </a:xfrm>
            <a:prstGeom prst="rect">
              <a:avLst/>
            </a:prstGeom>
            <a:noFill/>
          </p:spPr>
          <p:txBody>
            <a:bodyPr wrap="square" rtlCol="0">
              <a:spAutoFit/>
            </a:bodyPr>
            <a:lstStyle/>
            <a:p>
              <a:pPr algn="ctr"/>
              <a:r>
                <a:rPr lang="en-US" altLang="zh-CN" b="1" dirty="0"/>
                <a:t>…</a:t>
              </a:r>
              <a:endParaRPr lang="zh-CN" altLang="en-US" b="1" dirty="0"/>
            </a:p>
          </p:txBody>
        </p:sp>
      </p:grpSp>
      <p:graphicFrame>
        <p:nvGraphicFramePr>
          <p:cNvPr id="83" name="表格 16">
            <a:extLst>
              <a:ext uri="{FF2B5EF4-FFF2-40B4-BE49-F238E27FC236}">
                <a16:creationId xmlns:a16="http://schemas.microsoft.com/office/drawing/2014/main" id="{D3EA4E52-7061-3A8F-2E7D-8BB0A5CE6F87}"/>
              </a:ext>
            </a:extLst>
          </p:cNvPr>
          <p:cNvGraphicFramePr>
            <a:graphicFrameLocks noGrp="1"/>
          </p:cNvGraphicFramePr>
          <p:nvPr/>
        </p:nvGraphicFramePr>
        <p:xfrm>
          <a:off x="5032454" y="4504139"/>
          <a:ext cx="2347265" cy="1854200"/>
        </p:xfrm>
        <a:graphic>
          <a:graphicData uri="http://schemas.openxmlformats.org/drawingml/2006/table">
            <a:tbl>
              <a:tblPr firstRow="1" bandRow="1">
                <a:tableStyleId>{5C22544A-7EE6-4342-B048-85BDC9FD1C3A}</a:tableStyleId>
              </a:tblPr>
              <a:tblGrid>
                <a:gridCol w="1516900">
                  <a:extLst>
                    <a:ext uri="{9D8B030D-6E8A-4147-A177-3AD203B41FA5}">
                      <a16:colId xmlns:a16="http://schemas.microsoft.com/office/drawing/2014/main" val="1791083818"/>
                    </a:ext>
                  </a:extLst>
                </a:gridCol>
                <a:gridCol w="830365">
                  <a:extLst>
                    <a:ext uri="{9D8B030D-6E8A-4147-A177-3AD203B41FA5}">
                      <a16:colId xmlns:a16="http://schemas.microsoft.com/office/drawing/2014/main" val="4031878365"/>
                    </a:ext>
                  </a:extLst>
                </a:gridCol>
              </a:tblGrid>
              <a:tr h="370840">
                <a:tc>
                  <a:txBody>
                    <a:bodyPr/>
                    <a:lstStyle/>
                    <a:p>
                      <a:pPr algn="ctr"/>
                      <a:r>
                        <a:rPr lang="en-US" altLang="zh-CN" b="1" dirty="0">
                          <a:solidFill>
                            <a:schemeClr val="tx1"/>
                          </a:solidFill>
                          <a:latin typeface="Arial Narrow" panose="020B0606020202030204" pitchFamily="34" charset="0"/>
                          <a:ea typeface="+mn-ea"/>
                        </a:rPr>
                        <a:t>MAC</a:t>
                      </a:r>
                      <a:r>
                        <a:rPr lang="zh-CN" altLang="en-US" b="1" dirty="0">
                          <a:solidFill>
                            <a:schemeClr val="tx1"/>
                          </a:solidFill>
                          <a:latin typeface="Arial Narrow" panose="020B0606020202030204" pitchFamily="34" charset="0"/>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1" dirty="0">
                          <a:solidFill>
                            <a:schemeClr val="tx1"/>
                          </a:solidFill>
                          <a:latin typeface="Arial Narrow" panose="020B0606020202030204" pitchFamily="34" charset="0"/>
                          <a:ea typeface="+mn-ea"/>
                        </a:rPr>
                        <a:t>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7583633"/>
                  </a:ext>
                </a:extLst>
              </a:tr>
              <a:tr h="370840">
                <a:tc>
                  <a:txBody>
                    <a:bodyPr/>
                    <a:lstStyle/>
                    <a:p>
                      <a:pPr algn="l"/>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422220"/>
                  </a:ext>
                </a:extLst>
              </a:tr>
              <a:tr h="370840">
                <a:tc>
                  <a:txBody>
                    <a:bodyPr/>
                    <a:lstStyle/>
                    <a:p>
                      <a:pPr algn="l"/>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622071"/>
                  </a:ext>
                </a:extLst>
              </a:tr>
              <a:tr h="370840">
                <a:tc>
                  <a:txBody>
                    <a:bodyPr/>
                    <a:lstStyle/>
                    <a:p>
                      <a:pPr algn="l"/>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9201173"/>
                  </a:ext>
                </a:extLst>
              </a:tr>
              <a:tr h="370840">
                <a:tc>
                  <a:txBody>
                    <a:bodyPr/>
                    <a:lstStyle/>
                    <a:p>
                      <a:pPr algn="l"/>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331767"/>
                  </a:ext>
                </a:extLst>
              </a:tr>
            </a:tbl>
          </a:graphicData>
        </a:graphic>
      </p:graphicFrame>
      <p:sp>
        <p:nvSpPr>
          <p:cNvPr id="84" name="文本框 83">
            <a:extLst>
              <a:ext uri="{FF2B5EF4-FFF2-40B4-BE49-F238E27FC236}">
                <a16:creationId xmlns:a16="http://schemas.microsoft.com/office/drawing/2014/main" id="{075D592D-6DFD-3E31-6532-8369D696C131}"/>
              </a:ext>
            </a:extLst>
          </p:cNvPr>
          <p:cNvSpPr txBox="1"/>
          <p:nvPr/>
        </p:nvSpPr>
        <p:spPr>
          <a:xfrm>
            <a:off x="4926263" y="4134807"/>
            <a:ext cx="2554124" cy="369332"/>
          </a:xfrm>
          <a:prstGeom prst="rect">
            <a:avLst/>
          </a:prstGeom>
          <a:noFill/>
        </p:spPr>
        <p:txBody>
          <a:bodyPr wrap="square" rtlCol="0">
            <a:spAutoFit/>
          </a:bodyPr>
          <a:lstStyle/>
          <a:p>
            <a:pPr algn="ctr"/>
            <a:r>
              <a:rPr lang="zh-CN" altLang="en-US" b="1" dirty="0"/>
              <a:t>以太网交换机的转发表</a:t>
            </a:r>
          </a:p>
        </p:txBody>
      </p:sp>
      <p:sp>
        <p:nvSpPr>
          <p:cNvPr id="85" name="文本框 84">
            <a:extLst>
              <a:ext uri="{FF2B5EF4-FFF2-40B4-BE49-F238E27FC236}">
                <a16:creationId xmlns:a16="http://schemas.microsoft.com/office/drawing/2014/main" id="{E907C2E2-31D4-D612-8F5A-005110EA9A88}"/>
              </a:ext>
            </a:extLst>
          </p:cNvPr>
          <p:cNvSpPr txBox="1"/>
          <p:nvPr/>
        </p:nvSpPr>
        <p:spPr>
          <a:xfrm>
            <a:off x="3325823" y="6001598"/>
            <a:ext cx="1621010" cy="369332"/>
          </a:xfrm>
          <a:prstGeom prst="rect">
            <a:avLst/>
          </a:prstGeom>
          <a:noFill/>
        </p:spPr>
        <p:txBody>
          <a:bodyPr wrap="square" rtlCol="0">
            <a:spAutoFit/>
          </a:bodyPr>
          <a:lstStyle/>
          <a:p>
            <a:pPr algn="r"/>
            <a:r>
              <a:rPr lang="zh-CN" altLang="en-US" b="1" dirty="0">
                <a:solidFill>
                  <a:schemeClr val="accent1">
                    <a:lumMod val="75000"/>
                  </a:schemeClr>
                </a:solidFill>
              </a:rPr>
              <a:t>转发表被填满</a:t>
            </a:r>
          </a:p>
        </p:txBody>
      </p:sp>
      <p:grpSp>
        <p:nvGrpSpPr>
          <p:cNvPr id="7" name="组合 6">
            <a:extLst>
              <a:ext uri="{FF2B5EF4-FFF2-40B4-BE49-F238E27FC236}">
                <a16:creationId xmlns:a16="http://schemas.microsoft.com/office/drawing/2014/main" id="{5AC06EDA-B671-6D1A-48FD-11D66BBFDAE0}"/>
              </a:ext>
            </a:extLst>
          </p:cNvPr>
          <p:cNvGrpSpPr/>
          <p:nvPr/>
        </p:nvGrpSpPr>
        <p:grpSpPr>
          <a:xfrm>
            <a:off x="2480294" y="2198910"/>
            <a:ext cx="6483583" cy="2578623"/>
            <a:chOff x="2480294" y="2198910"/>
            <a:chExt cx="6483583" cy="2578623"/>
          </a:xfrm>
        </p:grpSpPr>
        <p:grpSp>
          <p:nvGrpSpPr>
            <p:cNvPr id="6" name="组合 5">
              <a:extLst>
                <a:ext uri="{FF2B5EF4-FFF2-40B4-BE49-F238E27FC236}">
                  <a16:creationId xmlns:a16="http://schemas.microsoft.com/office/drawing/2014/main" id="{4D2785CC-8888-8C9B-8341-FF551E97073A}"/>
                </a:ext>
              </a:extLst>
            </p:cNvPr>
            <p:cNvGrpSpPr/>
            <p:nvPr/>
          </p:nvGrpSpPr>
          <p:grpSpPr>
            <a:xfrm>
              <a:off x="2480294" y="2459901"/>
              <a:ext cx="6483583" cy="2090494"/>
              <a:chOff x="2480294" y="2459901"/>
              <a:chExt cx="6483583" cy="2090494"/>
            </a:xfrm>
          </p:grpSpPr>
          <p:cxnSp>
            <p:nvCxnSpPr>
              <p:cNvPr id="61" name="直接连接符 60">
                <a:extLst>
                  <a:ext uri="{FF2B5EF4-FFF2-40B4-BE49-F238E27FC236}">
                    <a16:creationId xmlns:a16="http://schemas.microsoft.com/office/drawing/2014/main" id="{CB80AD60-A5C7-7276-C9B3-8931E99380EC}"/>
                  </a:ext>
                </a:extLst>
              </p:cNvPr>
              <p:cNvCxnSpPr>
                <a:cxnSpLocks/>
              </p:cNvCxnSpPr>
              <p:nvPr/>
            </p:nvCxnSpPr>
            <p:spPr>
              <a:xfrm flipH="1">
                <a:off x="3000968" y="3526173"/>
                <a:ext cx="3205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319311A-8BC2-4498-D9C8-6AD14379FB59}"/>
                  </a:ext>
                </a:extLst>
              </p:cNvPr>
              <p:cNvCxnSpPr>
                <a:cxnSpLocks/>
              </p:cNvCxnSpPr>
              <p:nvPr/>
            </p:nvCxnSpPr>
            <p:spPr>
              <a:xfrm>
                <a:off x="6043375" y="3518549"/>
                <a:ext cx="2334936" cy="10318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E0C2153-6131-337C-FEB3-C9207509D695}"/>
                  </a:ext>
                </a:extLst>
              </p:cNvPr>
              <p:cNvCxnSpPr/>
              <p:nvPr/>
            </p:nvCxnSpPr>
            <p:spPr>
              <a:xfrm flipV="1">
                <a:off x="6121672" y="2637705"/>
                <a:ext cx="2130804" cy="8808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4" name="图形 63">
                <a:extLst>
                  <a:ext uri="{FF2B5EF4-FFF2-40B4-BE49-F238E27FC236}">
                    <a16:creationId xmlns:a16="http://schemas.microsoft.com/office/drawing/2014/main" id="{6157E270-7BB3-8E7E-7A16-F61A0656A8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0294" y="2989905"/>
                <a:ext cx="755893" cy="731110"/>
              </a:xfrm>
              <a:prstGeom prst="rect">
                <a:avLst/>
              </a:prstGeom>
            </p:spPr>
          </p:pic>
          <p:sp>
            <p:nvSpPr>
              <p:cNvPr id="68" name="文本框 67">
                <a:extLst>
                  <a:ext uri="{FF2B5EF4-FFF2-40B4-BE49-F238E27FC236}">
                    <a16:creationId xmlns:a16="http://schemas.microsoft.com/office/drawing/2014/main" id="{76048063-3667-347E-C48F-93EE41CD75BB}"/>
                  </a:ext>
                </a:extLst>
              </p:cNvPr>
              <p:cNvSpPr txBox="1"/>
              <p:nvPr/>
            </p:nvSpPr>
            <p:spPr>
              <a:xfrm>
                <a:off x="5618439" y="2459901"/>
                <a:ext cx="965499" cy="646331"/>
              </a:xfrm>
              <a:prstGeom prst="rect">
                <a:avLst/>
              </a:prstGeom>
              <a:noFill/>
            </p:spPr>
            <p:txBody>
              <a:bodyPr wrap="square" rtlCol="0">
                <a:spAutoFit/>
              </a:bodyPr>
              <a:lstStyle/>
              <a:p>
                <a:pPr algn="ctr"/>
                <a:r>
                  <a:rPr lang="zh-CN" altLang="en-US" b="1" dirty="0"/>
                  <a:t>以太网</a:t>
                </a:r>
                <a:endParaRPr lang="en-US" altLang="zh-CN" b="1" dirty="0"/>
              </a:p>
              <a:p>
                <a:pPr algn="ctr"/>
                <a:r>
                  <a:rPr lang="zh-CN" altLang="en-US" b="1" dirty="0"/>
                  <a:t>交换机</a:t>
                </a:r>
              </a:p>
            </p:txBody>
          </p:sp>
          <p:sp>
            <p:nvSpPr>
              <p:cNvPr id="71" name="文本框 70">
                <a:extLst>
                  <a:ext uri="{FF2B5EF4-FFF2-40B4-BE49-F238E27FC236}">
                    <a16:creationId xmlns:a16="http://schemas.microsoft.com/office/drawing/2014/main" id="{08C14B9B-3CD6-F388-35FF-677EA137F700}"/>
                  </a:ext>
                </a:extLst>
              </p:cNvPr>
              <p:cNvSpPr txBox="1"/>
              <p:nvPr/>
            </p:nvSpPr>
            <p:spPr>
              <a:xfrm>
                <a:off x="8147478" y="3366782"/>
                <a:ext cx="461665" cy="318782"/>
              </a:xfrm>
              <a:prstGeom prst="rect">
                <a:avLst/>
              </a:prstGeom>
              <a:noFill/>
            </p:spPr>
            <p:txBody>
              <a:bodyPr vert="eaVert" wrap="square" rtlCol="0">
                <a:spAutoFit/>
              </a:bodyPr>
              <a:lstStyle/>
              <a:p>
                <a:r>
                  <a:rPr lang="en-US" altLang="zh-CN" b="1" dirty="0"/>
                  <a:t>…</a:t>
                </a:r>
                <a:endParaRPr lang="zh-CN" altLang="en-US" b="1" dirty="0"/>
              </a:p>
            </p:txBody>
          </p:sp>
          <p:sp>
            <p:nvSpPr>
              <p:cNvPr id="72" name="文本框 71">
                <a:extLst>
                  <a:ext uri="{FF2B5EF4-FFF2-40B4-BE49-F238E27FC236}">
                    <a16:creationId xmlns:a16="http://schemas.microsoft.com/office/drawing/2014/main" id="{5C4CB58C-3D7F-B449-A78F-C3EFAB5F6323}"/>
                  </a:ext>
                </a:extLst>
              </p:cNvPr>
              <p:cNvSpPr txBox="1"/>
              <p:nvPr/>
            </p:nvSpPr>
            <p:spPr>
              <a:xfrm>
                <a:off x="8544951" y="2910632"/>
                <a:ext cx="418926" cy="1200329"/>
              </a:xfrm>
              <a:prstGeom prst="rect">
                <a:avLst/>
              </a:prstGeom>
              <a:noFill/>
            </p:spPr>
            <p:txBody>
              <a:bodyPr wrap="square" rtlCol="0">
                <a:spAutoFit/>
              </a:bodyPr>
              <a:lstStyle/>
              <a:p>
                <a:pPr algn="ctr"/>
                <a:r>
                  <a:rPr lang="zh-CN" altLang="en-US" b="1" dirty="0"/>
                  <a:t>普</a:t>
                </a:r>
                <a:endParaRPr lang="en-US" altLang="zh-CN" b="1" dirty="0"/>
              </a:p>
              <a:p>
                <a:pPr algn="ctr"/>
                <a:r>
                  <a:rPr lang="zh-CN" altLang="en-US" b="1" dirty="0"/>
                  <a:t>通</a:t>
                </a:r>
                <a:endParaRPr lang="en-US" altLang="zh-CN" b="1" dirty="0"/>
              </a:p>
              <a:p>
                <a:pPr algn="ctr"/>
                <a:r>
                  <a:rPr lang="zh-CN" altLang="en-US" b="1" dirty="0"/>
                  <a:t>用</a:t>
                </a:r>
                <a:endParaRPr lang="en-US" altLang="zh-CN" b="1" dirty="0"/>
              </a:p>
              <a:p>
                <a:pPr algn="ctr"/>
                <a:r>
                  <a:rPr lang="zh-CN" altLang="en-US" b="1" dirty="0"/>
                  <a:t>户</a:t>
                </a:r>
              </a:p>
            </p:txBody>
          </p:sp>
          <p:sp>
            <p:nvSpPr>
              <p:cNvPr id="80" name="文本框 79">
                <a:extLst>
                  <a:ext uri="{FF2B5EF4-FFF2-40B4-BE49-F238E27FC236}">
                    <a16:creationId xmlns:a16="http://schemas.microsoft.com/office/drawing/2014/main" id="{C6C2276B-F779-5315-BABA-C61FA2CACB0C}"/>
                  </a:ext>
                </a:extLst>
              </p:cNvPr>
              <p:cNvSpPr txBox="1"/>
              <p:nvPr/>
            </p:nvSpPr>
            <p:spPr>
              <a:xfrm>
                <a:off x="5523540" y="3182116"/>
                <a:ext cx="227360" cy="369332"/>
              </a:xfrm>
              <a:prstGeom prst="rect">
                <a:avLst/>
              </a:prstGeom>
              <a:noFill/>
            </p:spPr>
            <p:txBody>
              <a:bodyPr wrap="square" rtlCol="0">
                <a:spAutoFit/>
              </a:bodyPr>
              <a:lstStyle/>
              <a:p>
                <a:pPr algn="ctr"/>
                <a:r>
                  <a:rPr lang="en-US" altLang="zh-CN" b="1" dirty="0"/>
                  <a:t>1</a:t>
                </a:r>
                <a:endParaRPr lang="zh-CN" altLang="en-US" b="1" dirty="0"/>
              </a:p>
            </p:txBody>
          </p:sp>
          <p:sp>
            <p:nvSpPr>
              <p:cNvPr id="81" name="文本框 80">
                <a:extLst>
                  <a:ext uri="{FF2B5EF4-FFF2-40B4-BE49-F238E27FC236}">
                    <a16:creationId xmlns:a16="http://schemas.microsoft.com/office/drawing/2014/main" id="{E05232E1-4D6B-9033-1765-9460B3F7AF18}"/>
                  </a:ext>
                </a:extLst>
              </p:cNvPr>
              <p:cNvSpPr txBox="1"/>
              <p:nvPr/>
            </p:nvSpPr>
            <p:spPr>
              <a:xfrm>
                <a:off x="6477217" y="2932227"/>
                <a:ext cx="227360" cy="369332"/>
              </a:xfrm>
              <a:prstGeom prst="rect">
                <a:avLst/>
              </a:prstGeom>
              <a:noFill/>
            </p:spPr>
            <p:txBody>
              <a:bodyPr wrap="square" rtlCol="0">
                <a:spAutoFit/>
              </a:bodyPr>
              <a:lstStyle/>
              <a:p>
                <a:pPr algn="ctr"/>
                <a:r>
                  <a:rPr lang="en-US" altLang="zh-CN" b="1" dirty="0"/>
                  <a:t>2</a:t>
                </a:r>
                <a:endParaRPr lang="zh-CN" altLang="en-US" b="1" dirty="0"/>
              </a:p>
            </p:txBody>
          </p:sp>
          <p:sp>
            <p:nvSpPr>
              <p:cNvPr id="82" name="文本框 81">
                <a:extLst>
                  <a:ext uri="{FF2B5EF4-FFF2-40B4-BE49-F238E27FC236}">
                    <a16:creationId xmlns:a16="http://schemas.microsoft.com/office/drawing/2014/main" id="{239B5660-DC92-6F89-1A72-A7DD80884AA7}"/>
                  </a:ext>
                </a:extLst>
              </p:cNvPr>
              <p:cNvSpPr txBox="1"/>
              <p:nvPr/>
            </p:nvSpPr>
            <p:spPr>
              <a:xfrm>
                <a:off x="6477217" y="3410958"/>
                <a:ext cx="227360" cy="369332"/>
              </a:xfrm>
              <a:prstGeom prst="rect">
                <a:avLst/>
              </a:prstGeom>
              <a:noFill/>
            </p:spPr>
            <p:txBody>
              <a:bodyPr wrap="square" rtlCol="0">
                <a:spAutoFit/>
              </a:bodyPr>
              <a:lstStyle/>
              <a:p>
                <a:pPr algn="ctr"/>
                <a:r>
                  <a:rPr lang="en-US" altLang="zh-CN" b="1" dirty="0"/>
                  <a:t>3</a:t>
                </a:r>
                <a:endParaRPr lang="zh-CN" altLang="en-US" b="1" dirty="0"/>
              </a:p>
            </p:txBody>
          </p:sp>
        </p:grpSp>
        <p:pic>
          <p:nvPicPr>
            <p:cNvPr id="69" name="图形 68">
              <a:extLst>
                <a:ext uri="{FF2B5EF4-FFF2-40B4-BE49-F238E27FC236}">
                  <a16:creationId xmlns:a16="http://schemas.microsoft.com/office/drawing/2014/main" id="{28E48E00-982C-C38E-EF76-059223E31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6974" y="2198910"/>
              <a:ext cx="755893" cy="731110"/>
            </a:xfrm>
            <a:prstGeom prst="rect">
              <a:avLst/>
            </a:prstGeom>
          </p:spPr>
        </p:pic>
        <p:pic>
          <p:nvPicPr>
            <p:cNvPr id="70" name="图形 69">
              <a:extLst>
                <a:ext uri="{FF2B5EF4-FFF2-40B4-BE49-F238E27FC236}">
                  <a16:creationId xmlns:a16="http://schemas.microsoft.com/office/drawing/2014/main" id="{7BC9D95D-2434-CD87-8F0A-8B1B1CAA4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6973" y="4046423"/>
              <a:ext cx="755893" cy="731110"/>
            </a:xfrm>
            <a:prstGeom prst="rect">
              <a:avLst/>
            </a:prstGeom>
          </p:spPr>
        </p:pic>
        <p:pic>
          <p:nvPicPr>
            <p:cNvPr id="66" name="图形 65">
              <a:extLst>
                <a:ext uri="{FF2B5EF4-FFF2-40B4-BE49-F238E27FC236}">
                  <a16:creationId xmlns:a16="http://schemas.microsoft.com/office/drawing/2014/main" id="{5F5F5000-1CDC-F74C-454F-4917C22ED8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5569" y="3115612"/>
              <a:ext cx="745219" cy="745219"/>
            </a:xfrm>
            <a:prstGeom prst="rect">
              <a:avLst/>
            </a:prstGeom>
          </p:spPr>
        </p:pic>
      </p:grpSp>
      <p:graphicFrame>
        <p:nvGraphicFramePr>
          <p:cNvPr id="31" name="表格 16">
            <a:extLst>
              <a:ext uri="{FF2B5EF4-FFF2-40B4-BE49-F238E27FC236}">
                <a16:creationId xmlns:a16="http://schemas.microsoft.com/office/drawing/2014/main" id="{B950CCE8-8306-ECAD-92FD-E8E9D2D3B5BF}"/>
              </a:ext>
            </a:extLst>
          </p:cNvPr>
          <p:cNvGraphicFramePr>
            <a:graphicFrameLocks noGrp="1"/>
          </p:cNvGraphicFramePr>
          <p:nvPr/>
        </p:nvGraphicFramePr>
        <p:xfrm>
          <a:off x="5029692" y="4874414"/>
          <a:ext cx="2347265" cy="1483360"/>
        </p:xfrm>
        <a:graphic>
          <a:graphicData uri="http://schemas.openxmlformats.org/drawingml/2006/table">
            <a:tbl>
              <a:tblPr firstRow="1" bandRow="1">
                <a:tableStyleId>{5C22544A-7EE6-4342-B048-85BDC9FD1C3A}</a:tableStyleId>
              </a:tblPr>
              <a:tblGrid>
                <a:gridCol w="1516900">
                  <a:extLst>
                    <a:ext uri="{9D8B030D-6E8A-4147-A177-3AD203B41FA5}">
                      <a16:colId xmlns:a16="http://schemas.microsoft.com/office/drawing/2014/main" val="1791083818"/>
                    </a:ext>
                  </a:extLst>
                </a:gridCol>
                <a:gridCol w="830365">
                  <a:extLst>
                    <a:ext uri="{9D8B030D-6E8A-4147-A177-3AD203B41FA5}">
                      <a16:colId xmlns:a16="http://schemas.microsoft.com/office/drawing/2014/main" val="4031878365"/>
                    </a:ext>
                  </a:extLst>
                </a:gridCol>
              </a:tblGrid>
              <a:tr h="370840">
                <a:tc>
                  <a:txBody>
                    <a:bodyPr/>
                    <a:lstStyle/>
                    <a:p>
                      <a:pPr algn="l"/>
                      <a:r>
                        <a:rPr lang="zh-CN" altLang="en-US" b="1" dirty="0">
                          <a:solidFill>
                            <a:schemeClr val="accent1">
                              <a:lumMod val="75000"/>
                            </a:schemeClr>
                          </a:solidFill>
                          <a:latin typeface="Arial Narrow" panose="020B0606020202030204" pitchFamily="34" charset="0"/>
                          <a:ea typeface="+mn-ea"/>
                        </a:rPr>
                        <a:t>伪造的</a:t>
                      </a:r>
                      <a:r>
                        <a:rPr lang="en-US" altLang="zh-CN" b="1" dirty="0">
                          <a:solidFill>
                            <a:schemeClr val="accent1">
                              <a:lumMod val="75000"/>
                            </a:schemeClr>
                          </a:solidFill>
                          <a:latin typeface="Arial Narrow" panose="020B0606020202030204" pitchFamily="34" charset="0"/>
                          <a:ea typeface="+mn-ea"/>
                        </a:rPr>
                        <a:t>MAC1</a:t>
                      </a: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accent1">
                              <a:lumMod val="75000"/>
                            </a:schemeClr>
                          </a:solidFill>
                          <a:latin typeface="Arial Narrow" panose="020B0606020202030204" pitchFamily="34" charset="0"/>
                          <a:ea typeface="+mn-ea"/>
                        </a:rPr>
                        <a:t>1</a:t>
                      </a: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422220"/>
                  </a:ext>
                </a:extLst>
              </a:tr>
              <a:tr h="370840">
                <a:tc>
                  <a:txBody>
                    <a:bodyPr/>
                    <a:lstStyle/>
                    <a:p>
                      <a:pPr algn="l"/>
                      <a:r>
                        <a:rPr lang="zh-CN" altLang="en-US" b="1" dirty="0">
                          <a:solidFill>
                            <a:schemeClr val="accent1">
                              <a:lumMod val="75000"/>
                            </a:schemeClr>
                          </a:solidFill>
                          <a:latin typeface="Arial Narrow" panose="020B0606020202030204" pitchFamily="34" charset="0"/>
                          <a:ea typeface="+mn-ea"/>
                        </a:rPr>
                        <a:t>伪造的</a:t>
                      </a:r>
                      <a:r>
                        <a:rPr lang="en-US" altLang="zh-CN" b="1" dirty="0">
                          <a:solidFill>
                            <a:schemeClr val="accent1">
                              <a:lumMod val="75000"/>
                            </a:schemeClr>
                          </a:solidFill>
                          <a:latin typeface="Arial Narrow" panose="020B0606020202030204" pitchFamily="34" charset="0"/>
                          <a:ea typeface="+mn-ea"/>
                        </a:rPr>
                        <a:t>MAC2</a:t>
                      </a: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accent1">
                              <a:lumMod val="75000"/>
                            </a:schemeClr>
                          </a:solidFill>
                          <a:latin typeface="Arial Narrow" panose="020B0606020202030204" pitchFamily="34" charset="0"/>
                          <a:ea typeface="+mn-ea"/>
                        </a:rPr>
                        <a:t>1</a:t>
                      </a: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622071"/>
                  </a:ext>
                </a:extLst>
              </a:tr>
              <a:tr h="370840">
                <a:tc>
                  <a:txBody>
                    <a:bodyPr/>
                    <a:lstStyle/>
                    <a:p>
                      <a:pPr algn="l"/>
                      <a:r>
                        <a:rPr lang="en-US" altLang="zh-CN" b="1" dirty="0">
                          <a:solidFill>
                            <a:schemeClr val="accent1">
                              <a:lumMod val="75000"/>
                            </a:schemeClr>
                          </a:solidFill>
                          <a:latin typeface="Arial Narrow" panose="020B0606020202030204" pitchFamily="34" charset="0"/>
                          <a:ea typeface="+mn-ea"/>
                        </a:rPr>
                        <a:t>…</a:t>
                      </a: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accent1">
                              <a:lumMod val="75000"/>
                            </a:schemeClr>
                          </a:solidFill>
                          <a:latin typeface="Arial Narrow" panose="020B0606020202030204" pitchFamily="34" charset="0"/>
                          <a:ea typeface="+mn-ea"/>
                        </a:rPr>
                        <a:t>1</a:t>
                      </a: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9201173"/>
                  </a:ext>
                </a:extLst>
              </a:tr>
              <a:tr h="370840">
                <a:tc>
                  <a:txBody>
                    <a:bodyPr/>
                    <a:lstStyle/>
                    <a:p>
                      <a:pPr algn="l"/>
                      <a:r>
                        <a:rPr lang="zh-CN" altLang="en-US" b="1" dirty="0">
                          <a:solidFill>
                            <a:schemeClr val="accent1">
                              <a:lumMod val="75000"/>
                            </a:schemeClr>
                          </a:solidFill>
                          <a:latin typeface="Arial Narrow" panose="020B0606020202030204" pitchFamily="34" charset="0"/>
                          <a:ea typeface="+mn-ea"/>
                        </a:rPr>
                        <a:t>伪造的</a:t>
                      </a:r>
                      <a:r>
                        <a:rPr lang="en-US" altLang="zh-CN" b="1" dirty="0">
                          <a:solidFill>
                            <a:schemeClr val="accent1">
                              <a:lumMod val="75000"/>
                            </a:schemeClr>
                          </a:solidFill>
                          <a:latin typeface="Arial Narrow" panose="020B0606020202030204" pitchFamily="34" charset="0"/>
                          <a:ea typeface="+mn-ea"/>
                        </a:rPr>
                        <a:t>MACn</a:t>
                      </a: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accent1">
                              <a:lumMod val="75000"/>
                            </a:schemeClr>
                          </a:solidFill>
                          <a:latin typeface="Arial Narrow" panose="020B0606020202030204" pitchFamily="34" charset="0"/>
                          <a:ea typeface="+mn-ea"/>
                        </a:rPr>
                        <a:t>1</a:t>
                      </a:r>
                      <a:endParaRPr lang="zh-CN" altLang="en-US" b="1" dirty="0">
                        <a:solidFill>
                          <a:schemeClr val="accent1">
                            <a:lumMod val="75000"/>
                          </a:schemeClr>
                        </a:solidFill>
                        <a:latin typeface="Arial Narrow" panose="020B060602020203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331767"/>
                  </a:ext>
                </a:extLst>
              </a:tr>
            </a:tbl>
          </a:graphicData>
        </a:graphic>
      </p:graphicFrame>
    </p:spTree>
    <p:custDataLst>
      <p:tags r:id="rId1"/>
    </p:custDataLst>
    <p:extLst>
      <p:ext uri="{BB962C8B-B14F-4D97-AF65-F5344CB8AC3E}">
        <p14:creationId xmlns:p14="http://schemas.microsoft.com/office/powerpoint/2010/main" val="72072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p:tgtEl>
                                          <p:spTgt spid="65"/>
                                        </p:tgtEl>
                                        <p:attrNameLst>
                                          <p:attrName>ppt_y</p:attrName>
                                        </p:attrNameLst>
                                      </p:cBhvr>
                                      <p:tavLst>
                                        <p:tav tm="0">
                                          <p:val>
                                            <p:strVal val="#ppt_y-#ppt_h*1.125000"/>
                                          </p:val>
                                        </p:tav>
                                        <p:tav tm="100000">
                                          <p:val>
                                            <p:strVal val="#ppt_y"/>
                                          </p:val>
                                        </p:tav>
                                      </p:tavLst>
                                    </p:anim>
                                    <p:animEffect transition="in" filter="wipe(down)">
                                      <p:cBhvr>
                                        <p:cTn id="8" dur="500"/>
                                        <p:tgtEl>
                                          <p:spTgt spid="6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76"/>
                                        </p:tgtEl>
                                        <p:attrNameLst>
                                          <p:attrName>style.visibility</p:attrName>
                                        </p:attrNameLst>
                                      </p:cBhvr>
                                      <p:to>
                                        <p:strVal val="visible"/>
                                      </p:to>
                                    </p:set>
                                    <p:anim calcmode="lin" valueType="num">
                                      <p:cBhvr additive="base">
                                        <p:cTn id="18" dur="500"/>
                                        <p:tgtEl>
                                          <p:spTgt spid="76"/>
                                        </p:tgtEl>
                                        <p:attrNameLst>
                                          <p:attrName>ppt_y</p:attrName>
                                        </p:attrNameLst>
                                      </p:cBhvr>
                                      <p:tavLst>
                                        <p:tav tm="0">
                                          <p:val>
                                            <p:strVal val="#ppt_y+#ppt_h*1.125000"/>
                                          </p:val>
                                        </p:tav>
                                        <p:tav tm="100000">
                                          <p:val>
                                            <p:strVal val="#ppt_y"/>
                                          </p:val>
                                        </p:tav>
                                      </p:tavLst>
                                    </p:anim>
                                    <p:animEffect transition="in" filter="wipe(up)">
                                      <p:cBhvr>
                                        <p:cTn id="19" dur="500"/>
                                        <p:tgtEl>
                                          <p:spTgt spid="7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up)">
                                      <p:cBhvr>
                                        <p:cTn id="24" dur="10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grpId="0" nodeType="clickEffect">
                                  <p:stCondLst>
                                    <p:cond delay="0"/>
                                  </p:stCondLst>
                                  <p:childTnLst>
                                    <p:set>
                                      <p:cBhvr>
                                        <p:cTn id="28" dur="1" fill="hold">
                                          <p:stCondLst>
                                            <p:cond delay="0"/>
                                          </p:stCondLst>
                                        </p:cTn>
                                        <p:tgtEl>
                                          <p:spTgt spid="85"/>
                                        </p:tgtEl>
                                        <p:attrNameLst>
                                          <p:attrName>style.visibility</p:attrName>
                                        </p:attrNameLst>
                                      </p:cBhvr>
                                      <p:to>
                                        <p:strVal val="visible"/>
                                      </p:to>
                                    </p:set>
                                    <p:anim calcmode="lin" valueType="num">
                                      <p:cBhvr additive="base">
                                        <p:cTn id="29" dur="500"/>
                                        <p:tgtEl>
                                          <p:spTgt spid="85"/>
                                        </p:tgtEl>
                                        <p:attrNameLst>
                                          <p:attrName>ppt_x</p:attrName>
                                        </p:attrNameLst>
                                      </p:cBhvr>
                                      <p:tavLst>
                                        <p:tav tm="0">
                                          <p:val>
                                            <p:strVal val="#ppt_x+#ppt_w*1.125000"/>
                                          </p:val>
                                        </p:tav>
                                        <p:tav tm="100000">
                                          <p:val>
                                            <p:strVal val="#ppt_x"/>
                                          </p:val>
                                        </p:tav>
                                      </p:tavLst>
                                    </p:anim>
                                    <p:animEffect transition="in" filter="wipe(left)">
                                      <p:cBhvr>
                                        <p:cTn id="3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6" grpId="0"/>
      <p:bldP spid="8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安全关联</a:t>
              </a:r>
            </a:p>
          </p:txBody>
        </p:sp>
      </p:grpSp>
      <p:sp>
        <p:nvSpPr>
          <p:cNvPr id="13" name="íşlïḍè">
            <a:extLst>
              <a:ext uri="{FF2B5EF4-FFF2-40B4-BE49-F238E27FC236}">
                <a16:creationId xmlns:a16="http://schemas.microsoft.com/office/drawing/2014/main" id="{1F8839B2-5347-8A61-62A4-24DB7AF9D086}"/>
              </a:ext>
            </a:extLst>
          </p:cNvPr>
          <p:cNvSpPr txBox="1"/>
          <p:nvPr/>
        </p:nvSpPr>
        <p:spPr>
          <a:xfrm>
            <a:off x="4053809" y="967188"/>
            <a:ext cx="4090275" cy="457877"/>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在路由器和主机之间建立安全关联</a:t>
            </a:r>
            <a:endParaRPr lang="en-US" altLang="zh-CN" sz="2000" b="1" dirty="0">
              <a:solidFill>
                <a:schemeClr val="accent3">
                  <a:lumMod val="75000"/>
                </a:schemeClr>
              </a:solidFill>
            </a:endParaRPr>
          </a:p>
        </p:txBody>
      </p:sp>
      <p:pic>
        <p:nvPicPr>
          <p:cNvPr id="6" name="图片 5" descr="图形用户界面, 应用程序&#10;&#10;描述已自动生成">
            <a:extLst>
              <a:ext uri="{FF2B5EF4-FFF2-40B4-BE49-F238E27FC236}">
                <a16:creationId xmlns:a16="http://schemas.microsoft.com/office/drawing/2014/main" id="{668F3647-CC1C-D592-2DA8-42960AD58D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6841" y="1425065"/>
            <a:ext cx="6678318" cy="2589797"/>
          </a:xfrm>
          <a:prstGeom prst="rect">
            <a:avLst/>
          </a:prstGeom>
        </p:spPr>
      </p:pic>
      <p:grpSp>
        <p:nvGrpSpPr>
          <p:cNvPr id="11" name="组合 10">
            <a:extLst>
              <a:ext uri="{FF2B5EF4-FFF2-40B4-BE49-F238E27FC236}">
                <a16:creationId xmlns:a16="http://schemas.microsoft.com/office/drawing/2014/main" id="{42976035-084B-0EEE-158C-FDBC66454B5D}"/>
              </a:ext>
            </a:extLst>
          </p:cNvPr>
          <p:cNvGrpSpPr/>
          <p:nvPr/>
        </p:nvGrpSpPr>
        <p:grpSpPr>
          <a:xfrm>
            <a:off x="2033215" y="3273470"/>
            <a:ext cx="8137018" cy="1199269"/>
            <a:chOff x="2756841" y="3273471"/>
            <a:chExt cx="8137018" cy="1199269"/>
          </a:xfrm>
        </p:grpSpPr>
        <p:sp>
          <p:nvSpPr>
            <p:cNvPr id="7" name="矩形 6">
              <a:extLst>
                <a:ext uri="{FF2B5EF4-FFF2-40B4-BE49-F238E27FC236}">
                  <a16:creationId xmlns:a16="http://schemas.microsoft.com/office/drawing/2014/main" id="{E459055B-FBA8-FEEE-F24B-F2FA2663B196}"/>
                </a:ext>
              </a:extLst>
            </p:cNvPr>
            <p:cNvSpPr/>
            <p:nvPr/>
          </p:nvSpPr>
          <p:spPr>
            <a:xfrm>
              <a:off x="2756841" y="4093804"/>
              <a:ext cx="8137018" cy="3789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bg1"/>
                  </a:solidFill>
                </a:rPr>
                <a:t>建立安全关联</a:t>
              </a:r>
              <a:r>
                <a:rPr lang="en-US" altLang="zh-CN" b="1" dirty="0">
                  <a:solidFill>
                    <a:schemeClr val="bg1"/>
                  </a:solidFill>
                </a:rPr>
                <a:t>SA</a:t>
              </a:r>
              <a:r>
                <a:rPr lang="zh-CN" altLang="en-US" b="1" dirty="0">
                  <a:solidFill>
                    <a:schemeClr val="bg1"/>
                  </a:solidFill>
                </a:rPr>
                <a:t>的路由器或主机，需要维护这条</a:t>
              </a:r>
              <a:r>
                <a:rPr lang="en-US" altLang="zh-CN" b="1" dirty="0">
                  <a:solidFill>
                    <a:schemeClr val="bg1"/>
                  </a:solidFill>
                </a:rPr>
                <a:t>SA</a:t>
              </a:r>
              <a:r>
                <a:rPr lang="zh-CN" altLang="en-US" b="1" dirty="0">
                  <a:solidFill>
                    <a:schemeClr val="bg1"/>
                  </a:solidFill>
                </a:rPr>
                <a:t>的状态信息</a:t>
              </a:r>
            </a:p>
          </p:txBody>
        </p:sp>
        <p:cxnSp>
          <p:nvCxnSpPr>
            <p:cNvPr id="9" name="直接箭头连接符 8">
              <a:extLst>
                <a:ext uri="{FF2B5EF4-FFF2-40B4-BE49-F238E27FC236}">
                  <a16:creationId xmlns:a16="http://schemas.microsoft.com/office/drawing/2014/main" id="{14AD3F01-6E3D-62ED-77F5-3965F8B2C299}"/>
                </a:ext>
              </a:extLst>
            </p:cNvPr>
            <p:cNvCxnSpPr/>
            <p:nvPr/>
          </p:nvCxnSpPr>
          <p:spPr>
            <a:xfrm flipH="1" flipV="1">
              <a:off x="5940310" y="3368150"/>
              <a:ext cx="328921" cy="646712"/>
            </a:xfrm>
            <a:prstGeom prst="straightConnector1">
              <a:avLst/>
            </a:prstGeom>
            <a:ln w="381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9FB2004-D26E-D527-24E8-1CBF45560E26}"/>
                </a:ext>
              </a:extLst>
            </p:cNvPr>
            <p:cNvCxnSpPr>
              <a:cxnSpLocks/>
            </p:cNvCxnSpPr>
            <p:nvPr/>
          </p:nvCxnSpPr>
          <p:spPr>
            <a:xfrm flipV="1">
              <a:off x="9030805" y="3273471"/>
              <a:ext cx="357154" cy="741391"/>
            </a:xfrm>
            <a:prstGeom prst="straightConnector1">
              <a:avLst/>
            </a:prstGeom>
            <a:ln w="381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F8A0E785-3996-B020-1FA2-1DA382E1224F}"/>
              </a:ext>
            </a:extLst>
          </p:cNvPr>
          <p:cNvSpPr/>
          <p:nvPr/>
        </p:nvSpPr>
        <p:spPr>
          <a:xfrm>
            <a:off x="2033215" y="4472738"/>
            <a:ext cx="8137018" cy="1966161"/>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solidFill>
                <a:schemeClr val="bg1"/>
              </a:solidFill>
            </a:endParaRPr>
          </a:p>
        </p:txBody>
      </p:sp>
      <p:sp>
        <p:nvSpPr>
          <p:cNvPr id="14" name="文本框 13">
            <a:extLst>
              <a:ext uri="{FF2B5EF4-FFF2-40B4-BE49-F238E27FC236}">
                <a16:creationId xmlns:a16="http://schemas.microsoft.com/office/drawing/2014/main" id="{C0E818C7-9124-2880-FC2C-7AE1DB083B3C}"/>
              </a:ext>
            </a:extLst>
          </p:cNvPr>
          <p:cNvSpPr txBox="1"/>
          <p:nvPr/>
        </p:nvSpPr>
        <p:spPr>
          <a:xfrm>
            <a:off x="2021005" y="4433269"/>
            <a:ext cx="335499" cy="461665"/>
          </a:xfrm>
          <a:prstGeom prst="rect">
            <a:avLst/>
          </a:prstGeom>
          <a:noFill/>
        </p:spPr>
        <p:txBody>
          <a:bodyPr wrap="square" rtlCol="0">
            <a:spAutoFit/>
          </a:bodyPr>
          <a:lstStyle/>
          <a:p>
            <a:r>
              <a:rPr lang="zh-CN" altLang="en-US" sz="2400" b="1" dirty="0"/>
              <a:t>●</a:t>
            </a:r>
          </a:p>
        </p:txBody>
      </p:sp>
      <p:sp>
        <p:nvSpPr>
          <p:cNvPr id="15" name="文本框 14">
            <a:extLst>
              <a:ext uri="{FF2B5EF4-FFF2-40B4-BE49-F238E27FC236}">
                <a16:creationId xmlns:a16="http://schemas.microsoft.com/office/drawing/2014/main" id="{37C35C3A-3E19-7633-1C22-84B961A8C9B2}"/>
              </a:ext>
            </a:extLst>
          </p:cNvPr>
          <p:cNvSpPr txBox="1"/>
          <p:nvPr/>
        </p:nvSpPr>
        <p:spPr>
          <a:xfrm>
            <a:off x="2362598" y="4512212"/>
            <a:ext cx="7795425" cy="338554"/>
          </a:xfrm>
          <a:prstGeom prst="rect">
            <a:avLst/>
          </a:prstGeom>
          <a:noFill/>
        </p:spPr>
        <p:txBody>
          <a:bodyPr wrap="square" rtlCol="0">
            <a:spAutoFit/>
          </a:bodyPr>
          <a:lstStyle/>
          <a:p>
            <a:r>
              <a:rPr lang="zh-CN" altLang="en-US" sz="1600" b="1" dirty="0"/>
              <a:t>一个</a:t>
            </a:r>
            <a:r>
              <a:rPr lang="en-US" altLang="zh-CN" sz="1600" b="1" dirty="0"/>
              <a:t>32</a:t>
            </a:r>
            <a:r>
              <a:rPr lang="zh-CN" altLang="en-US" sz="1600" b="1" dirty="0"/>
              <a:t>位的连接标识符，称为安全参数索引（</a:t>
            </a:r>
            <a:r>
              <a:rPr lang="en-US" altLang="zh-CN" sz="1600" b="1" dirty="0"/>
              <a:t>Security Parameter Index</a:t>
            </a:r>
            <a:r>
              <a:rPr lang="zh-CN" altLang="en-US" sz="1600" b="1" dirty="0"/>
              <a:t>，</a:t>
            </a:r>
            <a:r>
              <a:rPr lang="en-US" altLang="zh-CN" sz="1600" b="1" dirty="0"/>
              <a:t>SPI</a:t>
            </a:r>
            <a:r>
              <a:rPr lang="zh-CN" altLang="en-US" sz="1600" b="1" dirty="0"/>
              <a:t>）</a:t>
            </a:r>
          </a:p>
        </p:txBody>
      </p:sp>
      <p:sp>
        <p:nvSpPr>
          <p:cNvPr id="47" name="文本框 46">
            <a:extLst>
              <a:ext uri="{FF2B5EF4-FFF2-40B4-BE49-F238E27FC236}">
                <a16:creationId xmlns:a16="http://schemas.microsoft.com/office/drawing/2014/main" id="{DA770F57-EC6D-1D81-A2EC-D1E933F30E01}"/>
              </a:ext>
            </a:extLst>
          </p:cNvPr>
          <p:cNvSpPr txBox="1"/>
          <p:nvPr/>
        </p:nvSpPr>
        <p:spPr>
          <a:xfrm>
            <a:off x="2021005" y="4747137"/>
            <a:ext cx="335499" cy="461665"/>
          </a:xfrm>
          <a:prstGeom prst="rect">
            <a:avLst/>
          </a:prstGeom>
          <a:noFill/>
        </p:spPr>
        <p:txBody>
          <a:bodyPr wrap="square" rtlCol="0">
            <a:spAutoFit/>
          </a:bodyPr>
          <a:lstStyle/>
          <a:p>
            <a:r>
              <a:rPr lang="zh-CN" altLang="en-US" sz="2400" b="1" dirty="0"/>
              <a:t>●</a:t>
            </a:r>
          </a:p>
        </p:txBody>
      </p:sp>
      <p:sp>
        <p:nvSpPr>
          <p:cNvPr id="48" name="文本框 47">
            <a:extLst>
              <a:ext uri="{FF2B5EF4-FFF2-40B4-BE49-F238E27FC236}">
                <a16:creationId xmlns:a16="http://schemas.microsoft.com/office/drawing/2014/main" id="{C2F7BEFA-3E08-2287-FC42-123E7AF9114E}"/>
              </a:ext>
            </a:extLst>
          </p:cNvPr>
          <p:cNvSpPr txBox="1"/>
          <p:nvPr/>
        </p:nvSpPr>
        <p:spPr>
          <a:xfrm>
            <a:off x="2362598" y="4826080"/>
            <a:ext cx="7795425" cy="338554"/>
          </a:xfrm>
          <a:prstGeom prst="rect">
            <a:avLst/>
          </a:prstGeom>
          <a:noFill/>
        </p:spPr>
        <p:txBody>
          <a:bodyPr wrap="square" rtlCol="0">
            <a:spAutoFit/>
          </a:bodyPr>
          <a:lstStyle/>
          <a:p>
            <a:r>
              <a:rPr lang="en-US" altLang="zh-CN" sz="1600" b="1" dirty="0"/>
              <a:t>SA</a:t>
            </a:r>
            <a:r>
              <a:rPr lang="zh-CN" altLang="en-US" sz="1600" b="1" dirty="0"/>
              <a:t>的源点和终点的</a:t>
            </a:r>
            <a:r>
              <a:rPr lang="en-US" altLang="zh-CN" sz="1600" b="1" dirty="0"/>
              <a:t>IP</a:t>
            </a:r>
            <a:r>
              <a:rPr lang="zh-CN" altLang="en-US" sz="1600" b="1" dirty="0"/>
              <a:t>地址（图中路由器</a:t>
            </a:r>
            <a:r>
              <a:rPr lang="en-US" altLang="zh-CN" sz="1600" b="1" dirty="0"/>
              <a:t>R1</a:t>
            </a:r>
            <a:r>
              <a:rPr lang="zh-CN" altLang="en-US" sz="1600" b="1" dirty="0"/>
              <a:t>和主机</a:t>
            </a:r>
            <a:r>
              <a:rPr lang="en-US" altLang="zh-CN" sz="1600" b="1" dirty="0"/>
              <a:t>B</a:t>
            </a:r>
            <a:r>
              <a:rPr lang="zh-CN" altLang="en-US" sz="1600" b="1" dirty="0"/>
              <a:t>的</a:t>
            </a:r>
            <a:r>
              <a:rPr lang="en-US" altLang="zh-CN" sz="1600" b="1" dirty="0"/>
              <a:t>IP</a:t>
            </a:r>
            <a:r>
              <a:rPr lang="zh-CN" altLang="en-US" sz="1600" b="1" dirty="0"/>
              <a:t>地址）</a:t>
            </a:r>
          </a:p>
        </p:txBody>
      </p:sp>
      <p:sp>
        <p:nvSpPr>
          <p:cNvPr id="50" name="文本框 49">
            <a:extLst>
              <a:ext uri="{FF2B5EF4-FFF2-40B4-BE49-F238E27FC236}">
                <a16:creationId xmlns:a16="http://schemas.microsoft.com/office/drawing/2014/main" id="{A3010B8E-D627-4B94-4CB3-9F5EF0ACFFD7}"/>
              </a:ext>
            </a:extLst>
          </p:cNvPr>
          <p:cNvSpPr txBox="1"/>
          <p:nvPr/>
        </p:nvSpPr>
        <p:spPr>
          <a:xfrm>
            <a:off x="2021005" y="5061005"/>
            <a:ext cx="335499" cy="461665"/>
          </a:xfrm>
          <a:prstGeom prst="rect">
            <a:avLst/>
          </a:prstGeom>
          <a:noFill/>
        </p:spPr>
        <p:txBody>
          <a:bodyPr wrap="square" rtlCol="0">
            <a:spAutoFit/>
          </a:bodyPr>
          <a:lstStyle/>
          <a:p>
            <a:r>
              <a:rPr lang="zh-CN" altLang="en-US" sz="2400" b="1" dirty="0"/>
              <a:t>●</a:t>
            </a:r>
          </a:p>
        </p:txBody>
      </p:sp>
      <p:sp>
        <p:nvSpPr>
          <p:cNvPr id="51" name="文本框 50">
            <a:extLst>
              <a:ext uri="{FF2B5EF4-FFF2-40B4-BE49-F238E27FC236}">
                <a16:creationId xmlns:a16="http://schemas.microsoft.com/office/drawing/2014/main" id="{9C922478-BE72-7ECA-5F53-9A9800F8345A}"/>
              </a:ext>
            </a:extLst>
          </p:cNvPr>
          <p:cNvSpPr txBox="1"/>
          <p:nvPr/>
        </p:nvSpPr>
        <p:spPr>
          <a:xfrm>
            <a:off x="2362598" y="5139948"/>
            <a:ext cx="7795425" cy="338554"/>
          </a:xfrm>
          <a:prstGeom prst="rect">
            <a:avLst/>
          </a:prstGeom>
          <a:noFill/>
        </p:spPr>
        <p:txBody>
          <a:bodyPr wrap="square" rtlCol="0">
            <a:spAutoFit/>
          </a:bodyPr>
          <a:lstStyle/>
          <a:p>
            <a:r>
              <a:rPr lang="zh-CN" altLang="en-US" sz="1600" b="1" dirty="0"/>
              <a:t>所使用的的加密类型（例如</a:t>
            </a:r>
            <a:r>
              <a:rPr lang="en-US" altLang="zh-CN" sz="1600" b="1" dirty="0"/>
              <a:t>DES</a:t>
            </a:r>
            <a:r>
              <a:rPr lang="zh-CN" altLang="en-US" sz="1600" b="1" dirty="0"/>
              <a:t>或</a:t>
            </a:r>
            <a:r>
              <a:rPr lang="en-US" altLang="zh-CN" sz="1600" b="1" dirty="0"/>
              <a:t>AES</a:t>
            </a:r>
            <a:r>
              <a:rPr lang="zh-CN" altLang="en-US" sz="1600" b="1" dirty="0"/>
              <a:t>）</a:t>
            </a:r>
          </a:p>
        </p:txBody>
      </p:sp>
      <p:sp>
        <p:nvSpPr>
          <p:cNvPr id="53" name="文本框 52">
            <a:extLst>
              <a:ext uri="{FF2B5EF4-FFF2-40B4-BE49-F238E27FC236}">
                <a16:creationId xmlns:a16="http://schemas.microsoft.com/office/drawing/2014/main" id="{611DE5EC-E158-A958-A25F-F82F7EC3DF3E}"/>
              </a:ext>
            </a:extLst>
          </p:cNvPr>
          <p:cNvSpPr txBox="1"/>
          <p:nvPr/>
        </p:nvSpPr>
        <p:spPr>
          <a:xfrm>
            <a:off x="2021005" y="5374873"/>
            <a:ext cx="335499" cy="461665"/>
          </a:xfrm>
          <a:prstGeom prst="rect">
            <a:avLst/>
          </a:prstGeom>
          <a:noFill/>
        </p:spPr>
        <p:txBody>
          <a:bodyPr wrap="square" rtlCol="0">
            <a:spAutoFit/>
          </a:bodyPr>
          <a:lstStyle/>
          <a:p>
            <a:r>
              <a:rPr lang="zh-CN" altLang="en-US" sz="2400" b="1" dirty="0"/>
              <a:t>●</a:t>
            </a:r>
          </a:p>
        </p:txBody>
      </p:sp>
      <p:sp>
        <p:nvSpPr>
          <p:cNvPr id="54" name="文本框 53">
            <a:extLst>
              <a:ext uri="{FF2B5EF4-FFF2-40B4-BE49-F238E27FC236}">
                <a16:creationId xmlns:a16="http://schemas.microsoft.com/office/drawing/2014/main" id="{72BCC8E0-C1C7-078F-9B1B-1ECDD6C4DBC1}"/>
              </a:ext>
            </a:extLst>
          </p:cNvPr>
          <p:cNvSpPr txBox="1"/>
          <p:nvPr/>
        </p:nvSpPr>
        <p:spPr>
          <a:xfrm>
            <a:off x="2362598" y="5453816"/>
            <a:ext cx="7795425" cy="338554"/>
          </a:xfrm>
          <a:prstGeom prst="rect">
            <a:avLst/>
          </a:prstGeom>
          <a:noFill/>
        </p:spPr>
        <p:txBody>
          <a:bodyPr wrap="square" rtlCol="0">
            <a:spAutoFit/>
          </a:bodyPr>
          <a:lstStyle/>
          <a:p>
            <a:r>
              <a:rPr lang="zh-CN" altLang="en-US" sz="1600" b="1" dirty="0"/>
              <a:t>加密的密钥</a:t>
            </a:r>
          </a:p>
        </p:txBody>
      </p:sp>
      <p:sp>
        <p:nvSpPr>
          <p:cNvPr id="56" name="文本框 55">
            <a:extLst>
              <a:ext uri="{FF2B5EF4-FFF2-40B4-BE49-F238E27FC236}">
                <a16:creationId xmlns:a16="http://schemas.microsoft.com/office/drawing/2014/main" id="{078D989B-F239-0B20-80EC-55A3DA310609}"/>
              </a:ext>
            </a:extLst>
          </p:cNvPr>
          <p:cNvSpPr txBox="1"/>
          <p:nvPr/>
        </p:nvSpPr>
        <p:spPr>
          <a:xfrm>
            <a:off x="2021005" y="5688741"/>
            <a:ext cx="335499" cy="461665"/>
          </a:xfrm>
          <a:prstGeom prst="rect">
            <a:avLst/>
          </a:prstGeom>
          <a:noFill/>
        </p:spPr>
        <p:txBody>
          <a:bodyPr wrap="square" rtlCol="0">
            <a:spAutoFit/>
          </a:bodyPr>
          <a:lstStyle/>
          <a:p>
            <a:r>
              <a:rPr lang="zh-CN" altLang="en-US" sz="2400" b="1" dirty="0"/>
              <a:t>●</a:t>
            </a:r>
          </a:p>
        </p:txBody>
      </p:sp>
      <p:sp>
        <p:nvSpPr>
          <p:cNvPr id="57" name="文本框 56">
            <a:extLst>
              <a:ext uri="{FF2B5EF4-FFF2-40B4-BE49-F238E27FC236}">
                <a16:creationId xmlns:a16="http://schemas.microsoft.com/office/drawing/2014/main" id="{12FE6AEB-89ED-5D63-0CA5-90886F4F8C0F}"/>
              </a:ext>
            </a:extLst>
          </p:cNvPr>
          <p:cNvSpPr txBox="1"/>
          <p:nvPr/>
        </p:nvSpPr>
        <p:spPr>
          <a:xfrm>
            <a:off x="2362598" y="5767684"/>
            <a:ext cx="7795425" cy="338554"/>
          </a:xfrm>
          <a:prstGeom prst="rect">
            <a:avLst/>
          </a:prstGeom>
          <a:noFill/>
        </p:spPr>
        <p:txBody>
          <a:bodyPr wrap="square" rtlCol="0">
            <a:spAutoFit/>
          </a:bodyPr>
          <a:lstStyle/>
          <a:p>
            <a:r>
              <a:rPr lang="zh-CN" altLang="en-US" sz="1600" b="1" dirty="0"/>
              <a:t>完整性检查的类型（例如，使用报文摘要</a:t>
            </a:r>
            <a:r>
              <a:rPr lang="en-US" altLang="zh-CN" sz="1600" b="1" dirty="0"/>
              <a:t>MD5</a:t>
            </a:r>
            <a:r>
              <a:rPr lang="zh-CN" altLang="en-US" sz="1600" b="1" dirty="0"/>
              <a:t>或</a:t>
            </a:r>
            <a:r>
              <a:rPr lang="en-US" altLang="zh-CN" sz="1600" b="1" dirty="0"/>
              <a:t>SHA-1</a:t>
            </a:r>
            <a:r>
              <a:rPr lang="zh-CN" altLang="en-US" sz="1600" b="1" dirty="0"/>
              <a:t>的报文鉴别码</a:t>
            </a:r>
            <a:r>
              <a:rPr lang="en-US" altLang="zh-CN" sz="1600" b="1" dirty="0"/>
              <a:t>MAC</a:t>
            </a:r>
            <a:r>
              <a:rPr lang="zh-CN" altLang="en-US" sz="1600" b="1" dirty="0"/>
              <a:t>）</a:t>
            </a:r>
          </a:p>
        </p:txBody>
      </p:sp>
      <p:sp>
        <p:nvSpPr>
          <p:cNvPr id="59" name="文本框 58">
            <a:extLst>
              <a:ext uri="{FF2B5EF4-FFF2-40B4-BE49-F238E27FC236}">
                <a16:creationId xmlns:a16="http://schemas.microsoft.com/office/drawing/2014/main" id="{94892757-00DA-6F95-2233-F864361452EC}"/>
              </a:ext>
            </a:extLst>
          </p:cNvPr>
          <p:cNvSpPr txBox="1"/>
          <p:nvPr/>
        </p:nvSpPr>
        <p:spPr>
          <a:xfrm>
            <a:off x="2021005" y="6002610"/>
            <a:ext cx="335499" cy="461665"/>
          </a:xfrm>
          <a:prstGeom prst="rect">
            <a:avLst/>
          </a:prstGeom>
          <a:noFill/>
        </p:spPr>
        <p:txBody>
          <a:bodyPr wrap="square" rtlCol="0">
            <a:spAutoFit/>
          </a:bodyPr>
          <a:lstStyle/>
          <a:p>
            <a:r>
              <a:rPr lang="zh-CN" altLang="en-US" sz="2400" b="1" dirty="0"/>
              <a:t>●</a:t>
            </a:r>
          </a:p>
        </p:txBody>
      </p:sp>
      <p:sp>
        <p:nvSpPr>
          <p:cNvPr id="60" name="文本框 59">
            <a:extLst>
              <a:ext uri="{FF2B5EF4-FFF2-40B4-BE49-F238E27FC236}">
                <a16:creationId xmlns:a16="http://schemas.microsoft.com/office/drawing/2014/main" id="{9BAAF49C-A0E5-3430-B5B6-0947B414BA78}"/>
              </a:ext>
            </a:extLst>
          </p:cNvPr>
          <p:cNvSpPr txBox="1"/>
          <p:nvPr/>
        </p:nvSpPr>
        <p:spPr>
          <a:xfrm>
            <a:off x="2362598" y="6081553"/>
            <a:ext cx="7795425" cy="338554"/>
          </a:xfrm>
          <a:prstGeom prst="rect">
            <a:avLst/>
          </a:prstGeom>
          <a:noFill/>
        </p:spPr>
        <p:txBody>
          <a:bodyPr wrap="square" rtlCol="0">
            <a:spAutoFit/>
          </a:bodyPr>
          <a:lstStyle/>
          <a:p>
            <a:r>
              <a:rPr lang="zh-CN" altLang="en-US" sz="1600" b="1" dirty="0"/>
              <a:t>鉴别使用的密钥</a:t>
            </a:r>
          </a:p>
        </p:txBody>
      </p:sp>
      <p:sp>
        <p:nvSpPr>
          <p:cNvPr id="24" name="对话气泡: 矩形 23">
            <a:extLst>
              <a:ext uri="{FF2B5EF4-FFF2-40B4-BE49-F238E27FC236}">
                <a16:creationId xmlns:a16="http://schemas.microsoft.com/office/drawing/2014/main" id="{FB7F7A23-70CB-1C75-0B78-4F219A89615A}"/>
              </a:ext>
            </a:extLst>
          </p:cNvPr>
          <p:cNvSpPr/>
          <p:nvPr/>
        </p:nvSpPr>
        <p:spPr>
          <a:xfrm>
            <a:off x="304800" y="2195304"/>
            <a:ext cx="2324039" cy="1834843"/>
          </a:xfrm>
          <a:prstGeom prst="wedgeRectCallout">
            <a:avLst>
              <a:gd name="adj1" fmla="val 145754"/>
              <a:gd name="adj2" fmla="val 52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当路由器</a:t>
            </a:r>
            <a:r>
              <a:rPr lang="en-US" altLang="zh-CN" b="1" dirty="0"/>
              <a:t>R1</a:t>
            </a:r>
            <a:r>
              <a:rPr lang="zh-CN" altLang="en-US" b="1" dirty="0"/>
              <a:t>要通过</a:t>
            </a:r>
            <a:r>
              <a:rPr lang="en-US" altLang="zh-CN" b="1" dirty="0"/>
              <a:t>SA</a:t>
            </a:r>
            <a:r>
              <a:rPr lang="zh-CN" altLang="en-US" b="1" dirty="0"/>
              <a:t>传送</a:t>
            </a:r>
            <a:r>
              <a:rPr lang="en-US" altLang="zh-CN" b="1" dirty="0"/>
              <a:t>IP</a:t>
            </a:r>
            <a:r>
              <a:rPr lang="zh-CN" altLang="en-US" b="1" dirty="0"/>
              <a:t>安全数据报时，首先需要读取</a:t>
            </a:r>
            <a:r>
              <a:rPr lang="en-US" altLang="zh-CN" b="1" dirty="0"/>
              <a:t>SA</a:t>
            </a:r>
            <a:r>
              <a:rPr lang="zh-CN" altLang="en-US" b="1" dirty="0"/>
              <a:t>的状态信息，以便知道应当如何加密和鉴别</a:t>
            </a:r>
            <a:r>
              <a:rPr lang="en-US" altLang="zh-CN" b="1" dirty="0"/>
              <a:t>IP</a:t>
            </a:r>
            <a:r>
              <a:rPr lang="zh-CN" altLang="en-US" b="1" dirty="0"/>
              <a:t>数据报。</a:t>
            </a:r>
          </a:p>
        </p:txBody>
      </p:sp>
    </p:spTree>
    <p:custDataLst>
      <p:tags r:id="rId1"/>
    </p:custDataLst>
    <p:extLst>
      <p:ext uri="{BB962C8B-B14F-4D97-AF65-F5344CB8AC3E}">
        <p14:creationId xmlns:p14="http://schemas.microsoft.com/office/powerpoint/2010/main" val="352683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en-US" altLang="zh-CN" sz="2000" b="1" dirty="0"/>
                <a:t>IP</a:t>
              </a:r>
              <a:r>
                <a:rPr lang="zh-CN" altLang="en-US" sz="2000" b="1" dirty="0"/>
                <a:t>安全数据报的格式</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1266346" y="1209641"/>
            <a:ext cx="10620854" cy="711257"/>
          </a:xfrm>
          <a:prstGeom prst="rect">
            <a:avLst/>
          </a:prstGeom>
          <a:noFill/>
        </p:spPr>
        <p:txBody>
          <a:bodyPr wrap="square" lIns="91440" tIns="45720" rIns="91440" bIns="45720" anchor="ctr">
            <a:noAutofit/>
          </a:bodyPr>
          <a:lstStyle/>
          <a:p>
            <a:r>
              <a:rPr lang="zh-CN" altLang="en-US" b="1" dirty="0"/>
              <a:t>在</a:t>
            </a:r>
            <a:r>
              <a:rPr lang="en-US" altLang="zh-CN" b="1" dirty="0" err="1"/>
              <a:t>IPSec</a:t>
            </a:r>
            <a:r>
              <a:rPr lang="zh-CN" altLang="en-US" b="1" dirty="0"/>
              <a:t>协议族中有两个主要的协议：</a:t>
            </a:r>
            <a:r>
              <a:rPr lang="zh-CN" altLang="en-US" b="1" dirty="0">
                <a:solidFill>
                  <a:schemeClr val="accent1">
                    <a:lumMod val="75000"/>
                  </a:schemeClr>
                </a:solidFill>
              </a:rPr>
              <a:t>鉴别首部</a:t>
            </a:r>
            <a:r>
              <a:rPr lang="zh-CN" altLang="en-US" b="1" dirty="0"/>
              <a:t>（</a:t>
            </a:r>
            <a:r>
              <a:rPr lang="en-US" altLang="zh-CN" b="1" dirty="0">
                <a:solidFill>
                  <a:schemeClr val="accent1">
                    <a:lumMod val="75000"/>
                  </a:schemeClr>
                </a:solidFill>
              </a:rPr>
              <a:t>A</a:t>
            </a:r>
            <a:r>
              <a:rPr lang="en-US" altLang="zh-CN" b="1" dirty="0"/>
              <a:t>uthentication </a:t>
            </a:r>
            <a:r>
              <a:rPr lang="en-US" altLang="zh-CN" b="1" dirty="0">
                <a:solidFill>
                  <a:schemeClr val="accent1">
                    <a:lumMod val="75000"/>
                  </a:schemeClr>
                </a:solidFill>
              </a:rPr>
              <a:t>H</a:t>
            </a:r>
            <a:r>
              <a:rPr lang="en-US" altLang="zh-CN" b="1" dirty="0"/>
              <a:t>eader</a:t>
            </a:r>
            <a:r>
              <a:rPr lang="zh-CN" altLang="en-US" b="1" dirty="0"/>
              <a:t>，</a:t>
            </a:r>
            <a:r>
              <a:rPr lang="en-US" altLang="zh-CN" b="1" dirty="0">
                <a:solidFill>
                  <a:schemeClr val="accent1">
                    <a:lumMod val="75000"/>
                  </a:schemeClr>
                </a:solidFill>
              </a:rPr>
              <a:t>AH</a:t>
            </a:r>
            <a:r>
              <a:rPr lang="zh-CN" altLang="en-US" b="1" dirty="0"/>
              <a:t>）</a:t>
            </a:r>
            <a:r>
              <a:rPr lang="zh-CN" altLang="en-US" b="1" dirty="0">
                <a:solidFill>
                  <a:schemeClr val="accent1">
                    <a:lumMod val="75000"/>
                  </a:schemeClr>
                </a:solidFill>
              </a:rPr>
              <a:t>协议</a:t>
            </a:r>
            <a:r>
              <a:rPr lang="zh-CN" altLang="en-US" b="1" dirty="0"/>
              <a:t>和</a:t>
            </a:r>
            <a:r>
              <a:rPr lang="zh-CN" altLang="en-US" b="1" dirty="0">
                <a:solidFill>
                  <a:schemeClr val="accent1">
                    <a:lumMod val="75000"/>
                  </a:schemeClr>
                </a:solidFill>
              </a:rPr>
              <a:t>封装安全有效载荷</a:t>
            </a:r>
            <a:r>
              <a:rPr lang="zh-CN" altLang="en-US" b="1" dirty="0"/>
              <a:t>（</a:t>
            </a:r>
            <a:r>
              <a:rPr lang="en-US" altLang="zh-CN" b="1" dirty="0">
                <a:solidFill>
                  <a:schemeClr val="accent1">
                    <a:lumMod val="75000"/>
                  </a:schemeClr>
                </a:solidFill>
              </a:rPr>
              <a:t>E</a:t>
            </a:r>
            <a:r>
              <a:rPr lang="en-US" altLang="zh-CN" b="1" dirty="0"/>
              <a:t>ncapsulation </a:t>
            </a:r>
            <a:r>
              <a:rPr lang="en-US" altLang="zh-CN" b="1" dirty="0">
                <a:solidFill>
                  <a:schemeClr val="accent1">
                    <a:lumMod val="75000"/>
                  </a:schemeClr>
                </a:solidFill>
              </a:rPr>
              <a:t>S</a:t>
            </a:r>
            <a:r>
              <a:rPr lang="en-US" altLang="zh-CN" b="1" dirty="0"/>
              <a:t>ecurity </a:t>
            </a:r>
            <a:r>
              <a:rPr lang="en-US" altLang="zh-CN" b="1" dirty="0">
                <a:solidFill>
                  <a:schemeClr val="accent1">
                    <a:lumMod val="75000"/>
                  </a:schemeClr>
                </a:solidFill>
              </a:rPr>
              <a:t>P</a:t>
            </a:r>
            <a:r>
              <a:rPr lang="en-US" altLang="zh-CN" b="1" dirty="0"/>
              <a:t>ayload</a:t>
            </a:r>
            <a:r>
              <a:rPr lang="zh-CN" altLang="en-US" b="1" dirty="0"/>
              <a:t>，</a:t>
            </a:r>
            <a:r>
              <a:rPr lang="en-US" altLang="zh-CN" b="1" dirty="0">
                <a:solidFill>
                  <a:schemeClr val="accent1">
                    <a:lumMod val="75000"/>
                  </a:schemeClr>
                </a:solidFill>
              </a:rPr>
              <a:t>ESP</a:t>
            </a:r>
            <a:r>
              <a:rPr lang="zh-CN" altLang="en-US" b="1" dirty="0"/>
              <a:t>）</a:t>
            </a:r>
            <a:r>
              <a:rPr lang="zh-CN" altLang="en-US" b="1" dirty="0">
                <a:solidFill>
                  <a:schemeClr val="accent1">
                    <a:lumMod val="75000"/>
                  </a:schemeClr>
                </a:solidFill>
              </a:rPr>
              <a:t>协议</a:t>
            </a:r>
            <a:r>
              <a:rPr lang="zh-CN" altLang="en-US" b="1" dirty="0"/>
              <a:t>。</a:t>
            </a:r>
            <a:endParaRPr lang="en-US" altLang="zh-CN" b="1" dirty="0"/>
          </a:p>
        </p:txBody>
      </p:sp>
      <p:sp>
        <p:nvSpPr>
          <p:cNvPr id="29" name="矩形 28">
            <a:extLst>
              <a:ext uri="{FF2B5EF4-FFF2-40B4-BE49-F238E27FC236}">
                <a16:creationId xmlns:a16="http://schemas.microsoft.com/office/drawing/2014/main" id="{10D8B6AF-B9D2-D5A4-278E-2E9A2827B9F1}"/>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íşlïḍè">
            <a:extLst>
              <a:ext uri="{FF2B5EF4-FFF2-40B4-BE49-F238E27FC236}">
                <a16:creationId xmlns:a16="http://schemas.microsoft.com/office/drawing/2014/main" id="{48D91A55-1687-AB34-0967-041A261DD712}"/>
              </a:ext>
            </a:extLst>
          </p:cNvPr>
          <p:cNvSpPr txBox="1"/>
          <p:nvPr/>
        </p:nvSpPr>
        <p:spPr>
          <a:xfrm>
            <a:off x="1642412" y="1969560"/>
            <a:ext cx="10244788" cy="484190"/>
          </a:xfrm>
          <a:prstGeom prst="rect">
            <a:avLst/>
          </a:prstGeom>
          <a:noFill/>
        </p:spPr>
        <p:txBody>
          <a:bodyPr wrap="square" lIns="91440" tIns="45720" rIns="91440" bIns="45720" anchor="ctr">
            <a:noAutofit/>
          </a:bodyPr>
          <a:lstStyle/>
          <a:p>
            <a:r>
              <a:rPr lang="en-US" altLang="zh-CN" b="1" dirty="0"/>
              <a:t>AH</a:t>
            </a:r>
            <a:r>
              <a:rPr lang="zh-CN" altLang="en-US" b="1" dirty="0"/>
              <a:t>协议提供源点鉴别和数据完整性服务，但不能提供保密性服务。</a:t>
            </a:r>
            <a:endParaRPr lang="en-US" altLang="zh-CN" b="1" dirty="0"/>
          </a:p>
        </p:txBody>
      </p:sp>
      <p:sp>
        <p:nvSpPr>
          <p:cNvPr id="12" name="矩形 11">
            <a:extLst>
              <a:ext uri="{FF2B5EF4-FFF2-40B4-BE49-F238E27FC236}">
                <a16:creationId xmlns:a16="http://schemas.microsoft.com/office/drawing/2014/main" id="{F935DCBD-4DE8-2379-148F-54F144D5A143}"/>
              </a:ext>
            </a:extLst>
          </p:cNvPr>
          <p:cNvSpPr/>
          <p:nvPr/>
        </p:nvSpPr>
        <p:spPr>
          <a:xfrm>
            <a:off x="1385436" y="206826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8AF4639-618B-3D65-DD97-464FBA06C70E}"/>
              </a:ext>
            </a:extLst>
          </p:cNvPr>
          <p:cNvSpPr txBox="1"/>
          <p:nvPr/>
        </p:nvSpPr>
        <p:spPr>
          <a:xfrm>
            <a:off x="1642412" y="2478745"/>
            <a:ext cx="10244788" cy="484190"/>
          </a:xfrm>
          <a:prstGeom prst="rect">
            <a:avLst/>
          </a:prstGeom>
          <a:noFill/>
        </p:spPr>
        <p:txBody>
          <a:bodyPr wrap="square" lIns="91440" tIns="45720" rIns="91440" bIns="45720" anchor="ctr">
            <a:noAutofit/>
          </a:bodyPr>
          <a:lstStyle/>
          <a:p>
            <a:r>
              <a:rPr lang="en-US" altLang="zh-CN" b="1" dirty="0"/>
              <a:t>ESP</a:t>
            </a:r>
            <a:r>
              <a:rPr lang="zh-CN" altLang="en-US" b="1" dirty="0"/>
              <a:t>协议比</a:t>
            </a:r>
            <a:r>
              <a:rPr lang="en-US" altLang="zh-CN" b="1" dirty="0"/>
              <a:t>AH</a:t>
            </a:r>
            <a:r>
              <a:rPr lang="zh-CN" altLang="en-US" b="1" dirty="0"/>
              <a:t>协议复杂得多，它提供源点鉴别、数据完整性和保密性服务。</a:t>
            </a:r>
            <a:endParaRPr lang="en-US" altLang="zh-CN" b="1" dirty="0"/>
          </a:p>
        </p:txBody>
      </p:sp>
      <p:sp>
        <p:nvSpPr>
          <p:cNvPr id="18" name="矩形 17">
            <a:extLst>
              <a:ext uri="{FF2B5EF4-FFF2-40B4-BE49-F238E27FC236}">
                <a16:creationId xmlns:a16="http://schemas.microsoft.com/office/drawing/2014/main" id="{6E0789F6-3D24-16E3-BF77-A5B037DD70EA}"/>
              </a:ext>
            </a:extLst>
          </p:cNvPr>
          <p:cNvSpPr/>
          <p:nvPr/>
        </p:nvSpPr>
        <p:spPr>
          <a:xfrm>
            <a:off x="1385436" y="257745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a:extLst>
              <a:ext uri="{FF2B5EF4-FFF2-40B4-BE49-F238E27FC236}">
                <a16:creationId xmlns:a16="http://schemas.microsoft.com/office/drawing/2014/main" id="{80685B13-6C6D-18A1-D439-F8B90B603F79}"/>
              </a:ext>
            </a:extLst>
          </p:cNvPr>
          <p:cNvSpPr txBox="1"/>
          <p:nvPr/>
        </p:nvSpPr>
        <p:spPr>
          <a:xfrm>
            <a:off x="1266346" y="3149324"/>
            <a:ext cx="10620854" cy="403019"/>
          </a:xfrm>
          <a:prstGeom prst="rect">
            <a:avLst/>
          </a:prstGeom>
          <a:noFill/>
        </p:spPr>
        <p:txBody>
          <a:bodyPr wrap="square" lIns="91440" tIns="45720" rIns="91440" bIns="45720" anchor="ctr">
            <a:noAutofit/>
          </a:bodyPr>
          <a:lstStyle/>
          <a:p>
            <a:r>
              <a:rPr lang="en-US" altLang="zh-CN" b="1" dirty="0" err="1"/>
              <a:t>IPSec</a:t>
            </a:r>
            <a:r>
              <a:rPr lang="zh-CN" altLang="en-US" b="1" dirty="0"/>
              <a:t>既支持</a:t>
            </a:r>
            <a:r>
              <a:rPr lang="en-US" altLang="zh-CN" b="1" dirty="0"/>
              <a:t>IPv4</a:t>
            </a:r>
            <a:r>
              <a:rPr lang="zh-CN" altLang="en-US" b="1" dirty="0"/>
              <a:t>，也支持</a:t>
            </a:r>
            <a:r>
              <a:rPr lang="en-US" altLang="zh-CN" b="1" dirty="0"/>
              <a:t>IPv6</a:t>
            </a:r>
            <a:r>
              <a:rPr lang="zh-CN" altLang="en-US" b="1" dirty="0"/>
              <a:t>。在</a:t>
            </a:r>
            <a:r>
              <a:rPr lang="en-US" altLang="zh-CN" b="1" dirty="0"/>
              <a:t>IPv6</a:t>
            </a:r>
            <a:r>
              <a:rPr lang="zh-CN" altLang="en-US" b="1" dirty="0"/>
              <a:t>中，</a:t>
            </a:r>
            <a:r>
              <a:rPr lang="en-US" altLang="zh-CN" b="1" dirty="0"/>
              <a:t>AH</a:t>
            </a:r>
            <a:r>
              <a:rPr lang="zh-CN" altLang="en-US" b="1" dirty="0"/>
              <a:t>和</a:t>
            </a:r>
            <a:r>
              <a:rPr lang="en-US" altLang="zh-CN" b="1" dirty="0"/>
              <a:t>ESP</a:t>
            </a:r>
            <a:r>
              <a:rPr lang="zh-CN" altLang="en-US" b="1" dirty="0"/>
              <a:t>都是扩展首部的一部分。</a:t>
            </a:r>
            <a:endParaRPr lang="en-US" altLang="zh-CN" b="1" dirty="0"/>
          </a:p>
        </p:txBody>
      </p:sp>
      <p:sp>
        <p:nvSpPr>
          <p:cNvPr id="20" name="矩形 19">
            <a:extLst>
              <a:ext uri="{FF2B5EF4-FFF2-40B4-BE49-F238E27FC236}">
                <a16:creationId xmlns:a16="http://schemas.microsoft.com/office/drawing/2014/main" id="{B42B8A86-BEBF-4DDD-A7F5-AD81AEBAF292}"/>
              </a:ext>
            </a:extLst>
          </p:cNvPr>
          <p:cNvSpPr/>
          <p:nvPr/>
        </p:nvSpPr>
        <p:spPr>
          <a:xfrm>
            <a:off x="1009370" y="321514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íşlïḍè">
            <a:extLst>
              <a:ext uri="{FF2B5EF4-FFF2-40B4-BE49-F238E27FC236}">
                <a16:creationId xmlns:a16="http://schemas.microsoft.com/office/drawing/2014/main" id="{102F7381-9F17-B4B9-0532-465D04F73192}"/>
              </a:ext>
            </a:extLst>
          </p:cNvPr>
          <p:cNvSpPr txBox="1"/>
          <p:nvPr/>
        </p:nvSpPr>
        <p:spPr>
          <a:xfrm>
            <a:off x="1266346" y="3721608"/>
            <a:ext cx="10620854" cy="654814"/>
          </a:xfrm>
          <a:prstGeom prst="rect">
            <a:avLst/>
          </a:prstGeom>
          <a:noFill/>
        </p:spPr>
        <p:txBody>
          <a:bodyPr wrap="square" lIns="91440" tIns="45720" rIns="91440" bIns="45720" anchor="ctr">
            <a:noAutofit/>
          </a:bodyPr>
          <a:lstStyle/>
          <a:p>
            <a:r>
              <a:rPr lang="zh-CN" altLang="en-US" b="1" dirty="0"/>
              <a:t>由于</a:t>
            </a:r>
            <a:r>
              <a:rPr lang="en-US" altLang="zh-CN" b="1" dirty="0"/>
              <a:t>AH</a:t>
            </a:r>
            <a:r>
              <a:rPr lang="zh-CN" altLang="en-US" b="1" dirty="0"/>
              <a:t>协议的功能都已包含在</a:t>
            </a:r>
            <a:r>
              <a:rPr lang="en-US" altLang="zh-CN" b="1" dirty="0"/>
              <a:t>ESP</a:t>
            </a:r>
            <a:r>
              <a:rPr lang="zh-CN" altLang="en-US" b="1" dirty="0"/>
              <a:t>协议中，因此使用</a:t>
            </a:r>
            <a:r>
              <a:rPr lang="en-US" altLang="zh-CN" b="1" dirty="0"/>
              <a:t>ESP</a:t>
            </a:r>
            <a:r>
              <a:rPr lang="zh-CN" altLang="en-US" b="1" dirty="0"/>
              <a:t>协议就无须使用</a:t>
            </a:r>
            <a:r>
              <a:rPr lang="en-US" altLang="zh-CN" b="1" dirty="0"/>
              <a:t>AH</a:t>
            </a:r>
            <a:r>
              <a:rPr lang="zh-CN" altLang="en-US" b="1" dirty="0"/>
              <a:t>协议。下面不再介绍</a:t>
            </a:r>
            <a:r>
              <a:rPr lang="en-US" altLang="zh-CN" b="1" dirty="0"/>
              <a:t>AH</a:t>
            </a:r>
            <a:r>
              <a:rPr lang="zh-CN" altLang="en-US" b="1" dirty="0"/>
              <a:t>协议，而只介绍</a:t>
            </a:r>
            <a:r>
              <a:rPr lang="en-US" altLang="zh-CN" b="1" dirty="0"/>
              <a:t>ESP</a:t>
            </a:r>
            <a:r>
              <a:rPr lang="zh-CN" altLang="en-US" b="1" dirty="0"/>
              <a:t>协议的要点。</a:t>
            </a:r>
            <a:endParaRPr lang="en-US" altLang="zh-CN" b="1" dirty="0"/>
          </a:p>
        </p:txBody>
      </p:sp>
      <p:sp>
        <p:nvSpPr>
          <p:cNvPr id="24" name="矩形 23">
            <a:extLst>
              <a:ext uri="{FF2B5EF4-FFF2-40B4-BE49-F238E27FC236}">
                <a16:creationId xmlns:a16="http://schemas.microsoft.com/office/drawing/2014/main" id="{388E7E87-3BEE-D2E2-17E9-FDF279436DF1}"/>
              </a:ext>
            </a:extLst>
          </p:cNvPr>
          <p:cNvSpPr/>
          <p:nvPr/>
        </p:nvSpPr>
        <p:spPr>
          <a:xfrm>
            <a:off x="1009370" y="378742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a:extLst>
              <a:ext uri="{FF2B5EF4-FFF2-40B4-BE49-F238E27FC236}">
                <a16:creationId xmlns:a16="http://schemas.microsoft.com/office/drawing/2014/main" id="{36539267-7696-0B60-E4DE-40267AFD4812}"/>
              </a:ext>
            </a:extLst>
          </p:cNvPr>
          <p:cNvSpPr txBox="1"/>
          <p:nvPr/>
        </p:nvSpPr>
        <p:spPr>
          <a:xfrm>
            <a:off x="1266346" y="4446977"/>
            <a:ext cx="10620854" cy="711257"/>
          </a:xfrm>
          <a:prstGeom prst="rect">
            <a:avLst/>
          </a:prstGeom>
          <a:noFill/>
        </p:spPr>
        <p:txBody>
          <a:bodyPr wrap="square" lIns="91440" tIns="45720" rIns="91440" bIns="45720" anchor="ctr">
            <a:noAutofit/>
          </a:bodyPr>
          <a:lstStyle/>
          <a:p>
            <a:r>
              <a:rPr lang="zh-CN" altLang="en-US" b="1" dirty="0"/>
              <a:t>使用</a:t>
            </a:r>
            <a:r>
              <a:rPr lang="en-US" altLang="zh-CN" b="1" dirty="0"/>
              <a:t>ESP</a:t>
            </a:r>
            <a:r>
              <a:rPr lang="zh-CN" altLang="en-US" b="1" dirty="0"/>
              <a:t>或</a:t>
            </a:r>
            <a:r>
              <a:rPr lang="en-US" altLang="zh-CN" b="1" dirty="0"/>
              <a:t>AH</a:t>
            </a:r>
            <a:r>
              <a:rPr lang="zh-CN" altLang="en-US" b="1" dirty="0"/>
              <a:t>协议的</a:t>
            </a:r>
            <a:r>
              <a:rPr lang="en-US" altLang="zh-CN" b="1" dirty="0"/>
              <a:t>IP</a:t>
            </a:r>
            <a:r>
              <a:rPr lang="zh-CN" altLang="en-US" b="1" dirty="0"/>
              <a:t>数据报称为</a:t>
            </a:r>
            <a:r>
              <a:rPr lang="en-US" altLang="zh-CN" b="1" dirty="0">
                <a:solidFill>
                  <a:schemeClr val="accent1">
                    <a:lumMod val="75000"/>
                  </a:schemeClr>
                </a:solidFill>
              </a:rPr>
              <a:t>IP</a:t>
            </a:r>
            <a:r>
              <a:rPr lang="zh-CN" altLang="en-US" b="1" dirty="0">
                <a:solidFill>
                  <a:schemeClr val="accent1">
                    <a:lumMod val="75000"/>
                  </a:schemeClr>
                </a:solidFill>
              </a:rPr>
              <a:t>安全数据报</a:t>
            </a:r>
            <a:r>
              <a:rPr lang="zh-CN" altLang="en-US" b="1" dirty="0"/>
              <a:t>（或</a:t>
            </a:r>
            <a:r>
              <a:rPr lang="en-US" altLang="zh-CN" b="1" dirty="0" err="1">
                <a:solidFill>
                  <a:schemeClr val="accent1">
                    <a:lumMod val="75000"/>
                  </a:schemeClr>
                </a:solidFill>
              </a:rPr>
              <a:t>IPSec</a:t>
            </a:r>
            <a:r>
              <a:rPr lang="zh-CN" altLang="en-US" b="1" dirty="0">
                <a:solidFill>
                  <a:schemeClr val="accent1">
                    <a:lumMod val="75000"/>
                  </a:schemeClr>
                </a:solidFill>
              </a:rPr>
              <a:t>数据报</a:t>
            </a:r>
            <a:r>
              <a:rPr lang="zh-CN" altLang="en-US" b="1" dirty="0"/>
              <a:t>），它可以在两台主机之间、两台路由器之间或一台主机和一台路由器之间的安全关联</a:t>
            </a:r>
            <a:r>
              <a:rPr lang="en-US" altLang="zh-CN" b="1" dirty="0"/>
              <a:t>SA</a:t>
            </a:r>
            <a:r>
              <a:rPr lang="zh-CN" altLang="en-US" b="1" dirty="0"/>
              <a:t>（安全隧道）中传送。</a:t>
            </a:r>
            <a:endParaRPr lang="en-US" altLang="zh-CN" b="1" dirty="0"/>
          </a:p>
        </p:txBody>
      </p:sp>
      <p:sp>
        <p:nvSpPr>
          <p:cNvPr id="30" name="矩形 29">
            <a:extLst>
              <a:ext uri="{FF2B5EF4-FFF2-40B4-BE49-F238E27FC236}">
                <a16:creationId xmlns:a16="http://schemas.microsoft.com/office/drawing/2014/main" id="{06890738-B8D8-572B-709A-1A4613FAAA0E}"/>
              </a:ext>
            </a:extLst>
          </p:cNvPr>
          <p:cNvSpPr/>
          <p:nvPr/>
        </p:nvSpPr>
        <p:spPr>
          <a:xfrm>
            <a:off x="1009370" y="454568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69320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 calcmode="lin" valueType="num">
                                      <p:cBhvr>
                                        <p:cTn id="26" dur="500" fill="hold"/>
                                        <p:tgtEl>
                                          <p:spTgt spid="12"/>
                                        </p:tgtEl>
                                        <p:attrNameLst>
                                          <p:attrName>style.rotation</p:attrName>
                                        </p:attrNameLst>
                                      </p:cBhvr>
                                      <p:tavLst>
                                        <p:tav tm="0">
                                          <p:val>
                                            <p:fltVal val="360"/>
                                          </p:val>
                                        </p:tav>
                                        <p:tav tm="100000">
                                          <p:val>
                                            <p:fltVal val="0"/>
                                          </p:val>
                                        </p:tav>
                                      </p:tavLst>
                                    </p:anim>
                                    <p:animEffect transition="in" filter="fade">
                                      <p:cBhvr>
                                        <p:cTn id="27" dur="500"/>
                                        <p:tgtEl>
                                          <p:spTgt spid="12"/>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 calcmode="lin" valueType="num">
                                      <p:cBhvr>
                                        <p:cTn id="37" dur="500" fill="hold"/>
                                        <p:tgtEl>
                                          <p:spTgt spid="18"/>
                                        </p:tgtEl>
                                        <p:attrNameLst>
                                          <p:attrName>style.rotation</p:attrName>
                                        </p:attrNameLst>
                                      </p:cBhvr>
                                      <p:tavLst>
                                        <p:tav tm="0">
                                          <p:val>
                                            <p:fltVal val="360"/>
                                          </p:val>
                                        </p:tav>
                                        <p:tav tm="100000">
                                          <p:val>
                                            <p:fltVal val="0"/>
                                          </p:val>
                                        </p:tav>
                                      </p:tavLst>
                                    </p:anim>
                                    <p:animEffect transition="in" filter="fade">
                                      <p:cBhvr>
                                        <p:cTn id="38" dur="500"/>
                                        <p:tgtEl>
                                          <p:spTgt spid="18"/>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 calcmode="lin" valueType="num">
                                      <p:cBhvr>
                                        <p:cTn id="48" dur="500" fill="hold"/>
                                        <p:tgtEl>
                                          <p:spTgt spid="20"/>
                                        </p:tgtEl>
                                        <p:attrNameLst>
                                          <p:attrName>style.rotation</p:attrName>
                                        </p:attrNameLst>
                                      </p:cBhvr>
                                      <p:tavLst>
                                        <p:tav tm="0">
                                          <p:val>
                                            <p:fltVal val="360"/>
                                          </p:val>
                                        </p:tav>
                                        <p:tav tm="100000">
                                          <p:val>
                                            <p:fltVal val="0"/>
                                          </p:val>
                                        </p:tav>
                                      </p:tavLst>
                                    </p:anim>
                                    <p:animEffect transition="in" filter="fade">
                                      <p:cBhvr>
                                        <p:cTn id="49" dur="500"/>
                                        <p:tgtEl>
                                          <p:spTgt spid="20"/>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 calcmode="lin" valueType="num">
                                      <p:cBhvr>
                                        <p:cTn id="59" dur="500" fill="hold"/>
                                        <p:tgtEl>
                                          <p:spTgt spid="24"/>
                                        </p:tgtEl>
                                        <p:attrNameLst>
                                          <p:attrName>style.rotation</p:attrName>
                                        </p:attrNameLst>
                                      </p:cBhvr>
                                      <p:tavLst>
                                        <p:tav tm="0">
                                          <p:val>
                                            <p:fltVal val="360"/>
                                          </p:val>
                                        </p:tav>
                                        <p:tav tm="100000">
                                          <p:val>
                                            <p:fltVal val="0"/>
                                          </p:val>
                                        </p:tav>
                                      </p:tavLst>
                                    </p:anim>
                                    <p:animEffect transition="in" filter="fade">
                                      <p:cBhvr>
                                        <p:cTn id="60" dur="500"/>
                                        <p:tgtEl>
                                          <p:spTgt spid="24"/>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 calcmode="lin" valueType="num">
                                      <p:cBhvr>
                                        <p:cTn id="70" dur="500" fill="hold"/>
                                        <p:tgtEl>
                                          <p:spTgt spid="30"/>
                                        </p:tgtEl>
                                        <p:attrNameLst>
                                          <p:attrName>style.rotation</p:attrName>
                                        </p:attrNameLst>
                                      </p:cBhvr>
                                      <p:tavLst>
                                        <p:tav tm="0">
                                          <p:val>
                                            <p:fltVal val="360"/>
                                          </p:val>
                                        </p:tav>
                                        <p:tav tm="100000">
                                          <p:val>
                                            <p:fltVal val="0"/>
                                          </p:val>
                                        </p:tav>
                                      </p:tavLst>
                                    </p:anim>
                                    <p:animEffect transition="in" filter="fade">
                                      <p:cBhvr>
                                        <p:cTn id="71" dur="500"/>
                                        <p:tgtEl>
                                          <p:spTgt spid="30"/>
                                        </p:tgtEl>
                                      </p:cBhvr>
                                    </p:animEffect>
                                  </p:childTnLst>
                                </p:cTn>
                              </p:par>
                            </p:childTnLst>
                          </p:cTn>
                        </p:par>
                        <p:par>
                          <p:cTn id="72" fill="hold">
                            <p:stCondLst>
                              <p:cond delay="500"/>
                            </p:stCondLst>
                            <p:childTnLst>
                              <p:par>
                                <p:cTn id="73" presetID="1" presetClass="entr" presetSubtype="0" fill="hold" grpId="0" nodeType="afterEffect">
                                  <p:stCondLst>
                                    <p:cond delay="0"/>
                                  </p:stCondLst>
                                  <p:iterate type="lt">
                                    <p:tmAbs val="100"/>
                                  </p:iterate>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11" grpId="0"/>
      <p:bldP spid="12" grpId="0" animBg="1"/>
      <p:bldP spid="17" grpId="0"/>
      <p:bldP spid="18" grpId="0" animBg="1"/>
      <p:bldP spid="19" grpId="0"/>
      <p:bldP spid="20" grpId="0" animBg="1"/>
      <p:bldP spid="23" grpId="0"/>
      <p:bldP spid="24" grpId="0" animBg="1"/>
      <p:bldP spid="27" grpId="0"/>
      <p:bldP spid="3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a:extLst>
              <a:ext uri="{FF2B5EF4-FFF2-40B4-BE49-F238E27FC236}">
                <a16:creationId xmlns:a16="http://schemas.microsoft.com/office/drawing/2014/main" id="{9F93CB05-CF9E-6A12-5957-0F77774F016E}"/>
              </a:ext>
            </a:extLst>
          </p:cNvPr>
          <p:cNvGrpSpPr/>
          <p:nvPr/>
        </p:nvGrpSpPr>
        <p:grpSpPr>
          <a:xfrm>
            <a:off x="1302066" y="6039616"/>
            <a:ext cx="9780485" cy="428428"/>
            <a:chOff x="1302066" y="5658071"/>
            <a:chExt cx="9780485" cy="428428"/>
          </a:xfrm>
        </p:grpSpPr>
        <p:cxnSp>
          <p:nvCxnSpPr>
            <p:cNvPr id="83" name="直接连接符 82">
              <a:extLst>
                <a:ext uri="{FF2B5EF4-FFF2-40B4-BE49-F238E27FC236}">
                  <a16:creationId xmlns:a16="http://schemas.microsoft.com/office/drawing/2014/main" id="{76381473-6B6A-59A2-B20F-9C4FFDF8E412}"/>
                </a:ext>
              </a:extLst>
            </p:cNvPr>
            <p:cNvCxnSpPr>
              <a:cxnSpLocks/>
            </p:cNvCxnSpPr>
            <p:nvPr/>
          </p:nvCxnSpPr>
          <p:spPr>
            <a:xfrm>
              <a:off x="1302066" y="5658071"/>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AABA343-9302-54F9-8E61-8735B0E9788D}"/>
                </a:ext>
              </a:extLst>
            </p:cNvPr>
            <p:cNvCxnSpPr>
              <a:cxnSpLocks/>
            </p:cNvCxnSpPr>
            <p:nvPr/>
          </p:nvCxnSpPr>
          <p:spPr>
            <a:xfrm>
              <a:off x="1302066" y="5905430"/>
              <a:ext cx="978048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7ADB58A9-14E0-AD14-E56C-EB80460EBD46}"/>
                </a:ext>
              </a:extLst>
            </p:cNvPr>
            <p:cNvSpPr txBox="1"/>
            <p:nvPr/>
          </p:nvSpPr>
          <p:spPr>
            <a:xfrm>
              <a:off x="5241807" y="5717167"/>
              <a:ext cx="1632633" cy="369332"/>
            </a:xfrm>
            <a:prstGeom prst="rect">
              <a:avLst/>
            </a:prstGeom>
            <a:solidFill>
              <a:schemeClr val="bg1"/>
            </a:solidFill>
          </p:spPr>
          <p:txBody>
            <a:bodyPr wrap="square" rtlCol="0">
              <a:spAutoFit/>
            </a:bodyPr>
            <a:lstStyle/>
            <a:p>
              <a:pPr algn="ctr"/>
              <a:r>
                <a:rPr lang="en-US" altLang="zh-CN" b="1" dirty="0"/>
                <a:t>IP</a:t>
              </a:r>
              <a:r>
                <a:rPr lang="zh-CN" altLang="en-US" b="1" dirty="0"/>
                <a:t>安全数据报</a:t>
              </a:r>
            </a:p>
          </p:txBody>
        </p:sp>
        <p:cxnSp>
          <p:nvCxnSpPr>
            <p:cNvPr id="87" name="直接连接符 86">
              <a:extLst>
                <a:ext uri="{FF2B5EF4-FFF2-40B4-BE49-F238E27FC236}">
                  <a16:creationId xmlns:a16="http://schemas.microsoft.com/office/drawing/2014/main" id="{7EA07DA3-03F5-6657-44FD-207B50AC96CB}"/>
                </a:ext>
              </a:extLst>
            </p:cNvPr>
            <p:cNvCxnSpPr>
              <a:cxnSpLocks/>
            </p:cNvCxnSpPr>
            <p:nvPr/>
          </p:nvCxnSpPr>
          <p:spPr>
            <a:xfrm>
              <a:off x="11082551" y="5658071"/>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1" name="矩形 80">
            <a:extLst>
              <a:ext uri="{FF2B5EF4-FFF2-40B4-BE49-F238E27FC236}">
                <a16:creationId xmlns:a16="http://schemas.microsoft.com/office/drawing/2014/main" id="{D3CFC623-0C47-2E9B-ADC3-45C1D2A5B3EC}"/>
              </a:ext>
            </a:extLst>
          </p:cNvPr>
          <p:cNvSpPr/>
          <p:nvPr/>
        </p:nvSpPr>
        <p:spPr>
          <a:xfrm>
            <a:off x="1302066" y="5679533"/>
            <a:ext cx="1545930" cy="36725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新的</a:t>
            </a:r>
            <a:r>
              <a:rPr lang="en-US" altLang="zh-CN" b="1" dirty="0">
                <a:solidFill>
                  <a:schemeClr val="tx1"/>
                </a:solidFill>
              </a:rPr>
              <a:t>IP</a:t>
            </a:r>
            <a:r>
              <a:rPr lang="zh-CN" altLang="en-US" b="1" dirty="0">
                <a:solidFill>
                  <a:schemeClr val="tx1"/>
                </a:solidFill>
              </a:rPr>
              <a:t>首部</a:t>
            </a:r>
          </a:p>
        </p:txBody>
      </p:sp>
      <p:sp>
        <p:nvSpPr>
          <p:cNvPr id="22" name="矩形 21">
            <a:extLst>
              <a:ext uri="{FF2B5EF4-FFF2-40B4-BE49-F238E27FC236}">
                <a16:creationId xmlns:a16="http://schemas.microsoft.com/office/drawing/2014/main" id="{14DAAFA1-0086-4E0A-5266-5CC05A4FED62}"/>
              </a:ext>
            </a:extLst>
          </p:cNvPr>
          <p:cNvSpPr/>
          <p:nvPr/>
        </p:nvSpPr>
        <p:spPr>
          <a:xfrm>
            <a:off x="9310793" y="3773669"/>
            <a:ext cx="1773841"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报文鉴别码</a:t>
            </a:r>
            <a:r>
              <a:rPr lang="en-US" altLang="zh-CN" b="1" dirty="0">
                <a:solidFill>
                  <a:schemeClr val="bg1"/>
                </a:solidFill>
              </a:rPr>
              <a:t>MAC</a:t>
            </a:r>
            <a:endParaRPr lang="zh-CN" altLang="en-US" b="1" dirty="0">
              <a:solidFill>
                <a:schemeClr val="bg1"/>
              </a:solidFill>
            </a:endParaRPr>
          </a:p>
        </p:txBody>
      </p:sp>
      <p:sp>
        <p:nvSpPr>
          <p:cNvPr id="25" name="矩形 24">
            <a:extLst>
              <a:ext uri="{FF2B5EF4-FFF2-40B4-BE49-F238E27FC236}">
                <a16:creationId xmlns:a16="http://schemas.microsoft.com/office/drawing/2014/main" id="{345352AA-DEBA-5FD3-C1C9-5A3B9094586D}"/>
              </a:ext>
            </a:extLst>
          </p:cNvPr>
          <p:cNvSpPr/>
          <p:nvPr/>
        </p:nvSpPr>
        <p:spPr>
          <a:xfrm>
            <a:off x="2852701" y="3773669"/>
            <a:ext cx="1087770"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ESP</a:t>
            </a:r>
            <a:r>
              <a:rPr lang="zh-CN" altLang="en-US" b="1" dirty="0">
                <a:solidFill>
                  <a:schemeClr val="bg1"/>
                </a:solidFill>
              </a:rPr>
              <a:t>首部</a:t>
            </a:r>
          </a:p>
        </p:txBody>
      </p:sp>
      <p:grpSp>
        <p:nvGrpSpPr>
          <p:cNvPr id="73" name="组合 72">
            <a:extLst>
              <a:ext uri="{FF2B5EF4-FFF2-40B4-BE49-F238E27FC236}">
                <a16:creationId xmlns:a16="http://schemas.microsoft.com/office/drawing/2014/main" id="{539E2FA9-23E3-CD00-CDF1-F6B7993EDF54}"/>
              </a:ext>
            </a:extLst>
          </p:cNvPr>
          <p:cNvGrpSpPr/>
          <p:nvPr/>
        </p:nvGrpSpPr>
        <p:grpSpPr>
          <a:xfrm>
            <a:off x="3938219" y="4140918"/>
            <a:ext cx="4284804" cy="427335"/>
            <a:chOff x="3938219" y="3759373"/>
            <a:chExt cx="4284804" cy="427335"/>
          </a:xfrm>
        </p:grpSpPr>
        <p:cxnSp>
          <p:nvCxnSpPr>
            <p:cNvPr id="54" name="直接连接符 53">
              <a:extLst>
                <a:ext uri="{FF2B5EF4-FFF2-40B4-BE49-F238E27FC236}">
                  <a16:creationId xmlns:a16="http://schemas.microsoft.com/office/drawing/2014/main" id="{212F70F7-97AF-5673-2E65-DC8F927A4168}"/>
                </a:ext>
              </a:extLst>
            </p:cNvPr>
            <p:cNvCxnSpPr>
              <a:cxnSpLocks/>
            </p:cNvCxnSpPr>
            <p:nvPr/>
          </p:nvCxnSpPr>
          <p:spPr>
            <a:xfrm>
              <a:off x="3938219" y="3759374"/>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4398CA5-FBB5-8BC0-37C0-698EFC5D47EE}"/>
                </a:ext>
              </a:extLst>
            </p:cNvPr>
            <p:cNvCxnSpPr>
              <a:cxnSpLocks/>
            </p:cNvCxnSpPr>
            <p:nvPr/>
          </p:nvCxnSpPr>
          <p:spPr>
            <a:xfrm>
              <a:off x="8223023" y="3759373"/>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8F8C6B9B-8CA0-3A2A-E0ED-F0FD8CD02CB8}"/>
                </a:ext>
              </a:extLst>
            </p:cNvPr>
            <p:cNvCxnSpPr/>
            <p:nvPr/>
          </p:nvCxnSpPr>
          <p:spPr>
            <a:xfrm>
              <a:off x="3938219" y="4002042"/>
              <a:ext cx="428480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59DF88CB-8F61-5F69-C1C7-E3558BCAD963}"/>
                </a:ext>
              </a:extLst>
            </p:cNvPr>
            <p:cNvSpPr txBox="1"/>
            <p:nvPr/>
          </p:nvSpPr>
          <p:spPr>
            <a:xfrm>
              <a:off x="5194657" y="3817376"/>
              <a:ext cx="1771928" cy="369332"/>
            </a:xfrm>
            <a:prstGeom prst="rect">
              <a:avLst/>
            </a:prstGeom>
            <a:solidFill>
              <a:schemeClr val="bg1"/>
            </a:solidFill>
          </p:spPr>
          <p:txBody>
            <a:bodyPr wrap="square" rtlCol="0">
              <a:spAutoFit/>
            </a:bodyPr>
            <a:lstStyle/>
            <a:p>
              <a:pPr algn="ctr"/>
              <a:r>
                <a:rPr lang="en-US" altLang="zh-CN" b="1" dirty="0"/>
                <a:t>ESP</a:t>
              </a:r>
              <a:r>
                <a:rPr lang="zh-CN" altLang="en-US" b="1" dirty="0"/>
                <a:t>的有效载荷</a:t>
              </a:r>
            </a:p>
          </p:txBody>
        </p:sp>
      </p:grpSp>
      <p:sp>
        <p:nvSpPr>
          <p:cNvPr id="21" name="矩形 20">
            <a:extLst>
              <a:ext uri="{FF2B5EF4-FFF2-40B4-BE49-F238E27FC236}">
                <a16:creationId xmlns:a16="http://schemas.microsoft.com/office/drawing/2014/main" id="{5F572ED2-107F-21A8-70FB-C34F18ED3BC3}"/>
              </a:ext>
            </a:extLst>
          </p:cNvPr>
          <p:cNvSpPr/>
          <p:nvPr/>
        </p:nvSpPr>
        <p:spPr>
          <a:xfrm>
            <a:off x="8223023" y="3773669"/>
            <a:ext cx="1087770"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ESP</a:t>
            </a:r>
            <a:r>
              <a:rPr lang="zh-CN" altLang="en-US" b="1" dirty="0">
                <a:solidFill>
                  <a:schemeClr val="bg1"/>
                </a:solidFill>
              </a:rPr>
              <a:t>尾部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en-US" altLang="zh-CN" sz="2000" b="1" dirty="0"/>
                <a:t>IP</a:t>
              </a:r>
              <a:r>
                <a:rPr lang="zh-CN" altLang="en-US" sz="2000" b="1" dirty="0"/>
                <a:t>安全数据报的格式</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3641150" y="1080080"/>
            <a:ext cx="4917366" cy="400110"/>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在隧道方式下，构建</a:t>
            </a:r>
            <a:r>
              <a:rPr lang="en-US" altLang="zh-CN" sz="2000" b="1" dirty="0">
                <a:solidFill>
                  <a:schemeClr val="accent3">
                    <a:lumMod val="75000"/>
                  </a:schemeClr>
                </a:solidFill>
              </a:rPr>
              <a:t>IP</a:t>
            </a:r>
            <a:r>
              <a:rPr lang="zh-CN" altLang="en-US" sz="2000" b="1" dirty="0">
                <a:solidFill>
                  <a:schemeClr val="accent3">
                    <a:lumMod val="75000"/>
                  </a:schemeClr>
                </a:solidFill>
              </a:rPr>
              <a:t>安全数据报的过程</a:t>
            </a:r>
            <a:endParaRPr lang="en-US" altLang="zh-CN" sz="2000" b="1" dirty="0">
              <a:solidFill>
                <a:schemeClr val="accent3">
                  <a:lumMod val="75000"/>
                </a:schemeClr>
              </a:solidFill>
            </a:endParaRPr>
          </a:p>
        </p:txBody>
      </p:sp>
      <p:grpSp>
        <p:nvGrpSpPr>
          <p:cNvPr id="6" name="组合 5">
            <a:extLst>
              <a:ext uri="{FF2B5EF4-FFF2-40B4-BE49-F238E27FC236}">
                <a16:creationId xmlns:a16="http://schemas.microsoft.com/office/drawing/2014/main" id="{9C8D5641-171C-A65F-9D7A-9F570F7A93AA}"/>
              </a:ext>
            </a:extLst>
          </p:cNvPr>
          <p:cNvGrpSpPr/>
          <p:nvPr/>
        </p:nvGrpSpPr>
        <p:grpSpPr>
          <a:xfrm>
            <a:off x="3940472" y="3773669"/>
            <a:ext cx="4282551" cy="367251"/>
            <a:chOff x="3940472" y="3392124"/>
            <a:chExt cx="4282551" cy="367251"/>
          </a:xfrm>
        </p:grpSpPr>
        <p:sp>
          <p:nvSpPr>
            <p:cNvPr id="15" name="矩形 14">
              <a:extLst>
                <a:ext uri="{FF2B5EF4-FFF2-40B4-BE49-F238E27FC236}">
                  <a16:creationId xmlns:a16="http://schemas.microsoft.com/office/drawing/2014/main" id="{365A9E10-50C5-C1A0-1F42-5CA405B7E063}"/>
                </a:ext>
              </a:extLst>
            </p:cNvPr>
            <p:cNvSpPr/>
            <p:nvPr/>
          </p:nvSpPr>
          <p:spPr>
            <a:xfrm>
              <a:off x="3940472" y="3392124"/>
              <a:ext cx="1545930" cy="36725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原始的</a:t>
              </a:r>
              <a:r>
                <a:rPr lang="en-US" altLang="zh-CN" b="1" dirty="0">
                  <a:solidFill>
                    <a:schemeClr val="tx1"/>
                  </a:solidFill>
                </a:rPr>
                <a:t>IP</a:t>
              </a:r>
              <a:r>
                <a:rPr lang="zh-CN" altLang="en-US" b="1" dirty="0">
                  <a:solidFill>
                    <a:schemeClr val="tx1"/>
                  </a:solidFill>
                </a:rPr>
                <a:t>首部</a:t>
              </a:r>
            </a:p>
          </p:txBody>
        </p:sp>
        <p:sp>
          <p:nvSpPr>
            <p:cNvPr id="16" name="矩形 15">
              <a:extLst>
                <a:ext uri="{FF2B5EF4-FFF2-40B4-BE49-F238E27FC236}">
                  <a16:creationId xmlns:a16="http://schemas.microsoft.com/office/drawing/2014/main" id="{C81F5B5C-02A0-EF9F-7054-805246511693}"/>
                </a:ext>
              </a:extLst>
            </p:cNvPr>
            <p:cNvSpPr/>
            <p:nvPr/>
          </p:nvSpPr>
          <p:spPr>
            <a:xfrm>
              <a:off x="5486403" y="3392124"/>
              <a:ext cx="2736620" cy="3672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数据报的数据载荷</a:t>
              </a:r>
            </a:p>
          </p:txBody>
        </p:sp>
      </p:grpSp>
      <p:grpSp>
        <p:nvGrpSpPr>
          <p:cNvPr id="91" name="组合 90">
            <a:extLst>
              <a:ext uri="{FF2B5EF4-FFF2-40B4-BE49-F238E27FC236}">
                <a16:creationId xmlns:a16="http://schemas.microsoft.com/office/drawing/2014/main" id="{671A8F6A-7E73-BEFF-ABA7-B0BDF379F0C5}"/>
              </a:ext>
            </a:extLst>
          </p:cNvPr>
          <p:cNvGrpSpPr/>
          <p:nvPr/>
        </p:nvGrpSpPr>
        <p:grpSpPr>
          <a:xfrm>
            <a:off x="7089603" y="2071153"/>
            <a:ext cx="4797597" cy="1702516"/>
            <a:chOff x="7089603" y="1689608"/>
            <a:chExt cx="4797597" cy="1702516"/>
          </a:xfrm>
        </p:grpSpPr>
        <p:sp>
          <p:nvSpPr>
            <p:cNvPr id="5" name="矩形 4">
              <a:extLst>
                <a:ext uri="{FF2B5EF4-FFF2-40B4-BE49-F238E27FC236}">
                  <a16:creationId xmlns:a16="http://schemas.microsoft.com/office/drawing/2014/main" id="{290C19A0-DD00-3EBC-D106-8604A09319D8}"/>
                </a:ext>
              </a:extLst>
            </p:cNvPr>
            <p:cNvSpPr/>
            <p:nvPr/>
          </p:nvSpPr>
          <p:spPr>
            <a:xfrm>
              <a:off x="7094343" y="1699187"/>
              <a:ext cx="3345130" cy="1104037"/>
            </a:xfrm>
            <a:prstGeom prst="rect">
              <a:avLst/>
            </a:prstGeom>
            <a:pattFill prst="lgConfetti">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68D9755-8F6E-BD22-1BED-4A91DB486DA2}"/>
                </a:ext>
              </a:extLst>
            </p:cNvPr>
            <p:cNvSpPr/>
            <p:nvPr/>
          </p:nvSpPr>
          <p:spPr>
            <a:xfrm>
              <a:off x="7754304" y="2435974"/>
              <a:ext cx="1343167" cy="367250"/>
            </a:xfrm>
            <a:prstGeom prst="rect">
              <a:avLst/>
            </a:prstGeom>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填充长度</a:t>
              </a:r>
            </a:p>
          </p:txBody>
        </p:sp>
        <p:sp>
          <p:nvSpPr>
            <p:cNvPr id="31" name="矩形 30">
              <a:extLst>
                <a:ext uri="{FF2B5EF4-FFF2-40B4-BE49-F238E27FC236}">
                  <a16:creationId xmlns:a16="http://schemas.microsoft.com/office/drawing/2014/main" id="{5F80280D-89E7-D281-163B-F219DEA1BF1E}"/>
                </a:ext>
              </a:extLst>
            </p:cNvPr>
            <p:cNvSpPr/>
            <p:nvPr/>
          </p:nvSpPr>
          <p:spPr>
            <a:xfrm>
              <a:off x="9096306" y="2435974"/>
              <a:ext cx="1343167" cy="367250"/>
            </a:xfrm>
            <a:prstGeom prst="rect">
              <a:avLst/>
            </a:prstGeom>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下一个首部</a:t>
              </a:r>
            </a:p>
          </p:txBody>
        </p:sp>
        <p:sp>
          <p:nvSpPr>
            <p:cNvPr id="32" name="矩形 31">
              <a:extLst>
                <a:ext uri="{FF2B5EF4-FFF2-40B4-BE49-F238E27FC236}">
                  <a16:creationId xmlns:a16="http://schemas.microsoft.com/office/drawing/2014/main" id="{AE6261DD-55BC-AE41-10C3-EC9F65913004}"/>
                </a:ext>
              </a:extLst>
            </p:cNvPr>
            <p:cNvSpPr/>
            <p:nvPr/>
          </p:nvSpPr>
          <p:spPr>
            <a:xfrm>
              <a:off x="7094343" y="1696582"/>
              <a:ext cx="3345130" cy="367250"/>
            </a:xfrm>
            <a:prstGeom prst="rect">
              <a:avLst/>
            </a:prstGeom>
            <a:pattFill prst="lgConfetti">
              <a:fgClr>
                <a:schemeClr val="accent1"/>
              </a:fgClr>
              <a:bgClr>
                <a:schemeClr val="bg1"/>
              </a:bgClr>
            </a:patt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填充</a:t>
              </a:r>
            </a:p>
          </p:txBody>
        </p:sp>
        <p:sp>
          <p:nvSpPr>
            <p:cNvPr id="33" name="矩形 32">
              <a:extLst>
                <a:ext uri="{FF2B5EF4-FFF2-40B4-BE49-F238E27FC236}">
                  <a16:creationId xmlns:a16="http://schemas.microsoft.com/office/drawing/2014/main" id="{6AA0B602-51B3-B89A-9F2A-0173C526E299}"/>
                </a:ext>
              </a:extLst>
            </p:cNvPr>
            <p:cNvSpPr/>
            <p:nvPr/>
          </p:nvSpPr>
          <p:spPr>
            <a:xfrm>
              <a:off x="7094343" y="2063832"/>
              <a:ext cx="3345130" cy="367250"/>
            </a:xfrm>
            <a:prstGeom prst="rect">
              <a:avLst/>
            </a:prstGeom>
            <a:pattFill prst="lgConfetti">
              <a:fgClr>
                <a:schemeClr val="accent1"/>
              </a:fgClr>
              <a:bgClr>
                <a:schemeClr val="bg1"/>
              </a:bgClr>
            </a:patt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cxnSp>
          <p:nvCxnSpPr>
            <p:cNvPr id="9" name="直接连接符 8">
              <a:extLst>
                <a:ext uri="{FF2B5EF4-FFF2-40B4-BE49-F238E27FC236}">
                  <a16:creationId xmlns:a16="http://schemas.microsoft.com/office/drawing/2014/main" id="{24237076-9DA3-47B4-70E1-8BD4B6A78041}"/>
                </a:ext>
              </a:extLst>
            </p:cNvPr>
            <p:cNvCxnSpPr>
              <a:cxnSpLocks/>
            </p:cNvCxnSpPr>
            <p:nvPr/>
          </p:nvCxnSpPr>
          <p:spPr>
            <a:xfrm flipH="1" flipV="1">
              <a:off x="7089603" y="2803224"/>
              <a:ext cx="1133420" cy="588900"/>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25B8C7E-EACC-3900-B060-48F6FF3EFD79}"/>
                </a:ext>
              </a:extLst>
            </p:cNvPr>
            <p:cNvCxnSpPr>
              <a:cxnSpLocks/>
            </p:cNvCxnSpPr>
            <p:nvPr/>
          </p:nvCxnSpPr>
          <p:spPr>
            <a:xfrm flipV="1">
              <a:off x="9297423" y="2802280"/>
              <a:ext cx="1133420" cy="588900"/>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A308C69-012B-A399-EC3B-181A57038E8B}"/>
                </a:ext>
              </a:extLst>
            </p:cNvPr>
            <p:cNvSpPr txBox="1"/>
            <p:nvPr/>
          </p:nvSpPr>
          <p:spPr>
            <a:xfrm>
              <a:off x="10439473" y="1689608"/>
              <a:ext cx="1447727" cy="369332"/>
            </a:xfrm>
            <a:prstGeom prst="rect">
              <a:avLst/>
            </a:prstGeom>
            <a:noFill/>
          </p:spPr>
          <p:txBody>
            <a:bodyPr wrap="square" rtlCol="0">
              <a:spAutoFit/>
            </a:bodyPr>
            <a:lstStyle/>
            <a:p>
              <a:r>
                <a:rPr lang="zh-CN" altLang="en-US" b="1" dirty="0"/>
                <a:t>每行</a:t>
              </a:r>
              <a:r>
                <a:rPr lang="en-US" altLang="zh-CN" b="1" dirty="0"/>
                <a:t>32</a:t>
              </a:r>
              <a:r>
                <a:rPr lang="zh-CN" altLang="en-US" b="1" dirty="0"/>
                <a:t>比特</a:t>
              </a:r>
            </a:p>
          </p:txBody>
        </p:sp>
      </p:grpSp>
      <p:grpSp>
        <p:nvGrpSpPr>
          <p:cNvPr id="90" name="组合 89">
            <a:extLst>
              <a:ext uri="{FF2B5EF4-FFF2-40B4-BE49-F238E27FC236}">
                <a16:creationId xmlns:a16="http://schemas.microsoft.com/office/drawing/2014/main" id="{B28A2800-1E3B-87EE-14DD-67576006791B}"/>
              </a:ext>
            </a:extLst>
          </p:cNvPr>
          <p:cNvGrpSpPr/>
          <p:nvPr/>
        </p:nvGrpSpPr>
        <p:grpSpPr>
          <a:xfrm>
            <a:off x="1719281" y="2071153"/>
            <a:ext cx="4797597" cy="1704403"/>
            <a:chOff x="1719281" y="1689608"/>
            <a:chExt cx="4797597" cy="1704403"/>
          </a:xfrm>
        </p:grpSpPr>
        <p:sp>
          <p:nvSpPr>
            <p:cNvPr id="45" name="矩形 44">
              <a:extLst>
                <a:ext uri="{FF2B5EF4-FFF2-40B4-BE49-F238E27FC236}">
                  <a16:creationId xmlns:a16="http://schemas.microsoft.com/office/drawing/2014/main" id="{F892A481-400B-FCA4-9AFF-11FFB4672ED7}"/>
                </a:ext>
              </a:extLst>
            </p:cNvPr>
            <p:cNvSpPr/>
            <p:nvPr/>
          </p:nvSpPr>
          <p:spPr>
            <a:xfrm>
              <a:off x="1724021" y="1696582"/>
              <a:ext cx="3345130" cy="367250"/>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安全参数索引</a:t>
              </a:r>
              <a:r>
                <a:rPr lang="en-US" altLang="zh-CN" b="1" dirty="0">
                  <a:solidFill>
                    <a:schemeClr val="tx1"/>
                  </a:solidFill>
                </a:rPr>
                <a:t>SPI</a:t>
              </a:r>
              <a:endParaRPr lang="zh-CN" altLang="en-US" b="1" dirty="0">
                <a:solidFill>
                  <a:schemeClr val="tx1"/>
                </a:solidFill>
              </a:endParaRPr>
            </a:p>
          </p:txBody>
        </p:sp>
        <p:sp>
          <p:nvSpPr>
            <p:cNvPr id="46" name="矩形 45">
              <a:extLst>
                <a:ext uri="{FF2B5EF4-FFF2-40B4-BE49-F238E27FC236}">
                  <a16:creationId xmlns:a16="http://schemas.microsoft.com/office/drawing/2014/main" id="{FB323A1B-08E6-1CB7-669F-3AFFE553FF76}"/>
                </a:ext>
              </a:extLst>
            </p:cNvPr>
            <p:cNvSpPr/>
            <p:nvPr/>
          </p:nvSpPr>
          <p:spPr>
            <a:xfrm>
              <a:off x="1724021" y="2063898"/>
              <a:ext cx="3345130" cy="367250"/>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a:t>
              </a:r>
            </a:p>
          </p:txBody>
        </p:sp>
        <p:sp>
          <p:nvSpPr>
            <p:cNvPr id="47" name="文本框 46">
              <a:extLst>
                <a:ext uri="{FF2B5EF4-FFF2-40B4-BE49-F238E27FC236}">
                  <a16:creationId xmlns:a16="http://schemas.microsoft.com/office/drawing/2014/main" id="{FD8FFEA8-9FB5-466B-AC21-9C9048DF5A26}"/>
                </a:ext>
              </a:extLst>
            </p:cNvPr>
            <p:cNvSpPr txBox="1"/>
            <p:nvPr/>
          </p:nvSpPr>
          <p:spPr>
            <a:xfrm>
              <a:off x="5069151" y="1689608"/>
              <a:ext cx="1447727" cy="369332"/>
            </a:xfrm>
            <a:prstGeom prst="rect">
              <a:avLst/>
            </a:prstGeom>
            <a:noFill/>
          </p:spPr>
          <p:txBody>
            <a:bodyPr wrap="square" rtlCol="0">
              <a:spAutoFit/>
            </a:bodyPr>
            <a:lstStyle/>
            <a:p>
              <a:r>
                <a:rPr lang="zh-CN" altLang="en-US" b="1" dirty="0"/>
                <a:t>每行</a:t>
              </a:r>
              <a:r>
                <a:rPr lang="en-US" altLang="zh-CN" b="1" dirty="0"/>
                <a:t>32</a:t>
              </a:r>
              <a:r>
                <a:rPr lang="zh-CN" altLang="en-US" b="1" dirty="0"/>
                <a:t>比特</a:t>
              </a:r>
            </a:p>
          </p:txBody>
        </p:sp>
        <p:cxnSp>
          <p:nvCxnSpPr>
            <p:cNvPr id="48" name="直接连接符 47">
              <a:extLst>
                <a:ext uri="{FF2B5EF4-FFF2-40B4-BE49-F238E27FC236}">
                  <a16:creationId xmlns:a16="http://schemas.microsoft.com/office/drawing/2014/main" id="{645F0527-CF17-A0C4-9E6A-E514F626FA3C}"/>
                </a:ext>
              </a:extLst>
            </p:cNvPr>
            <p:cNvCxnSpPr>
              <a:cxnSpLocks/>
            </p:cNvCxnSpPr>
            <p:nvPr/>
          </p:nvCxnSpPr>
          <p:spPr>
            <a:xfrm flipH="1" flipV="1">
              <a:off x="1719281" y="2431082"/>
              <a:ext cx="1143615" cy="962929"/>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694B694-10F9-6973-8900-5870A13A4105}"/>
                </a:ext>
              </a:extLst>
            </p:cNvPr>
            <p:cNvCxnSpPr>
              <a:cxnSpLocks/>
            </p:cNvCxnSpPr>
            <p:nvPr/>
          </p:nvCxnSpPr>
          <p:spPr>
            <a:xfrm flipV="1">
              <a:off x="3953841" y="2431016"/>
              <a:ext cx="1115310" cy="960164"/>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FB34ACBA-538B-8068-8F20-3B37AA92D49E}"/>
              </a:ext>
            </a:extLst>
          </p:cNvPr>
          <p:cNvGrpSpPr/>
          <p:nvPr/>
        </p:nvGrpSpPr>
        <p:grpSpPr>
          <a:xfrm>
            <a:off x="3938219" y="4140918"/>
            <a:ext cx="5372574" cy="825920"/>
            <a:chOff x="3938219" y="3759373"/>
            <a:chExt cx="5372574" cy="825920"/>
          </a:xfrm>
        </p:grpSpPr>
        <p:cxnSp>
          <p:nvCxnSpPr>
            <p:cNvPr id="60" name="直接连接符 59">
              <a:extLst>
                <a:ext uri="{FF2B5EF4-FFF2-40B4-BE49-F238E27FC236}">
                  <a16:creationId xmlns:a16="http://schemas.microsoft.com/office/drawing/2014/main" id="{4C861D3E-C37F-A39A-3532-A82B07FB33EF}"/>
                </a:ext>
              </a:extLst>
            </p:cNvPr>
            <p:cNvCxnSpPr>
              <a:cxnSpLocks/>
            </p:cNvCxnSpPr>
            <p:nvPr/>
          </p:nvCxnSpPr>
          <p:spPr>
            <a:xfrm>
              <a:off x="3938219" y="4146234"/>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D89F0E3-5F8E-7370-88F8-393B169BAF35}"/>
                </a:ext>
              </a:extLst>
            </p:cNvPr>
            <p:cNvCxnSpPr>
              <a:cxnSpLocks/>
            </p:cNvCxnSpPr>
            <p:nvPr/>
          </p:nvCxnSpPr>
          <p:spPr>
            <a:xfrm>
              <a:off x="9310793" y="3759373"/>
              <a:ext cx="0" cy="773722"/>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960E4EF-1A4D-5639-EF2D-62DB937EC606}"/>
                </a:ext>
              </a:extLst>
            </p:cNvPr>
            <p:cNvCxnSpPr>
              <a:cxnSpLocks/>
            </p:cNvCxnSpPr>
            <p:nvPr/>
          </p:nvCxnSpPr>
          <p:spPr>
            <a:xfrm>
              <a:off x="3938219" y="4393593"/>
              <a:ext cx="537257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7E5C4B08-8F25-8129-0796-953D7F961017}"/>
                </a:ext>
              </a:extLst>
            </p:cNvPr>
            <p:cNvSpPr txBox="1"/>
            <p:nvPr/>
          </p:nvSpPr>
          <p:spPr>
            <a:xfrm>
              <a:off x="5931673" y="4215961"/>
              <a:ext cx="1385666" cy="369332"/>
            </a:xfrm>
            <a:prstGeom prst="rect">
              <a:avLst/>
            </a:prstGeom>
            <a:solidFill>
              <a:schemeClr val="bg1"/>
            </a:solidFill>
          </p:spPr>
          <p:txBody>
            <a:bodyPr wrap="square" rtlCol="0">
              <a:spAutoFit/>
            </a:bodyPr>
            <a:lstStyle/>
            <a:p>
              <a:pPr algn="ctr"/>
              <a:r>
                <a:rPr lang="zh-CN" altLang="en-US" b="1" dirty="0"/>
                <a:t>加密的部分</a:t>
              </a:r>
            </a:p>
          </p:txBody>
        </p:sp>
      </p:grpSp>
      <p:grpSp>
        <p:nvGrpSpPr>
          <p:cNvPr id="75" name="组合 74">
            <a:extLst>
              <a:ext uri="{FF2B5EF4-FFF2-40B4-BE49-F238E27FC236}">
                <a16:creationId xmlns:a16="http://schemas.microsoft.com/office/drawing/2014/main" id="{589475EC-E2B0-0CD6-9767-88124BC19DAB}"/>
              </a:ext>
            </a:extLst>
          </p:cNvPr>
          <p:cNvGrpSpPr/>
          <p:nvPr/>
        </p:nvGrpSpPr>
        <p:grpSpPr>
          <a:xfrm>
            <a:off x="2852701" y="4140917"/>
            <a:ext cx="6458092" cy="1217472"/>
            <a:chOff x="2852701" y="3759372"/>
            <a:chExt cx="6458092" cy="1217472"/>
          </a:xfrm>
        </p:grpSpPr>
        <p:cxnSp>
          <p:nvCxnSpPr>
            <p:cNvPr id="67" name="直接连接符 66">
              <a:extLst>
                <a:ext uri="{FF2B5EF4-FFF2-40B4-BE49-F238E27FC236}">
                  <a16:creationId xmlns:a16="http://schemas.microsoft.com/office/drawing/2014/main" id="{550CF1C7-BEA1-160D-A962-AD3E168F5C70}"/>
                </a:ext>
              </a:extLst>
            </p:cNvPr>
            <p:cNvCxnSpPr>
              <a:cxnSpLocks/>
            </p:cNvCxnSpPr>
            <p:nvPr/>
          </p:nvCxnSpPr>
          <p:spPr>
            <a:xfrm>
              <a:off x="9310793" y="4533095"/>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BF5144D-6E7C-6C52-6729-B3BA5723A053}"/>
                </a:ext>
              </a:extLst>
            </p:cNvPr>
            <p:cNvCxnSpPr>
              <a:cxnSpLocks/>
            </p:cNvCxnSpPr>
            <p:nvPr/>
          </p:nvCxnSpPr>
          <p:spPr>
            <a:xfrm>
              <a:off x="2852701" y="3759372"/>
              <a:ext cx="0" cy="121355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6CCD06C-66E4-4164-1435-1773BA07F1B0}"/>
                </a:ext>
              </a:extLst>
            </p:cNvPr>
            <p:cNvCxnSpPr>
              <a:cxnSpLocks/>
            </p:cNvCxnSpPr>
            <p:nvPr/>
          </p:nvCxnSpPr>
          <p:spPr>
            <a:xfrm>
              <a:off x="2862896" y="4799211"/>
              <a:ext cx="643452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1F019269-47A4-746E-5FBA-2C11267C4273}"/>
                </a:ext>
              </a:extLst>
            </p:cNvPr>
            <p:cNvSpPr txBox="1"/>
            <p:nvPr/>
          </p:nvSpPr>
          <p:spPr>
            <a:xfrm>
              <a:off x="5388914" y="4607512"/>
              <a:ext cx="1385666" cy="369332"/>
            </a:xfrm>
            <a:prstGeom prst="rect">
              <a:avLst/>
            </a:prstGeom>
            <a:solidFill>
              <a:schemeClr val="bg1"/>
            </a:solidFill>
          </p:spPr>
          <p:txBody>
            <a:bodyPr wrap="square" rtlCol="0">
              <a:spAutoFit/>
            </a:bodyPr>
            <a:lstStyle/>
            <a:p>
              <a:pPr algn="ctr"/>
              <a:r>
                <a:rPr lang="zh-CN" altLang="en-US" b="1" dirty="0"/>
                <a:t>鉴别的部分</a:t>
              </a:r>
            </a:p>
          </p:txBody>
        </p:sp>
      </p:grpSp>
      <p:grpSp>
        <p:nvGrpSpPr>
          <p:cNvPr id="80" name="组合 79">
            <a:extLst>
              <a:ext uri="{FF2B5EF4-FFF2-40B4-BE49-F238E27FC236}">
                <a16:creationId xmlns:a16="http://schemas.microsoft.com/office/drawing/2014/main" id="{6401ED2D-9D8C-1A9A-6B6B-7FB37AE44310}"/>
              </a:ext>
            </a:extLst>
          </p:cNvPr>
          <p:cNvGrpSpPr/>
          <p:nvPr/>
        </p:nvGrpSpPr>
        <p:grpSpPr>
          <a:xfrm>
            <a:off x="2850618" y="4140917"/>
            <a:ext cx="8231933" cy="1902565"/>
            <a:chOff x="2850618" y="3759372"/>
            <a:chExt cx="8231933" cy="1902565"/>
          </a:xfrm>
        </p:grpSpPr>
        <p:sp>
          <p:nvSpPr>
            <p:cNvPr id="26" name="矩形 25">
              <a:extLst>
                <a:ext uri="{FF2B5EF4-FFF2-40B4-BE49-F238E27FC236}">
                  <a16:creationId xmlns:a16="http://schemas.microsoft.com/office/drawing/2014/main" id="{F27DA3D1-8985-7147-BDBA-D7DDD0C57312}"/>
                </a:ext>
              </a:extLst>
            </p:cNvPr>
            <p:cNvSpPr/>
            <p:nvPr/>
          </p:nvSpPr>
          <p:spPr>
            <a:xfrm>
              <a:off x="2850618" y="5294687"/>
              <a:ext cx="8231933"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IP</a:t>
              </a:r>
              <a:r>
                <a:rPr lang="zh-CN" altLang="en-US" b="1" dirty="0">
                  <a:solidFill>
                    <a:schemeClr val="bg1"/>
                  </a:solidFill>
                </a:rPr>
                <a:t>安全数据报的数据载荷</a:t>
              </a:r>
            </a:p>
          </p:txBody>
        </p:sp>
        <p:cxnSp>
          <p:nvCxnSpPr>
            <p:cNvPr id="76" name="直接连接符 75">
              <a:extLst>
                <a:ext uri="{FF2B5EF4-FFF2-40B4-BE49-F238E27FC236}">
                  <a16:creationId xmlns:a16="http://schemas.microsoft.com/office/drawing/2014/main" id="{ACD65AA2-32F5-65BE-E82F-53C5A8F776E8}"/>
                </a:ext>
              </a:extLst>
            </p:cNvPr>
            <p:cNvCxnSpPr>
              <a:cxnSpLocks/>
            </p:cNvCxnSpPr>
            <p:nvPr/>
          </p:nvCxnSpPr>
          <p:spPr>
            <a:xfrm>
              <a:off x="2855862" y="4923097"/>
              <a:ext cx="0" cy="380423"/>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5B66FC74-C81C-E4A4-0B36-6AE4177AA167}"/>
                </a:ext>
              </a:extLst>
            </p:cNvPr>
            <p:cNvCxnSpPr>
              <a:cxnSpLocks/>
            </p:cNvCxnSpPr>
            <p:nvPr/>
          </p:nvCxnSpPr>
          <p:spPr>
            <a:xfrm>
              <a:off x="11082551" y="3759372"/>
              <a:ext cx="0" cy="1535315"/>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sp>
        <p:nvSpPr>
          <p:cNvPr id="7" name="对话气泡: 圆角矩形 6">
            <a:extLst>
              <a:ext uri="{FF2B5EF4-FFF2-40B4-BE49-F238E27FC236}">
                <a16:creationId xmlns:a16="http://schemas.microsoft.com/office/drawing/2014/main" id="{3D306288-8EBF-F11D-B680-7CDC77CB6401}"/>
              </a:ext>
            </a:extLst>
          </p:cNvPr>
          <p:cNvSpPr/>
          <p:nvPr/>
        </p:nvSpPr>
        <p:spPr>
          <a:xfrm>
            <a:off x="9096306" y="1193998"/>
            <a:ext cx="2782671" cy="767219"/>
          </a:xfrm>
          <a:prstGeom prst="wedgeRoundRectCallout">
            <a:avLst>
              <a:gd name="adj1" fmla="val -31899"/>
              <a:gd name="adj2" fmla="val 16917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取值为</a:t>
            </a:r>
            <a:r>
              <a:rPr lang="en-US" altLang="zh-CN" b="1" dirty="0"/>
              <a:t>4</a:t>
            </a:r>
            <a:r>
              <a:rPr lang="zh-CN" altLang="en-US" b="1" dirty="0"/>
              <a:t>表明</a:t>
            </a:r>
            <a:r>
              <a:rPr lang="en-US" altLang="zh-CN" b="1" dirty="0"/>
              <a:t>ESP</a:t>
            </a:r>
            <a:r>
              <a:rPr lang="zh-CN" altLang="en-US" b="1" dirty="0"/>
              <a:t>的有效载荷为原始的</a:t>
            </a:r>
            <a:r>
              <a:rPr lang="en-US" altLang="zh-CN" b="1" dirty="0"/>
              <a:t>IP</a:t>
            </a:r>
            <a:r>
              <a:rPr lang="zh-CN" altLang="en-US" b="1" dirty="0"/>
              <a:t>数据报</a:t>
            </a:r>
          </a:p>
        </p:txBody>
      </p:sp>
      <p:sp>
        <p:nvSpPr>
          <p:cNvPr id="53" name="对话气泡: 圆角矩形 52">
            <a:extLst>
              <a:ext uri="{FF2B5EF4-FFF2-40B4-BE49-F238E27FC236}">
                <a16:creationId xmlns:a16="http://schemas.microsoft.com/office/drawing/2014/main" id="{20042DCD-15FD-3AA9-EB5A-01CEA2D3DD11}"/>
              </a:ext>
            </a:extLst>
          </p:cNvPr>
          <p:cNvSpPr/>
          <p:nvPr/>
        </p:nvSpPr>
        <p:spPr>
          <a:xfrm>
            <a:off x="304800" y="4082796"/>
            <a:ext cx="2513369" cy="1271670"/>
          </a:xfrm>
          <a:prstGeom prst="wedgeRoundRectCallout">
            <a:avLst>
              <a:gd name="adj1" fmla="val -4534"/>
              <a:gd name="adj2" fmla="val 8606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协议字段的取值为</a:t>
            </a:r>
            <a:r>
              <a:rPr lang="en-US" altLang="zh-CN" b="1" dirty="0"/>
              <a:t>50</a:t>
            </a:r>
            <a:r>
              <a:rPr lang="zh-CN" altLang="en-US" b="1" dirty="0"/>
              <a:t>，表明在接收端应将</a:t>
            </a:r>
            <a:r>
              <a:rPr lang="en-US" altLang="zh-CN" b="1" dirty="0"/>
              <a:t>IP</a:t>
            </a:r>
            <a:r>
              <a:rPr lang="zh-CN" altLang="en-US" b="1" dirty="0"/>
              <a:t>安全数据报的数据载荷交给</a:t>
            </a:r>
            <a:r>
              <a:rPr lang="en-US" altLang="zh-CN" b="1" dirty="0"/>
              <a:t>ESP</a:t>
            </a:r>
            <a:r>
              <a:rPr lang="zh-CN" altLang="en-US" b="1" dirty="0"/>
              <a:t>协议来处理。</a:t>
            </a:r>
          </a:p>
        </p:txBody>
      </p:sp>
      <p:sp>
        <p:nvSpPr>
          <p:cNvPr id="55" name="对话气泡: 圆角矩形 54">
            <a:extLst>
              <a:ext uri="{FF2B5EF4-FFF2-40B4-BE49-F238E27FC236}">
                <a16:creationId xmlns:a16="http://schemas.microsoft.com/office/drawing/2014/main" id="{C73A7EE6-746A-5DA8-C0B0-2DF0DE1B6AE3}"/>
              </a:ext>
            </a:extLst>
          </p:cNvPr>
          <p:cNvSpPr/>
          <p:nvPr/>
        </p:nvSpPr>
        <p:spPr>
          <a:xfrm>
            <a:off x="313023" y="1281003"/>
            <a:ext cx="3177924" cy="767219"/>
          </a:xfrm>
          <a:prstGeom prst="wedgeRoundRectCallout">
            <a:avLst>
              <a:gd name="adj1" fmla="val 9502"/>
              <a:gd name="adj2" fmla="val 76573"/>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在同一个</a:t>
            </a:r>
            <a:r>
              <a:rPr lang="en-US" altLang="zh-CN" b="1" dirty="0"/>
              <a:t>SA</a:t>
            </a:r>
            <a:r>
              <a:rPr lang="zh-CN" altLang="en-US" b="1" dirty="0"/>
              <a:t>中传送的</a:t>
            </a:r>
            <a:r>
              <a:rPr lang="en-US" altLang="zh-CN" b="1" dirty="0"/>
              <a:t>IP</a:t>
            </a:r>
            <a:r>
              <a:rPr lang="zh-CN" altLang="en-US" b="1" dirty="0"/>
              <a:t>安全数据报都使用同样的</a:t>
            </a:r>
            <a:r>
              <a:rPr lang="en-US" altLang="zh-CN" b="1" dirty="0"/>
              <a:t>SPI</a:t>
            </a:r>
            <a:r>
              <a:rPr lang="zh-CN" altLang="en-US" b="1" dirty="0"/>
              <a:t>值。</a:t>
            </a:r>
          </a:p>
        </p:txBody>
      </p:sp>
      <p:sp>
        <p:nvSpPr>
          <p:cNvPr id="57" name="对话气泡: 圆角矩形 56">
            <a:extLst>
              <a:ext uri="{FF2B5EF4-FFF2-40B4-BE49-F238E27FC236}">
                <a16:creationId xmlns:a16="http://schemas.microsoft.com/office/drawing/2014/main" id="{3C953B26-74B6-BDEF-D156-2A3C603D4D1C}"/>
              </a:ext>
            </a:extLst>
          </p:cNvPr>
          <p:cNvSpPr/>
          <p:nvPr/>
        </p:nvSpPr>
        <p:spPr>
          <a:xfrm>
            <a:off x="5282334" y="2535806"/>
            <a:ext cx="1427993" cy="767219"/>
          </a:xfrm>
          <a:prstGeom prst="wedgeRoundRectCallout">
            <a:avLst>
              <a:gd name="adj1" fmla="val -78026"/>
              <a:gd name="adj2" fmla="val -3489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鉴别时防止重放攻击。</a:t>
            </a:r>
          </a:p>
        </p:txBody>
      </p:sp>
    </p:spTree>
    <p:custDataLst>
      <p:tags r:id="rId1"/>
    </p:custDataLst>
    <p:extLst>
      <p:ext uri="{BB962C8B-B14F-4D97-AF65-F5344CB8AC3E}">
        <p14:creationId xmlns:p14="http://schemas.microsoft.com/office/powerpoint/2010/main" val="110466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additive="base">
                                        <p:cTn id="21" dur="500"/>
                                        <p:tgtEl>
                                          <p:spTgt spid="73"/>
                                        </p:tgtEl>
                                        <p:attrNameLst>
                                          <p:attrName>ppt_y</p:attrName>
                                        </p:attrNameLst>
                                      </p:cBhvr>
                                      <p:tavLst>
                                        <p:tav tm="0">
                                          <p:val>
                                            <p:strVal val="#ppt_y+#ppt_h*1.125000"/>
                                          </p:val>
                                        </p:tav>
                                        <p:tav tm="100000">
                                          <p:val>
                                            <p:strVal val="#ppt_y"/>
                                          </p:val>
                                        </p:tav>
                                      </p:tavLst>
                                    </p:anim>
                                    <p:animEffect transition="in" filter="wipe(up)">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ppt_x</p:attrName>
                                        </p:attrNameLst>
                                      </p:cBhvr>
                                      <p:tavLst>
                                        <p:tav tm="0">
                                          <p:val>
                                            <p:strVal val="#ppt_x-#ppt_w*1.125000"/>
                                          </p:val>
                                        </p:tav>
                                        <p:tav tm="100000">
                                          <p:val>
                                            <p:strVal val="#ppt_x"/>
                                          </p:val>
                                        </p:tav>
                                      </p:tavLst>
                                    </p:anim>
                                    <p:animEffect transition="in" filter="wipe(right)">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wipe(down)">
                                      <p:cBhvr>
                                        <p:cTn id="33" dur="10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additive="base">
                                        <p:cTn id="43" dur="500"/>
                                        <p:tgtEl>
                                          <p:spTgt spid="74"/>
                                        </p:tgtEl>
                                        <p:attrNameLst>
                                          <p:attrName>ppt_y</p:attrName>
                                        </p:attrNameLst>
                                      </p:cBhvr>
                                      <p:tavLst>
                                        <p:tav tm="0">
                                          <p:val>
                                            <p:strVal val="#ppt_y-#ppt_h*1.125000"/>
                                          </p:val>
                                        </p:tav>
                                        <p:tav tm="100000">
                                          <p:val>
                                            <p:strVal val="#ppt_y"/>
                                          </p:val>
                                        </p:tav>
                                      </p:tavLst>
                                    </p:anim>
                                    <p:animEffect transition="in" filter="wipe(down)">
                                      <p:cBhvr>
                                        <p:cTn id="44" dur="5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2"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lef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down)">
                                      <p:cBhvr>
                                        <p:cTn id="55" dur="1000"/>
                                        <p:tgtEl>
                                          <p:spTgt spid="9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down)">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down)">
                                      <p:cBhvr>
                                        <p:cTn id="65" dur="500"/>
                                        <p:tgtEl>
                                          <p:spTgt spid="57"/>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 calcmode="lin" valueType="num">
                                      <p:cBhvr additive="base">
                                        <p:cTn id="70" dur="500"/>
                                        <p:tgtEl>
                                          <p:spTgt spid="75"/>
                                        </p:tgtEl>
                                        <p:attrNameLst>
                                          <p:attrName>ppt_y</p:attrName>
                                        </p:attrNameLst>
                                      </p:cBhvr>
                                      <p:tavLst>
                                        <p:tav tm="0">
                                          <p:val>
                                            <p:strVal val="#ppt_y-#ppt_h*1.125000"/>
                                          </p:val>
                                        </p:tav>
                                        <p:tav tm="100000">
                                          <p:val>
                                            <p:strVal val="#ppt_y"/>
                                          </p:val>
                                        </p:tav>
                                      </p:tavLst>
                                    </p:anim>
                                    <p:animEffect transition="in" filter="wipe(down)">
                                      <p:cBhvr>
                                        <p:cTn id="71" dur="500"/>
                                        <p:tgtEl>
                                          <p:spTgt spid="75"/>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p:tgtEl>
                                          <p:spTgt spid="22"/>
                                        </p:tgtEl>
                                        <p:attrNameLst>
                                          <p:attrName>ppt_x</p:attrName>
                                        </p:attrNameLst>
                                      </p:cBhvr>
                                      <p:tavLst>
                                        <p:tav tm="0">
                                          <p:val>
                                            <p:strVal val="#ppt_x-#ppt_w*1.125000"/>
                                          </p:val>
                                        </p:tav>
                                        <p:tav tm="100000">
                                          <p:val>
                                            <p:strVal val="#ppt_x"/>
                                          </p:val>
                                        </p:tav>
                                      </p:tavLst>
                                    </p:anim>
                                    <p:animEffect transition="in" filter="wipe(right)">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wipe(up)">
                                      <p:cBhvr>
                                        <p:cTn id="82" dur="1000"/>
                                        <p:tgtEl>
                                          <p:spTgt spid="80"/>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2" fill="hold" grpId="0" nodeType="clickEffect">
                                  <p:stCondLst>
                                    <p:cond delay="0"/>
                                  </p:stCondLst>
                                  <p:childTnLst>
                                    <p:set>
                                      <p:cBhvr>
                                        <p:cTn id="86" dur="1" fill="hold">
                                          <p:stCondLst>
                                            <p:cond delay="0"/>
                                          </p:stCondLst>
                                        </p:cTn>
                                        <p:tgtEl>
                                          <p:spTgt spid="81"/>
                                        </p:tgtEl>
                                        <p:attrNameLst>
                                          <p:attrName>style.visibility</p:attrName>
                                        </p:attrNameLst>
                                      </p:cBhvr>
                                      <p:to>
                                        <p:strVal val="visible"/>
                                      </p:to>
                                    </p:set>
                                    <p:anim calcmode="lin" valueType="num">
                                      <p:cBhvr additive="base">
                                        <p:cTn id="87" dur="500"/>
                                        <p:tgtEl>
                                          <p:spTgt spid="81"/>
                                        </p:tgtEl>
                                        <p:attrNameLst>
                                          <p:attrName>ppt_x</p:attrName>
                                        </p:attrNameLst>
                                      </p:cBhvr>
                                      <p:tavLst>
                                        <p:tav tm="0">
                                          <p:val>
                                            <p:strVal val="#ppt_x+#ppt_w*1.125000"/>
                                          </p:val>
                                        </p:tav>
                                        <p:tav tm="100000">
                                          <p:val>
                                            <p:strVal val="#ppt_x"/>
                                          </p:val>
                                        </p:tav>
                                      </p:tavLst>
                                    </p:anim>
                                    <p:animEffect transition="in" filter="wipe(left)">
                                      <p:cBhvr>
                                        <p:cTn id="88" dur="500"/>
                                        <p:tgtEl>
                                          <p:spTgt spid="81"/>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1" fill="hold" nodeType="clickEffect">
                                  <p:stCondLst>
                                    <p:cond delay="0"/>
                                  </p:stCondLst>
                                  <p:childTnLst>
                                    <p:set>
                                      <p:cBhvr>
                                        <p:cTn id="92" dur="1" fill="hold">
                                          <p:stCondLst>
                                            <p:cond delay="0"/>
                                          </p:stCondLst>
                                        </p:cTn>
                                        <p:tgtEl>
                                          <p:spTgt spid="89"/>
                                        </p:tgtEl>
                                        <p:attrNameLst>
                                          <p:attrName>style.visibility</p:attrName>
                                        </p:attrNameLst>
                                      </p:cBhvr>
                                      <p:to>
                                        <p:strVal val="visible"/>
                                      </p:to>
                                    </p:set>
                                    <p:anim calcmode="lin" valueType="num">
                                      <p:cBhvr additive="base">
                                        <p:cTn id="93" dur="500"/>
                                        <p:tgtEl>
                                          <p:spTgt spid="89"/>
                                        </p:tgtEl>
                                        <p:attrNameLst>
                                          <p:attrName>ppt_y</p:attrName>
                                        </p:attrNameLst>
                                      </p:cBhvr>
                                      <p:tavLst>
                                        <p:tav tm="0">
                                          <p:val>
                                            <p:strVal val="#ppt_y-#ppt_h*1.125000"/>
                                          </p:val>
                                        </p:tav>
                                        <p:tav tm="100000">
                                          <p:val>
                                            <p:strVal val="#ppt_y"/>
                                          </p:val>
                                        </p:tav>
                                      </p:tavLst>
                                    </p:anim>
                                    <p:animEffect transition="in" filter="wipe(down)">
                                      <p:cBhvr>
                                        <p:cTn id="94" dur="500"/>
                                        <p:tgtEl>
                                          <p:spTgt spid="8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wipe(down)">
                                      <p:cBhvr>
                                        <p:cTn id="9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22" grpId="0" animBg="1"/>
      <p:bldP spid="25" grpId="0" animBg="1"/>
      <p:bldP spid="21" grpId="0" animBg="1"/>
      <p:bldP spid="28" grpId="0"/>
      <p:bldP spid="7" grpId="0" animBg="1"/>
      <p:bldP spid="53" grpId="0" animBg="1"/>
      <p:bldP spid="55" grpId="0" animBg="1"/>
      <p:bldP spid="5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en-US" altLang="zh-CN" sz="2000" b="1" dirty="0"/>
                <a:t>IP</a:t>
              </a:r>
              <a:r>
                <a:rPr lang="zh-CN" altLang="en-US" sz="2000" b="1" dirty="0"/>
                <a:t>安全数据报的格式</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3318810" y="1080080"/>
            <a:ext cx="5562056" cy="400110"/>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在隧道方式下，接收方处理</a:t>
            </a:r>
            <a:r>
              <a:rPr lang="en-US" altLang="zh-CN" sz="2000" b="1" dirty="0">
                <a:solidFill>
                  <a:schemeClr val="accent3">
                    <a:lumMod val="75000"/>
                  </a:schemeClr>
                </a:solidFill>
              </a:rPr>
              <a:t>IP</a:t>
            </a:r>
            <a:r>
              <a:rPr lang="zh-CN" altLang="en-US" sz="2000" b="1" dirty="0">
                <a:solidFill>
                  <a:schemeClr val="accent3">
                    <a:lumMod val="75000"/>
                  </a:schemeClr>
                </a:solidFill>
              </a:rPr>
              <a:t>安全数据报的过程</a:t>
            </a:r>
            <a:endParaRPr lang="en-US" altLang="zh-CN" sz="2000" b="1" dirty="0">
              <a:solidFill>
                <a:schemeClr val="accent3">
                  <a:lumMod val="75000"/>
                </a:schemeClr>
              </a:solidFill>
            </a:endParaRPr>
          </a:p>
        </p:txBody>
      </p:sp>
      <p:grpSp>
        <p:nvGrpSpPr>
          <p:cNvPr id="90" name="组合 89">
            <a:extLst>
              <a:ext uri="{FF2B5EF4-FFF2-40B4-BE49-F238E27FC236}">
                <a16:creationId xmlns:a16="http://schemas.microsoft.com/office/drawing/2014/main" id="{B28A2800-1E3B-87EE-14DD-67576006791B}"/>
              </a:ext>
            </a:extLst>
          </p:cNvPr>
          <p:cNvGrpSpPr/>
          <p:nvPr/>
        </p:nvGrpSpPr>
        <p:grpSpPr>
          <a:xfrm>
            <a:off x="1719281" y="2071153"/>
            <a:ext cx="4797597" cy="1704403"/>
            <a:chOff x="1719281" y="1689608"/>
            <a:chExt cx="4797597" cy="1704403"/>
          </a:xfrm>
        </p:grpSpPr>
        <p:sp>
          <p:nvSpPr>
            <p:cNvPr id="45" name="矩形 44">
              <a:extLst>
                <a:ext uri="{FF2B5EF4-FFF2-40B4-BE49-F238E27FC236}">
                  <a16:creationId xmlns:a16="http://schemas.microsoft.com/office/drawing/2014/main" id="{F892A481-400B-FCA4-9AFF-11FFB4672ED7}"/>
                </a:ext>
              </a:extLst>
            </p:cNvPr>
            <p:cNvSpPr/>
            <p:nvPr/>
          </p:nvSpPr>
          <p:spPr>
            <a:xfrm>
              <a:off x="1724021" y="1696582"/>
              <a:ext cx="3345130" cy="367250"/>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安全参数索引</a:t>
              </a:r>
              <a:r>
                <a:rPr lang="en-US" altLang="zh-CN" b="1" dirty="0">
                  <a:solidFill>
                    <a:schemeClr val="tx1"/>
                  </a:solidFill>
                </a:rPr>
                <a:t>SPI</a:t>
              </a:r>
              <a:endParaRPr lang="zh-CN" altLang="en-US" b="1" dirty="0">
                <a:solidFill>
                  <a:schemeClr val="tx1"/>
                </a:solidFill>
              </a:endParaRPr>
            </a:p>
          </p:txBody>
        </p:sp>
        <p:sp>
          <p:nvSpPr>
            <p:cNvPr id="46" name="矩形 45">
              <a:extLst>
                <a:ext uri="{FF2B5EF4-FFF2-40B4-BE49-F238E27FC236}">
                  <a16:creationId xmlns:a16="http://schemas.microsoft.com/office/drawing/2014/main" id="{FB323A1B-08E6-1CB7-669F-3AFFE553FF76}"/>
                </a:ext>
              </a:extLst>
            </p:cNvPr>
            <p:cNvSpPr/>
            <p:nvPr/>
          </p:nvSpPr>
          <p:spPr>
            <a:xfrm>
              <a:off x="1724021" y="2063898"/>
              <a:ext cx="3345130" cy="367250"/>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a:t>
              </a:r>
            </a:p>
          </p:txBody>
        </p:sp>
        <p:sp>
          <p:nvSpPr>
            <p:cNvPr id="47" name="文本框 46">
              <a:extLst>
                <a:ext uri="{FF2B5EF4-FFF2-40B4-BE49-F238E27FC236}">
                  <a16:creationId xmlns:a16="http://schemas.microsoft.com/office/drawing/2014/main" id="{FD8FFEA8-9FB5-466B-AC21-9C9048DF5A26}"/>
                </a:ext>
              </a:extLst>
            </p:cNvPr>
            <p:cNvSpPr txBox="1"/>
            <p:nvPr/>
          </p:nvSpPr>
          <p:spPr>
            <a:xfrm>
              <a:off x="5069151" y="1689608"/>
              <a:ext cx="1447727" cy="369332"/>
            </a:xfrm>
            <a:prstGeom prst="rect">
              <a:avLst/>
            </a:prstGeom>
            <a:noFill/>
          </p:spPr>
          <p:txBody>
            <a:bodyPr wrap="square" rtlCol="0">
              <a:spAutoFit/>
            </a:bodyPr>
            <a:lstStyle/>
            <a:p>
              <a:r>
                <a:rPr lang="zh-CN" altLang="en-US" b="1" dirty="0"/>
                <a:t>每行</a:t>
              </a:r>
              <a:r>
                <a:rPr lang="en-US" altLang="zh-CN" b="1" dirty="0"/>
                <a:t>32</a:t>
              </a:r>
              <a:r>
                <a:rPr lang="zh-CN" altLang="en-US" b="1" dirty="0"/>
                <a:t>比特</a:t>
              </a:r>
            </a:p>
          </p:txBody>
        </p:sp>
        <p:cxnSp>
          <p:nvCxnSpPr>
            <p:cNvPr id="48" name="直接连接符 47">
              <a:extLst>
                <a:ext uri="{FF2B5EF4-FFF2-40B4-BE49-F238E27FC236}">
                  <a16:creationId xmlns:a16="http://schemas.microsoft.com/office/drawing/2014/main" id="{645F0527-CF17-A0C4-9E6A-E514F626FA3C}"/>
                </a:ext>
              </a:extLst>
            </p:cNvPr>
            <p:cNvCxnSpPr>
              <a:cxnSpLocks/>
            </p:cNvCxnSpPr>
            <p:nvPr/>
          </p:nvCxnSpPr>
          <p:spPr>
            <a:xfrm flipH="1" flipV="1">
              <a:off x="1719281" y="2431082"/>
              <a:ext cx="1143615" cy="962929"/>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694B694-10F9-6973-8900-5870A13A4105}"/>
                </a:ext>
              </a:extLst>
            </p:cNvPr>
            <p:cNvCxnSpPr>
              <a:cxnSpLocks/>
            </p:cNvCxnSpPr>
            <p:nvPr/>
          </p:nvCxnSpPr>
          <p:spPr>
            <a:xfrm flipV="1">
              <a:off x="3953841" y="2431016"/>
              <a:ext cx="1115310" cy="960164"/>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81F0FFB1-ACCF-7A13-FCCC-D59C66A10A63}"/>
              </a:ext>
            </a:extLst>
          </p:cNvPr>
          <p:cNvGrpSpPr/>
          <p:nvPr/>
        </p:nvGrpSpPr>
        <p:grpSpPr>
          <a:xfrm>
            <a:off x="1302066" y="5676232"/>
            <a:ext cx="9780485" cy="791812"/>
            <a:chOff x="1302066" y="5676232"/>
            <a:chExt cx="9780485" cy="791812"/>
          </a:xfrm>
        </p:grpSpPr>
        <p:grpSp>
          <p:nvGrpSpPr>
            <p:cNvPr id="89" name="组合 88">
              <a:extLst>
                <a:ext uri="{FF2B5EF4-FFF2-40B4-BE49-F238E27FC236}">
                  <a16:creationId xmlns:a16="http://schemas.microsoft.com/office/drawing/2014/main" id="{9F93CB05-CF9E-6A12-5957-0F77774F016E}"/>
                </a:ext>
              </a:extLst>
            </p:cNvPr>
            <p:cNvGrpSpPr/>
            <p:nvPr/>
          </p:nvGrpSpPr>
          <p:grpSpPr>
            <a:xfrm>
              <a:off x="1302066" y="6039616"/>
              <a:ext cx="9780485" cy="428428"/>
              <a:chOff x="1302066" y="5658071"/>
              <a:chExt cx="9780485" cy="428428"/>
            </a:xfrm>
          </p:grpSpPr>
          <p:cxnSp>
            <p:nvCxnSpPr>
              <p:cNvPr id="83" name="直接连接符 82">
                <a:extLst>
                  <a:ext uri="{FF2B5EF4-FFF2-40B4-BE49-F238E27FC236}">
                    <a16:creationId xmlns:a16="http://schemas.microsoft.com/office/drawing/2014/main" id="{76381473-6B6A-59A2-B20F-9C4FFDF8E412}"/>
                  </a:ext>
                </a:extLst>
              </p:cNvPr>
              <p:cNvCxnSpPr>
                <a:cxnSpLocks/>
              </p:cNvCxnSpPr>
              <p:nvPr/>
            </p:nvCxnSpPr>
            <p:spPr>
              <a:xfrm>
                <a:off x="1302066" y="5658071"/>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AABA343-9302-54F9-8E61-8735B0E9788D}"/>
                  </a:ext>
                </a:extLst>
              </p:cNvPr>
              <p:cNvCxnSpPr>
                <a:cxnSpLocks/>
              </p:cNvCxnSpPr>
              <p:nvPr/>
            </p:nvCxnSpPr>
            <p:spPr>
              <a:xfrm>
                <a:off x="1302066" y="5905430"/>
                <a:ext cx="978048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7ADB58A9-14E0-AD14-E56C-EB80460EBD46}"/>
                  </a:ext>
                </a:extLst>
              </p:cNvPr>
              <p:cNvSpPr txBox="1"/>
              <p:nvPr/>
            </p:nvSpPr>
            <p:spPr>
              <a:xfrm>
                <a:off x="5241807" y="5717167"/>
                <a:ext cx="1632633" cy="369332"/>
              </a:xfrm>
              <a:prstGeom prst="rect">
                <a:avLst/>
              </a:prstGeom>
              <a:solidFill>
                <a:schemeClr val="bg1"/>
              </a:solidFill>
            </p:spPr>
            <p:txBody>
              <a:bodyPr wrap="square" rtlCol="0">
                <a:spAutoFit/>
              </a:bodyPr>
              <a:lstStyle/>
              <a:p>
                <a:pPr algn="ctr"/>
                <a:r>
                  <a:rPr lang="en-US" altLang="zh-CN" b="1" dirty="0"/>
                  <a:t>IP</a:t>
                </a:r>
                <a:r>
                  <a:rPr lang="zh-CN" altLang="en-US" b="1" dirty="0"/>
                  <a:t>安全数据报</a:t>
                </a:r>
              </a:p>
            </p:txBody>
          </p:sp>
          <p:cxnSp>
            <p:nvCxnSpPr>
              <p:cNvPr id="87" name="直接连接符 86">
                <a:extLst>
                  <a:ext uri="{FF2B5EF4-FFF2-40B4-BE49-F238E27FC236}">
                    <a16:creationId xmlns:a16="http://schemas.microsoft.com/office/drawing/2014/main" id="{7EA07DA3-03F5-6657-44FD-207B50AC96CB}"/>
                  </a:ext>
                </a:extLst>
              </p:cNvPr>
              <p:cNvCxnSpPr>
                <a:cxnSpLocks/>
              </p:cNvCxnSpPr>
              <p:nvPr/>
            </p:nvCxnSpPr>
            <p:spPr>
              <a:xfrm>
                <a:off x="11082551" y="5658071"/>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1" name="矩形 80">
              <a:extLst>
                <a:ext uri="{FF2B5EF4-FFF2-40B4-BE49-F238E27FC236}">
                  <a16:creationId xmlns:a16="http://schemas.microsoft.com/office/drawing/2014/main" id="{D3CFC623-0C47-2E9B-ADC3-45C1D2A5B3EC}"/>
                </a:ext>
              </a:extLst>
            </p:cNvPr>
            <p:cNvSpPr/>
            <p:nvPr/>
          </p:nvSpPr>
          <p:spPr>
            <a:xfrm>
              <a:off x="1302066" y="5679533"/>
              <a:ext cx="1545930" cy="36725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新的</a:t>
              </a:r>
              <a:r>
                <a:rPr lang="en-US" altLang="zh-CN" b="1" dirty="0">
                  <a:solidFill>
                    <a:schemeClr val="tx1"/>
                  </a:solidFill>
                </a:rPr>
                <a:t>IP</a:t>
              </a:r>
              <a:r>
                <a:rPr lang="zh-CN" altLang="en-US" b="1" dirty="0">
                  <a:solidFill>
                    <a:schemeClr val="tx1"/>
                  </a:solidFill>
                </a:rPr>
                <a:t>首部</a:t>
              </a:r>
            </a:p>
          </p:txBody>
        </p:sp>
        <p:sp>
          <p:nvSpPr>
            <p:cNvPr id="26" name="矩形 25">
              <a:extLst>
                <a:ext uri="{FF2B5EF4-FFF2-40B4-BE49-F238E27FC236}">
                  <a16:creationId xmlns:a16="http://schemas.microsoft.com/office/drawing/2014/main" id="{F27DA3D1-8985-7147-BDBA-D7DDD0C57312}"/>
                </a:ext>
              </a:extLst>
            </p:cNvPr>
            <p:cNvSpPr/>
            <p:nvPr/>
          </p:nvSpPr>
          <p:spPr>
            <a:xfrm>
              <a:off x="2850618" y="5676232"/>
              <a:ext cx="8231933"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IP</a:t>
              </a:r>
              <a:r>
                <a:rPr lang="zh-CN" altLang="en-US" b="1" dirty="0">
                  <a:solidFill>
                    <a:schemeClr val="bg1"/>
                  </a:solidFill>
                </a:rPr>
                <a:t>安全数据报的数据载荷</a:t>
              </a:r>
            </a:p>
          </p:txBody>
        </p:sp>
      </p:grpSp>
      <p:grpSp>
        <p:nvGrpSpPr>
          <p:cNvPr id="12" name="组合 11">
            <a:extLst>
              <a:ext uri="{FF2B5EF4-FFF2-40B4-BE49-F238E27FC236}">
                <a16:creationId xmlns:a16="http://schemas.microsoft.com/office/drawing/2014/main" id="{1C02DC38-3B4E-C18B-98C4-0B43EB45E8FD}"/>
              </a:ext>
            </a:extLst>
          </p:cNvPr>
          <p:cNvGrpSpPr/>
          <p:nvPr/>
        </p:nvGrpSpPr>
        <p:grpSpPr>
          <a:xfrm>
            <a:off x="2852701" y="3773669"/>
            <a:ext cx="8231933" cy="1911396"/>
            <a:chOff x="2852701" y="3773669"/>
            <a:chExt cx="8231933" cy="1911396"/>
          </a:xfrm>
        </p:grpSpPr>
        <p:cxnSp>
          <p:nvCxnSpPr>
            <p:cNvPr id="76" name="直接连接符 75">
              <a:extLst>
                <a:ext uri="{FF2B5EF4-FFF2-40B4-BE49-F238E27FC236}">
                  <a16:creationId xmlns:a16="http://schemas.microsoft.com/office/drawing/2014/main" id="{ACD65AA2-32F5-65BE-E82F-53C5A8F776E8}"/>
                </a:ext>
              </a:extLst>
            </p:cNvPr>
            <p:cNvCxnSpPr>
              <a:cxnSpLocks/>
            </p:cNvCxnSpPr>
            <p:nvPr/>
          </p:nvCxnSpPr>
          <p:spPr>
            <a:xfrm>
              <a:off x="2855862" y="5304642"/>
              <a:ext cx="0" cy="380423"/>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8CF118D-4833-9A35-A5DD-C1FEB9C0DDA7}"/>
                </a:ext>
              </a:extLst>
            </p:cNvPr>
            <p:cNvGrpSpPr/>
            <p:nvPr/>
          </p:nvGrpSpPr>
          <p:grpSpPr>
            <a:xfrm>
              <a:off x="2852701" y="3773669"/>
              <a:ext cx="8231933" cy="1902563"/>
              <a:chOff x="2852701" y="3773669"/>
              <a:chExt cx="8231933" cy="1902563"/>
            </a:xfrm>
          </p:grpSpPr>
          <p:sp>
            <p:nvSpPr>
              <p:cNvPr id="22" name="矩形 21">
                <a:extLst>
                  <a:ext uri="{FF2B5EF4-FFF2-40B4-BE49-F238E27FC236}">
                    <a16:creationId xmlns:a16="http://schemas.microsoft.com/office/drawing/2014/main" id="{14DAAFA1-0086-4E0A-5266-5CC05A4FED62}"/>
                  </a:ext>
                </a:extLst>
              </p:cNvPr>
              <p:cNvSpPr/>
              <p:nvPr/>
            </p:nvSpPr>
            <p:spPr>
              <a:xfrm>
                <a:off x="9310793" y="3773669"/>
                <a:ext cx="1773841"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报文鉴别码</a:t>
                </a:r>
                <a:r>
                  <a:rPr lang="en-US" altLang="zh-CN" b="1" dirty="0">
                    <a:solidFill>
                      <a:schemeClr val="bg1"/>
                    </a:solidFill>
                  </a:rPr>
                  <a:t>MAC</a:t>
                </a:r>
                <a:endParaRPr lang="zh-CN" altLang="en-US" b="1" dirty="0">
                  <a:solidFill>
                    <a:schemeClr val="bg1"/>
                  </a:solidFill>
                </a:endParaRPr>
              </a:p>
            </p:txBody>
          </p:sp>
          <p:sp>
            <p:nvSpPr>
              <p:cNvPr id="25" name="矩形 24">
                <a:extLst>
                  <a:ext uri="{FF2B5EF4-FFF2-40B4-BE49-F238E27FC236}">
                    <a16:creationId xmlns:a16="http://schemas.microsoft.com/office/drawing/2014/main" id="{345352AA-DEBA-5FD3-C1C9-5A3B9094586D}"/>
                  </a:ext>
                </a:extLst>
              </p:cNvPr>
              <p:cNvSpPr/>
              <p:nvPr/>
            </p:nvSpPr>
            <p:spPr>
              <a:xfrm>
                <a:off x="2852701" y="3773669"/>
                <a:ext cx="1087770"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ESP</a:t>
                </a:r>
                <a:r>
                  <a:rPr lang="zh-CN" altLang="en-US" b="1" dirty="0">
                    <a:solidFill>
                      <a:schemeClr val="bg1"/>
                    </a:solidFill>
                  </a:rPr>
                  <a:t>首部</a:t>
                </a:r>
              </a:p>
            </p:txBody>
          </p:sp>
          <p:grpSp>
            <p:nvGrpSpPr>
              <p:cNvPr id="73" name="组合 72">
                <a:extLst>
                  <a:ext uri="{FF2B5EF4-FFF2-40B4-BE49-F238E27FC236}">
                    <a16:creationId xmlns:a16="http://schemas.microsoft.com/office/drawing/2014/main" id="{539E2FA9-23E3-CD00-CDF1-F6B7993EDF54}"/>
                  </a:ext>
                </a:extLst>
              </p:cNvPr>
              <p:cNvGrpSpPr/>
              <p:nvPr/>
            </p:nvGrpSpPr>
            <p:grpSpPr>
              <a:xfrm>
                <a:off x="3938219" y="4140918"/>
                <a:ext cx="4284804" cy="427335"/>
                <a:chOff x="3938219" y="3759373"/>
                <a:chExt cx="4284804" cy="427335"/>
              </a:xfrm>
            </p:grpSpPr>
            <p:cxnSp>
              <p:nvCxnSpPr>
                <p:cNvPr id="54" name="直接连接符 53">
                  <a:extLst>
                    <a:ext uri="{FF2B5EF4-FFF2-40B4-BE49-F238E27FC236}">
                      <a16:creationId xmlns:a16="http://schemas.microsoft.com/office/drawing/2014/main" id="{212F70F7-97AF-5673-2E65-DC8F927A4168}"/>
                    </a:ext>
                  </a:extLst>
                </p:cNvPr>
                <p:cNvCxnSpPr>
                  <a:cxnSpLocks/>
                </p:cNvCxnSpPr>
                <p:nvPr/>
              </p:nvCxnSpPr>
              <p:spPr>
                <a:xfrm>
                  <a:off x="3938219" y="3759374"/>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4398CA5-FBB5-8BC0-37C0-698EFC5D47EE}"/>
                    </a:ext>
                  </a:extLst>
                </p:cNvPr>
                <p:cNvCxnSpPr>
                  <a:cxnSpLocks/>
                </p:cNvCxnSpPr>
                <p:nvPr/>
              </p:nvCxnSpPr>
              <p:spPr>
                <a:xfrm>
                  <a:off x="8223023" y="3759373"/>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8F8C6B9B-8CA0-3A2A-E0ED-F0FD8CD02CB8}"/>
                    </a:ext>
                  </a:extLst>
                </p:cNvPr>
                <p:cNvCxnSpPr/>
                <p:nvPr/>
              </p:nvCxnSpPr>
              <p:spPr>
                <a:xfrm>
                  <a:off x="3938219" y="4002042"/>
                  <a:ext cx="428480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59DF88CB-8F61-5F69-C1C7-E3558BCAD963}"/>
                    </a:ext>
                  </a:extLst>
                </p:cNvPr>
                <p:cNvSpPr txBox="1"/>
                <p:nvPr/>
              </p:nvSpPr>
              <p:spPr>
                <a:xfrm>
                  <a:off x="5194657" y="3817376"/>
                  <a:ext cx="1771928" cy="369332"/>
                </a:xfrm>
                <a:prstGeom prst="rect">
                  <a:avLst/>
                </a:prstGeom>
                <a:solidFill>
                  <a:schemeClr val="bg1"/>
                </a:solidFill>
              </p:spPr>
              <p:txBody>
                <a:bodyPr wrap="square" rtlCol="0">
                  <a:spAutoFit/>
                </a:bodyPr>
                <a:lstStyle/>
                <a:p>
                  <a:pPr algn="ctr"/>
                  <a:r>
                    <a:rPr lang="en-US" altLang="zh-CN" b="1" dirty="0"/>
                    <a:t>ESP</a:t>
                  </a:r>
                  <a:r>
                    <a:rPr lang="zh-CN" altLang="en-US" b="1" dirty="0"/>
                    <a:t>的有效载荷</a:t>
                  </a:r>
                </a:p>
              </p:txBody>
            </p:sp>
          </p:grpSp>
          <p:sp>
            <p:nvSpPr>
              <p:cNvPr id="21" name="矩形 20">
                <a:extLst>
                  <a:ext uri="{FF2B5EF4-FFF2-40B4-BE49-F238E27FC236}">
                    <a16:creationId xmlns:a16="http://schemas.microsoft.com/office/drawing/2014/main" id="{5F572ED2-107F-21A8-70FB-C34F18ED3BC3}"/>
                  </a:ext>
                </a:extLst>
              </p:cNvPr>
              <p:cNvSpPr/>
              <p:nvPr/>
            </p:nvSpPr>
            <p:spPr>
              <a:xfrm>
                <a:off x="8223023" y="3773669"/>
                <a:ext cx="1087770"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ESP</a:t>
                </a:r>
                <a:r>
                  <a:rPr lang="zh-CN" altLang="en-US" b="1" dirty="0">
                    <a:solidFill>
                      <a:schemeClr val="bg1"/>
                    </a:solidFill>
                  </a:rPr>
                  <a:t>尾部</a:t>
                </a:r>
              </a:p>
            </p:txBody>
          </p:sp>
          <p:grpSp>
            <p:nvGrpSpPr>
              <p:cNvPr id="6" name="组合 5">
                <a:extLst>
                  <a:ext uri="{FF2B5EF4-FFF2-40B4-BE49-F238E27FC236}">
                    <a16:creationId xmlns:a16="http://schemas.microsoft.com/office/drawing/2014/main" id="{9C8D5641-171C-A65F-9D7A-9F570F7A93AA}"/>
                  </a:ext>
                </a:extLst>
              </p:cNvPr>
              <p:cNvGrpSpPr/>
              <p:nvPr/>
            </p:nvGrpSpPr>
            <p:grpSpPr>
              <a:xfrm>
                <a:off x="3940472" y="3773669"/>
                <a:ext cx="4282551" cy="367251"/>
                <a:chOff x="3940472" y="3392124"/>
                <a:chExt cx="4282551" cy="367251"/>
              </a:xfrm>
            </p:grpSpPr>
            <p:sp>
              <p:nvSpPr>
                <p:cNvPr id="15" name="矩形 14">
                  <a:extLst>
                    <a:ext uri="{FF2B5EF4-FFF2-40B4-BE49-F238E27FC236}">
                      <a16:creationId xmlns:a16="http://schemas.microsoft.com/office/drawing/2014/main" id="{365A9E10-50C5-C1A0-1F42-5CA405B7E063}"/>
                    </a:ext>
                  </a:extLst>
                </p:cNvPr>
                <p:cNvSpPr/>
                <p:nvPr/>
              </p:nvSpPr>
              <p:spPr>
                <a:xfrm>
                  <a:off x="3940472" y="3392124"/>
                  <a:ext cx="1545930" cy="36725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原始的</a:t>
                  </a:r>
                  <a:r>
                    <a:rPr lang="en-US" altLang="zh-CN" b="1" dirty="0">
                      <a:solidFill>
                        <a:schemeClr val="tx1"/>
                      </a:solidFill>
                    </a:rPr>
                    <a:t>IP</a:t>
                  </a:r>
                  <a:r>
                    <a:rPr lang="zh-CN" altLang="en-US" b="1" dirty="0">
                      <a:solidFill>
                        <a:schemeClr val="tx1"/>
                      </a:solidFill>
                    </a:rPr>
                    <a:t>首部</a:t>
                  </a:r>
                </a:p>
              </p:txBody>
            </p:sp>
            <p:sp>
              <p:nvSpPr>
                <p:cNvPr id="16" name="矩形 15">
                  <a:extLst>
                    <a:ext uri="{FF2B5EF4-FFF2-40B4-BE49-F238E27FC236}">
                      <a16:creationId xmlns:a16="http://schemas.microsoft.com/office/drawing/2014/main" id="{C81F5B5C-02A0-EF9F-7054-805246511693}"/>
                    </a:ext>
                  </a:extLst>
                </p:cNvPr>
                <p:cNvSpPr/>
                <p:nvPr/>
              </p:nvSpPr>
              <p:spPr>
                <a:xfrm>
                  <a:off x="5486403" y="3392124"/>
                  <a:ext cx="2736620" cy="3672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数据报的数据载荷</a:t>
                  </a:r>
                </a:p>
              </p:txBody>
            </p:sp>
          </p:grpSp>
          <p:grpSp>
            <p:nvGrpSpPr>
              <p:cNvPr id="74" name="组合 73">
                <a:extLst>
                  <a:ext uri="{FF2B5EF4-FFF2-40B4-BE49-F238E27FC236}">
                    <a16:creationId xmlns:a16="http://schemas.microsoft.com/office/drawing/2014/main" id="{FB34ACBA-538B-8068-8F20-3B37AA92D49E}"/>
                  </a:ext>
                </a:extLst>
              </p:cNvPr>
              <p:cNvGrpSpPr/>
              <p:nvPr/>
            </p:nvGrpSpPr>
            <p:grpSpPr>
              <a:xfrm>
                <a:off x="3938219" y="4140918"/>
                <a:ext cx="5372574" cy="825920"/>
                <a:chOff x="3938219" y="3759373"/>
                <a:chExt cx="5372574" cy="825920"/>
              </a:xfrm>
            </p:grpSpPr>
            <p:cxnSp>
              <p:nvCxnSpPr>
                <p:cNvPr id="60" name="直接连接符 59">
                  <a:extLst>
                    <a:ext uri="{FF2B5EF4-FFF2-40B4-BE49-F238E27FC236}">
                      <a16:creationId xmlns:a16="http://schemas.microsoft.com/office/drawing/2014/main" id="{4C861D3E-C37F-A39A-3532-A82B07FB33EF}"/>
                    </a:ext>
                  </a:extLst>
                </p:cNvPr>
                <p:cNvCxnSpPr>
                  <a:cxnSpLocks/>
                </p:cNvCxnSpPr>
                <p:nvPr/>
              </p:nvCxnSpPr>
              <p:spPr>
                <a:xfrm>
                  <a:off x="3938219" y="4146234"/>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D89F0E3-5F8E-7370-88F8-393B169BAF35}"/>
                    </a:ext>
                  </a:extLst>
                </p:cNvPr>
                <p:cNvCxnSpPr>
                  <a:cxnSpLocks/>
                </p:cNvCxnSpPr>
                <p:nvPr/>
              </p:nvCxnSpPr>
              <p:spPr>
                <a:xfrm>
                  <a:off x="9310793" y="3759373"/>
                  <a:ext cx="0" cy="773722"/>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960E4EF-1A4D-5639-EF2D-62DB937EC606}"/>
                    </a:ext>
                  </a:extLst>
                </p:cNvPr>
                <p:cNvCxnSpPr>
                  <a:cxnSpLocks/>
                </p:cNvCxnSpPr>
                <p:nvPr/>
              </p:nvCxnSpPr>
              <p:spPr>
                <a:xfrm>
                  <a:off x="3938219" y="4393593"/>
                  <a:ext cx="537257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7E5C4B08-8F25-8129-0796-953D7F961017}"/>
                    </a:ext>
                  </a:extLst>
                </p:cNvPr>
                <p:cNvSpPr txBox="1"/>
                <p:nvPr/>
              </p:nvSpPr>
              <p:spPr>
                <a:xfrm>
                  <a:off x="5931673" y="4215961"/>
                  <a:ext cx="1385666" cy="369332"/>
                </a:xfrm>
                <a:prstGeom prst="rect">
                  <a:avLst/>
                </a:prstGeom>
                <a:solidFill>
                  <a:schemeClr val="bg1"/>
                </a:solidFill>
              </p:spPr>
              <p:txBody>
                <a:bodyPr wrap="square" rtlCol="0">
                  <a:spAutoFit/>
                </a:bodyPr>
                <a:lstStyle/>
                <a:p>
                  <a:pPr algn="ctr"/>
                  <a:r>
                    <a:rPr lang="zh-CN" altLang="en-US" b="1" dirty="0"/>
                    <a:t>加密的部分</a:t>
                  </a:r>
                </a:p>
              </p:txBody>
            </p:sp>
          </p:grpSp>
          <p:grpSp>
            <p:nvGrpSpPr>
              <p:cNvPr id="75" name="组合 74">
                <a:extLst>
                  <a:ext uri="{FF2B5EF4-FFF2-40B4-BE49-F238E27FC236}">
                    <a16:creationId xmlns:a16="http://schemas.microsoft.com/office/drawing/2014/main" id="{589475EC-E2B0-0CD6-9767-88124BC19DAB}"/>
                  </a:ext>
                </a:extLst>
              </p:cNvPr>
              <p:cNvGrpSpPr/>
              <p:nvPr/>
            </p:nvGrpSpPr>
            <p:grpSpPr>
              <a:xfrm>
                <a:off x="2852701" y="4140917"/>
                <a:ext cx="6458092" cy="1217472"/>
                <a:chOff x="2852701" y="3759372"/>
                <a:chExt cx="6458092" cy="1217472"/>
              </a:xfrm>
            </p:grpSpPr>
            <p:cxnSp>
              <p:nvCxnSpPr>
                <p:cNvPr id="67" name="直接连接符 66">
                  <a:extLst>
                    <a:ext uri="{FF2B5EF4-FFF2-40B4-BE49-F238E27FC236}">
                      <a16:creationId xmlns:a16="http://schemas.microsoft.com/office/drawing/2014/main" id="{550CF1C7-BEA1-160D-A962-AD3E168F5C70}"/>
                    </a:ext>
                  </a:extLst>
                </p:cNvPr>
                <p:cNvCxnSpPr>
                  <a:cxnSpLocks/>
                </p:cNvCxnSpPr>
                <p:nvPr/>
              </p:nvCxnSpPr>
              <p:spPr>
                <a:xfrm>
                  <a:off x="9310793" y="4533095"/>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BF5144D-6E7C-6C52-6729-B3BA5723A053}"/>
                    </a:ext>
                  </a:extLst>
                </p:cNvPr>
                <p:cNvCxnSpPr>
                  <a:cxnSpLocks/>
                </p:cNvCxnSpPr>
                <p:nvPr/>
              </p:nvCxnSpPr>
              <p:spPr>
                <a:xfrm>
                  <a:off x="2852701" y="3759372"/>
                  <a:ext cx="0" cy="121355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6CCD06C-66E4-4164-1435-1773BA07F1B0}"/>
                    </a:ext>
                  </a:extLst>
                </p:cNvPr>
                <p:cNvCxnSpPr>
                  <a:cxnSpLocks/>
                </p:cNvCxnSpPr>
                <p:nvPr/>
              </p:nvCxnSpPr>
              <p:spPr>
                <a:xfrm>
                  <a:off x="2862896" y="4799211"/>
                  <a:ext cx="643452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1F019269-47A4-746E-5FBA-2C11267C4273}"/>
                    </a:ext>
                  </a:extLst>
                </p:cNvPr>
                <p:cNvSpPr txBox="1"/>
                <p:nvPr/>
              </p:nvSpPr>
              <p:spPr>
                <a:xfrm>
                  <a:off x="5388914" y="4607512"/>
                  <a:ext cx="1385666" cy="369332"/>
                </a:xfrm>
                <a:prstGeom prst="rect">
                  <a:avLst/>
                </a:prstGeom>
                <a:solidFill>
                  <a:schemeClr val="bg1"/>
                </a:solidFill>
              </p:spPr>
              <p:txBody>
                <a:bodyPr wrap="square" rtlCol="0">
                  <a:spAutoFit/>
                </a:bodyPr>
                <a:lstStyle/>
                <a:p>
                  <a:pPr algn="ctr"/>
                  <a:r>
                    <a:rPr lang="zh-CN" altLang="en-US" b="1" dirty="0"/>
                    <a:t>鉴别的部分</a:t>
                  </a:r>
                </a:p>
              </p:txBody>
            </p:sp>
          </p:grpSp>
          <p:cxnSp>
            <p:nvCxnSpPr>
              <p:cNvPr id="78" name="直接连接符 77">
                <a:extLst>
                  <a:ext uri="{FF2B5EF4-FFF2-40B4-BE49-F238E27FC236}">
                    <a16:creationId xmlns:a16="http://schemas.microsoft.com/office/drawing/2014/main" id="{5B66FC74-C81C-E4A4-0B36-6AE4177AA167}"/>
                  </a:ext>
                </a:extLst>
              </p:cNvPr>
              <p:cNvCxnSpPr>
                <a:cxnSpLocks/>
              </p:cNvCxnSpPr>
              <p:nvPr/>
            </p:nvCxnSpPr>
            <p:spPr>
              <a:xfrm>
                <a:off x="11082551" y="4140917"/>
                <a:ext cx="0" cy="1535315"/>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grpSp>
      <p:sp>
        <p:nvSpPr>
          <p:cNvPr id="53" name="对话气泡: 圆角矩形 52">
            <a:extLst>
              <a:ext uri="{FF2B5EF4-FFF2-40B4-BE49-F238E27FC236}">
                <a16:creationId xmlns:a16="http://schemas.microsoft.com/office/drawing/2014/main" id="{20042DCD-15FD-3AA9-EB5A-01CEA2D3DD11}"/>
              </a:ext>
            </a:extLst>
          </p:cNvPr>
          <p:cNvSpPr/>
          <p:nvPr/>
        </p:nvSpPr>
        <p:spPr>
          <a:xfrm>
            <a:off x="304800" y="4082796"/>
            <a:ext cx="2513369" cy="1271670"/>
          </a:xfrm>
          <a:prstGeom prst="wedgeRoundRectCallout">
            <a:avLst>
              <a:gd name="adj1" fmla="val -4534"/>
              <a:gd name="adj2" fmla="val 8606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根据协议字段的取值为</a:t>
            </a:r>
            <a:r>
              <a:rPr lang="en-US" altLang="zh-CN" b="1" dirty="0"/>
              <a:t>50</a:t>
            </a:r>
            <a:r>
              <a:rPr lang="zh-CN" altLang="en-US" b="1" dirty="0"/>
              <a:t>可知，应将该数据报的数据载荷用</a:t>
            </a:r>
            <a:r>
              <a:rPr lang="en-US" altLang="zh-CN" b="1" dirty="0"/>
              <a:t>ESP</a:t>
            </a:r>
            <a:r>
              <a:rPr lang="zh-CN" altLang="en-US" b="1" dirty="0"/>
              <a:t>协议进行处理。</a:t>
            </a:r>
          </a:p>
        </p:txBody>
      </p:sp>
      <p:sp>
        <p:nvSpPr>
          <p:cNvPr id="62" name="对话气泡: 圆角矩形 61">
            <a:extLst>
              <a:ext uri="{FF2B5EF4-FFF2-40B4-BE49-F238E27FC236}">
                <a16:creationId xmlns:a16="http://schemas.microsoft.com/office/drawing/2014/main" id="{072134DE-C7F5-D96E-8A81-767C882590E7}"/>
              </a:ext>
            </a:extLst>
          </p:cNvPr>
          <p:cNvSpPr/>
          <p:nvPr/>
        </p:nvSpPr>
        <p:spPr>
          <a:xfrm>
            <a:off x="313023" y="1414076"/>
            <a:ext cx="3177924" cy="634146"/>
          </a:xfrm>
          <a:prstGeom prst="wedgeRoundRectCallout">
            <a:avLst>
              <a:gd name="adj1" fmla="val -3332"/>
              <a:gd name="adj2" fmla="val 8438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检查</a:t>
            </a:r>
            <a:r>
              <a:rPr lang="en-US" altLang="zh-CN" b="1" dirty="0"/>
              <a:t>SPI</a:t>
            </a:r>
            <a:r>
              <a:rPr lang="zh-CN" altLang="en-US" b="1" dirty="0"/>
              <a:t>，以确定收到的</a:t>
            </a:r>
            <a:r>
              <a:rPr lang="en-US" altLang="zh-CN" b="1" dirty="0"/>
              <a:t>IP</a:t>
            </a:r>
            <a:r>
              <a:rPr lang="zh-CN" altLang="en-US" b="1" dirty="0"/>
              <a:t>安全数据报属于哪一个</a:t>
            </a:r>
            <a:r>
              <a:rPr lang="en-US" altLang="zh-CN" b="1" dirty="0"/>
              <a:t>SA</a:t>
            </a:r>
            <a:r>
              <a:rPr lang="zh-CN" altLang="en-US" b="1" dirty="0"/>
              <a:t>。</a:t>
            </a:r>
          </a:p>
        </p:txBody>
      </p:sp>
    </p:spTree>
    <p:custDataLst>
      <p:tags r:id="rId1"/>
    </p:custDataLst>
    <p:extLst>
      <p:ext uri="{BB962C8B-B14F-4D97-AF65-F5344CB8AC3E}">
        <p14:creationId xmlns:p14="http://schemas.microsoft.com/office/powerpoint/2010/main" val="11140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down)">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down)">
                                      <p:cBhvr>
                                        <p:cTn id="31" dur="1000"/>
                                        <p:tgtEl>
                                          <p:spTgt spid="9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down)">
                                      <p:cBhvr>
                                        <p:cTn id="3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3" grpId="0" animBg="1"/>
      <p:bldP spid="6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en-US" altLang="zh-CN" sz="2000" b="1" dirty="0"/>
                <a:t>IP</a:t>
              </a:r>
              <a:r>
                <a:rPr lang="zh-CN" altLang="en-US" sz="2000" b="1" dirty="0"/>
                <a:t>安全数据报的格式</a:t>
              </a:r>
            </a:p>
          </p:txBody>
        </p:sp>
      </p:grpSp>
      <p:sp>
        <p:nvSpPr>
          <p:cNvPr id="28" name="íşlïḍè">
            <a:extLst>
              <a:ext uri="{FF2B5EF4-FFF2-40B4-BE49-F238E27FC236}">
                <a16:creationId xmlns:a16="http://schemas.microsoft.com/office/drawing/2014/main" id="{8F91BF34-03AB-F0AB-B890-7D752A97AC0A}"/>
              </a:ext>
            </a:extLst>
          </p:cNvPr>
          <p:cNvSpPr txBox="1"/>
          <p:nvPr/>
        </p:nvSpPr>
        <p:spPr>
          <a:xfrm>
            <a:off x="3318810" y="1080080"/>
            <a:ext cx="5562056" cy="400110"/>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在隧道方式下，接收方处理</a:t>
            </a:r>
            <a:r>
              <a:rPr lang="en-US" altLang="zh-CN" sz="2000" b="1" dirty="0">
                <a:solidFill>
                  <a:schemeClr val="accent3">
                    <a:lumMod val="75000"/>
                  </a:schemeClr>
                </a:solidFill>
              </a:rPr>
              <a:t>IP</a:t>
            </a:r>
            <a:r>
              <a:rPr lang="zh-CN" altLang="en-US" sz="2000" b="1" dirty="0">
                <a:solidFill>
                  <a:schemeClr val="accent3">
                    <a:lumMod val="75000"/>
                  </a:schemeClr>
                </a:solidFill>
              </a:rPr>
              <a:t>安全数据报的过程</a:t>
            </a:r>
            <a:endParaRPr lang="en-US" altLang="zh-CN" sz="2000" b="1" dirty="0">
              <a:solidFill>
                <a:schemeClr val="accent3">
                  <a:lumMod val="75000"/>
                </a:schemeClr>
              </a:solidFill>
            </a:endParaRPr>
          </a:p>
        </p:txBody>
      </p:sp>
      <p:grpSp>
        <p:nvGrpSpPr>
          <p:cNvPr id="91" name="组合 90">
            <a:extLst>
              <a:ext uri="{FF2B5EF4-FFF2-40B4-BE49-F238E27FC236}">
                <a16:creationId xmlns:a16="http://schemas.microsoft.com/office/drawing/2014/main" id="{671A8F6A-7E73-BEFF-ABA7-B0BDF379F0C5}"/>
              </a:ext>
            </a:extLst>
          </p:cNvPr>
          <p:cNvGrpSpPr/>
          <p:nvPr/>
        </p:nvGrpSpPr>
        <p:grpSpPr>
          <a:xfrm>
            <a:off x="7089603" y="2071153"/>
            <a:ext cx="4797597" cy="1702516"/>
            <a:chOff x="7089603" y="1689608"/>
            <a:chExt cx="4797597" cy="1702516"/>
          </a:xfrm>
        </p:grpSpPr>
        <p:sp>
          <p:nvSpPr>
            <p:cNvPr id="5" name="矩形 4">
              <a:extLst>
                <a:ext uri="{FF2B5EF4-FFF2-40B4-BE49-F238E27FC236}">
                  <a16:creationId xmlns:a16="http://schemas.microsoft.com/office/drawing/2014/main" id="{290C19A0-DD00-3EBC-D106-8604A09319D8}"/>
                </a:ext>
              </a:extLst>
            </p:cNvPr>
            <p:cNvSpPr/>
            <p:nvPr/>
          </p:nvSpPr>
          <p:spPr>
            <a:xfrm>
              <a:off x="7094343" y="1699187"/>
              <a:ext cx="3345130" cy="1104037"/>
            </a:xfrm>
            <a:prstGeom prst="rect">
              <a:avLst/>
            </a:prstGeom>
            <a:pattFill prst="lgConfetti">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68D9755-8F6E-BD22-1BED-4A91DB486DA2}"/>
                </a:ext>
              </a:extLst>
            </p:cNvPr>
            <p:cNvSpPr/>
            <p:nvPr/>
          </p:nvSpPr>
          <p:spPr>
            <a:xfrm>
              <a:off x="7754304" y="2435974"/>
              <a:ext cx="1343167" cy="367250"/>
            </a:xfrm>
            <a:prstGeom prst="rect">
              <a:avLst/>
            </a:prstGeom>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填充长度</a:t>
              </a:r>
            </a:p>
          </p:txBody>
        </p:sp>
        <p:sp>
          <p:nvSpPr>
            <p:cNvPr id="31" name="矩形 30">
              <a:extLst>
                <a:ext uri="{FF2B5EF4-FFF2-40B4-BE49-F238E27FC236}">
                  <a16:creationId xmlns:a16="http://schemas.microsoft.com/office/drawing/2014/main" id="{5F80280D-89E7-D281-163B-F219DEA1BF1E}"/>
                </a:ext>
              </a:extLst>
            </p:cNvPr>
            <p:cNvSpPr/>
            <p:nvPr/>
          </p:nvSpPr>
          <p:spPr>
            <a:xfrm>
              <a:off x="9096306" y="2435974"/>
              <a:ext cx="1343167" cy="367250"/>
            </a:xfrm>
            <a:prstGeom prst="rect">
              <a:avLst/>
            </a:prstGeom>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下一个首部</a:t>
              </a:r>
            </a:p>
          </p:txBody>
        </p:sp>
        <p:sp>
          <p:nvSpPr>
            <p:cNvPr id="32" name="矩形 31">
              <a:extLst>
                <a:ext uri="{FF2B5EF4-FFF2-40B4-BE49-F238E27FC236}">
                  <a16:creationId xmlns:a16="http://schemas.microsoft.com/office/drawing/2014/main" id="{AE6261DD-55BC-AE41-10C3-EC9F65913004}"/>
                </a:ext>
              </a:extLst>
            </p:cNvPr>
            <p:cNvSpPr/>
            <p:nvPr/>
          </p:nvSpPr>
          <p:spPr>
            <a:xfrm>
              <a:off x="7094343" y="1696582"/>
              <a:ext cx="3345130" cy="367250"/>
            </a:xfrm>
            <a:prstGeom prst="rect">
              <a:avLst/>
            </a:prstGeom>
            <a:pattFill prst="lgConfetti">
              <a:fgClr>
                <a:schemeClr val="accent1"/>
              </a:fgClr>
              <a:bgClr>
                <a:schemeClr val="bg1"/>
              </a:bgClr>
            </a:patt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填充</a:t>
              </a:r>
            </a:p>
          </p:txBody>
        </p:sp>
        <p:sp>
          <p:nvSpPr>
            <p:cNvPr id="33" name="矩形 32">
              <a:extLst>
                <a:ext uri="{FF2B5EF4-FFF2-40B4-BE49-F238E27FC236}">
                  <a16:creationId xmlns:a16="http://schemas.microsoft.com/office/drawing/2014/main" id="{6AA0B602-51B3-B89A-9F2A-0173C526E299}"/>
                </a:ext>
              </a:extLst>
            </p:cNvPr>
            <p:cNvSpPr/>
            <p:nvPr/>
          </p:nvSpPr>
          <p:spPr>
            <a:xfrm>
              <a:off x="7094343" y="2063832"/>
              <a:ext cx="3345130" cy="367250"/>
            </a:xfrm>
            <a:prstGeom prst="rect">
              <a:avLst/>
            </a:prstGeom>
            <a:pattFill prst="lgConfetti">
              <a:fgClr>
                <a:schemeClr val="accent1"/>
              </a:fgClr>
              <a:bgClr>
                <a:schemeClr val="bg1"/>
              </a:bgClr>
            </a:patt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cxnSp>
          <p:nvCxnSpPr>
            <p:cNvPr id="9" name="直接连接符 8">
              <a:extLst>
                <a:ext uri="{FF2B5EF4-FFF2-40B4-BE49-F238E27FC236}">
                  <a16:creationId xmlns:a16="http://schemas.microsoft.com/office/drawing/2014/main" id="{24237076-9DA3-47B4-70E1-8BD4B6A78041}"/>
                </a:ext>
              </a:extLst>
            </p:cNvPr>
            <p:cNvCxnSpPr>
              <a:cxnSpLocks/>
            </p:cNvCxnSpPr>
            <p:nvPr/>
          </p:nvCxnSpPr>
          <p:spPr>
            <a:xfrm flipH="1" flipV="1">
              <a:off x="7089603" y="2803224"/>
              <a:ext cx="1133420" cy="588900"/>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25B8C7E-EACC-3900-B060-48F6FF3EFD79}"/>
                </a:ext>
              </a:extLst>
            </p:cNvPr>
            <p:cNvCxnSpPr>
              <a:cxnSpLocks/>
            </p:cNvCxnSpPr>
            <p:nvPr/>
          </p:nvCxnSpPr>
          <p:spPr>
            <a:xfrm flipV="1">
              <a:off x="9297423" y="2802280"/>
              <a:ext cx="1133420" cy="588900"/>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A308C69-012B-A399-EC3B-181A57038E8B}"/>
                </a:ext>
              </a:extLst>
            </p:cNvPr>
            <p:cNvSpPr txBox="1"/>
            <p:nvPr/>
          </p:nvSpPr>
          <p:spPr>
            <a:xfrm>
              <a:off x="10439473" y="1689608"/>
              <a:ext cx="1447727" cy="369332"/>
            </a:xfrm>
            <a:prstGeom prst="rect">
              <a:avLst/>
            </a:prstGeom>
            <a:noFill/>
          </p:spPr>
          <p:txBody>
            <a:bodyPr wrap="square" rtlCol="0">
              <a:spAutoFit/>
            </a:bodyPr>
            <a:lstStyle/>
            <a:p>
              <a:r>
                <a:rPr lang="zh-CN" altLang="en-US" b="1" dirty="0"/>
                <a:t>每行</a:t>
              </a:r>
              <a:r>
                <a:rPr lang="en-US" altLang="zh-CN" b="1" dirty="0"/>
                <a:t>32</a:t>
              </a:r>
              <a:r>
                <a:rPr lang="zh-CN" altLang="en-US" b="1" dirty="0"/>
                <a:t>比特</a:t>
              </a:r>
            </a:p>
          </p:txBody>
        </p:sp>
      </p:grpSp>
      <p:grpSp>
        <p:nvGrpSpPr>
          <p:cNvPr id="90" name="组合 89">
            <a:extLst>
              <a:ext uri="{FF2B5EF4-FFF2-40B4-BE49-F238E27FC236}">
                <a16:creationId xmlns:a16="http://schemas.microsoft.com/office/drawing/2014/main" id="{B28A2800-1E3B-87EE-14DD-67576006791B}"/>
              </a:ext>
            </a:extLst>
          </p:cNvPr>
          <p:cNvGrpSpPr/>
          <p:nvPr/>
        </p:nvGrpSpPr>
        <p:grpSpPr>
          <a:xfrm>
            <a:off x="1719281" y="2071153"/>
            <a:ext cx="4797597" cy="1704403"/>
            <a:chOff x="1719281" y="1689608"/>
            <a:chExt cx="4797597" cy="1704403"/>
          </a:xfrm>
        </p:grpSpPr>
        <p:sp>
          <p:nvSpPr>
            <p:cNvPr id="45" name="矩形 44">
              <a:extLst>
                <a:ext uri="{FF2B5EF4-FFF2-40B4-BE49-F238E27FC236}">
                  <a16:creationId xmlns:a16="http://schemas.microsoft.com/office/drawing/2014/main" id="{F892A481-400B-FCA4-9AFF-11FFB4672ED7}"/>
                </a:ext>
              </a:extLst>
            </p:cNvPr>
            <p:cNvSpPr/>
            <p:nvPr/>
          </p:nvSpPr>
          <p:spPr>
            <a:xfrm>
              <a:off x="1724021" y="1696582"/>
              <a:ext cx="3345130" cy="367250"/>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安全参数索引</a:t>
              </a:r>
              <a:r>
                <a:rPr lang="en-US" altLang="zh-CN" b="1" dirty="0">
                  <a:solidFill>
                    <a:schemeClr val="tx1"/>
                  </a:solidFill>
                </a:rPr>
                <a:t>SPI</a:t>
              </a:r>
              <a:endParaRPr lang="zh-CN" altLang="en-US" b="1" dirty="0">
                <a:solidFill>
                  <a:schemeClr val="tx1"/>
                </a:solidFill>
              </a:endParaRPr>
            </a:p>
          </p:txBody>
        </p:sp>
        <p:sp>
          <p:nvSpPr>
            <p:cNvPr id="46" name="矩形 45">
              <a:extLst>
                <a:ext uri="{FF2B5EF4-FFF2-40B4-BE49-F238E27FC236}">
                  <a16:creationId xmlns:a16="http://schemas.microsoft.com/office/drawing/2014/main" id="{FB323A1B-08E6-1CB7-669F-3AFFE553FF76}"/>
                </a:ext>
              </a:extLst>
            </p:cNvPr>
            <p:cNvSpPr/>
            <p:nvPr/>
          </p:nvSpPr>
          <p:spPr>
            <a:xfrm>
              <a:off x="1724021" y="2063898"/>
              <a:ext cx="3345130" cy="367250"/>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a:t>
              </a:r>
            </a:p>
          </p:txBody>
        </p:sp>
        <p:sp>
          <p:nvSpPr>
            <p:cNvPr id="47" name="文本框 46">
              <a:extLst>
                <a:ext uri="{FF2B5EF4-FFF2-40B4-BE49-F238E27FC236}">
                  <a16:creationId xmlns:a16="http://schemas.microsoft.com/office/drawing/2014/main" id="{FD8FFEA8-9FB5-466B-AC21-9C9048DF5A26}"/>
                </a:ext>
              </a:extLst>
            </p:cNvPr>
            <p:cNvSpPr txBox="1"/>
            <p:nvPr/>
          </p:nvSpPr>
          <p:spPr>
            <a:xfrm>
              <a:off x="5069151" y="1689608"/>
              <a:ext cx="1447727" cy="369332"/>
            </a:xfrm>
            <a:prstGeom prst="rect">
              <a:avLst/>
            </a:prstGeom>
            <a:noFill/>
          </p:spPr>
          <p:txBody>
            <a:bodyPr wrap="square" rtlCol="0">
              <a:spAutoFit/>
            </a:bodyPr>
            <a:lstStyle/>
            <a:p>
              <a:r>
                <a:rPr lang="zh-CN" altLang="en-US" b="1" dirty="0"/>
                <a:t>每行</a:t>
              </a:r>
              <a:r>
                <a:rPr lang="en-US" altLang="zh-CN" b="1" dirty="0"/>
                <a:t>32</a:t>
              </a:r>
              <a:r>
                <a:rPr lang="zh-CN" altLang="en-US" b="1" dirty="0"/>
                <a:t>比特</a:t>
              </a:r>
            </a:p>
          </p:txBody>
        </p:sp>
        <p:cxnSp>
          <p:nvCxnSpPr>
            <p:cNvPr id="48" name="直接连接符 47">
              <a:extLst>
                <a:ext uri="{FF2B5EF4-FFF2-40B4-BE49-F238E27FC236}">
                  <a16:creationId xmlns:a16="http://schemas.microsoft.com/office/drawing/2014/main" id="{645F0527-CF17-A0C4-9E6A-E514F626FA3C}"/>
                </a:ext>
              </a:extLst>
            </p:cNvPr>
            <p:cNvCxnSpPr>
              <a:cxnSpLocks/>
            </p:cNvCxnSpPr>
            <p:nvPr/>
          </p:nvCxnSpPr>
          <p:spPr>
            <a:xfrm flipH="1" flipV="1">
              <a:off x="1719281" y="2431082"/>
              <a:ext cx="1143615" cy="962929"/>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694B694-10F9-6973-8900-5870A13A4105}"/>
                </a:ext>
              </a:extLst>
            </p:cNvPr>
            <p:cNvCxnSpPr>
              <a:cxnSpLocks/>
            </p:cNvCxnSpPr>
            <p:nvPr/>
          </p:nvCxnSpPr>
          <p:spPr>
            <a:xfrm flipV="1">
              <a:off x="3953841" y="2431016"/>
              <a:ext cx="1115310" cy="960164"/>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81F0FFB1-ACCF-7A13-FCCC-D59C66A10A63}"/>
              </a:ext>
            </a:extLst>
          </p:cNvPr>
          <p:cNvGrpSpPr/>
          <p:nvPr/>
        </p:nvGrpSpPr>
        <p:grpSpPr>
          <a:xfrm>
            <a:off x="1302066" y="5676232"/>
            <a:ext cx="9780485" cy="791812"/>
            <a:chOff x="1302066" y="5676232"/>
            <a:chExt cx="9780485" cy="791812"/>
          </a:xfrm>
        </p:grpSpPr>
        <p:grpSp>
          <p:nvGrpSpPr>
            <p:cNvPr id="89" name="组合 88">
              <a:extLst>
                <a:ext uri="{FF2B5EF4-FFF2-40B4-BE49-F238E27FC236}">
                  <a16:creationId xmlns:a16="http://schemas.microsoft.com/office/drawing/2014/main" id="{9F93CB05-CF9E-6A12-5957-0F77774F016E}"/>
                </a:ext>
              </a:extLst>
            </p:cNvPr>
            <p:cNvGrpSpPr/>
            <p:nvPr/>
          </p:nvGrpSpPr>
          <p:grpSpPr>
            <a:xfrm>
              <a:off x="1302066" y="6039616"/>
              <a:ext cx="9780485" cy="428428"/>
              <a:chOff x="1302066" y="5658071"/>
              <a:chExt cx="9780485" cy="428428"/>
            </a:xfrm>
          </p:grpSpPr>
          <p:cxnSp>
            <p:nvCxnSpPr>
              <p:cNvPr id="83" name="直接连接符 82">
                <a:extLst>
                  <a:ext uri="{FF2B5EF4-FFF2-40B4-BE49-F238E27FC236}">
                    <a16:creationId xmlns:a16="http://schemas.microsoft.com/office/drawing/2014/main" id="{76381473-6B6A-59A2-B20F-9C4FFDF8E412}"/>
                  </a:ext>
                </a:extLst>
              </p:cNvPr>
              <p:cNvCxnSpPr>
                <a:cxnSpLocks/>
              </p:cNvCxnSpPr>
              <p:nvPr/>
            </p:nvCxnSpPr>
            <p:spPr>
              <a:xfrm>
                <a:off x="1302066" y="5658071"/>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AABA343-9302-54F9-8E61-8735B0E9788D}"/>
                  </a:ext>
                </a:extLst>
              </p:cNvPr>
              <p:cNvCxnSpPr>
                <a:cxnSpLocks/>
              </p:cNvCxnSpPr>
              <p:nvPr/>
            </p:nvCxnSpPr>
            <p:spPr>
              <a:xfrm>
                <a:off x="1302066" y="5905430"/>
                <a:ext cx="978048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7ADB58A9-14E0-AD14-E56C-EB80460EBD46}"/>
                  </a:ext>
                </a:extLst>
              </p:cNvPr>
              <p:cNvSpPr txBox="1"/>
              <p:nvPr/>
            </p:nvSpPr>
            <p:spPr>
              <a:xfrm>
                <a:off x="5241807" y="5717167"/>
                <a:ext cx="1632633" cy="369332"/>
              </a:xfrm>
              <a:prstGeom prst="rect">
                <a:avLst/>
              </a:prstGeom>
              <a:solidFill>
                <a:schemeClr val="bg1"/>
              </a:solidFill>
            </p:spPr>
            <p:txBody>
              <a:bodyPr wrap="square" rtlCol="0">
                <a:spAutoFit/>
              </a:bodyPr>
              <a:lstStyle/>
              <a:p>
                <a:pPr algn="ctr"/>
                <a:r>
                  <a:rPr lang="en-US" altLang="zh-CN" b="1" dirty="0"/>
                  <a:t>IP</a:t>
                </a:r>
                <a:r>
                  <a:rPr lang="zh-CN" altLang="en-US" b="1" dirty="0"/>
                  <a:t>安全数据报</a:t>
                </a:r>
              </a:p>
            </p:txBody>
          </p:sp>
          <p:cxnSp>
            <p:nvCxnSpPr>
              <p:cNvPr id="87" name="直接连接符 86">
                <a:extLst>
                  <a:ext uri="{FF2B5EF4-FFF2-40B4-BE49-F238E27FC236}">
                    <a16:creationId xmlns:a16="http://schemas.microsoft.com/office/drawing/2014/main" id="{7EA07DA3-03F5-6657-44FD-207B50AC96CB}"/>
                  </a:ext>
                </a:extLst>
              </p:cNvPr>
              <p:cNvCxnSpPr>
                <a:cxnSpLocks/>
              </p:cNvCxnSpPr>
              <p:nvPr/>
            </p:nvCxnSpPr>
            <p:spPr>
              <a:xfrm>
                <a:off x="11082551" y="5658071"/>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1" name="矩形 80">
              <a:extLst>
                <a:ext uri="{FF2B5EF4-FFF2-40B4-BE49-F238E27FC236}">
                  <a16:creationId xmlns:a16="http://schemas.microsoft.com/office/drawing/2014/main" id="{D3CFC623-0C47-2E9B-ADC3-45C1D2A5B3EC}"/>
                </a:ext>
              </a:extLst>
            </p:cNvPr>
            <p:cNvSpPr/>
            <p:nvPr/>
          </p:nvSpPr>
          <p:spPr>
            <a:xfrm>
              <a:off x="1302066" y="5679533"/>
              <a:ext cx="1545930" cy="36725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新的</a:t>
              </a:r>
              <a:r>
                <a:rPr lang="en-US" altLang="zh-CN" b="1" dirty="0">
                  <a:solidFill>
                    <a:schemeClr val="tx1"/>
                  </a:solidFill>
                </a:rPr>
                <a:t>IP</a:t>
              </a:r>
              <a:r>
                <a:rPr lang="zh-CN" altLang="en-US" b="1" dirty="0">
                  <a:solidFill>
                    <a:schemeClr val="tx1"/>
                  </a:solidFill>
                </a:rPr>
                <a:t>首部</a:t>
              </a:r>
            </a:p>
          </p:txBody>
        </p:sp>
        <p:sp>
          <p:nvSpPr>
            <p:cNvPr id="26" name="矩形 25">
              <a:extLst>
                <a:ext uri="{FF2B5EF4-FFF2-40B4-BE49-F238E27FC236}">
                  <a16:creationId xmlns:a16="http://schemas.microsoft.com/office/drawing/2014/main" id="{F27DA3D1-8985-7147-BDBA-D7DDD0C57312}"/>
                </a:ext>
              </a:extLst>
            </p:cNvPr>
            <p:cNvSpPr/>
            <p:nvPr/>
          </p:nvSpPr>
          <p:spPr>
            <a:xfrm>
              <a:off x="2850618" y="5676232"/>
              <a:ext cx="8231933"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IP</a:t>
              </a:r>
              <a:r>
                <a:rPr lang="zh-CN" altLang="en-US" b="1" dirty="0">
                  <a:solidFill>
                    <a:schemeClr val="bg1"/>
                  </a:solidFill>
                </a:rPr>
                <a:t>安全数据报的数据载荷</a:t>
              </a:r>
            </a:p>
          </p:txBody>
        </p:sp>
      </p:grpSp>
      <p:cxnSp>
        <p:nvCxnSpPr>
          <p:cNvPr id="76" name="直接连接符 75">
            <a:extLst>
              <a:ext uri="{FF2B5EF4-FFF2-40B4-BE49-F238E27FC236}">
                <a16:creationId xmlns:a16="http://schemas.microsoft.com/office/drawing/2014/main" id="{ACD65AA2-32F5-65BE-E82F-53C5A8F776E8}"/>
              </a:ext>
            </a:extLst>
          </p:cNvPr>
          <p:cNvCxnSpPr>
            <a:cxnSpLocks/>
          </p:cNvCxnSpPr>
          <p:nvPr/>
        </p:nvCxnSpPr>
        <p:spPr>
          <a:xfrm>
            <a:off x="2855862" y="5304642"/>
            <a:ext cx="0" cy="380423"/>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14DAAFA1-0086-4E0A-5266-5CC05A4FED62}"/>
              </a:ext>
            </a:extLst>
          </p:cNvPr>
          <p:cNvSpPr/>
          <p:nvPr/>
        </p:nvSpPr>
        <p:spPr>
          <a:xfrm>
            <a:off x="9310793" y="3773669"/>
            <a:ext cx="1773841"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报文鉴别码</a:t>
            </a:r>
            <a:r>
              <a:rPr lang="en-US" altLang="zh-CN" b="1" dirty="0">
                <a:solidFill>
                  <a:schemeClr val="bg1"/>
                </a:solidFill>
              </a:rPr>
              <a:t>MAC</a:t>
            </a:r>
            <a:endParaRPr lang="zh-CN" altLang="en-US" b="1" dirty="0">
              <a:solidFill>
                <a:schemeClr val="bg1"/>
              </a:solidFill>
            </a:endParaRPr>
          </a:p>
        </p:txBody>
      </p:sp>
      <p:sp>
        <p:nvSpPr>
          <p:cNvPr id="25" name="矩形 24">
            <a:extLst>
              <a:ext uri="{FF2B5EF4-FFF2-40B4-BE49-F238E27FC236}">
                <a16:creationId xmlns:a16="http://schemas.microsoft.com/office/drawing/2014/main" id="{345352AA-DEBA-5FD3-C1C9-5A3B9094586D}"/>
              </a:ext>
            </a:extLst>
          </p:cNvPr>
          <p:cNvSpPr/>
          <p:nvPr/>
        </p:nvSpPr>
        <p:spPr>
          <a:xfrm>
            <a:off x="2852701" y="3773669"/>
            <a:ext cx="1087770"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ESP</a:t>
            </a:r>
            <a:r>
              <a:rPr lang="zh-CN" altLang="en-US" b="1" dirty="0">
                <a:solidFill>
                  <a:schemeClr val="bg1"/>
                </a:solidFill>
              </a:rPr>
              <a:t>首部</a:t>
            </a:r>
          </a:p>
        </p:txBody>
      </p:sp>
      <p:grpSp>
        <p:nvGrpSpPr>
          <p:cNvPr id="73" name="组合 72">
            <a:extLst>
              <a:ext uri="{FF2B5EF4-FFF2-40B4-BE49-F238E27FC236}">
                <a16:creationId xmlns:a16="http://schemas.microsoft.com/office/drawing/2014/main" id="{539E2FA9-23E3-CD00-CDF1-F6B7993EDF54}"/>
              </a:ext>
            </a:extLst>
          </p:cNvPr>
          <p:cNvGrpSpPr/>
          <p:nvPr/>
        </p:nvGrpSpPr>
        <p:grpSpPr>
          <a:xfrm>
            <a:off x="3938219" y="4140918"/>
            <a:ext cx="4284804" cy="427335"/>
            <a:chOff x="3938219" y="3759373"/>
            <a:chExt cx="4284804" cy="427335"/>
          </a:xfrm>
        </p:grpSpPr>
        <p:cxnSp>
          <p:nvCxnSpPr>
            <p:cNvPr id="54" name="直接连接符 53">
              <a:extLst>
                <a:ext uri="{FF2B5EF4-FFF2-40B4-BE49-F238E27FC236}">
                  <a16:creationId xmlns:a16="http://schemas.microsoft.com/office/drawing/2014/main" id="{212F70F7-97AF-5673-2E65-DC8F927A4168}"/>
                </a:ext>
              </a:extLst>
            </p:cNvPr>
            <p:cNvCxnSpPr>
              <a:cxnSpLocks/>
            </p:cNvCxnSpPr>
            <p:nvPr/>
          </p:nvCxnSpPr>
          <p:spPr>
            <a:xfrm>
              <a:off x="3938219" y="3759374"/>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4398CA5-FBB5-8BC0-37C0-698EFC5D47EE}"/>
                </a:ext>
              </a:extLst>
            </p:cNvPr>
            <p:cNvCxnSpPr>
              <a:cxnSpLocks/>
            </p:cNvCxnSpPr>
            <p:nvPr/>
          </p:nvCxnSpPr>
          <p:spPr>
            <a:xfrm>
              <a:off x="8223023" y="3759373"/>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8F8C6B9B-8CA0-3A2A-E0ED-F0FD8CD02CB8}"/>
                </a:ext>
              </a:extLst>
            </p:cNvPr>
            <p:cNvCxnSpPr/>
            <p:nvPr/>
          </p:nvCxnSpPr>
          <p:spPr>
            <a:xfrm>
              <a:off x="3938219" y="4002042"/>
              <a:ext cx="428480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59DF88CB-8F61-5F69-C1C7-E3558BCAD963}"/>
                </a:ext>
              </a:extLst>
            </p:cNvPr>
            <p:cNvSpPr txBox="1"/>
            <p:nvPr/>
          </p:nvSpPr>
          <p:spPr>
            <a:xfrm>
              <a:off x="5194657" y="3817376"/>
              <a:ext cx="1771928" cy="369332"/>
            </a:xfrm>
            <a:prstGeom prst="rect">
              <a:avLst/>
            </a:prstGeom>
            <a:solidFill>
              <a:schemeClr val="bg1"/>
            </a:solidFill>
          </p:spPr>
          <p:txBody>
            <a:bodyPr wrap="square" rtlCol="0">
              <a:spAutoFit/>
            </a:bodyPr>
            <a:lstStyle/>
            <a:p>
              <a:pPr algn="ctr"/>
              <a:r>
                <a:rPr lang="en-US" altLang="zh-CN" b="1" dirty="0"/>
                <a:t>ESP</a:t>
              </a:r>
              <a:r>
                <a:rPr lang="zh-CN" altLang="en-US" b="1" dirty="0"/>
                <a:t>的有效载荷</a:t>
              </a:r>
            </a:p>
          </p:txBody>
        </p:sp>
      </p:grpSp>
      <p:sp>
        <p:nvSpPr>
          <p:cNvPr id="21" name="矩形 20">
            <a:extLst>
              <a:ext uri="{FF2B5EF4-FFF2-40B4-BE49-F238E27FC236}">
                <a16:creationId xmlns:a16="http://schemas.microsoft.com/office/drawing/2014/main" id="{5F572ED2-107F-21A8-70FB-C34F18ED3BC3}"/>
              </a:ext>
            </a:extLst>
          </p:cNvPr>
          <p:cNvSpPr/>
          <p:nvPr/>
        </p:nvSpPr>
        <p:spPr>
          <a:xfrm>
            <a:off x="8223023" y="3773669"/>
            <a:ext cx="1087770" cy="3672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ESP</a:t>
            </a:r>
            <a:r>
              <a:rPr lang="zh-CN" altLang="en-US" b="1" dirty="0">
                <a:solidFill>
                  <a:schemeClr val="bg1"/>
                </a:solidFill>
              </a:rPr>
              <a:t>尾部</a:t>
            </a:r>
          </a:p>
        </p:txBody>
      </p:sp>
      <p:grpSp>
        <p:nvGrpSpPr>
          <p:cNvPr id="6" name="组合 5">
            <a:extLst>
              <a:ext uri="{FF2B5EF4-FFF2-40B4-BE49-F238E27FC236}">
                <a16:creationId xmlns:a16="http://schemas.microsoft.com/office/drawing/2014/main" id="{9C8D5641-171C-A65F-9D7A-9F570F7A93AA}"/>
              </a:ext>
            </a:extLst>
          </p:cNvPr>
          <p:cNvGrpSpPr/>
          <p:nvPr/>
        </p:nvGrpSpPr>
        <p:grpSpPr>
          <a:xfrm>
            <a:off x="3940472" y="3773669"/>
            <a:ext cx="4282551" cy="367251"/>
            <a:chOff x="3940472" y="3392124"/>
            <a:chExt cx="4282551" cy="367251"/>
          </a:xfrm>
        </p:grpSpPr>
        <p:sp>
          <p:nvSpPr>
            <p:cNvPr id="15" name="矩形 14">
              <a:extLst>
                <a:ext uri="{FF2B5EF4-FFF2-40B4-BE49-F238E27FC236}">
                  <a16:creationId xmlns:a16="http://schemas.microsoft.com/office/drawing/2014/main" id="{365A9E10-50C5-C1A0-1F42-5CA405B7E063}"/>
                </a:ext>
              </a:extLst>
            </p:cNvPr>
            <p:cNvSpPr/>
            <p:nvPr/>
          </p:nvSpPr>
          <p:spPr>
            <a:xfrm>
              <a:off x="3940472" y="3392124"/>
              <a:ext cx="1545930" cy="36725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原始的</a:t>
              </a:r>
              <a:r>
                <a:rPr lang="en-US" altLang="zh-CN" b="1" dirty="0">
                  <a:solidFill>
                    <a:schemeClr val="tx1"/>
                  </a:solidFill>
                </a:rPr>
                <a:t>IP</a:t>
              </a:r>
              <a:r>
                <a:rPr lang="zh-CN" altLang="en-US" b="1" dirty="0">
                  <a:solidFill>
                    <a:schemeClr val="tx1"/>
                  </a:solidFill>
                </a:rPr>
                <a:t>首部</a:t>
              </a:r>
            </a:p>
          </p:txBody>
        </p:sp>
        <p:sp>
          <p:nvSpPr>
            <p:cNvPr id="16" name="矩形 15">
              <a:extLst>
                <a:ext uri="{FF2B5EF4-FFF2-40B4-BE49-F238E27FC236}">
                  <a16:creationId xmlns:a16="http://schemas.microsoft.com/office/drawing/2014/main" id="{C81F5B5C-02A0-EF9F-7054-805246511693}"/>
                </a:ext>
              </a:extLst>
            </p:cNvPr>
            <p:cNvSpPr/>
            <p:nvPr/>
          </p:nvSpPr>
          <p:spPr>
            <a:xfrm>
              <a:off x="5486403" y="3392124"/>
              <a:ext cx="2736620" cy="3672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原始</a:t>
              </a:r>
              <a:r>
                <a:rPr lang="en-US" altLang="zh-CN" b="1" dirty="0">
                  <a:solidFill>
                    <a:schemeClr val="tx1"/>
                  </a:solidFill>
                </a:rPr>
                <a:t>IP</a:t>
              </a:r>
              <a:r>
                <a:rPr lang="zh-CN" altLang="en-US" b="1" dirty="0">
                  <a:solidFill>
                    <a:schemeClr val="tx1"/>
                  </a:solidFill>
                </a:rPr>
                <a:t>数据报的数据载荷</a:t>
              </a:r>
            </a:p>
          </p:txBody>
        </p:sp>
      </p:grpSp>
      <p:grpSp>
        <p:nvGrpSpPr>
          <p:cNvPr id="74" name="组合 73">
            <a:extLst>
              <a:ext uri="{FF2B5EF4-FFF2-40B4-BE49-F238E27FC236}">
                <a16:creationId xmlns:a16="http://schemas.microsoft.com/office/drawing/2014/main" id="{FB34ACBA-538B-8068-8F20-3B37AA92D49E}"/>
              </a:ext>
            </a:extLst>
          </p:cNvPr>
          <p:cNvGrpSpPr/>
          <p:nvPr/>
        </p:nvGrpSpPr>
        <p:grpSpPr>
          <a:xfrm>
            <a:off x="3938219" y="4140918"/>
            <a:ext cx="5372574" cy="825920"/>
            <a:chOff x="3938219" y="3759373"/>
            <a:chExt cx="5372574" cy="825920"/>
          </a:xfrm>
        </p:grpSpPr>
        <p:cxnSp>
          <p:nvCxnSpPr>
            <p:cNvPr id="60" name="直接连接符 59">
              <a:extLst>
                <a:ext uri="{FF2B5EF4-FFF2-40B4-BE49-F238E27FC236}">
                  <a16:creationId xmlns:a16="http://schemas.microsoft.com/office/drawing/2014/main" id="{4C861D3E-C37F-A39A-3532-A82B07FB33EF}"/>
                </a:ext>
              </a:extLst>
            </p:cNvPr>
            <p:cNvCxnSpPr>
              <a:cxnSpLocks/>
            </p:cNvCxnSpPr>
            <p:nvPr/>
          </p:nvCxnSpPr>
          <p:spPr>
            <a:xfrm>
              <a:off x="3938219" y="4146234"/>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D89F0E3-5F8E-7370-88F8-393B169BAF35}"/>
                </a:ext>
              </a:extLst>
            </p:cNvPr>
            <p:cNvCxnSpPr>
              <a:cxnSpLocks/>
            </p:cNvCxnSpPr>
            <p:nvPr/>
          </p:nvCxnSpPr>
          <p:spPr>
            <a:xfrm>
              <a:off x="9310793" y="3759373"/>
              <a:ext cx="0" cy="773722"/>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960E4EF-1A4D-5639-EF2D-62DB937EC606}"/>
                </a:ext>
              </a:extLst>
            </p:cNvPr>
            <p:cNvCxnSpPr>
              <a:cxnSpLocks/>
            </p:cNvCxnSpPr>
            <p:nvPr/>
          </p:nvCxnSpPr>
          <p:spPr>
            <a:xfrm>
              <a:off x="3938219" y="4393593"/>
              <a:ext cx="537257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7E5C4B08-8F25-8129-0796-953D7F961017}"/>
                </a:ext>
              </a:extLst>
            </p:cNvPr>
            <p:cNvSpPr txBox="1"/>
            <p:nvPr/>
          </p:nvSpPr>
          <p:spPr>
            <a:xfrm>
              <a:off x="5931673" y="4215961"/>
              <a:ext cx="1385666" cy="369332"/>
            </a:xfrm>
            <a:prstGeom prst="rect">
              <a:avLst/>
            </a:prstGeom>
            <a:solidFill>
              <a:schemeClr val="bg1"/>
            </a:solidFill>
          </p:spPr>
          <p:txBody>
            <a:bodyPr wrap="square" rtlCol="0">
              <a:spAutoFit/>
            </a:bodyPr>
            <a:lstStyle/>
            <a:p>
              <a:pPr algn="ctr"/>
              <a:r>
                <a:rPr lang="zh-CN" altLang="en-US" b="1" dirty="0"/>
                <a:t>加密的部分</a:t>
              </a:r>
            </a:p>
          </p:txBody>
        </p:sp>
      </p:grpSp>
      <p:cxnSp>
        <p:nvCxnSpPr>
          <p:cNvPr id="67" name="直接连接符 66">
            <a:extLst>
              <a:ext uri="{FF2B5EF4-FFF2-40B4-BE49-F238E27FC236}">
                <a16:creationId xmlns:a16="http://schemas.microsoft.com/office/drawing/2014/main" id="{550CF1C7-BEA1-160D-A962-AD3E168F5C70}"/>
              </a:ext>
            </a:extLst>
          </p:cNvPr>
          <p:cNvCxnSpPr>
            <a:cxnSpLocks/>
          </p:cNvCxnSpPr>
          <p:nvPr/>
        </p:nvCxnSpPr>
        <p:spPr>
          <a:xfrm>
            <a:off x="9310793" y="4914640"/>
            <a:ext cx="0" cy="3868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BF5144D-6E7C-6C52-6729-B3BA5723A053}"/>
              </a:ext>
            </a:extLst>
          </p:cNvPr>
          <p:cNvCxnSpPr>
            <a:cxnSpLocks/>
          </p:cNvCxnSpPr>
          <p:nvPr/>
        </p:nvCxnSpPr>
        <p:spPr>
          <a:xfrm>
            <a:off x="2852701" y="4140917"/>
            <a:ext cx="0" cy="121355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6CCD06C-66E4-4164-1435-1773BA07F1B0}"/>
              </a:ext>
            </a:extLst>
          </p:cNvPr>
          <p:cNvCxnSpPr>
            <a:cxnSpLocks/>
          </p:cNvCxnSpPr>
          <p:nvPr/>
        </p:nvCxnSpPr>
        <p:spPr>
          <a:xfrm>
            <a:off x="2862896" y="5180756"/>
            <a:ext cx="643452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1F019269-47A4-746E-5FBA-2C11267C4273}"/>
              </a:ext>
            </a:extLst>
          </p:cNvPr>
          <p:cNvSpPr txBox="1"/>
          <p:nvPr/>
        </p:nvSpPr>
        <p:spPr>
          <a:xfrm>
            <a:off x="5388914" y="4989057"/>
            <a:ext cx="1385666" cy="369332"/>
          </a:xfrm>
          <a:prstGeom prst="rect">
            <a:avLst/>
          </a:prstGeom>
          <a:solidFill>
            <a:schemeClr val="bg1"/>
          </a:solidFill>
        </p:spPr>
        <p:txBody>
          <a:bodyPr wrap="square" rtlCol="0">
            <a:spAutoFit/>
          </a:bodyPr>
          <a:lstStyle/>
          <a:p>
            <a:pPr algn="ctr"/>
            <a:r>
              <a:rPr lang="zh-CN" altLang="en-US" b="1" dirty="0"/>
              <a:t>鉴别的部分</a:t>
            </a:r>
          </a:p>
        </p:txBody>
      </p:sp>
      <p:cxnSp>
        <p:nvCxnSpPr>
          <p:cNvPr id="78" name="直接连接符 77">
            <a:extLst>
              <a:ext uri="{FF2B5EF4-FFF2-40B4-BE49-F238E27FC236}">
                <a16:creationId xmlns:a16="http://schemas.microsoft.com/office/drawing/2014/main" id="{5B66FC74-C81C-E4A4-0B36-6AE4177AA167}"/>
              </a:ext>
            </a:extLst>
          </p:cNvPr>
          <p:cNvCxnSpPr>
            <a:cxnSpLocks/>
          </p:cNvCxnSpPr>
          <p:nvPr/>
        </p:nvCxnSpPr>
        <p:spPr>
          <a:xfrm>
            <a:off x="11082551" y="4140917"/>
            <a:ext cx="0" cy="1535315"/>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 name="对话气泡: 圆角矩形 6">
            <a:extLst>
              <a:ext uri="{FF2B5EF4-FFF2-40B4-BE49-F238E27FC236}">
                <a16:creationId xmlns:a16="http://schemas.microsoft.com/office/drawing/2014/main" id="{3D306288-8EBF-F11D-B680-7CDC77CB6401}"/>
              </a:ext>
            </a:extLst>
          </p:cNvPr>
          <p:cNvSpPr/>
          <p:nvPr/>
        </p:nvSpPr>
        <p:spPr>
          <a:xfrm>
            <a:off x="6440271" y="1517901"/>
            <a:ext cx="5446929" cy="413751"/>
          </a:xfrm>
          <a:prstGeom prst="wedgeRoundRectCallout">
            <a:avLst>
              <a:gd name="adj1" fmla="val -3145"/>
              <a:gd name="adj2" fmla="val 28642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根据填充长度，删除发送端填充的所有“全</a:t>
            </a:r>
            <a:r>
              <a:rPr lang="en-US" altLang="zh-CN" b="1" dirty="0"/>
              <a:t>0</a:t>
            </a:r>
            <a:r>
              <a:rPr lang="zh-CN" altLang="en-US" b="1" dirty="0"/>
              <a:t>”字节。</a:t>
            </a:r>
          </a:p>
        </p:txBody>
      </p:sp>
      <p:sp>
        <p:nvSpPr>
          <p:cNvPr id="53" name="对话气泡: 圆角矩形 52">
            <a:extLst>
              <a:ext uri="{FF2B5EF4-FFF2-40B4-BE49-F238E27FC236}">
                <a16:creationId xmlns:a16="http://schemas.microsoft.com/office/drawing/2014/main" id="{20042DCD-15FD-3AA9-EB5A-01CEA2D3DD11}"/>
              </a:ext>
            </a:extLst>
          </p:cNvPr>
          <p:cNvSpPr/>
          <p:nvPr/>
        </p:nvSpPr>
        <p:spPr>
          <a:xfrm>
            <a:off x="304800" y="4082796"/>
            <a:ext cx="2513369" cy="1271670"/>
          </a:xfrm>
          <a:prstGeom prst="wedgeRoundRectCallout">
            <a:avLst>
              <a:gd name="adj1" fmla="val -4534"/>
              <a:gd name="adj2" fmla="val 8606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根据协议字段的取值为</a:t>
            </a:r>
            <a:r>
              <a:rPr lang="en-US" altLang="zh-CN" b="1" dirty="0"/>
              <a:t>50</a:t>
            </a:r>
            <a:r>
              <a:rPr lang="zh-CN" altLang="en-US" b="1" dirty="0"/>
              <a:t>可知，应将该数据报的数据载荷用</a:t>
            </a:r>
            <a:r>
              <a:rPr lang="en-US" altLang="zh-CN" b="1" dirty="0"/>
              <a:t>ESP</a:t>
            </a:r>
            <a:r>
              <a:rPr lang="zh-CN" altLang="en-US" b="1" dirty="0"/>
              <a:t>协议进行处理。</a:t>
            </a:r>
          </a:p>
        </p:txBody>
      </p:sp>
      <p:sp>
        <p:nvSpPr>
          <p:cNvPr id="57" name="对话气泡: 圆角矩形 56">
            <a:extLst>
              <a:ext uri="{FF2B5EF4-FFF2-40B4-BE49-F238E27FC236}">
                <a16:creationId xmlns:a16="http://schemas.microsoft.com/office/drawing/2014/main" id="{10C1C91F-1A60-652F-1FFF-B8D680EDCC2B}"/>
              </a:ext>
            </a:extLst>
          </p:cNvPr>
          <p:cNvSpPr/>
          <p:nvPr/>
        </p:nvSpPr>
        <p:spPr>
          <a:xfrm>
            <a:off x="313023" y="1414076"/>
            <a:ext cx="3177924" cy="634146"/>
          </a:xfrm>
          <a:prstGeom prst="wedgeRoundRectCallout">
            <a:avLst>
              <a:gd name="adj1" fmla="val -3332"/>
              <a:gd name="adj2" fmla="val 8438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检查</a:t>
            </a:r>
            <a:r>
              <a:rPr lang="en-US" altLang="zh-CN" b="1" dirty="0"/>
              <a:t>SPI</a:t>
            </a:r>
            <a:r>
              <a:rPr lang="zh-CN" altLang="en-US" b="1" dirty="0"/>
              <a:t>，以确定收到的</a:t>
            </a:r>
            <a:r>
              <a:rPr lang="en-US" altLang="zh-CN" b="1" dirty="0"/>
              <a:t>IP</a:t>
            </a:r>
            <a:r>
              <a:rPr lang="zh-CN" altLang="en-US" b="1" dirty="0"/>
              <a:t>安全数据报属于哪一个</a:t>
            </a:r>
            <a:r>
              <a:rPr lang="en-US" altLang="zh-CN" b="1" dirty="0"/>
              <a:t>SA</a:t>
            </a:r>
            <a:r>
              <a:rPr lang="zh-CN" altLang="en-US" b="1" dirty="0"/>
              <a:t>。</a:t>
            </a:r>
          </a:p>
        </p:txBody>
      </p:sp>
      <p:grpSp>
        <p:nvGrpSpPr>
          <p:cNvPr id="17" name="组合 16">
            <a:extLst>
              <a:ext uri="{FF2B5EF4-FFF2-40B4-BE49-F238E27FC236}">
                <a16:creationId xmlns:a16="http://schemas.microsoft.com/office/drawing/2014/main" id="{2CCA5AB5-4140-3BBF-9033-CA537CF65B11}"/>
              </a:ext>
            </a:extLst>
          </p:cNvPr>
          <p:cNvGrpSpPr/>
          <p:nvPr/>
        </p:nvGrpSpPr>
        <p:grpSpPr>
          <a:xfrm>
            <a:off x="6081746" y="4140919"/>
            <a:ext cx="5150878" cy="1546777"/>
            <a:chOff x="6081746" y="4140919"/>
            <a:chExt cx="5150878" cy="1546777"/>
          </a:xfrm>
        </p:grpSpPr>
        <p:cxnSp>
          <p:nvCxnSpPr>
            <p:cNvPr id="13" name="连接符: 曲线 12">
              <a:extLst>
                <a:ext uri="{FF2B5EF4-FFF2-40B4-BE49-F238E27FC236}">
                  <a16:creationId xmlns:a16="http://schemas.microsoft.com/office/drawing/2014/main" id="{D127B0F5-FD77-8ECD-C689-B97C88C62CA5}"/>
                </a:ext>
              </a:extLst>
            </p:cNvPr>
            <p:cNvCxnSpPr>
              <a:stCxn id="72" idx="2"/>
              <a:endCxn id="22" idx="2"/>
            </p:cNvCxnSpPr>
            <p:nvPr/>
          </p:nvCxnSpPr>
          <p:spPr>
            <a:xfrm rot="5400000" flipH="1" flipV="1">
              <a:off x="7530995" y="2691670"/>
              <a:ext cx="1217470" cy="4115967"/>
            </a:xfrm>
            <a:prstGeom prst="curvedConnector3">
              <a:avLst>
                <a:gd name="adj1" fmla="val -18777"/>
              </a:avLst>
            </a:prstGeom>
            <a:ln w="381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DB3710F-A35F-E4B8-DF1A-E9EAE320C969}"/>
                </a:ext>
              </a:extLst>
            </p:cNvPr>
            <p:cNvSpPr txBox="1"/>
            <p:nvPr/>
          </p:nvSpPr>
          <p:spPr>
            <a:xfrm>
              <a:off x="9839923" y="4764366"/>
              <a:ext cx="1392701" cy="923330"/>
            </a:xfrm>
            <a:prstGeom prst="rect">
              <a:avLst/>
            </a:prstGeom>
            <a:noFill/>
          </p:spPr>
          <p:txBody>
            <a:bodyPr wrap="square" rtlCol="0">
              <a:spAutoFit/>
            </a:bodyPr>
            <a:lstStyle/>
            <a:p>
              <a:r>
                <a:rPr lang="zh-CN" altLang="en-US" b="1" dirty="0">
                  <a:solidFill>
                    <a:schemeClr val="accent3"/>
                  </a:solidFill>
                </a:rPr>
                <a:t>计算</a:t>
              </a:r>
              <a:r>
                <a:rPr lang="en-US" altLang="zh-CN" b="1" dirty="0">
                  <a:solidFill>
                    <a:schemeClr val="accent3"/>
                  </a:solidFill>
                </a:rPr>
                <a:t>MAC</a:t>
              </a:r>
              <a:r>
                <a:rPr lang="zh-CN" altLang="en-US" b="1" dirty="0">
                  <a:solidFill>
                    <a:schemeClr val="accent3"/>
                  </a:solidFill>
                </a:rPr>
                <a:t>与尾部的</a:t>
              </a:r>
              <a:r>
                <a:rPr lang="en-US" altLang="zh-CN" b="1" dirty="0">
                  <a:solidFill>
                    <a:schemeClr val="accent3"/>
                  </a:solidFill>
                </a:rPr>
                <a:t>MAC</a:t>
              </a:r>
              <a:r>
                <a:rPr lang="zh-CN" altLang="en-US" b="1" dirty="0">
                  <a:solidFill>
                    <a:schemeClr val="accent3"/>
                  </a:solidFill>
                </a:rPr>
                <a:t>进行比对</a:t>
              </a:r>
            </a:p>
          </p:txBody>
        </p:sp>
      </p:grpSp>
      <p:sp>
        <p:nvSpPr>
          <p:cNvPr id="65" name="对话气泡: 圆角矩形 64">
            <a:extLst>
              <a:ext uri="{FF2B5EF4-FFF2-40B4-BE49-F238E27FC236}">
                <a16:creationId xmlns:a16="http://schemas.microsoft.com/office/drawing/2014/main" id="{A08F0BB9-A8CD-0F89-464E-4061F14C55DF}"/>
              </a:ext>
            </a:extLst>
          </p:cNvPr>
          <p:cNvSpPr/>
          <p:nvPr/>
        </p:nvSpPr>
        <p:spPr>
          <a:xfrm>
            <a:off x="5269103" y="2469738"/>
            <a:ext cx="1684251" cy="1136593"/>
          </a:xfrm>
          <a:prstGeom prst="wedgeRoundRectCallout">
            <a:avLst>
              <a:gd name="adj1" fmla="val -78026"/>
              <a:gd name="adj2" fmla="val -3489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根据序号可判断出是否被攻击者进行了重放攻击</a:t>
            </a:r>
          </a:p>
        </p:txBody>
      </p:sp>
      <p:sp>
        <p:nvSpPr>
          <p:cNvPr id="69" name="文本框 68">
            <a:extLst>
              <a:ext uri="{FF2B5EF4-FFF2-40B4-BE49-F238E27FC236}">
                <a16:creationId xmlns:a16="http://schemas.microsoft.com/office/drawing/2014/main" id="{02917753-81C3-A676-D1C6-1109F2B96120}"/>
              </a:ext>
            </a:extLst>
          </p:cNvPr>
          <p:cNvSpPr txBox="1"/>
          <p:nvPr/>
        </p:nvSpPr>
        <p:spPr>
          <a:xfrm>
            <a:off x="7139198" y="4732629"/>
            <a:ext cx="723151" cy="369332"/>
          </a:xfrm>
          <a:prstGeom prst="rect">
            <a:avLst/>
          </a:prstGeom>
          <a:noFill/>
        </p:spPr>
        <p:txBody>
          <a:bodyPr wrap="square" rtlCol="0">
            <a:spAutoFit/>
          </a:bodyPr>
          <a:lstStyle/>
          <a:p>
            <a:r>
              <a:rPr lang="zh-CN" altLang="en-US" b="1" dirty="0">
                <a:solidFill>
                  <a:schemeClr val="accent3"/>
                </a:solidFill>
              </a:rPr>
              <a:t>解密</a:t>
            </a:r>
          </a:p>
        </p:txBody>
      </p:sp>
      <p:sp>
        <p:nvSpPr>
          <p:cNvPr id="71" name="对话气泡: 圆角矩形 70">
            <a:extLst>
              <a:ext uri="{FF2B5EF4-FFF2-40B4-BE49-F238E27FC236}">
                <a16:creationId xmlns:a16="http://schemas.microsoft.com/office/drawing/2014/main" id="{53DE5B94-D28C-BDBF-5655-601BB87AB6B8}"/>
              </a:ext>
            </a:extLst>
          </p:cNvPr>
          <p:cNvSpPr/>
          <p:nvPr/>
        </p:nvSpPr>
        <p:spPr>
          <a:xfrm>
            <a:off x="10492311" y="2439722"/>
            <a:ext cx="1320002" cy="1194446"/>
          </a:xfrm>
          <a:prstGeom prst="wedgeRoundRectCallout">
            <a:avLst>
              <a:gd name="adj1" fmla="val -72445"/>
              <a:gd name="adj2" fmla="val -966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取值</a:t>
            </a:r>
            <a:r>
              <a:rPr lang="en-US" altLang="zh-CN" b="1" dirty="0"/>
              <a:t>4</a:t>
            </a:r>
            <a:r>
              <a:rPr lang="zh-CN" altLang="en-US" b="1" dirty="0"/>
              <a:t>表明应将</a:t>
            </a:r>
            <a:r>
              <a:rPr lang="en-US" altLang="zh-CN" b="1" dirty="0"/>
              <a:t>ESP</a:t>
            </a:r>
            <a:r>
              <a:rPr lang="zh-CN" altLang="en-US" b="1" dirty="0"/>
              <a:t>有效载荷交</a:t>
            </a:r>
            <a:r>
              <a:rPr lang="en-US" altLang="zh-CN" b="1" dirty="0"/>
              <a:t>IP</a:t>
            </a:r>
            <a:r>
              <a:rPr lang="zh-CN" altLang="en-US" b="1" dirty="0"/>
              <a:t>处理</a:t>
            </a:r>
          </a:p>
        </p:txBody>
      </p:sp>
    </p:spTree>
    <p:custDataLst>
      <p:tags r:id="rId1"/>
    </p:custDataLst>
    <p:extLst>
      <p:ext uri="{BB962C8B-B14F-4D97-AF65-F5344CB8AC3E}">
        <p14:creationId xmlns:p14="http://schemas.microsoft.com/office/powerpoint/2010/main" val="326634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p:cTn id="17" dur="500" fill="hold"/>
                                        <p:tgtEl>
                                          <p:spTgt spid="69"/>
                                        </p:tgtEl>
                                        <p:attrNameLst>
                                          <p:attrName>ppt_w</p:attrName>
                                        </p:attrNameLst>
                                      </p:cBhvr>
                                      <p:tavLst>
                                        <p:tav tm="0">
                                          <p:val>
                                            <p:fltVal val="0"/>
                                          </p:val>
                                        </p:tav>
                                        <p:tav tm="100000">
                                          <p:val>
                                            <p:strVal val="#ppt_w"/>
                                          </p:val>
                                        </p:tav>
                                      </p:tavLst>
                                    </p:anim>
                                    <p:anim calcmode="lin" valueType="num">
                                      <p:cBhvr>
                                        <p:cTn id="18" dur="500" fill="hold"/>
                                        <p:tgtEl>
                                          <p:spTgt spid="69"/>
                                        </p:tgtEl>
                                        <p:attrNameLst>
                                          <p:attrName>ppt_h</p:attrName>
                                        </p:attrNameLst>
                                      </p:cBhvr>
                                      <p:tavLst>
                                        <p:tav tm="0">
                                          <p:val>
                                            <p:fltVal val="0"/>
                                          </p:val>
                                        </p:tav>
                                        <p:tav tm="100000">
                                          <p:val>
                                            <p:strVal val="#ppt_h"/>
                                          </p:val>
                                        </p:tav>
                                      </p:tavLst>
                                    </p:anim>
                                    <p:anim calcmode="lin" valueType="num">
                                      <p:cBhvr>
                                        <p:cTn id="19" dur="500" fill="hold"/>
                                        <p:tgtEl>
                                          <p:spTgt spid="69"/>
                                        </p:tgtEl>
                                        <p:attrNameLst>
                                          <p:attrName>style.rotation</p:attrName>
                                        </p:attrNameLst>
                                      </p:cBhvr>
                                      <p:tavLst>
                                        <p:tav tm="0">
                                          <p:val>
                                            <p:fltVal val="360"/>
                                          </p:val>
                                        </p:tav>
                                        <p:tav tm="100000">
                                          <p:val>
                                            <p:fltVal val="0"/>
                                          </p:val>
                                        </p:tav>
                                      </p:tavLst>
                                    </p:anim>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wipe(down)">
                                      <p:cBhvr>
                                        <p:cTn id="25" dur="1000"/>
                                        <p:tgtEl>
                                          <p:spTgt spid="9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6"/>
                                        </p:tgtEl>
                                        <p:attrNameLst>
                                          <p:attrName>r</p:attrName>
                                        </p:attrNameLst>
                                      </p:cBhvr>
                                    </p:animRot>
                                    <p:animRot by="-240000">
                                      <p:cBhvr>
                                        <p:cTn id="35" dur="200" fill="hold">
                                          <p:stCondLst>
                                            <p:cond delay="200"/>
                                          </p:stCondLst>
                                        </p:cTn>
                                        <p:tgtEl>
                                          <p:spTgt spid="6"/>
                                        </p:tgtEl>
                                        <p:attrNameLst>
                                          <p:attrName>r</p:attrName>
                                        </p:attrNameLst>
                                      </p:cBhvr>
                                    </p:animRot>
                                    <p:animRot by="240000">
                                      <p:cBhvr>
                                        <p:cTn id="36" dur="200" fill="hold">
                                          <p:stCondLst>
                                            <p:cond delay="400"/>
                                          </p:stCondLst>
                                        </p:cTn>
                                        <p:tgtEl>
                                          <p:spTgt spid="6"/>
                                        </p:tgtEl>
                                        <p:attrNameLst>
                                          <p:attrName>r</p:attrName>
                                        </p:attrNameLst>
                                      </p:cBhvr>
                                    </p:animRot>
                                    <p:animRot by="-240000">
                                      <p:cBhvr>
                                        <p:cTn id="37" dur="200" fill="hold">
                                          <p:stCondLst>
                                            <p:cond delay="600"/>
                                          </p:stCondLst>
                                        </p:cTn>
                                        <p:tgtEl>
                                          <p:spTgt spid="6"/>
                                        </p:tgtEl>
                                        <p:attrNameLst>
                                          <p:attrName>r</p:attrName>
                                        </p:attrNameLst>
                                      </p:cBhvr>
                                    </p:animRot>
                                    <p:animRot by="120000">
                                      <p:cBhvr>
                                        <p:cTn id="38" dur="200" fill="hold">
                                          <p:stCondLst>
                                            <p:cond delay="800"/>
                                          </p:stCondLst>
                                        </p:cTn>
                                        <p:tgtEl>
                                          <p:spTgt spid="6"/>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left)">
                                      <p:cBhvr>
                                        <p:cTn id="4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5" grpId="0" animBg="1"/>
      <p:bldP spid="69" grpId="0"/>
      <p:bldP spid="7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en-US" altLang="zh-CN" sz="2000" b="1" dirty="0"/>
                <a:t>IP</a:t>
              </a:r>
              <a:r>
                <a:rPr lang="zh-CN" altLang="en-US" sz="2000" b="1" dirty="0"/>
                <a:t>安全数据报的格式</a:t>
              </a:r>
            </a:p>
          </p:txBody>
        </p:sp>
      </p:grpSp>
      <p:pic>
        <p:nvPicPr>
          <p:cNvPr id="18" name="图片 17" descr="日程表&#10;&#10;描述已自动生成">
            <a:extLst>
              <a:ext uri="{FF2B5EF4-FFF2-40B4-BE49-F238E27FC236}">
                <a16:creationId xmlns:a16="http://schemas.microsoft.com/office/drawing/2014/main" id="{70E15F42-65D1-02FB-D589-93E0220BD2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5710" y="1141537"/>
            <a:ext cx="8080580" cy="3555608"/>
          </a:xfrm>
          <a:prstGeom prst="rect">
            <a:avLst/>
          </a:prstGeom>
        </p:spPr>
      </p:pic>
      <p:sp>
        <p:nvSpPr>
          <p:cNvPr id="19" name="矩形 18">
            <a:extLst>
              <a:ext uri="{FF2B5EF4-FFF2-40B4-BE49-F238E27FC236}">
                <a16:creationId xmlns:a16="http://schemas.microsoft.com/office/drawing/2014/main" id="{527DF6C6-3084-4D2A-510F-BE37E5AB8622}"/>
              </a:ext>
            </a:extLst>
          </p:cNvPr>
          <p:cNvSpPr/>
          <p:nvPr/>
        </p:nvSpPr>
        <p:spPr>
          <a:xfrm>
            <a:off x="304800" y="4762774"/>
            <a:ext cx="11523194" cy="16245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若某个</a:t>
            </a:r>
            <a:r>
              <a:rPr lang="en-US" altLang="zh-CN" b="1" dirty="0"/>
              <a:t>IP</a:t>
            </a:r>
            <a:r>
              <a:rPr lang="zh-CN" altLang="en-US" b="1" dirty="0"/>
              <a:t>安全数据报在因特网中被某个攻击者截获，只要攻击者不知道该</a:t>
            </a:r>
            <a:r>
              <a:rPr lang="en-US" altLang="zh-CN" b="1" dirty="0"/>
              <a:t>IP</a:t>
            </a:r>
            <a:r>
              <a:rPr lang="zh-CN" altLang="en-US" b="1" dirty="0"/>
              <a:t>安全数据报的密码：</a:t>
            </a:r>
            <a:endParaRPr lang="en-US" altLang="zh-CN" b="1" dirty="0"/>
          </a:p>
          <a:p>
            <a:pPr marL="342900" indent="-342900">
              <a:buFont typeface="Wingdings" panose="05000000000000000000" pitchFamily="2" charset="2"/>
              <a:buChar char="l"/>
            </a:pPr>
            <a:r>
              <a:rPr lang="zh-CN" altLang="en-US" b="1" dirty="0"/>
              <a:t>攻击者就仅能知道该</a:t>
            </a:r>
            <a:r>
              <a:rPr lang="en-US" altLang="zh-CN" b="1" dirty="0"/>
              <a:t>IP</a:t>
            </a:r>
            <a:r>
              <a:rPr lang="zh-CN" altLang="en-US" b="1" dirty="0"/>
              <a:t>安全数据报的首部信息（例如源</a:t>
            </a:r>
            <a:r>
              <a:rPr lang="en-US" altLang="zh-CN" b="1" dirty="0"/>
              <a:t>IP</a:t>
            </a:r>
            <a:r>
              <a:rPr lang="zh-CN" altLang="en-US" b="1" dirty="0"/>
              <a:t>地址和目的</a:t>
            </a:r>
            <a:r>
              <a:rPr lang="en-US" altLang="zh-CN" b="1" dirty="0"/>
              <a:t>IP</a:t>
            </a:r>
            <a:r>
              <a:rPr lang="zh-CN" altLang="en-US" b="1" dirty="0"/>
              <a:t>地址），但无法看懂其数据载荷的含义。</a:t>
            </a:r>
            <a:endParaRPr lang="en-US" altLang="zh-CN" b="1" dirty="0"/>
          </a:p>
          <a:p>
            <a:pPr marL="342900" indent="-342900">
              <a:buFont typeface="Wingdings" panose="05000000000000000000" pitchFamily="2" charset="2"/>
              <a:buChar char="l"/>
            </a:pPr>
            <a:r>
              <a:rPr lang="zh-CN" altLang="en-US" b="1" dirty="0"/>
              <a:t>即使攻击者故意删除了该</a:t>
            </a:r>
            <a:r>
              <a:rPr lang="en-US" altLang="zh-CN" b="1" dirty="0"/>
              <a:t>IP</a:t>
            </a:r>
            <a:r>
              <a:rPr lang="zh-CN" altLang="en-US" b="1" dirty="0"/>
              <a:t>安全数据报的数据载荷中的一些字节，由于接收端能够进行完整性验证，因此不会接受这种含有差错的数据报。</a:t>
            </a:r>
            <a:endParaRPr lang="en-US" altLang="zh-CN" b="1" dirty="0"/>
          </a:p>
          <a:p>
            <a:pPr marL="342900" indent="-342900">
              <a:buFont typeface="Wingdings" panose="05000000000000000000" pitchFamily="2" charset="2"/>
              <a:buChar char="l"/>
            </a:pPr>
            <a:r>
              <a:rPr lang="zh-CN" altLang="en-US" b="1" dirty="0"/>
              <a:t>如果攻击者尝试重放攻击，但由于</a:t>
            </a:r>
            <a:r>
              <a:rPr lang="en-US" altLang="zh-CN" b="1" dirty="0"/>
              <a:t>IP</a:t>
            </a:r>
            <a:r>
              <a:rPr lang="zh-CN" altLang="en-US" b="1" dirty="0"/>
              <a:t>安全数据报使用了有效的序号，因此使得重放攻击也不能成功。</a:t>
            </a:r>
          </a:p>
        </p:txBody>
      </p:sp>
    </p:spTree>
    <p:custDataLst>
      <p:tags r:id="rId1"/>
    </p:custDataLst>
    <p:extLst>
      <p:ext uri="{BB962C8B-B14F-4D97-AF65-F5344CB8AC3E}">
        <p14:creationId xmlns:p14="http://schemas.microsoft.com/office/powerpoint/2010/main" val="39928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ppt_y</p:attrName>
                                        </p:attrNameLst>
                                      </p:cBhvr>
                                      <p:tavLst>
                                        <p:tav tm="0">
                                          <p:val>
                                            <p:strVal val="#ppt_y-#ppt_h*1.125000"/>
                                          </p:val>
                                        </p:tav>
                                        <p:tav tm="100000">
                                          <p:val>
                                            <p:strVal val="#ppt_y"/>
                                          </p:val>
                                        </p:tav>
                                      </p:tavLst>
                                    </p:anim>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879938E-53CB-778C-EDD3-C9080E6D66CA}"/>
              </a:ext>
            </a:extLst>
          </p:cNvPr>
          <p:cNvSpPr txBox="1"/>
          <p:nvPr/>
        </p:nvSpPr>
        <p:spPr>
          <a:xfrm>
            <a:off x="5157479" y="1755614"/>
            <a:ext cx="6729721" cy="646331"/>
          </a:xfrm>
          <a:prstGeom prst="rect">
            <a:avLst/>
          </a:prstGeom>
          <a:noFill/>
        </p:spPr>
        <p:txBody>
          <a:bodyPr wrap="square" rtlCol="0">
            <a:spAutoFit/>
          </a:bodyPr>
          <a:lstStyle/>
          <a:p>
            <a:r>
              <a:rPr lang="zh-CN" altLang="en-US" b="1" dirty="0"/>
              <a:t>发送</a:t>
            </a:r>
            <a:r>
              <a:rPr lang="en-US" altLang="zh-CN" b="1" dirty="0"/>
              <a:t>IP</a:t>
            </a:r>
            <a:r>
              <a:rPr lang="zh-CN" altLang="en-US" b="1" dirty="0"/>
              <a:t>安全数据报的实体（路由器或主机）使用安全关联数据库</a:t>
            </a:r>
            <a:r>
              <a:rPr lang="en-US" altLang="zh-CN" b="1" dirty="0"/>
              <a:t>SAD</a:t>
            </a:r>
            <a:r>
              <a:rPr lang="zh-CN" altLang="en-US" b="1" dirty="0"/>
              <a:t>来存储可能要用到的很多条安全关联</a:t>
            </a:r>
            <a:r>
              <a:rPr lang="en-US" altLang="zh-CN" b="1" dirty="0"/>
              <a:t>SA</a:t>
            </a:r>
            <a:r>
              <a:rPr lang="zh-CN" altLang="en-US" b="1" dirty="0"/>
              <a:t>。</a:t>
            </a:r>
          </a:p>
        </p:txBody>
      </p:sp>
      <p:sp>
        <p:nvSpPr>
          <p:cNvPr id="18" name="文本框 17">
            <a:extLst>
              <a:ext uri="{FF2B5EF4-FFF2-40B4-BE49-F238E27FC236}">
                <a16:creationId xmlns:a16="http://schemas.microsoft.com/office/drawing/2014/main" id="{43369CB2-3D5A-AEAB-6B1E-D801E79A82B9}"/>
              </a:ext>
            </a:extLst>
          </p:cNvPr>
          <p:cNvSpPr txBox="1"/>
          <p:nvPr/>
        </p:nvSpPr>
        <p:spPr>
          <a:xfrm>
            <a:off x="5157478" y="3543652"/>
            <a:ext cx="6729721" cy="369332"/>
          </a:xfrm>
          <a:prstGeom prst="rect">
            <a:avLst/>
          </a:prstGeom>
          <a:noFill/>
        </p:spPr>
        <p:txBody>
          <a:bodyPr wrap="square" rtlCol="0">
            <a:spAutoFit/>
          </a:bodyPr>
          <a:lstStyle/>
          <a:p>
            <a:r>
              <a:rPr lang="zh-CN" altLang="en-US" b="1" dirty="0"/>
              <a:t>安全策略数据库</a:t>
            </a:r>
            <a:r>
              <a:rPr lang="en-US" altLang="zh-CN" b="1" dirty="0"/>
              <a:t>SPD</a:t>
            </a:r>
            <a:r>
              <a:rPr lang="zh-CN" altLang="en-US" b="1" dirty="0"/>
              <a:t>指明了什么样的</a:t>
            </a:r>
            <a:r>
              <a:rPr lang="en-US" altLang="zh-CN" b="1" dirty="0"/>
              <a:t>IP</a:t>
            </a:r>
            <a:r>
              <a:rPr lang="zh-CN" altLang="en-US" b="1" dirty="0"/>
              <a:t>数据报需要进行</a:t>
            </a:r>
            <a:r>
              <a:rPr lang="en-US" altLang="zh-CN" b="1" dirty="0" err="1"/>
              <a:t>IPSec</a:t>
            </a:r>
            <a:r>
              <a:rPr lang="zh-CN" altLang="en-US" b="1" dirty="0"/>
              <a:t>处理。</a:t>
            </a:r>
          </a:p>
        </p:txBody>
      </p:sp>
      <p:sp>
        <p:nvSpPr>
          <p:cNvPr id="19" name="文本框 18">
            <a:extLst>
              <a:ext uri="{FF2B5EF4-FFF2-40B4-BE49-F238E27FC236}">
                <a16:creationId xmlns:a16="http://schemas.microsoft.com/office/drawing/2014/main" id="{FCF8BA20-D649-5591-90E8-634E9B59DD0D}"/>
              </a:ext>
            </a:extLst>
          </p:cNvPr>
          <p:cNvSpPr txBox="1"/>
          <p:nvPr/>
        </p:nvSpPr>
        <p:spPr>
          <a:xfrm>
            <a:off x="5157479" y="5054690"/>
            <a:ext cx="6729721" cy="646331"/>
          </a:xfrm>
          <a:prstGeom prst="rect">
            <a:avLst/>
          </a:prstGeom>
          <a:noFill/>
        </p:spPr>
        <p:txBody>
          <a:bodyPr wrap="square" rtlCol="0">
            <a:spAutoFit/>
          </a:bodyPr>
          <a:lstStyle/>
          <a:p>
            <a:r>
              <a:rPr lang="zh-CN" altLang="en-US" b="1" dirty="0"/>
              <a:t>因特网密钥交换</a:t>
            </a:r>
            <a:r>
              <a:rPr lang="en-US" altLang="zh-CN" b="1" dirty="0"/>
              <a:t>IKE</a:t>
            </a:r>
            <a:r>
              <a:rPr lang="zh-CN" altLang="en-US" b="1" dirty="0"/>
              <a:t>协议为</a:t>
            </a:r>
            <a:r>
              <a:rPr lang="en-US" altLang="zh-CN" b="1" dirty="0"/>
              <a:t>IP</a:t>
            </a:r>
            <a:r>
              <a:rPr lang="zh-CN" altLang="en-US" b="1" dirty="0"/>
              <a:t>安全数据报自动创建安全关联</a:t>
            </a:r>
            <a:r>
              <a:rPr lang="en-US" altLang="zh-CN" b="1" dirty="0"/>
              <a:t>SA</a:t>
            </a:r>
            <a:r>
              <a:rPr lang="zh-CN" altLang="en-US" b="1" dirty="0"/>
              <a:t>（而无需人工配置）。</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en-US" altLang="zh-CN" sz="2000" b="1" dirty="0" err="1"/>
                <a:t>IPSec</a:t>
              </a:r>
              <a:r>
                <a:rPr lang="zh-CN" altLang="en-US" sz="2000" b="1" dirty="0"/>
                <a:t>的其他构件</a:t>
              </a:r>
            </a:p>
          </p:txBody>
        </p:sp>
      </p:grpSp>
      <p:sp>
        <p:nvSpPr>
          <p:cNvPr id="5" name="矩形 4">
            <a:extLst>
              <a:ext uri="{FF2B5EF4-FFF2-40B4-BE49-F238E27FC236}">
                <a16:creationId xmlns:a16="http://schemas.microsoft.com/office/drawing/2014/main" id="{1EF00911-C3A1-BB58-B17F-95B16C1C2537}"/>
              </a:ext>
            </a:extLst>
          </p:cNvPr>
          <p:cNvSpPr/>
          <p:nvPr/>
        </p:nvSpPr>
        <p:spPr>
          <a:xfrm>
            <a:off x="1009369" y="1480144"/>
            <a:ext cx="3806031" cy="11972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50000"/>
              </a:lnSpc>
            </a:pPr>
            <a:r>
              <a:rPr lang="zh-CN" altLang="en-US" sz="2000" b="1" dirty="0"/>
              <a:t>安全关联数据库</a:t>
            </a:r>
            <a:endParaRPr lang="en-US" altLang="zh-CN" sz="2000" b="1" dirty="0"/>
          </a:p>
          <a:p>
            <a:pPr algn="ctr">
              <a:lnSpc>
                <a:spcPct val="150000"/>
              </a:lnSpc>
            </a:pPr>
            <a:r>
              <a:rPr lang="zh-CN" altLang="en-US" b="1" dirty="0"/>
              <a:t>（</a:t>
            </a:r>
            <a:r>
              <a:rPr lang="en-US" altLang="zh-CN" b="1" dirty="0"/>
              <a:t>Security Association Database</a:t>
            </a:r>
            <a:r>
              <a:rPr lang="zh-CN" altLang="en-US" b="1" dirty="0"/>
              <a:t>，</a:t>
            </a:r>
            <a:r>
              <a:rPr lang="en-US" altLang="zh-CN" b="1" dirty="0"/>
              <a:t>SAD</a:t>
            </a:r>
            <a:r>
              <a:rPr lang="zh-CN" altLang="en-US" b="1" dirty="0"/>
              <a:t>）</a:t>
            </a:r>
          </a:p>
        </p:txBody>
      </p:sp>
      <p:sp>
        <p:nvSpPr>
          <p:cNvPr id="12" name="矩形 11">
            <a:extLst>
              <a:ext uri="{FF2B5EF4-FFF2-40B4-BE49-F238E27FC236}">
                <a16:creationId xmlns:a16="http://schemas.microsoft.com/office/drawing/2014/main" id="{DBD25743-1458-5748-6963-B933F3AD4744}"/>
              </a:ext>
            </a:extLst>
          </p:cNvPr>
          <p:cNvSpPr/>
          <p:nvPr/>
        </p:nvSpPr>
        <p:spPr>
          <a:xfrm>
            <a:off x="1009369" y="3129682"/>
            <a:ext cx="3806031" cy="11972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50000"/>
              </a:lnSpc>
            </a:pPr>
            <a:r>
              <a:rPr lang="zh-CN" altLang="en-US" sz="2000" b="1" dirty="0"/>
              <a:t>安全策略数据库</a:t>
            </a:r>
            <a:endParaRPr lang="en-US" altLang="zh-CN" sz="2000" b="1" dirty="0"/>
          </a:p>
          <a:p>
            <a:pPr algn="ctr">
              <a:lnSpc>
                <a:spcPct val="150000"/>
              </a:lnSpc>
            </a:pPr>
            <a:r>
              <a:rPr lang="zh-CN" altLang="en-US" b="1" dirty="0"/>
              <a:t>（</a:t>
            </a:r>
            <a:r>
              <a:rPr lang="en-US" altLang="zh-CN" b="1" dirty="0"/>
              <a:t>Security Policy Database</a:t>
            </a:r>
            <a:r>
              <a:rPr lang="zh-CN" altLang="en-US" b="1" dirty="0"/>
              <a:t>，</a:t>
            </a:r>
            <a:r>
              <a:rPr lang="en-US" altLang="zh-CN" b="1" dirty="0"/>
              <a:t>SPD</a:t>
            </a:r>
            <a:r>
              <a:rPr lang="zh-CN" altLang="en-US" b="1" dirty="0"/>
              <a:t>）</a:t>
            </a:r>
          </a:p>
        </p:txBody>
      </p:sp>
      <p:sp>
        <p:nvSpPr>
          <p:cNvPr id="17" name="矩形 16">
            <a:extLst>
              <a:ext uri="{FF2B5EF4-FFF2-40B4-BE49-F238E27FC236}">
                <a16:creationId xmlns:a16="http://schemas.microsoft.com/office/drawing/2014/main" id="{13257E6A-CEC7-6E04-8D42-86F13FD947B8}"/>
              </a:ext>
            </a:extLst>
          </p:cNvPr>
          <p:cNvSpPr/>
          <p:nvPr/>
        </p:nvSpPr>
        <p:spPr>
          <a:xfrm>
            <a:off x="1009369" y="4779220"/>
            <a:ext cx="3806031" cy="11972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50000"/>
              </a:lnSpc>
            </a:pPr>
            <a:r>
              <a:rPr lang="zh-CN" altLang="en-US" sz="2000" b="1" dirty="0"/>
              <a:t>因特网密钥交换协议</a:t>
            </a:r>
            <a:endParaRPr lang="en-US" altLang="zh-CN" sz="2000" b="1" dirty="0"/>
          </a:p>
          <a:p>
            <a:pPr algn="ctr">
              <a:lnSpc>
                <a:spcPct val="150000"/>
              </a:lnSpc>
            </a:pPr>
            <a:r>
              <a:rPr lang="zh-CN" altLang="en-US" b="1" dirty="0"/>
              <a:t>（</a:t>
            </a:r>
            <a:r>
              <a:rPr lang="en-US" altLang="zh-CN" b="1" dirty="0"/>
              <a:t>Internet Key Exchange</a:t>
            </a:r>
            <a:r>
              <a:rPr lang="zh-CN" altLang="en-US" b="1" dirty="0"/>
              <a:t>，</a:t>
            </a:r>
            <a:r>
              <a:rPr lang="en-US" altLang="zh-CN" b="1" dirty="0"/>
              <a:t>IKE</a:t>
            </a:r>
            <a:r>
              <a:rPr lang="zh-CN" altLang="en-US" b="1" dirty="0"/>
              <a:t>）</a:t>
            </a:r>
          </a:p>
        </p:txBody>
      </p:sp>
    </p:spTree>
    <p:custDataLst>
      <p:tags r:id="rId1"/>
    </p:custDataLst>
    <p:extLst>
      <p:ext uri="{BB962C8B-B14F-4D97-AF65-F5344CB8AC3E}">
        <p14:creationId xmlns:p14="http://schemas.microsoft.com/office/powerpoint/2010/main" val="39250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p:tgtEl>
                                          <p:spTgt spid="6"/>
                                        </p:tgtEl>
                                        <p:attrNameLst>
                                          <p:attrName>ppt_x</p:attrName>
                                        </p:attrNameLst>
                                      </p:cBhvr>
                                      <p:tavLst>
                                        <p:tav tm="0">
                                          <p:val>
                                            <p:strVal val="#ppt_x-#ppt_w*1.125000"/>
                                          </p:val>
                                        </p:tav>
                                        <p:tav tm="100000">
                                          <p:val>
                                            <p:strVal val="#ppt_x"/>
                                          </p:val>
                                        </p:tav>
                                      </p:tavLst>
                                    </p:anim>
                                    <p:animEffect transition="in" filter="wipe(righ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p:tgtEl>
                                          <p:spTgt spid="18"/>
                                        </p:tgtEl>
                                        <p:attrNameLst>
                                          <p:attrName>ppt_x</p:attrName>
                                        </p:attrNameLst>
                                      </p:cBhvr>
                                      <p:tavLst>
                                        <p:tav tm="0">
                                          <p:val>
                                            <p:strVal val="#ppt_x-#ppt_w*1.125000"/>
                                          </p:val>
                                        </p:tav>
                                        <p:tav tm="100000">
                                          <p:val>
                                            <p:strVal val="#ppt_x"/>
                                          </p:val>
                                        </p:tav>
                                      </p:tavLst>
                                    </p:anim>
                                    <p:animEffect transition="in" filter="wipe(righ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p:tgtEl>
                                          <p:spTgt spid="19"/>
                                        </p:tgtEl>
                                        <p:attrNameLst>
                                          <p:attrName>ppt_x</p:attrName>
                                        </p:attrNameLst>
                                      </p:cBhvr>
                                      <p:tavLst>
                                        <p:tav tm="0">
                                          <p:val>
                                            <p:strVal val="#ppt_x-#ppt_w*1.125000"/>
                                          </p:val>
                                        </p:tav>
                                        <p:tav tm="100000">
                                          <p:val>
                                            <p:strVal val="#ppt_x"/>
                                          </p:val>
                                        </p:tav>
                                      </p:tavLst>
                                    </p:anim>
                                    <p:animEffect transition="in" filter="wipe(right)">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19" grpId="0"/>
      <p:bldP spid="5" grpId="0" animBg="1"/>
      <p:bldP spid="12" grpId="0" animBg="1"/>
      <p:bldP spid="1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1245704" y="1188116"/>
            <a:ext cx="9727095" cy="1417496"/>
            <a:chOff x="1843580" y="1188116"/>
            <a:chExt cx="9727095" cy="1417496"/>
          </a:xfrm>
        </p:grpSpPr>
        <p:sp>
          <p:nvSpPr>
            <p:cNvPr id="12" name="íşlïḍè"/>
            <p:cNvSpPr txBox="1"/>
            <p:nvPr/>
          </p:nvSpPr>
          <p:spPr>
            <a:xfrm>
              <a:off x="1843580" y="1188116"/>
              <a:ext cx="9727095" cy="419100"/>
            </a:xfrm>
            <a:prstGeom prst="rect">
              <a:avLst/>
            </a:prstGeom>
            <a:noFill/>
          </p:spPr>
          <p:txBody>
            <a:bodyPr wrap="square" lIns="91440" tIns="45720" rIns="91440" bIns="45720" anchor="ctr">
              <a:noAutofit/>
            </a:bodyPr>
            <a:lstStyle/>
            <a:p>
              <a:pPr algn="ctr"/>
              <a:r>
                <a:rPr lang="en-US" altLang="zh-CN" sz="2400" b="1" dirty="0"/>
                <a:t>7.7 </a:t>
              </a:r>
              <a:r>
                <a:rPr lang="zh-CN" altLang="en-US" sz="2400" b="1" dirty="0"/>
                <a:t>（</a:t>
              </a:r>
              <a:r>
                <a:rPr lang="en-US" altLang="zh-CN" sz="2400" b="1" dirty="0"/>
                <a:t>3</a:t>
              </a:r>
              <a:r>
                <a:rPr lang="zh-CN" altLang="en-US" sz="2400" b="1" dirty="0"/>
                <a:t>）</a:t>
              </a:r>
              <a:r>
                <a:rPr lang="en-US" altLang="zh-CN" sz="2400" b="1" dirty="0"/>
                <a:t> </a:t>
              </a:r>
              <a:r>
                <a:rPr lang="zh-CN" altLang="en-US" sz="2400" b="1" dirty="0"/>
                <a:t>网络体系结构各层采取的安全措施 </a:t>
              </a:r>
              <a:r>
                <a:rPr lang="en-US" altLang="zh-CN" sz="2400" b="1" dirty="0"/>
                <a:t>—— </a:t>
              </a:r>
              <a:r>
                <a:rPr lang="zh-CN" altLang="en-US" sz="2400" b="1" dirty="0"/>
                <a:t>运输层</a:t>
              </a:r>
              <a:endParaRPr lang="en-US" altLang="zh-CN" sz="2400" b="1" dirty="0"/>
            </a:p>
          </p:txBody>
        </p:sp>
        <p:grpSp>
          <p:nvGrpSpPr>
            <p:cNvPr id="6" name="组合 5"/>
            <p:cNvGrpSpPr/>
            <p:nvPr/>
          </p:nvGrpSpPr>
          <p:grpSpPr>
            <a:xfrm>
              <a:off x="3156764"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运输层安全实例：</a:t>
                </a:r>
                <a:r>
                  <a:rPr lang="en-US" altLang="zh-CN" sz="2200" b="1" dirty="0">
                    <a:solidFill>
                      <a:schemeClr val="tx1"/>
                    </a:solidFill>
                  </a:rPr>
                  <a:t>SSL/TLS</a:t>
                </a:r>
                <a:endParaRPr lang="zh-CN" altLang="en-US" sz="2200" b="1" dirty="0">
                  <a:solidFill>
                    <a:schemeClr val="tx1"/>
                  </a:solidFill>
                </a:endParaRPr>
              </a:p>
            </p:txBody>
          </p:sp>
        </p:grpSp>
      </p:grpSp>
    </p:spTree>
    <p:extLst>
      <p:ext uri="{BB962C8B-B14F-4D97-AF65-F5344CB8AC3E}">
        <p14:creationId xmlns:p14="http://schemas.microsoft.com/office/powerpoint/2010/main" val="198712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运输层安全实例：</a:t>
              </a:r>
              <a:r>
                <a:rPr lang="en-US" altLang="zh-CN" sz="2000" b="1" dirty="0"/>
                <a:t>SSL/TLS</a:t>
              </a:r>
              <a:endParaRPr lang="zh-CN" altLang="en-US" sz="2000" b="1" dirty="0"/>
            </a:p>
          </p:txBody>
        </p:sp>
      </p:grpSp>
      <p:grpSp>
        <p:nvGrpSpPr>
          <p:cNvPr id="13" name="组合 12">
            <a:extLst>
              <a:ext uri="{FF2B5EF4-FFF2-40B4-BE49-F238E27FC236}">
                <a16:creationId xmlns:a16="http://schemas.microsoft.com/office/drawing/2014/main" id="{FC52BCD3-B2A6-05AF-17A8-9CF47037A24C}"/>
              </a:ext>
            </a:extLst>
          </p:cNvPr>
          <p:cNvGrpSpPr/>
          <p:nvPr/>
        </p:nvGrpSpPr>
        <p:grpSpPr>
          <a:xfrm>
            <a:off x="6846593" y="3316512"/>
            <a:ext cx="3675270" cy="2956040"/>
            <a:chOff x="3207781" y="1105990"/>
            <a:chExt cx="5776438" cy="4646020"/>
          </a:xfrm>
        </p:grpSpPr>
        <p:sp>
          <p:nvSpPr>
            <p:cNvPr id="14" name="任意多边形 4">
              <a:extLst>
                <a:ext uri="{FF2B5EF4-FFF2-40B4-BE49-F238E27FC236}">
                  <a16:creationId xmlns:a16="http://schemas.microsoft.com/office/drawing/2014/main" id="{A91CE9B5-5F0C-0F16-3815-3930D019E144}"/>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15" name="任意多边形 5">
              <a:extLst>
                <a:ext uri="{FF2B5EF4-FFF2-40B4-BE49-F238E27FC236}">
                  <a16:creationId xmlns:a16="http://schemas.microsoft.com/office/drawing/2014/main" id="{30416FBC-20EB-AC31-7552-FA311BE76411}"/>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16" name="任意多边形 6">
              <a:extLst>
                <a:ext uri="{FF2B5EF4-FFF2-40B4-BE49-F238E27FC236}">
                  <a16:creationId xmlns:a16="http://schemas.microsoft.com/office/drawing/2014/main" id="{C67E4FDC-F802-CF3D-60A6-14008A0146FF}"/>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17" name="任意多边形 7">
              <a:extLst>
                <a:ext uri="{FF2B5EF4-FFF2-40B4-BE49-F238E27FC236}">
                  <a16:creationId xmlns:a16="http://schemas.microsoft.com/office/drawing/2014/main" id="{0624960D-E7AA-9855-D4F2-CEF9363ECCEB}"/>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18" name="任意多边形 8">
              <a:extLst>
                <a:ext uri="{FF2B5EF4-FFF2-40B4-BE49-F238E27FC236}">
                  <a16:creationId xmlns:a16="http://schemas.microsoft.com/office/drawing/2014/main" id="{FA47E8EA-13CD-FB61-2220-3728C17E11B2}"/>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19" name="任意多边形 9">
              <a:extLst>
                <a:ext uri="{FF2B5EF4-FFF2-40B4-BE49-F238E27FC236}">
                  <a16:creationId xmlns:a16="http://schemas.microsoft.com/office/drawing/2014/main" id="{D35AFB5C-F0B3-2B2B-C259-DB6A9D618DE0}"/>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20" name="任意多边形 10">
              <a:extLst>
                <a:ext uri="{FF2B5EF4-FFF2-40B4-BE49-F238E27FC236}">
                  <a16:creationId xmlns:a16="http://schemas.microsoft.com/office/drawing/2014/main" id="{84A70F75-8EEB-95B0-D908-AF3191C4CA7E}"/>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21" name="任意多边形 11">
              <a:extLst>
                <a:ext uri="{FF2B5EF4-FFF2-40B4-BE49-F238E27FC236}">
                  <a16:creationId xmlns:a16="http://schemas.microsoft.com/office/drawing/2014/main" id="{2FF84834-D415-4012-F982-00C7415F77CA}"/>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22" name="任意多边形 12">
              <a:extLst>
                <a:ext uri="{FF2B5EF4-FFF2-40B4-BE49-F238E27FC236}">
                  <a16:creationId xmlns:a16="http://schemas.microsoft.com/office/drawing/2014/main" id="{48C4F000-B084-23E2-D2BA-10603A4BB8E8}"/>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23" name="任意多边形 13">
              <a:extLst>
                <a:ext uri="{FF2B5EF4-FFF2-40B4-BE49-F238E27FC236}">
                  <a16:creationId xmlns:a16="http://schemas.microsoft.com/office/drawing/2014/main" id="{D957DF0A-E8F6-9185-C969-BCCC35C54DC2}"/>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24" name="任意多边形 14">
              <a:extLst>
                <a:ext uri="{FF2B5EF4-FFF2-40B4-BE49-F238E27FC236}">
                  <a16:creationId xmlns:a16="http://schemas.microsoft.com/office/drawing/2014/main" id="{2355A788-84AB-1698-A14F-2CEEB7DDB5EC}"/>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25" name="任意多边形 15">
              <a:extLst>
                <a:ext uri="{FF2B5EF4-FFF2-40B4-BE49-F238E27FC236}">
                  <a16:creationId xmlns:a16="http://schemas.microsoft.com/office/drawing/2014/main" id="{534A83D8-7490-677A-3C41-BB8DEF4A7015}"/>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26" name="任意多边形 16">
              <a:extLst>
                <a:ext uri="{FF2B5EF4-FFF2-40B4-BE49-F238E27FC236}">
                  <a16:creationId xmlns:a16="http://schemas.microsoft.com/office/drawing/2014/main" id="{96938203-C332-338F-B453-40A1A035D39A}"/>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27" name="任意多边形 17">
              <a:extLst>
                <a:ext uri="{FF2B5EF4-FFF2-40B4-BE49-F238E27FC236}">
                  <a16:creationId xmlns:a16="http://schemas.microsoft.com/office/drawing/2014/main" id="{777BD1F6-0DBE-6F1F-3001-6D13C447E9D8}"/>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30" name="任意多边形 18">
              <a:extLst>
                <a:ext uri="{FF2B5EF4-FFF2-40B4-BE49-F238E27FC236}">
                  <a16:creationId xmlns:a16="http://schemas.microsoft.com/office/drawing/2014/main" id="{F8A07A8C-F9D5-54CE-01AA-CA8DD2812389}"/>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31" name="任意多边形 19">
              <a:extLst>
                <a:ext uri="{FF2B5EF4-FFF2-40B4-BE49-F238E27FC236}">
                  <a16:creationId xmlns:a16="http://schemas.microsoft.com/office/drawing/2014/main" id="{94C1FE13-2488-7609-4937-99559E72785D}"/>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32" name="任意多边形 20">
              <a:extLst>
                <a:ext uri="{FF2B5EF4-FFF2-40B4-BE49-F238E27FC236}">
                  <a16:creationId xmlns:a16="http://schemas.microsoft.com/office/drawing/2014/main" id="{BD060825-A7AE-B02A-2630-3AAED8A24771}"/>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33" name="任意多边形 21">
              <a:extLst>
                <a:ext uri="{FF2B5EF4-FFF2-40B4-BE49-F238E27FC236}">
                  <a16:creationId xmlns:a16="http://schemas.microsoft.com/office/drawing/2014/main" id="{FA60C5EA-4A1F-D429-990E-9B8294EBB260}"/>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34" name="任意多边形 22">
              <a:extLst>
                <a:ext uri="{FF2B5EF4-FFF2-40B4-BE49-F238E27FC236}">
                  <a16:creationId xmlns:a16="http://schemas.microsoft.com/office/drawing/2014/main" id="{F7D5A92B-3FF6-1030-E795-7C7B9AFF87EC}"/>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35" name="任意多边形 23">
              <a:extLst>
                <a:ext uri="{FF2B5EF4-FFF2-40B4-BE49-F238E27FC236}">
                  <a16:creationId xmlns:a16="http://schemas.microsoft.com/office/drawing/2014/main" id="{FB8F6702-82C1-8926-1739-138E7024A4A2}"/>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36" name="任意多边形 24">
              <a:extLst>
                <a:ext uri="{FF2B5EF4-FFF2-40B4-BE49-F238E27FC236}">
                  <a16:creationId xmlns:a16="http://schemas.microsoft.com/office/drawing/2014/main" id="{2BB86FB4-54A1-984F-109B-8D9DE71D73D1}"/>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37" name="任意多边形 25">
              <a:extLst>
                <a:ext uri="{FF2B5EF4-FFF2-40B4-BE49-F238E27FC236}">
                  <a16:creationId xmlns:a16="http://schemas.microsoft.com/office/drawing/2014/main" id="{C48ECB85-4D03-A9AC-E051-7A1DF41E5ECB}"/>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40" name="任意多边形 26">
              <a:extLst>
                <a:ext uri="{FF2B5EF4-FFF2-40B4-BE49-F238E27FC236}">
                  <a16:creationId xmlns:a16="http://schemas.microsoft.com/office/drawing/2014/main" id="{D423A3E6-9B55-38F9-7BF0-30594ACF282B}"/>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41" name="任意多边形 27">
              <a:extLst>
                <a:ext uri="{FF2B5EF4-FFF2-40B4-BE49-F238E27FC236}">
                  <a16:creationId xmlns:a16="http://schemas.microsoft.com/office/drawing/2014/main" id="{37E6DF14-669D-58A6-D8E9-F57E86E33F93}"/>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42" name="任意多边形 28">
              <a:extLst>
                <a:ext uri="{FF2B5EF4-FFF2-40B4-BE49-F238E27FC236}">
                  <a16:creationId xmlns:a16="http://schemas.microsoft.com/office/drawing/2014/main" id="{188885B0-2495-BDB9-C683-2B528D472328}"/>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43" name="任意多边形 29">
              <a:extLst>
                <a:ext uri="{FF2B5EF4-FFF2-40B4-BE49-F238E27FC236}">
                  <a16:creationId xmlns:a16="http://schemas.microsoft.com/office/drawing/2014/main" id="{CBA837E9-763A-C3E2-3BC3-E146759AE57F}"/>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44" name="任意多边形 30">
              <a:extLst>
                <a:ext uri="{FF2B5EF4-FFF2-40B4-BE49-F238E27FC236}">
                  <a16:creationId xmlns:a16="http://schemas.microsoft.com/office/drawing/2014/main" id="{A6BB76BB-5EB1-BAC8-C937-64841F9F90B8}"/>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45" name="任意多边形 31">
              <a:extLst>
                <a:ext uri="{FF2B5EF4-FFF2-40B4-BE49-F238E27FC236}">
                  <a16:creationId xmlns:a16="http://schemas.microsoft.com/office/drawing/2014/main" id="{7F1A0E49-E3A3-1DB0-C51B-02BB61046438}"/>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46" name="任意多边形 32">
              <a:extLst>
                <a:ext uri="{FF2B5EF4-FFF2-40B4-BE49-F238E27FC236}">
                  <a16:creationId xmlns:a16="http://schemas.microsoft.com/office/drawing/2014/main" id="{8AB1C611-3F06-7FBD-69B7-9E7B1F7C4B5E}"/>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47" name="任意多边形 33">
              <a:extLst>
                <a:ext uri="{FF2B5EF4-FFF2-40B4-BE49-F238E27FC236}">
                  <a16:creationId xmlns:a16="http://schemas.microsoft.com/office/drawing/2014/main" id="{41F77F29-C753-D1B6-574B-D7000DE616D1}"/>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48" name="任意多边形 34">
              <a:extLst>
                <a:ext uri="{FF2B5EF4-FFF2-40B4-BE49-F238E27FC236}">
                  <a16:creationId xmlns:a16="http://schemas.microsoft.com/office/drawing/2014/main" id="{28D1524B-1763-3DEE-F6DB-A843F914899D}"/>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49" name="任意多边形 35">
              <a:extLst>
                <a:ext uri="{FF2B5EF4-FFF2-40B4-BE49-F238E27FC236}">
                  <a16:creationId xmlns:a16="http://schemas.microsoft.com/office/drawing/2014/main" id="{A22D0A03-A92A-EEE4-C4A4-A15463311ACC}"/>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50" name="任意多边形 36">
              <a:extLst>
                <a:ext uri="{FF2B5EF4-FFF2-40B4-BE49-F238E27FC236}">
                  <a16:creationId xmlns:a16="http://schemas.microsoft.com/office/drawing/2014/main" id="{37EBEA1E-16D9-45FB-CC9C-2F90C2C79A36}"/>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51" name="任意多边形 37">
              <a:extLst>
                <a:ext uri="{FF2B5EF4-FFF2-40B4-BE49-F238E27FC236}">
                  <a16:creationId xmlns:a16="http://schemas.microsoft.com/office/drawing/2014/main" id="{B279187F-FDCD-75D8-35A6-15630F9B014E}"/>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52" name="任意多边形 38">
              <a:extLst>
                <a:ext uri="{FF2B5EF4-FFF2-40B4-BE49-F238E27FC236}">
                  <a16:creationId xmlns:a16="http://schemas.microsoft.com/office/drawing/2014/main" id="{BA447C85-6C47-4686-AE3E-CE9F9F8AA591}"/>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57" name="任意多边形 39">
              <a:extLst>
                <a:ext uri="{FF2B5EF4-FFF2-40B4-BE49-F238E27FC236}">
                  <a16:creationId xmlns:a16="http://schemas.microsoft.com/office/drawing/2014/main" id="{1302CDF9-F7A6-6AEA-9DAE-66A712E78505}"/>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58" name="任意多边形 40">
              <a:extLst>
                <a:ext uri="{FF2B5EF4-FFF2-40B4-BE49-F238E27FC236}">
                  <a16:creationId xmlns:a16="http://schemas.microsoft.com/office/drawing/2014/main" id="{9B8353AE-8A61-E2CB-01ED-E4778A44C3FE}"/>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59" name="任意多边形 41">
              <a:extLst>
                <a:ext uri="{FF2B5EF4-FFF2-40B4-BE49-F238E27FC236}">
                  <a16:creationId xmlns:a16="http://schemas.microsoft.com/office/drawing/2014/main" id="{6CBA21A2-0451-55B0-C91C-86E6002130E4}"/>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60" name="任意多边形 42">
              <a:extLst>
                <a:ext uri="{FF2B5EF4-FFF2-40B4-BE49-F238E27FC236}">
                  <a16:creationId xmlns:a16="http://schemas.microsoft.com/office/drawing/2014/main" id="{3C2ACC53-1FDB-5CC5-0FFF-4E1CE25576B9}"/>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61" name="任意多边形 43">
              <a:extLst>
                <a:ext uri="{FF2B5EF4-FFF2-40B4-BE49-F238E27FC236}">
                  <a16:creationId xmlns:a16="http://schemas.microsoft.com/office/drawing/2014/main" id="{51FAB988-82F5-F8BA-024C-B8CC9B384ED9}"/>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62" name="任意多边形 44">
              <a:extLst>
                <a:ext uri="{FF2B5EF4-FFF2-40B4-BE49-F238E27FC236}">
                  <a16:creationId xmlns:a16="http://schemas.microsoft.com/office/drawing/2014/main" id="{DF02723E-479C-8A28-EDF0-E6C4FCA664EA}"/>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63" name="任意多边形 45">
              <a:extLst>
                <a:ext uri="{FF2B5EF4-FFF2-40B4-BE49-F238E27FC236}">
                  <a16:creationId xmlns:a16="http://schemas.microsoft.com/office/drawing/2014/main" id="{211059A1-53B8-8FEC-E954-6FA1A099EDE2}"/>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64" name="任意多边形 46">
              <a:extLst>
                <a:ext uri="{FF2B5EF4-FFF2-40B4-BE49-F238E27FC236}">
                  <a16:creationId xmlns:a16="http://schemas.microsoft.com/office/drawing/2014/main" id="{82DD3AC9-8785-4549-5450-DE7EB7385E06}"/>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65" name="任意多边形 47">
              <a:extLst>
                <a:ext uri="{FF2B5EF4-FFF2-40B4-BE49-F238E27FC236}">
                  <a16:creationId xmlns:a16="http://schemas.microsoft.com/office/drawing/2014/main" id="{A6CCF056-FED3-E83B-8AF2-0F07611A6842}"/>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66" name="任意多边形 48">
              <a:extLst>
                <a:ext uri="{FF2B5EF4-FFF2-40B4-BE49-F238E27FC236}">
                  <a16:creationId xmlns:a16="http://schemas.microsoft.com/office/drawing/2014/main" id="{10ADA802-5AEB-88C4-21B7-DD11D911EBE0}"/>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67" name="任意多边形 49">
              <a:extLst>
                <a:ext uri="{FF2B5EF4-FFF2-40B4-BE49-F238E27FC236}">
                  <a16:creationId xmlns:a16="http://schemas.microsoft.com/office/drawing/2014/main" id="{943EF961-5698-8B26-8654-DC05F4FA1FB9}"/>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68" name="任意多边形 50">
              <a:extLst>
                <a:ext uri="{FF2B5EF4-FFF2-40B4-BE49-F238E27FC236}">
                  <a16:creationId xmlns:a16="http://schemas.microsoft.com/office/drawing/2014/main" id="{C773570F-2623-880F-4966-043A77C3D583}"/>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69" name="任意多边形 51">
              <a:extLst>
                <a:ext uri="{FF2B5EF4-FFF2-40B4-BE49-F238E27FC236}">
                  <a16:creationId xmlns:a16="http://schemas.microsoft.com/office/drawing/2014/main" id="{329D2C94-E223-A034-6F92-313F96C02BEF}"/>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70" name="任意多边形 52">
              <a:extLst>
                <a:ext uri="{FF2B5EF4-FFF2-40B4-BE49-F238E27FC236}">
                  <a16:creationId xmlns:a16="http://schemas.microsoft.com/office/drawing/2014/main" id="{E78B3858-77EF-9102-D35C-C4E640C7CC9B}"/>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71" name="任意多边形 53">
              <a:extLst>
                <a:ext uri="{FF2B5EF4-FFF2-40B4-BE49-F238E27FC236}">
                  <a16:creationId xmlns:a16="http://schemas.microsoft.com/office/drawing/2014/main" id="{D288BACA-A38E-8A4E-E845-5C0C5404E015}"/>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72" name="任意多边形 54">
              <a:extLst>
                <a:ext uri="{FF2B5EF4-FFF2-40B4-BE49-F238E27FC236}">
                  <a16:creationId xmlns:a16="http://schemas.microsoft.com/office/drawing/2014/main" id="{C51CF047-32C1-1353-D95C-094FA84C13FE}"/>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73" name="任意多边形 55">
              <a:extLst>
                <a:ext uri="{FF2B5EF4-FFF2-40B4-BE49-F238E27FC236}">
                  <a16:creationId xmlns:a16="http://schemas.microsoft.com/office/drawing/2014/main" id="{155AA539-DB90-87E5-B8D4-E91F165CE26E}"/>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74" name="任意多边形 56">
              <a:extLst>
                <a:ext uri="{FF2B5EF4-FFF2-40B4-BE49-F238E27FC236}">
                  <a16:creationId xmlns:a16="http://schemas.microsoft.com/office/drawing/2014/main" id="{118AA87F-6F32-2BF1-99B3-A615C47801E5}"/>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75" name="任意多边形 57">
              <a:extLst>
                <a:ext uri="{FF2B5EF4-FFF2-40B4-BE49-F238E27FC236}">
                  <a16:creationId xmlns:a16="http://schemas.microsoft.com/office/drawing/2014/main" id="{F170B81A-C593-C3C3-7834-EC0A61423B1F}"/>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76" name="任意多边形 58">
              <a:extLst>
                <a:ext uri="{FF2B5EF4-FFF2-40B4-BE49-F238E27FC236}">
                  <a16:creationId xmlns:a16="http://schemas.microsoft.com/office/drawing/2014/main" id="{CC72F789-40C8-92DA-0FCA-D521AE370DC3}"/>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77" name="任意多边形 59">
              <a:extLst>
                <a:ext uri="{FF2B5EF4-FFF2-40B4-BE49-F238E27FC236}">
                  <a16:creationId xmlns:a16="http://schemas.microsoft.com/office/drawing/2014/main" id="{55AED76B-B135-B705-286A-5364FA330A9E}"/>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78" name="任意多边形 60">
              <a:extLst>
                <a:ext uri="{FF2B5EF4-FFF2-40B4-BE49-F238E27FC236}">
                  <a16:creationId xmlns:a16="http://schemas.microsoft.com/office/drawing/2014/main" id="{9477D267-E9E5-A53E-F7DB-468C6C66924A}"/>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79" name="任意多边形 61">
              <a:extLst>
                <a:ext uri="{FF2B5EF4-FFF2-40B4-BE49-F238E27FC236}">
                  <a16:creationId xmlns:a16="http://schemas.microsoft.com/office/drawing/2014/main" id="{4C4AC951-2B6C-C585-E136-B6A099D9F9F9}"/>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80" name="任意多边形 62">
              <a:extLst>
                <a:ext uri="{FF2B5EF4-FFF2-40B4-BE49-F238E27FC236}">
                  <a16:creationId xmlns:a16="http://schemas.microsoft.com/office/drawing/2014/main" id="{FBA143BC-5A50-1207-57DD-10E17B45148A}"/>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81" name="任意多边形 63">
              <a:extLst>
                <a:ext uri="{FF2B5EF4-FFF2-40B4-BE49-F238E27FC236}">
                  <a16:creationId xmlns:a16="http://schemas.microsoft.com/office/drawing/2014/main" id="{D31F8EEB-8C66-7A66-BB34-C36F35B8131E}"/>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82" name="任意多边形 64">
              <a:extLst>
                <a:ext uri="{FF2B5EF4-FFF2-40B4-BE49-F238E27FC236}">
                  <a16:creationId xmlns:a16="http://schemas.microsoft.com/office/drawing/2014/main" id="{24A068FD-619C-FC0B-6E5D-F3554B091A59}"/>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83" name="任意多边形 65">
              <a:extLst>
                <a:ext uri="{FF2B5EF4-FFF2-40B4-BE49-F238E27FC236}">
                  <a16:creationId xmlns:a16="http://schemas.microsoft.com/office/drawing/2014/main" id="{1B6C5C5D-8870-6651-8862-84CD7C5F3FB4}"/>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84" name="任意多边形 67">
              <a:extLst>
                <a:ext uri="{FF2B5EF4-FFF2-40B4-BE49-F238E27FC236}">
                  <a16:creationId xmlns:a16="http://schemas.microsoft.com/office/drawing/2014/main" id="{9182921A-9CFA-695C-C795-F172862A53F8}"/>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5" name="对话气泡: 椭圆形 4">
            <a:extLst>
              <a:ext uri="{FF2B5EF4-FFF2-40B4-BE49-F238E27FC236}">
                <a16:creationId xmlns:a16="http://schemas.microsoft.com/office/drawing/2014/main" id="{82CE47B8-20B0-9252-C204-923175880535}"/>
              </a:ext>
            </a:extLst>
          </p:cNvPr>
          <p:cNvSpPr/>
          <p:nvPr/>
        </p:nvSpPr>
        <p:spPr>
          <a:xfrm>
            <a:off x="6574419" y="960925"/>
            <a:ext cx="4219713" cy="2169436"/>
          </a:xfrm>
          <a:prstGeom prst="wedgeEllipseCallout">
            <a:avLst>
              <a:gd name="adj1" fmla="val 9091"/>
              <a:gd name="adj2" fmla="val 7271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2000" b="1" dirty="0"/>
              <a:t>         为了基于因特网进行网上购物，必须要为顾客实现哪些安全服务呢？</a:t>
            </a:r>
          </a:p>
        </p:txBody>
      </p:sp>
      <p:sp>
        <p:nvSpPr>
          <p:cNvPr id="6" name="文本框 5">
            <a:extLst>
              <a:ext uri="{FF2B5EF4-FFF2-40B4-BE49-F238E27FC236}">
                <a16:creationId xmlns:a16="http://schemas.microsoft.com/office/drawing/2014/main" id="{7C5B162C-78CA-E4C0-8BC7-A55C738A8DDF}"/>
              </a:ext>
            </a:extLst>
          </p:cNvPr>
          <p:cNvSpPr txBox="1"/>
          <p:nvPr/>
        </p:nvSpPr>
        <p:spPr>
          <a:xfrm>
            <a:off x="469727" y="1463271"/>
            <a:ext cx="5626274" cy="369332"/>
          </a:xfrm>
          <a:prstGeom prst="rect">
            <a:avLst/>
          </a:prstGeom>
          <a:noFill/>
        </p:spPr>
        <p:txBody>
          <a:bodyPr wrap="square" rtlCol="0">
            <a:spAutoFit/>
          </a:bodyPr>
          <a:lstStyle/>
          <a:p>
            <a:r>
              <a:rPr lang="zh-CN" altLang="en-US" b="1" dirty="0"/>
              <a:t>（</a:t>
            </a:r>
            <a:r>
              <a:rPr lang="en-US" altLang="zh-CN" b="1" dirty="0"/>
              <a:t>1</a:t>
            </a:r>
            <a:r>
              <a:rPr lang="zh-CN" altLang="en-US" b="1" dirty="0"/>
              <a:t>）顾客与销售商之间需要</a:t>
            </a:r>
            <a:r>
              <a:rPr lang="zh-CN" altLang="en-US" b="1" dirty="0">
                <a:solidFill>
                  <a:schemeClr val="accent1">
                    <a:lumMod val="75000"/>
                  </a:schemeClr>
                </a:solidFill>
              </a:rPr>
              <a:t>相互鉴别</a:t>
            </a:r>
            <a:r>
              <a:rPr lang="zh-CN" altLang="en-US" b="1" dirty="0"/>
              <a:t>，以防止冒充者。</a:t>
            </a:r>
          </a:p>
        </p:txBody>
      </p:sp>
      <p:sp>
        <p:nvSpPr>
          <p:cNvPr id="85" name="文本框 84">
            <a:extLst>
              <a:ext uri="{FF2B5EF4-FFF2-40B4-BE49-F238E27FC236}">
                <a16:creationId xmlns:a16="http://schemas.microsoft.com/office/drawing/2014/main" id="{119DEBD6-425E-4A0E-0A9C-D4222B4DB30F}"/>
              </a:ext>
            </a:extLst>
          </p:cNvPr>
          <p:cNvSpPr txBox="1"/>
          <p:nvPr/>
        </p:nvSpPr>
        <p:spPr>
          <a:xfrm>
            <a:off x="469727" y="2045643"/>
            <a:ext cx="5626274" cy="646331"/>
          </a:xfrm>
          <a:prstGeom prst="rect">
            <a:avLst/>
          </a:prstGeom>
          <a:noFill/>
        </p:spPr>
        <p:txBody>
          <a:bodyPr wrap="square" rtlCol="0">
            <a:spAutoFit/>
          </a:bodyPr>
          <a:lstStyle/>
          <a:p>
            <a:r>
              <a:rPr lang="zh-CN" altLang="en-US" b="1" dirty="0"/>
              <a:t>（</a:t>
            </a:r>
            <a:r>
              <a:rPr lang="en-US" altLang="zh-CN" b="1" dirty="0"/>
              <a:t>2</a:t>
            </a:r>
            <a:r>
              <a:rPr lang="zh-CN" altLang="en-US" b="1" dirty="0"/>
              <a:t>）要确保顾客与销售商之间的报文（例如购物清单</a:t>
            </a:r>
            <a:endParaRPr lang="en-US" altLang="zh-CN" b="1" dirty="0"/>
          </a:p>
          <a:p>
            <a:r>
              <a:rPr lang="en-US" altLang="zh-CN" b="1" dirty="0"/>
              <a:t>           </a:t>
            </a:r>
            <a:r>
              <a:rPr lang="zh-CN" altLang="en-US" b="1" dirty="0"/>
              <a:t>和账单）在传输过程中</a:t>
            </a:r>
            <a:r>
              <a:rPr lang="zh-CN" altLang="en-US" b="1" dirty="0">
                <a:solidFill>
                  <a:schemeClr val="accent1">
                    <a:lumMod val="75000"/>
                  </a:schemeClr>
                </a:solidFill>
              </a:rPr>
              <a:t>没有被篡改</a:t>
            </a:r>
            <a:r>
              <a:rPr lang="zh-CN" altLang="en-US" b="1" dirty="0"/>
              <a:t>。</a:t>
            </a:r>
          </a:p>
        </p:txBody>
      </p:sp>
      <p:sp>
        <p:nvSpPr>
          <p:cNvPr id="86" name="文本框 85">
            <a:extLst>
              <a:ext uri="{FF2B5EF4-FFF2-40B4-BE49-F238E27FC236}">
                <a16:creationId xmlns:a16="http://schemas.microsoft.com/office/drawing/2014/main" id="{D567E86C-C825-7154-F1D8-13A78C19615B}"/>
              </a:ext>
            </a:extLst>
          </p:cNvPr>
          <p:cNvSpPr txBox="1"/>
          <p:nvPr/>
        </p:nvSpPr>
        <p:spPr>
          <a:xfrm>
            <a:off x="469726" y="2807195"/>
            <a:ext cx="5626274" cy="646331"/>
          </a:xfrm>
          <a:prstGeom prst="rect">
            <a:avLst/>
          </a:prstGeom>
          <a:noFill/>
        </p:spPr>
        <p:txBody>
          <a:bodyPr wrap="square" rtlCol="0">
            <a:spAutoFit/>
          </a:bodyPr>
          <a:lstStyle/>
          <a:p>
            <a:r>
              <a:rPr lang="zh-CN" altLang="en-US" b="1" dirty="0"/>
              <a:t>（</a:t>
            </a:r>
            <a:r>
              <a:rPr lang="en-US" altLang="zh-CN" b="1" dirty="0"/>
              <a:t>3</a:t>
            </a:r>
            <a:r>
              <a:rPr lang="zh-CN" altLang="en-US" b="1" dirty="0"/>
              <a:t>）要确保顾客与销售商之间的敏感信息（例如顾客</a:t>
            </a:r>
            <a:endParaRPr lang="en-US" altLang="zh-CN" b="1" dirty="0"/>
          </a:p>
          <a:p>
            <a:r>
              <a:rPr lang="en-US" altLang="zh-CN" b="1" dirty="0"/>
              <a:t>           </a:t>
            </a:r>
            <a:r>
              <a:rPr lang="zh-CN" altLang="en-US" b="1" dirty="0"/>
              <a:t>的信用卡号）</a:t>
            </a:r>
            <a:r>
              <a:rPr lang="zh-CN" altLang="en-US" b="1" dirty="0">
                <a:solidFill>
                  <a:schemeClr val="accent1">
                    <a:lumMod val="75000"/>
                  </a:schemeClr>
                </a:solidFill>
              </a:rPr>
              <a:t>不被冒充者窃听</a:t>
            </a:r>
            <a:r>
              <a:rPr lang="zh-CN" altLang="en-US" b="1" dirty="0"/>
              <a:t>。</a:t>
            </a:r>
          </a:p>
        </p:txBody>
      </p:sp>
      <p:sp>
        <p:nvSpPr>
          <p:cNvPr id="7" name="矩形 6">
            <a:extLst>
              <a:ext uri="{FF2B5EF4-FFF2-40B4-BE49-F238E27FC236}">
                <a16:creationId xmlns:a16="http://schemas.microsoft.com/office/drawing/2014/main" id="{C9E7693B-FB7C-8BD2-B8F1-1D35CBF3CE0C}"/>
              </a:ext>
            </a:extLst>
          </p:cNvPr>
          <p:cNvSpPr/>
          <p:nvPr/>
        </p:nvSpPr>
        <p:spPr>
          <a:xfrm>
            <a:off x="732773" y="3789353"/>
            <a:ext cx="5141934" cy="10389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t>         要实现上述这些安全服务，就需要使用</a:t>
            </a:r>
            <a:r>
              <a:rPr lang="zh-CN" altLang="en-US" b="1" dirty="0">
                <a:solidFill>
                  <a:schemeClr val="tx1"/>
                </a:solidFill>
                <a:highlight>
                  <a:srgbClr val="FFFF00"/>
                </a:highlight>
              </a:rPr>
              <a:t>运输层的安全协议</a:t>
            </a:r>
            <a:r>
              <a:rPr lang="zh-CN" altLang="en-US" b="1" dirty="0"/>
              <a:t>。</a:t>
            </a:r>
          </a:p>
        </p:txBody>
      </p:sp>
    </p:spTree>
    <p:custDataLst>
      <p:tags r:id="rId1"/>
    </p:custDataLst>
    <p:extLst>
      <p:ext uri="{BB962C8B-B14F-4D97-AF65-F5344CB8AC3E}">
        <p14:creationId xmlns:p14="http://schemas.microsoft.com/office/powerpoint/2010/main" val="288016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800" decel="100000"/>
                                        <p:tgtEl>
                                          <p:spTgt spid="13"/>
                                        </p:tgtEl>
                                      </p:cBhvr>
                                    </p:animEffect>
                                    <p:anim calcmode="lin" valueType="num">
                                      <p:cBhvr>
                                        <p:cTn id="14" dur="800" decel="100000" fill="hold"/>
                                        <p:tgtEl>
                                          <p:spTgt spid="13"/>
                                        </p:tgtEl>
                                        <p:attrNameLst>
                                          <p:attrName>style.rotation</p:attrName>
                                        </p:attrNameLst>
                                      </p:cBhvr>
                                      <p:tavLst>
                                        <p:tav tm="0">
                                          <p:val>
                                            <p:fltVal val="-90"/>
                                          </p:val>
                                        </p:tav>
                                        <p:tav tm="100000">
                                          <p:val>
                                            <p:fltVal val="0"/>
                                          </p:val>
                                        </p:tav>
                                      </p:tavLst>
                                    </p:anim>
                                    <p:anim calcmode="lin" valueType="num">
                                      <p:cBhvr>
                                        <p:cTn id="15" dur="800" decel="100000" fill="hold"/>
                                        <p:tgtEl>
                                          <p:spTgt spid="13"/>
                                        </p:tgtEl>
                                        <p:attrNameLst>
                                          <p:attrName>ppt_x</p:attrName>
                                        </p:attrNameLst>
                                      </p:cBhvr>
                                      <p:tavLst>
                                        <p:tav tm="0">
                                          <p:val>
                                            <p:strVal val="#ppt_x+0.4"/>
                                          </p:val>
                                        </p:tav>
                                        <p:tav tm="100000">
                                          <p:val>
                                            <p:strVal val="#ppt_x-0.05"/>
                                          </p:val>
                                        </p:tav>
                                      </p:tavLst>
                                    </p:anim>
                                    <p:anim calcmode="lin" valueType="num">
                                      <p:cBhvr>
                                        <p:cTn id="16" dur="800" decel="100000" fill="hold"/>
                                        <p:tgtEl>
                                          <p:spTgt spid="13"/>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par>
                          <p:cTn id="19" fill="hold">
                            <p:stCondLst>
                              <p:cond delay="1000"/>
                            </p:stCondLst>
                            <p:childTnLst>
                              <p:par>
                                <p:cTn id="20" presetID="1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up)">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100"/>
                                  </p:iterate>
                                  <p:childTnLst>
                                    <p:set>
                                      <p:cBhvr>
                                        <p:cTn id="31" dur="1" fill="hold">
                                          <p:stCondLst>
                                            <p:cond delay="0"/>
                                          </p:stCondLst>
                                        </p:cTn>
                                        <p:tgtEl>
                                          <p:spTgt spid="8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100"/>
                                  </p:iterate>
                                  <p:childTnLst>
                                    <p:set>
                                      <p:cBhvr>
                                        <p:cTn id="35" dur="1" fill="hold">
                                          <p:stCondLst>
                                            <p:cond delay="0"/>
                                          </p:stCondLst>
                                        </p:cTn>
                                        <p:tgtEl>
                                          <p:spTgt spid="8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5" grpId="0"/>
      <p:bldP spid="86" grpId="0"/>
      <p:bldP spid="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a:extLst>
              <a:ext uri="{FF2B5EF4-FFF2-40B4-BE49-F238E27FC236}">
                <a16:creationId xmlns:a16="http://schemas.microsoft.com/office/drawing/2014/main" id="{B52C190E-161F-EAB8-29E1-E586219B9B09}"/>
              </a:ext>
            </a:extLst>
          </p:cNvPr>
          <p:cNvSpPr txBox="1"/>
          <p:nvPr/>
        </p:nvSpPr>
        <p:spPr>
          <a:xfrm>
            <a:off x="8441369" y="3200497"/>
            <a:ext cx="3520223" cy="870495"/>
          </a:xfrm>
          <a:prstGeom prst="rect">
            <a:avLst/>
          </a:prstGeom>
          <a:noFill/>
        </p:spPr>
        <p:txBody>
          <a:bodyPr wrap="square" rtlCol="0">
            <a:spAutoFit/>
          </a:bodyPr>
          <a:lstStyle/>
          <a:p>
            <a:pPr algn="ctr">
              <a:lnSpc>
                <a:spcPct val="150000"/>
              </a:lnSpc>
            </a:pPr>
            <a:r>
              <a:rPr lang="zh-CN" altLang="en-US" b="1" dirty="0"/>
              <a:t>目前的新版本是</a:t>
            </a:r>
            <a:r>
              <a:rPr lang="en-US" altLang="zh-CN" b="1" dirty="0"/>
              <a:t>2008</a:t>
            </a:r>
            <a:r>
              <a:rPr lang="zh-CN" altLang="en-US" b="1" dirty="0"/>
              <a:t>年</a:t>
            </a:r>
            <a:r>
              <a:rPr lang="en-US" altLang="zh-CN" b="1" dirty="0"/>
              <a:t>8</a:t>
            </a:r>
            <a:r>
              <a:rPr lang="zh-CN" altLang="en-US" b="1" dirty="0"/>
              <a:t>月公布的</a:t>
            </a:r>
            <a:endParaRPr lang="en-US" altLang="zh-CN" b="1" dirty="0"/>
          </a:p>
          <a:p>
            <a:pPr algn="ctr">
              <a:lnSpc>
                <a:spcPct val="150000"/>
              </a:lnSpc>
            </a:pPr>
            <a:r>
              <a:rPr lang="en-US" altLang="zh-CN" b="1" dirty="0"/>
              <a:t>TLS 1.2</a:t>
            </a:r>
            <a:endParaRPr lang="zh-CN" altLang="en-US" b="1" dirty="0"/>
          </a:p>
        </p:txBody>
      </p:sp>
      <p:sp>
        <p:nvSpPr>
          <p:cNvPr id="9" name="文本框 8">
            <a:extLst>
              <a:ext uri="{FF2B5EF4-FFF2-40B4-BE49-F238E27FC236}">
                <a16:creationId xmlns:a16="http://schemas.microsoft.com/office/drawing/2014/main" id="{452B90DF-A8EF-F8B9-28FC-62E5C751E283}"/>
              </a:ext>
            </a:extLst>
          </p:cNvPr>
          <p:cNvSpPr txBox="1"/>
          <p:nvPr/>
        </p:nvSpPr>
        <p:spPr>
          <a:xfrm>
            <a:off x="1009370" y="3200497"/>
            <a:ext cx="3894631" cy="369332"/>
          </a:xfrm>
          <a:prstGeom prst="rect">
            <a:avLst/>
          </a:prstGeom>
          <a:noFill/>
        </p:spPr>
        <p:txBody>
          <a:bodyPr wrap="square" rtlCol="0">
            <a:spAutoFit/>
          </a:bodyPr>
          <a:lstStyle/>
          <a:p>
            <a:pPr algn="ctr"/>
            <a:r>
              <a:rPr lang="en-US" altLang="zh-CN" b="1" dirty="0"/>
              <a:t>1994</a:t>
            </a:r>
            <a:r>
              <a:rPr lang="zh-CN" altLang="en-US" b="1" dirty="0"/>
              <a:t>年由网景公司（</a:t>
            </a:r>
            <a:r>
              <a:rPr lang="en-US" altLang="zh-CN" b="1" dirty="0"/>
              <a:t>Netscape</a:t>
            </a:r>
            <a:r>
              <a:rPr lang="zh-CN" altLang="en-US" b="1" dirty="0"/>
              <a:t>）开发</a:t>
            </a:r>
          </a:p>
        </p:txBody>
      </p:sp>
      <p:sp>
        <p:nvSpPr>
          <p:cNvPr id="91" name="文本框 90">
            <a:extLst>
              <a:ext uri="{FF2B5EF4-FFF2-40B4-BE49-F238E27FC236}">
                <a16:creationId xmlns:a16="http://schemas.microsoft.com/office/drawing/2014/main" id="{6343AE60-199A-6B55-CF83-AB4AD22675C5}"/>
              </a:ext>
            </a:extLst>
          </p:cNvPr>
          <p:cNvSpPr txBox="1"/>
          <p:nvPr/>
        </p:nvSpPr>
        <p:spPr>
          <a:xfrm>
            <a:off x="1819703" y="3595200"/>
            <a:ext cx="2264724" cy="369332"/>
          </a:xfrm>
          <a:prstGeom prst="rect">
            <a:avLst/>
          </a:prstGeom>
          <a:noFill/>
        </p:spPr>
        <p:txBody>
          <a:bodyPr wrap="square" rtlCol="0">
            <a:spAutoFit/>
          </a:bodyPr>
          <a:lstStyle/>
          <a:p>
            <a:pPr algn="ctr"/>
            <a:r>
              <a:rPr lang="en-US" altLang="zh-CN" b="1" dirty="0"/>
              <a:t>SSL</a:t>
            </a:r>
            <a:r>
              <a:rPr lang="zh-CN" altLang="en-US" b="1" dirty="0"/>
              <a:t> </a:t>
            </a:r>
            <a:r>
              <a:rPr lang="en-US" altLang="zh-CN" b="1" dirty="0"/>
              <a:t>3.0</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运输层安全实例：</a:t>
              </a:r>
              <a:r>
                <a:rPr lang="en-US" altLang="zh-CN" sz="2000" b="1" dirty="0"/>
                <a:t>SSL/TLS</a:t>
              </a:r>
              <a:endParaRPr lang="zh-CN" altLang="en-US" sz="2000" b="1" dirty="0"/>
            </a:p>
          </p:txBody>
        </p:sp>
      </p:grpSp>
      <p:sp>
        <p:nvSpPr>
          <p:cNvPr id="87" name="íşlïḍè">
            <a:extLst>
              <a:ext uri="{FF2B5EF4-FFF2-40B4-BE49-F238E27FC236}">
                <a16:creationId xmlns:a16="http://schemas.microsoft.com/office/drawing/2014/main" id="{966BE6B8-BED0-7CCC-8673-C7326984D6E8}"/>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现在广泛使用的运输层安全协议有以下两个：</a:t>
            </a:r>
            <a:endParaRPr lang="en-US" altLang="zh-CN" b="1" dirty="0"/>
          </a:p>
        </p:txBody>
      </p:sp>
      <p:sp>
        <p:nvSpPr>
          <p:cNvPr id="88" name="矩形 87">
            <a:extLst>
              <a:ext uri="{FF2B5EF4-FFF2-40B4-BE49-F238E27FC236}">
                <a16:creationId xmlns:a16="http://schemas.microsoft.com/office/drawing/2014/main" id="{8A3D320D-7E6C-8B71-1EBD-ADC1B2924D9F}"/>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851E4C3-C5EF-2BA5-CB0C-B97F19E310B1}"/>
              </a:ext>
            </a:extLst>
          </p:cNvPr>
          <p:cNvSpPr/>
          <p:nvPr/>
        </p:nvSpPr>
        <p:spPr>
          <a:xfrm>
            <a:off x="1266346" y="2262976"/>
            <a:ext cx="3371438" cy="7894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安全套接字层</a:t>
            </a:r>
            <a:endParaRPr lang="en-US" altLang="zh-CN" b="1" dirty="0"/>
          </a:p>
          <a:p>
            <a:pPr algn="ctr"/>
            <a:r>
              <a:rPr lang="zh-CN" altLang="en-US" b="1" dirty="0"/>
              <a:t>（</a:t>
            </a:r>
            <a:r>
              <a:rPr lang="en-US" altLang="zh-CN" b="1" dirty="0"/>
              <a:t>Secure Socket Layer</a:t>
            </a:r>
            <a:r>
              <a:rPr lang="zh-CN" altLang="en-US" b="1" dirty="0"/>
              <a:t>，</a:t>
            </a:r>
            <a:r>
              <a:rPr lang="en-US" altLang="zh-CN" b="1" dirty="0"/>
              <a:t>SSL</a:t>
            </a:r>
            <a:r>
              <a:rPr lang="zh-CN" altLang="en-US" b="1" dirty="0"/>
              <a:t>）</a:t>
            </a:r>
          </a:p>
        </p:txBody>
      </p:sp>
      <p:sp>
        <p:nvSpPr>
          <p:cNvPr id="89" name="矩形 88">
            <a:extLst>
              <a:ext uri="{FF2B5EF4-FFF2-40B4-BE49-F238E27FC236}">
                <a16:creationId xmlns:a16="http://schemas.microsoft.com/office/drawing/2014/main" id="{37F1BF1D-8BB8-4557-F6C4-55AB36719608}"/>
              </a:ext>
            </a:extLst>
          </p:cNvPr>
          <p:cNvSpPr/>
          <p:nvPr/>
        </p:nvSpPr>
        <p:spPr>
          <a:xfrm>
            <a:off x="8515762" y="2262975"/>
            <a:ext cx="3371438" cy="7894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运输层安全</a:t>
            </a:r>
            <a:endParaRPr lang="en-US" altLang="zh-CN" b="1" dirty="0"/>
          </a:p>
          <a:p>
            <a:pPr algn="ctr"/>
            <a:r>
              <a:rPr lang="zh-CN" altLang="en-US" b="1" dirty="0"/>
              <a:t>（</a:t>
            </a:r>
            <a:r>
              <a:rPr lang="en-US" altLang="zh-CN" b="1" dirty="0"/>
              <a:t>Transport Layer Security</a:t>
            </a:r>
            <a:r>
              <a:rPr lang="zh-CN" altLang="en-US" b="1" dirty="0"/>
              <a:t>，</a:t>
            </a:r>
            <a:r>
              <a:rPr lang="en-US" altLang="zh-CN" b="1" dirty="0"/>
              <a:t>TLS</a:t>
            </a:r>
            <a:r>
              <a:rPr lang="zh-CN" altLang="en-US" b="1" dirty="0"/>
              <a:t>）</a:t>
            </a:r>
          </a:p>
        </p:txBody>
      </p:sp>
      <p:grpSp>
        <p:nvGrpSpPr>
          <p:cNvPr id="5" name="组合 4">
            <a:extLst>
              <a:ext uri="{FF2B5EF4-FFF2-40B4-BE49-F238E27FC236}">
                <a16:creationId xmlns:a16="http://schemas.microsoft.com/office/drawing/2014/main" id="{42982168-1843-112B-0D37-5E076975E1B6}"/>
              </a:ext>
            </a:extLst>
          </p:cNvPr>
          <p:cNvGrpSpPr/>
          <p:nvPr/>
        </p:nvGrpSpPr>
        <p:grpSpPr>
          <a:xfrm>
            <a:off x="4637784" y="2008535"/>
            <a:ext cx="3877978" cy="649146"/>
            <a:chOff x="4637784" y="2008535"/>
            <a:chExt cx="3877978" cy="649146"/>
          </a:xfrm>
        </p:grpSpPr>
        <p:cxnSp>
          <p:nvCxnSpPr>
            <p:cNvPr id="11" name="直接箭头连接符 10">
              <a:extLst>
                <a:ext uri="{FF2B5EF4-FFF2-40B4-BE49-F238E27FC236}">
                  <a16:creationId xmlns:a16="http://schemas.microsoft.com/office/drawing/2014/main" id="{77FBDF81-9206-0194-BA37-767860841394}"/>
                </a:ext>
              </a:extLst>
            </p:cNvPr>
            <p:cNvCxnSpPr>
              <a:stCxn id="8" idx="3"/>
              <a:endCxn id="89" idx="1"/>
            </p:cNvCxnSpPr>
            <p:nvPr/>
          </p:nvCxnSpPr>
          <p:spPr>
            <a:xfrm flipV="1">
              <a:off x="4637784" y="2657680"/>
              <a:ext cx="38779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FB6640C2-BBB5-E707-0AED-C38AD0887A4B}"/>
                </a:ext>
              </a:extLst>
            </p:cNvPr>
            <p:cNvSpPr txBox="1"/>
            <p:nvPr/>
          </p:nvSpPr>
          <p:spPr>
            <a:xfrm>
              <a:off x="4637784" y="2008535"/>
              <a:ext cx="3877977" cy="646331"/>
            </a:xfrm>
            <a:prstGeom prst="rect">
              <a:avLst/>
            </a:prstGeom>
            <a:noFill/>
          </p:spPr>
          <p:txBody>
            <a:bodyPr wrap="square" rtlCol="0">
              <a:spAutoFit/>
            </a:bodyPr>
            <a:lstStyle/>
            <a:p>
              <a:pPr algn="ctr"/>
              <a:r>
                <a:rPr lang="en-US" altLang="zh-CN" b="1" dirty="0"/>
                <a:t>1995</a:t>
              </a:r>
              <a:r>
                <a:rPr lang="zh-CN" altLang="en-US" b="1" dirty="0"/>
                <a:t>年，由</a:t>
              </a:r>
              <a:r>
                <a:rPr lang="en-US" altLang="zh-CN" b="1" dirty="0"/>
                <a:t>IETF</a:t>
              </a:r>
              <a:r>
                <a:rPr lang="zh-CN" altLang="en-US" b="1" dirty="0"/>
                <a:t>进行了标准化。</a:t>
              </a:r>
              <a:endParaRPr lang="en-US" altLang="zh-CN" b="1" dirty="0"/>
            </a:p>
            <a:p>
              <a:pPr algn="ctr"/>
              <a:r>
                <a:rPr lang="zh-CN" altLang="en-US" b="1" dirty="0"/>
                <a:t>在</a:t>
              </a:r>
              <a:r>
                <a:rPr lang="en-US" altLang="zh-CN" b="1" dirty="0"/>
                <a:t>SSL 3.0</a:t>
              </a:r>
              <a:r>
                <a:rPr lang="zh-CN" altLang="en-US" b="1" dirty="0"/>
                <a:t>的基础上设计了</a:t>
              </a:r>
              <a:r>
                <a:rPr lang="en-US" altLang="zh-CN" b="1" dirty="0"/>
                <a:t>TLS</a:t>
              </a:r>
              <a:r>
                <a:rPr lang="zh-CN" altLang="en-US" b="1" dirty="0"/>
                <a:t>协议。</a:t>
              </a:r>
            </a:p>
          </p:txBody>
        </p:sp>
      </p:grpSp>
    </p:spTree>
    <p:custDataLst>
      <p:tags r:id="rId1"/>
    </p:custDataLst>
    <p:extLst>
      <p:ext uri="{BB962C8B-B14F-4D97-AF65-F5344CB8AC3E}">
        <p14:creationId xmlns:p14="http://schemas.microsoft.com/office/powerpoint/2010/main" val="46788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8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p:cTn id="25" dur="500" fill="hold"/>
                                        <p:tgtEl>
                                          <p:spTgt spid="89"/>
                                        </p:tgtEl>
                                        <p:attrNameLst>
                                          <p:attrName>ppt_w</p:attrName>
                                        </p:attrNameLst>
                                      </p:cBhvr>
                                      <p:tavLst>
                                        <p:tav tm="0">
                                          <p:val>
                                            <p:fltVal val="0"/>
                                          </p:val>
                                        </p:tav>
                                        <p:tav tm="100000">
                                          <p:val>
                                            <p:strVal val="#ppt_w"/>
                                          </p:val>
                                        </p:tav>
                                      </p:tavLst>
                                    </p:anim>
                                    <p:anim calcmode="lin" valueType="num">
                                      <p:cBhvr>
                                        <p:cTn id="26" dur="500" fill="hold"/>
                                        <p:tgtEl>
                                          <p:spTgt spid="89"/>
                                        </p:tgtEl>
                                        <p:attrNameLst>
                                          <p:attrName>ppt_h</p:attrName>
                                        </p:attrNameLst>
                                      </p:cBhvr>
                                      <p:tavLst>
                                        <p:tav tm="0">
                                          <p:val>
                                            <p:fltVal val="0"/>
                                          </p:val>
                                        </p:tav>
                                        <p:tav tm="100000">
                                          <p:val>
                                            <p:strVal val="#ppt_h"/>
                                          </p:val>
                                        </p:tav>
                                      </p:tavLst>
                                    </p:anim>
                                    <p:animEffect transition="in" filter="fade">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ppt_y</p:attrName>
                                        </p:attrNameLst>
                                      </p:cBhvr>
                                      <p:tavLst>
                                        <p:tav tm="0">
                                          <p:val>
                                            <p:strVal val="#ppt_y-#ppt_h*1.125000"/>
                                          </p:val>
                                        </p:tav>
                                        <p:tav tm="100000">
                                          <p:val>
                                            <p:strVal val="#ppt_y"/>
                                          </p:val>
                                        </p:tav>
                                      </p:tavLst>
                                    </p:anim>
                                    <p:animEffect transition="in" filter="wipe(down)">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1" fill="hold" grpId="0" nodeType="clickEffect">
                                  <p:stCondLst>
                                    <p:cond delay="0"/>
                                  </p:stCondLst>
                                  <p:childTnLst>
                                    <p:set>
                                      <p:cBhvr>
                                        <p:cTn id="37" dur="1" fill="hold">
                                          <p:stCondLst>
                                            <p:cond delay="0"/>
                                          </p:stCondLst>
                                        </p:cTn>
                                        <p:tgtEl>
                                          <p:spTgt spid="91"/>
                                        </p:tgtEl>
                                        <p:attrNameLst>
                                          <p:attrName>style.visibility</p:attrName>
                                        </p:attrNameLst>
                                      </p:cBhvr>
                                      <p:to>
                                        <p:strVal val="visible"/>
                                      </p:to>
                                    </p:set>
                                    <p:anim calcmode="lin" valueType="num">
                                      <p:cBhvr additive="base">
                                        <p:cTn id="38" dur="500"/>
                                        <p:tgtEl>
                                          <p:spTgt spid="91"/>
                                        </p:tgtEl>
                                        <p:attrNameLst>
                                          <p:attrName>ppt_y</p:attrName>
                                        </p:attrNameLst>
                                      </p:cBhvr>
                                      <p:tavLst>
                                        <p:tav tm="0">
                                          <p:val>
                                            <p:strVal val="#ppt_y-#ppt_h*1.125000"/>
                                          </p:val>
                                        </p:tav>
                                        <p:tav tm="100000">
                                          <p:val>
                                            <p:strVal val="#ppt_y"/>
                                          </p:val>
                                        </p:tav>
                                      </p:tavLst>
                                    </p:anim>
                                    <p:animEffect transition="in" filter="wipe(down)">
                                      <p:cBhvr>
                                        <p:cTn id="39" dur="500"/>
                                        <p:tgtEl>
                                          <p:spTgt spid="9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grpId="0" nodeType="clickEffect">
                                  <p:stCondLst>
                                    <p:cond delay="0"/>
                                  </p:stCondLst>
                                  <p:childTnLst>
                                    <p:set>
                                      <p:cBhvr>
                                        <p:cTn id="48" dur="1" fill="hold">
                                          <p:stCondLst>
                                            <p:cond delay="0"/>
                                          </p:stCondLst>
                                        </p:cTn>
                                        <p:tgtEl>
                                          <p:spTgt spid="92"/>
                                        </p:tgtEl>
                                        <p:attrNameLst>
                                          <p:attrName>style.visibility</p:attrName>
                                        </p:attrNameLst>
                                      </p:cBhvr>
                                      <p:to>
                                        <p:strVal val="visible"/>
                                      </p:to>
                                    </p:set>
                                    <p:anim calcmode="lin" valueType="num">
                                      <p:cBhvr additive="base">
                                        <p:cTn id="49" dur="500"/>
                                        <p:tgtEl>
                                          <p:spTgt spid="92"/>
                                        </p:tgtEl>
                                        <p:attrNameLst>
                                          <p:attrName>ppt_y</p:attrName>
                                        </p:attrNameLst>
                                      </p:cBhvr>
                                      <p:tavLst>
                                        <p:tav tm="0">
                                          <p:val>
                                            <p:strVal val="#ppt_y-#ppt_h*1.125000"/>
                                          </p:val>
                                        </p:tav>
                                        <p:tav tm="100000">
                                          <p:val>
                                            <p:strVal val="#ppt_y"/>
                                          </p:val>
                                        </p:tav>
                                      </p:tavLst>
                                    </p:anim>
                                    <p:animEffect transition="in" filter="wipe(down)">
                                      <p:cBhvr>
                                        <p:cTn id="5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 grpId="0"/>
      <p:bldP spid="91" grpId="0"/>
      <p:bldP spid="87" grpId="0"/>
      <p:bldP spid="88" grpId="0" animBg="1"/>
      <p:bldP spid="8" grpId="0" animBg="1"/>
      <p:bldP spid="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grpSp>
        <p:nvGrpSpPr>
          <p:cNvPr id="10" name="组合 9">
            <a:extLst>
              <a:ext uri="{FF2B5EF4-FFF2-40B4-BE49-F238E27FC236}">
                <a16:creationId xmlns:a16="http://schemas.microsoft.com/office/drawing/2014/main" id="{D89B07FD-FD7A-80D0-1451-EE5AFEA32E53}"/>
              </a:ext>
            </a:extLst>
          </p:cNvPr>
          <p:cNvGrpSpPr/>
          <p:nvPr/>
        </p:nvGrpSpPr>
        <p:grpSpPr>
          <a:xfrm>
            <a:off x="1653825" y="1197625"/>
            <a:ext cx="8895325" cy="4553001"/>
            <a:chOff x="798632" y="1862045"/>
            <a:chExt cx="8895325" cy="4553001"/>
          </a:xfrm>
        </p:grpSpPr>
        <p:grpSp>
          <p:nvGrpSpPr>
            <p:cNvPr id="115" name="组合 114">
              <a:extLst>
                <a:ext uri="{FF2B5EF4-FFF2-40B4-BE49-F238E27FC236}">
                  <a16:creationId xmlns:a16="http://schemas.microsoft.com/office/drawing/2014/main" id="{13DD6441-284D-B8D4-0032-6681F0839A94}"/>
                </a:ext>
              </a:extLst>
            </p:cNvPr>
            <p:cNvGrpSpPr/>
            <p:nvPr/>
          </p:nvGrpSpPr>
          <p:grpSpPr>
            <a:xfrm>
              <a:off x="798632" y="1862045"/>
              <a:ext cx="3503719" cy="2595397"/>
              <a:chOff x="825136" y="1782533"/>
              <a:chExt cx="3503719" cy="2595397"/>
            </a:xfrm>
          </p:grpSpPr>
          <p:sp>
            <p:nvSpPr>
              <p:cNvPr id="5" name="矩形 4">
                <a:extLst>
                  <a:ext uri="{FF2B5EF4-FFF2-40B4-BE49-F238E27FC236}">
                    <a16:creationId xmlns:a16="http://schemas.microsoft.com/office/drawing/2014/main" id="{34F1128C-49C5-3311-C6A6-17E9833B19A8}"/>
                  </a:ext>
                </a:extLst>
              </p:cNvPr>
              <p:cNvSpPr/>
              <p:nvPr/>
            </p:nvSpPr>
            <p:spPr>
              <a:xfrm>
                <a:off x="825136" y="2791010"/>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安全威胁</a:t>
                </a:r>
              </a:p>
            </p:txBody>
          </p:sp>
          <p:grpSp>
            <p:nvGrpSpPr>
              <p:cNvPr id="11" name="组合 10">
                <a:extLst>
                  <a:ext uri="{FF2B5EF4-FFF2-40B4-BE49-F238E27FC236}">
                    <a16:creationId xmlns:a16="http://schemas.microsoft.com/office/drawing/2014/main" id="{24784357-F4F4-5473-5C8B-18F6A12105E7}"/>
                  </a:ext>
                </a:extLst>
              </p:cNvPr>
              <p:cNvGrpSpPr/>
              <p:nvPr/>
            </p:nvGrpSpPr>
            <p:grpSpPr>
              <a:xfrm>
                <a:off x="3185269" y="1782533"/>
                <a:ext cx="1143586" cy="2595397"/>
                <a:chOff x="3081750" y="1457859"/>
                <a:chExt cx="1143586" cy="2595397"/>
              </a:xfrm>
            </p:grpSpPr>
            <p:sp>
              <p:nvSpPr>
                <p:cNvPr id="79" name="矩形 78">
                  <a:extLst>
                    <a:ext uri="{FF2B5EF4-FFF2-40B4-BE49-F238E27FC236}">
                      <a16:creationId xmlns:a16="http://schemas.microsoft.com/office/drawing/2014/main" id="{BB2C1384-7980-75C9-F734-ED62F7608ACB}"/>
                    </a:ext>
                  </a:extLst>
                </p:cNvPr>
                <p:cNvSpPr/>
                <p:nvPr/>
              </p:nvSpPr>
              <p:spPr>
                <a:xfrm>
                  <a:off x="3081750" y="1457859"/>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被动攻击</a:t>
                  </a:r>
                </a:p>
              </p:txBody>
            </p:sp>
            <p:sp>
              <p:nvSpPr>
                <p:cNvPr id="80" name="矩形 79">
                  <a:extLst>
                    <a:ext uri="{FF2B5EF4-FFF2-40B4-BE49-F238E27FC236}">
                      <a16:creationId xmlns:a16="http://schemas.microsoft.com/office/drawing/2014/main" id="{A5126E92-48BD-7677-72DC-2223D1DEDBE5}"/>
                    </a:ext>
                  </a:extLst>
                </p:cNvPr>
                <p:cNvSpPr/>
                <p:nvPr/>
              </p:nvSpPr>
              <p:spPr>
                <a:xfrm>
                  <a:off x="3081750" y="3596056"/>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主动攻击</a:t>
                  </a:r>
                </a:p>
              </p:txBody>
            </p:sp>
          </p:grpSp>
          <p:cxnSp>
            <p:nvCxnSpPr>
              <p:cNvPr id="13" name="连接符: 肘形 12">
                <a:extLst>
                  <a:ext uri="{FF2B5EF4-FFF2-40B4-BE49-F238E27FC236}">
                    <a16:creationId xmlns:a16="http://schemas.microsoft.com/office/drawing/2014/main" id="{F54E43B4-0C14-531A-F6D8-C8E1EFB62FFE}"/>
                  </a:ext>
                </a:extLst>
              </p:cNvPr>
              <p:cNvCxnSpPr>
                <a:stCxn id="5" idx="3"/>
                <a:endCxn id="79" idx="1"/>
              </p:cNvCxnSpPr>
              <p:nvPr/>
            </p:nvCxnSpPr>
            <p:spPr>
              <a:xfrm flipV="1">
                <a:off x="1968722" y="2011133"/>
                <a:ext cx="1216547" cy="1008477"/>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2F584458-2900-990F-EE5E-4AC35FA55512}"/>
                  </a:ext>
                </a:extLst>
              </p:cNvPr>
              <p:cNvCxnSpPr>
                <a:cxnSpLocks/>
                <a:stCxn id="5" idx="3"/>
                <a:endCxn id="80" idx="1"/>
              </p:cNvCxnSpPr>
              <p:nvPr/>
            </p:nvCxnSpPr>
            <p:spPr>
              <a:xfrm>
                <a:off x="1968722" y="3019610"/>
                <a:ext cx="1216547" cy="112972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89793E63-42BC-1A31-46A7-F12418038224}"/>
                </a:ext>
              </a:extLst>
            </p:cNvPr>
            <p:cNvGrpSpPr/>
            <p:nvPr/>
          </p:nvGrpSpPr>
          <p:grpSpPr>
            <a:xfrm>
              <a:off x="4302351" y="2898634"/>
              <a:ext cx="2360133" cy="1558808"/>
              <a:chOff x="4302351" y="2898634"/>
              <a:chExt cx="2360133" cy="1558808"/>
            </a:xfrm>
          </p:grpSpPr>
          <p:sp>
            <p:nvSpPr>
              <p:cNvPr id="81" name="矩形 80">
                <a:extLst>
                  <a:ext uri="{FF2B5EF4-FFF2-40B4-BE49-F238E27FC236}">
                    <a16:creationId xmlns:a16="http://schemas.microsoft.com/office/drawing/2014/main" id="{4F5151BD-D2E9-51B2-310E-EA9C58D2C46E}"/>
                  </a:ext>
                </a:extLst>
              </p:cNvPr>
              <p:cNvSpPr/>
              <p:nvPr/>
            </p:nvSpPr>
            <p:spPr>
              <a:xfrm>
                <a:off x="5518898" y="2898634"/>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中断</a:t>
                </a:r>
              </a:p>
            </p:txBody>
          </p:sp>
          <p:sp>
            <p:nvSpPr>
              <p:cNvPr id="82" name="矩形 81">
                <a:extLst>
                  <a:ext uri="{FF2B5EF4-FFF2-40B4-BE49-F238E27FC236}">
                    <a16:creationId xmlns:a16="http://schemas.microsoft.com/office/drawing/2014/main" id="{737598D8-93E9-8A14-3512-4FC9BE57BA6D}"/>
                  </a:ext>
                </a:extLst>
              </p:cNvPr>
              <p:cNvSpPr/>
              <p:nvPr/>
            </p:nvSpPr>
            <p:spPr>
              <a:xfrm>
                <a:off x="5518898" y="3449438"/>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篡改</a:t>
                </a:r>
              </a:p>
            </p:txBody>
          </p:sp>
          <p:sp>
            <p:nvSpPr>
              <p:cNvPr id="83" name="矩形 82">
                <a:extLst>
                  <a:ext uri="{FF2B5EF4-FFF2-40B4-BE49-F238E27FC236}">
                    <a16:creationId xmlns:a16="http://schemas.microsoft.com/office/drawing/2014/main" id="{CE89130A-16C3-3382-3D93-93262C95437B}"/>
                  </a:ext>
                </a:extLst>
              </p:cNvPr>
              <p:cNvSpPr/>
              <p:nvPr/>
            </p:nvSpPr>
            <p:spPr>
              <a:xfrm>
                <a:off x="5518898" y="4000242"/>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伪造</a:t>
                </a:r>
              </a:p>
            </p:txBody>
          </p:sp>
          <p:cxnSp>
            <p:nvCxnSpPr>
              <p:cNvPr id="95" name="连接符: 肘形 94">
                <a:extLst>
                  <a:ext uri="{FF2B5EF4-FFF2-40B4-BE49-F238E27FC236}">
                    <a16:creationId xmlns:a16="http://schemas.microsoft.com/office/drawing/2014/main" id="{E267BB41-74AF-2F77-5D40-A43FD696AED4}"/>
                  </a:ext>
                </a:extLst>
              </p:cNvPr>
              <p:cNvCxnSpPr>
                <a:cxnSpLocks/>
                <a:stCxn id="80" idx="3"/>
                <a:endCxn id="81" idx="1"/>
              </p:cNvCxnSpPr>
              <p:nvPr/>
            </p:nvCxnSpPr>
            <p:spPr>
              <a:xfrm flipV="1">
                <a:off x="4302351" y="3127234"/>
                <a:ext cx="1216547" cy="1101608"/>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94EC7496-6A62-0330-FF31-53D6FE5B6C4F}"/>
                  </a:ext>
                </a:extLst>
              </p:cNvPr>
              <p:cNvCxnSpPr>
                <a:cxnSpLocks/>
                <a:stCxn id="80" idx="3"/>
                <a:endCxn id="82" idx="1"/>
              </p:cNvCxnSpPr>
              <p:nvPr/>
            </p:nvCxnSpPr>
            <p:spPr>
              <a:xfrm flipV="1">
                <a:off x="4302351" y="3678038"/>
                <a:ext cx="1216547" cy="550804"/>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82D909AB-754D-C245-D6B0-C49CE9E1A0C1}"/>
                  </a:ext>
                </a:extLst>
              </p:cNvPr>
              <p:cNvCxnSpPr>
                <a:cxnSpLocks/>
                <a:stCxn id="80" idx="3"/>
                <a:endCxn id="83" idx="1"/>
              </p:cNvCxnSpPr>
              <p:nvPr/>
            </p:nvCxnSpPr>
            <p:spPr>
              <a:xfrm>
                <a:off x="4302351" y="4228842"/>
                <a:ext cx="1216547" cy="1270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FFB21FCC-B51A-F830-A21F-9755320FCA59}"/>
                </a:ext>
              </a:extLst>
            </p:cNvPr>
            <p:cNvGrpSpPr/>
            <p:nvPr/>
          </p:nvGrpSpPr>
          <p:grpSpPr>
            <a:xfrm>
              <a:off x="4302351" y="4228842"/>
              <a:ext cx="2360133" cy="779404"/>
              <a:chOff x="4302351" y="4228842"/>
              <a:chExt cx="2360133" cy="779404"/>
            </a:xfrm>
          </p:grpSpPr>
          <p:sp>
            <p:nvSpPr>
              <p:cNvPr id="84" name="矩形 83">
                <a:extLst>
                  <a:ext uri="{FF2B5EF4-FFF2-40B4-BE49-F238E27FC236}">
                    <a16:creationId xmlns:a16="http://schemas.microsoft.com/office/drawing/2014/main" id="{0209089C-9157-DBF0-16F8-2A3671AF8C09}"/>
                  </a:ext>
                </a:extLst>
              </p:cNvPr>
              <p:cNvSpPr/>
              <p:nvPr/>
            </p:nvSpPr>
            <p:spPr>
              <a:xfrm>
                <a:off x="5518898" y="4551046"/>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恶意程序</a:t>
                </a:r>
              </a:p>
            </p:txBody>
          </p:sp>
          <p:cxnSp>
            <p:nvCxnSpPr>
              <p:cNvPr id="103" name="连接符: 肘形 102">
                <a:extLst>
                  <a:ext uri="{FF2B5EF4-FFF2-40B4-BE49-F238E27FC236}">
                    <a16:creationId xmlns:a16="http://schemas.microsoft.com/office/drawing/2014/main" id="{C61F0153-7FC1-9D0A-2A46-91AC11861138}"/>
                  </a:ext>
                </a:extLst>
              </p:cNvPr>
              <p:cNvCxnSpPr>
                <a:cxnSpLocks/>
                <a:stCxn id="80" idx="3"/>
                <a:endCxn id="84" idx="1"/>
              </p:cNvCxnSpPr>
              <p:nvPr/>
            </p:nvCxnSpPr>
            <p:spPr>
              <a:xfrm>
                <a:off x="4302351" y="4228842"/>
                <a:ext cx="1216547" cy="550804"/>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5" name="矩形 84">
              <a:extLst>
                <a:ext uri="{FF2B5EF4-FFF2-40B4-BE49-F238E27FC236}">
                  <a16:creationId xmlns:a16="http://schemas.microsoft.com/office/drawing/2014/main" id="{211D1F07-AB42-7A7B-247A-BEBFD8E02858}"/>
                </a:ext>
              </a:extLst>
            </p:cNvPr>
            <p:cNvSpPr/>
            <p:nvPr/>
          </p:nvSpPr>
          <p:spPr>
            <a:xfrm>
              <a:off x="5518898" y="5101849"/>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拒绝服务</a:t>
              </a:r>
            </a:p>
          </p:txBody>
        </p:sp>
        <p:cxnSp>
          <p:nvCxnSpPr>
            <p:cNvPr id="104" name="连接符: 肘形 103">
              <a:extLst>
                <a:ext uri="{FF2B5EF4-FFF2-40B4-BE49-F238E27FC236}">
                  <a16:creationId xmlns:a16="http://schemas.microsoft.com/office/drawing/2014/main" id="{9AD245B2-4B4F-4593-04B3-6BB2AC3BA810}"/>
                </a:ext>
              </a:extLst>
            </p:cNvPr>
            <p:cNvCxnSpPr>
              <a:cxnSpLocks/>
              <a:stCxn id="80" idx="3"/>
              <a:endCxn id="85" idx="1"/>
            </p:cNvCxnSpPr>
            <p:nvPr/>
          </p:nvCxnSpPr>
          <p:spPr>
            <a:xfrm>
              <a:off x="4302351" y="4228842"/>
              <a:ext cx="1216547" cy="1101607"/>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01F7BC8E-747B-B9B5-B9A3-26D83C699588}"/>
                </a:ext>
              </a:extLst>
            </p:cNvPr>
            <p:cNvGrpSpPr/>
            <p:nvPr/>
          </p:nvGrpSpPr>
          <p:grpSpPr>
            <a:xfrm>
              <a:off x="6662484" y="3184000"/>
              <a:ext cx="3031473" cy="3231046"/>
              <a:chOff x="6662484" y="3184000"/>
              <a:chExt cx="3031473" cy="3231046"/>
            </a:xfrm>
          </p:grpSpPr>
          <p:grpSp>
            <p:nvGrpSpPr>
              <p:cNvPr id="9" name="组合 8">
                <a:extLst>
                  <a:ext uri="{FF2B5EF4-FFF2-40B4-BE49-F238E27FC236}">
                    <a16:creationId xmlns:a16="http://schemas.microsoft.com/office/drawing/2014/main" id="{CC09B9BB-3B00-11EE-1EFC-9BC92309D31D}"/>
                  </a:ext>
                </a:extLst>
              </p:cNvPr>
              <p:cNvGrpSpPr/>
              <p:nvPr/>
            </p:nvGrpSpPr>
            <p:grpSpPr>
              <a:xfrm>
                <a:off x="7879030" y="3184000"/>
                <a:ext cx="1814927" cy="3231046"/>
                <a:chOff x="6858616" y="2494448"/>
                <a:chExt cx="1814927" cy="3231046"/>
              </a:xfrm>
            </p:grpSpPr>
            <p:sp>
              <p:nvSpPr>
                <p:cNvPr id="86" name="矩形 85">
                  <a:extLst>
                    <a:ext uri="{FF2B5EF4-FFF2-40B4-BE49-F238E27FC236}">
                      <a16:creationId xmlns:a16="http://schemas.microsoft.com/office/drawing/2014/main" id="{CC9DD234-8D16-FE30-A035-DFE2FC30862E}"/>
                    </a:ext>
                  </a:extLst>
                </p:cNvPr>
                <p:cNvSpPr/>
                <p:nvPr/>
              </p:nvSpPr>
              <p:spPr>
                <a:xfrm>
                  <a:off x="6858616" y="2494448"/>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计算机病毒</a:t>
                  </a:r>
                </a:p>
              </p:txBody>
            </p:sp>
            <p:sp>
              <p:nvSpPr>
                <p:cNvPr id="87" name="矩形 86">
                  <a:extLst>
                    <a:ext uri="{FF2B5EF4-FFF2-40B4-BE49-F238E27FC236}">
                      <a16:creationId xmlns:a16="http://schemas.microsoft.com/office/drawing/2014/main" id="{E0978F68-84A0-8936-BEB3-707ACE23995E}"/>
                    </a:ext>
                  </a:extLst>
                </p:cNvPr>
                <p:cNvSpPr/>
                <p:nvPr/>
              </p:nvSpPr>
              <p:spPr>
                <a:xfrm>
                  <a:off x="6858616" y="3042636"/>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计算机蠕虫</a:t>
                  </a:r>
                </a:p>
              </p:txBody>
            </p:sp>
            <p:sp>
              <p:nvSpPr>
                <p:cNvPr id="88" name="矩形 87">
                  <a:extLst>
                    <a:ext uri="{FF2B5EF4-FFF2-40B4-BE49-F238E27FC236}">
                      <a16:creationId xmlns:a16="http://schemas.microsoft.com/office/drawing/2014/main" id="{D1DAEEF5-2B69-4A54-3FAD-D82D64EB9FA6}"/>
                    </a:ext>
                  </a:extLst>
                </p:cNvPr>
                <p:cNvSpPr/>
                <p:nvPr/>
              </p:nvSpPr>
              <p:spPr>
                <a:xfrm>
                  <a:off x="6858616" y="3584834"/>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特洛伊木马</a:t>
                  </a:r>
                </a:p>
              </p:txBody>
            </p:sp>
            <p:sp>
              <p:nvSpPr>
                <p:cNvPr id="91" name="矩形 90">
                  <a:extLst>
                    <a:ext uri="{FF2B5EF4-FFF2-40B4-BE49-F238E27FC236}">
                      <a16:creationId xmlns:a16="http://schemas.microsoft.com/office/drawing/2014/main" id="{FF681B8B-941F-62F3-CB4E-1BB1E00A7900}"/>
                    </a:ext>
                  </a:extLst>
                </p:cNvPr>
                <p:cNvSpPr/>
                <p:nvPr/>
              </p:nvSpPr>
              <p:spPr>
                <a:xfrm>
                  <a:off x="6858616" y="4127032"/>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逻辑炸弹</a:t>
                  </a:r>
                </a:p>
              </p:txBody>
            </p:sp>
            <p:sp>
              <p:nvSpPr>
                <p:cNvPr id="92" name="矩形 91">
                  <a:extLst>
                    <a:ext uri="{FF2B5EF4-FFF2-40B4-BE49-F238E27FC236}">
                      <a16:creationId xmlns:a16="http://schemas.microsoft.com/office/drawing/2014/main" id="{A53734D1-CC68-33E1-511F-FD4893B0030C}"/>
                    </a:ext>
                  </a:extLst>
                </p:cNvPr>
                <p:cNvSpPr/>
                <p:nvPr/>
              </p:nvSpPr>
              <p:spPr>
                <a:xfrm>
                  <a:off x="6858616" y="4697663"/>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后门入侵</a:t>
                  </a:r>
                </a:p>
              </p:txBody>
            </p:sp>
            <p:sp>
              <p:nvSpPr>
                <p:cNvPr id="93" name="矩形 92">
                  <a:extLst>
                    <a:ext uri="{FF2B5EF4-FFF2-40B4-BE49-F238E27FC236}">
                      <a16:creationId xmlns:a16="http://schemas.microsoft.com/office/drawing/2014/main" id="{BDD909C6-D0BC-6B01-92A2-B29BD5789C54}"/>
                    </a:ext>
                  </a:extLst>
                </p:cNvPr>
                <p:cNvSpPr/>
                <p:nvPr/>
              </p:nvSpPr>
              <p:spPr>
                <a:xfrm>
                  <a:off x="6858616" y="5268294"/>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流氓软件</a:t>
                  </a:r>
                </a:p>
              </p:txBody>
            </p:sp>
          </p:grpSp>
          <p:cxnSp>
            <p:nvCxnSpPr>
              <p:cNvPr id="105" name="连接符: 肘形 104">
                <a:extLst>
                  <a:ext uri="{FF2B5EF4-FFF2-40B4-BE49-F238E27FC236}">
                    <a16:creationId xmlns:a16="http://schemas.microsoft.com/office/drawing/2014/main" id="{8071644B-7060-4A62-B11E-6B1204E98435}"/>
                  </a:ext>
                </a:extLst>
              </p:cNvPr>
              <p:cNvCxnSpPr>
                <a:cxnSpLocks/>
                <a:stCxn id="84" idx="3"/>
                <a:endCxn id="86" idx="1"/>
              </p:cNvCxnSpPr>
              <p:nvPr/>
            </p:nvCxnSpPr>
            <p:spPr>
              <a:xfrm flipV="1">
                <a:off x="6662484" y="3412600"/>
                <a:ext cx="1216546" cy="1367046"/>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连接符: 肘形 105">
                <a:extLst>
                  <a:ext uri="{FF2B5EF4-FFF2-40B4-BE49-F238E27FC236}">
                    <a16:creationId xmlns:a16="http://schemas.microsoft.com/office/drawing/2014/main" id="{E9CE79DC-2A63-903E-D223-A4C874CFB0D9}"/>
                  </a:ext>
                </a:extLst>
              </p:cNvPr>
              <p:cNvCxnSpPr>
                <a:cxnSpLocks/>
                <a:stCxn id="84" idx="3"/>
                <a:endCxn id="87" idx="1"/>
              </p:cNvCxnSpPr>
              <p:nvPr/>
            </p:nvCxnSpPr>
            <p:spPr>
              <a:xfrm flipV="1">
                <a:off x="6662484" y="3960788"/>
                <a:ext cx="1216546" cy="818858"/>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连接符: 肘形 106">
                <a:extLst>
                  <a:ext uri="{FF2B5EF4-FFF2-40B4-BE49-F238E27FC236}">
                    <a16:creationId xmlns:a16="http://schemas.microsoft.com/office/drawing/2014/main" id="{1545140F-101A-C2B3-A724-676D1253A46B}"/>
                  </a:ext>
                </a:extLst>
              </p:cNvPr>
              <p:cNvCxnSpPr>
                <a:cxnSpLocks/>
                <a:stCxn id="84" idx="3"/>
                <a:endCxn id="88" idx="1"/>
              </p:cNvCxnSpPr>
              <p:nvPr/>
            </p:nvCxnSpPr>
            <p:spPr>
              <a:xfrm flipV="1">
                <a:off x="6662484" y="4502986"/>
                <a:ext cx="1216546" cy="27666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01FBBCBF-4061-33F3-A445-2D87FA178E28}"/>
                  </a:ext>
                </a:extLst>
              </p:cNvPr>
              <p:cNvCxnSpPr>
                <a:cxnSpLocks/>
                <a:stCxn id="84" idx="3"/>
                <a:endCxn id="91" idx="1"/>
              </p:cNvCxnSpPr>
              <p:nvPr/>
            </p:nvCxnSpPr>
            <p:spPr>
              <a:xfrm>
                <a:off x="6662484" y="4779646"/>
                <a:ext cx="1216546" cy="265538"/>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3EFEA4B-5874-5189-FDF9-8B87A656171E}"/>
                  </a:ext>
                </a:extLst>
              </p:cNvPr>
              <p:cNvCxnSpPr>
                <a:cxnSpLocks/>
                <a:stCxn id="84" idx="3"/>
                <a:endCxn id="92" idx="1"/>
              </p:cNvCxnSpPr>
              <p:nvPr/>
            </p:nvCxnSpPr>
            <p:spPr>
              <a:xfrm>
                <a:off x="6662484" y="4779646"/>
                <a:ext cx="1216546" cy="836169"/>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连接符: 肘形 111">
                <a:extLst>
                  <a:ext uri="{FF2B5EF4-FFF2-40B4-BE49-F238E27FC236}">
                    <a16:creationId xmlns:a16="http://schemas.microsoft.com/office/drawing/2014/main" id="{8CD83414-23CD-B21D-B44B-EA267E66B867}"/>
                  </a:ext>
                </a:extLst>
              </p:cNvPr>
              <p:cNvCxnSpPr>
                <a:cxnSpLocks/>
                <a:stCxn id="84" idx="3"/>
                <a:endCxn id="93" idx="1"/>
              </p:cNvCxnSpPr>
              <p:nvPr/>
            </p:nvCxnSpPr>
            <p:spPr>
              <a:xfrm>
                <a:off x="6662484" y="4779646"/>
                <a:ext cx="1216546" cy="140680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 name="对话气泡: 圆角矩形 11">
            <a:extLst>
              <a:ext uri="{FF2B5EF4-FFF2-40B4-BE49-F238E27FC236}">
                <a16:creationId xmlns:a16="http://schemas.microsoft.com/office/drawing/2014/main" id="{789E29CD-DC52-5F6D-27B2-04608ED9C32D}"/>
              </a:ext>
            </a:extLst>
          </p:cNvPr>
          <p:cNvSpPr/>
          <p:nvPr/>
        </p:nvSpPr>
        <p:spPr>
          <a:xfrm>
            <a:off x="5974957" y="769935"/>
            <a:ext cx="5104852" cy="1350848"/>
          </a:xfrm>
          <a:prstGeom prst="wedgeRoundRectCallout">
            <a:avLst>
              <a:gd name="adj1" fmla="val -63617"/>
              <a:gd name="adj2" fmla="val -174"/>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t>不涉及对数据的更改，</a:t>
            </a:r>
            <a:r>
              <a:rPr lang="zh-CN" altLang="en-US" b="1" dirty="0">
                <a:solidFill>
                  <a:schemeClr val="tx1"/>
                </a:solidFill>
                <a:highlight>
                  <a:srgbClr val="FFFF00"/>
                </a:highlight>
              </a:rPr>
              <a:t>很难被发现</a:t>
            </a:r>
            <a:r>
              <a:rPr lang="zh-CN" altLang="en-US" b="1" dirty="0"/>
              <a:t>。</a:t>
            </a:r>
            <a:endParaRPr lang="en-US" altLang="zh-CN" b="1" dirty="0"/>
          </a:p>
          <a:p>
            <a:pPr>
              <a:lnSpc>
                <a:spcPct val="150000"/>
              </a:lnSpc>
            </a:pPr>
            <a:r>
              <a:rPr lang="zh-CN" altLang="en-US" b="1" dirty="0"/>
              <a:t>对付被动攻击主要采用</a:t>
            </a:r>
            <a:r>
              <a:rPr lang="zh-CN" altLang="en-US" b="1" dirty="0">
                <a:solidFill>
                  <a:schemeClr val="tx1"/>
                </a:solidFill>
                <a:highlight>
                  <a:srgbClr val="FFFF00"/>
                </a:highlight>
              </a:rPr>
              <a:t>各种数据加密技术进行预防</a:t>
            </a:r>
            <a:r>
              <a:rPr lang="zh-CN" altLang="en-US" b="1" dirty="0"/>
              <a:t>，而不是主动检测。</a:t>
            </a:r>
          </a:p>
        </p:txBody>
      </p:sp>
      <p:sp>
        <p:nvSpPr>
          <p:cNvPr id="40" name="对话气泡: 圆角矩形 39">
            <a:extLst>
              <a:ext uri="{FF2B5EF4-FFF2-40B4-BE49-F238E27FC236}">
                <a16:creationId xmlns:a16="http://schemas.microsoft.com/office/drawing/2014/main" id="{E771B6DB-B4CA-952A-AA48-F2E7FF881F8D}"/>
              </a:ext>
            </a:extLst>
          </p:cNvPr>
          <p:cNvSpPr/>
          <p:nvPr/>
        </p:nvSpPr>
        <p:spPr>
          <a:xfrm>
            <a:off x="477005" y="4133244"/>
            <a:ext cx="5104852" cy="2305656"/>
          </a:xfrm>
          <a:prstGeom prst="wedgeRoundRectCallout">
            <a:avLst>
              <a:gd name="adj1" fmla="val 28333"/>
              <a:gd name="adj2" fmla="val -6333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t>主动攻击</a:t>
            </a:r>
            <a:r>
              <a:rPr lang="zh-CN" altLang="en-US" b="1" dirty="0">
                <a:solidFill>
                  <a:schemeClr val="tx1"/>
                </a:solidFill>
                <a:highlight>
                  <a:srgbClr val="FFFF00"/>
                </a:highlight>
              </a:rPr>
              <a:t>容易检测</a:t>
            </a:r>
            <a:r>
              <a:rPr lang="zh-CN" altLang="en-US" b="1" dirty="0"/>
              <a:t>。</a:t>
            </a:r>
            <a:endParaRPr lang="en-US" altLang="zh-CN" b="1" dirty="0"/>
          </a:p>
          <a:p>
            <a:pPr>
              <a:lnSpc>
                <a:spcPct val="150000"/>
              </a:lnSpc>
            </a:pPr>
            <a:r>
              <a:rPr lang="zh-CN" altLang="en-US" b="1" dirty="0"/>
              <a:t>对付主动攻击除要采取数据加密技术、访问控制技术等</a:t>
            </a:r>
            <a:r>
              <a:rPr lang="zh-CN" altLang="en-US" b="1" dirty="0">
                <a:solidFill>
                  <a:schemeClr val="tx1"/>
                </a:solidFill>
                <a:highlight>
                  <a:srgbClr val="FFFF00"/>
                </a:highlight>
              </a:rPr>
              <a:t>预防措施</a:t>
            </a:r>
            <a:r>
              <a:rPr lang="zh-CN" altLang="en-US" b="1" dirty="0"/>
              <a:t>，还需要采取</a:t>
            </a:r>
            <a:r>
              <a:rPr lang="zh-CN" altLang="en-US" b="1" dirty="0">
                <a:solidFill>
                  <a:schemeClr val="tx1"/>
                </a:solidFill>
                <a:highlight>
                  <a:srgbClr val="FFFF00"/>
                </a:highlight>
              </a:rPr>
              <a:t>各种检测技术</a:t>
            </a:r>
            <a:r>
              <a:rPr lang="zh-CN" altLang="en-US" b="1" dirty="0"/>
              <a:t>及时发现并阻止攻击，同时还要对攻击源进行追踪，并利用</a:t>
            </a:r>
            <a:r>
              <a:rPr lang="zh-CN" altLang="en-US" b="1" dirty="0">
                <a:solidFill>
                  <a:schemeClr val="tx1"/>
                </a:solidFill>
                <a:highlight>
                  <a:srgbClr val="FFFF00"/>
                </a:highlight>
              </a:rPr>
              <a:t>法律手段</a:t>
            </a:r>
            <a:r>
              <a:rPr lang="zh-CN" altLang="en-US" b="1" dirty="0"/>
              <a:t>对其进行打击。</a:t>
            </a:r>
          </a:p>
        </p:txBody>
      </p:sp>
    </p:spTree>
    <p:custDataLst>
      <p:tags r:id="rId1"/>
    </p:custDataLst>
    <p:extLst>
      <p:ext uri="{BB962C8B-B14F-4D97-AF65-F5344CB8AC3E}">
        <p14:creationId xmlns:p14="http://schemas.microsoft.com/office/powerpoint/2010/main" val="231623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运输层安全实例：</a:t>
              </a:r>
              <a:r>
                <a:rPr lang="en-US" altLang="zh-CN" sz="2000" b="1" dirty="0"/>
                <a:t>SSL/TLS</a:t>
              </a:r>
              <a:endParaRPr lang="zh-CN" altLang="en-US" sz="2000" b="1" dirty="0"/>
            </a:p>
          </p:txBody>
        </p:sp>
      </p:grpSp>
      <p:sp>
        <p:nvSpPr>
          <p:cNvPr id="87" name="íşlïḍè">
            <a:extLst>
              <a:ext uri="{FF2B5EF4-FFF2-40B4-BE49-F238E27FC236}">
                <a16:creationId xmlns:a16="http://schemas.microsoft.com/office/drawing/2014/main" id="{966BE6B8-BED0-7CCC-8673-C7326984D6E8}"/>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现在很多浏览器都已使用了</a:t>
            </a:r>
            <a:r>
              <a:rPr lang="en-US" altLang="zh-CN" b="1" dirty="0"/>
              <a:t>SSL</a:t>
            </a:r>
            <a:r>
              <a:rPr lang="zh-CN" altLang="en-US" b="1" dirty="0"/>
              <a:t>和</a:t>
            </a:r>
            <a:r>
              <a:rPr lang="en-US" altLang="zh-CN" b="1" dirty="0"/>
              <a:t>TLS</a:t>
            </a:r>
            <a:r>
              <a:rPr lang="zh-CN" altLang="en-US" b="1" dirty="0"/>
              <a:t>。</a:t>
            </a:r>
            <a:endParaRPr lang="en-US" altLang="zh-CN" b="1" dirty="0"/>
          </a:p>
        </p:txBody>
      </p:sp>
      <p:sp>
        <p:nvSpPr>
          <p:cNvPr id="88" name="矩形 87">
            <a:extLst>
              <a:ext uri="{FF2B5EF4-FFF2-40B4-BE49-F238E27FC236}">
                <a16:creationId xmlns:a16="http://schemas.microsoft.com/office/drawing/2014/main" id="{8A3D320D-7E6C-8B71-1EBD-ADC1B2924D9F}"/>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图形用户界面, 文本, 应用程序&#10;&#10;描述已自动生成">
            <a:extLst>
              <a:ext uri="{FF2B5EF4-FFF2-40B4-BE49-F238E27FC236}">
                <a16:creationId xmlns:a16="http://schemas.microsoft.com/office/drawing/2014/main" id="{EE2BC85B-F368-2D9A-AA5B-B42882076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651" y="749300"/>
            <a:ext cx="4313432" cy="5682999"/>
          </a:xfrm>
          <a:prstGeom prst="rect">
            <a:avLst/>
          </a:prstGeom>
        </p:spPr>
      </p:pic>
      <p:sp>
        <p:nvSpPr>
          <p:cNvPr id="5" name="矩形 4">
            <a:extLst>
              <a:ext uri="{FF2B5EF4-FFF2-40B4-BE49-F238E27FC236}">
                <a16:creationId xmlns:a16="http://schemas.microsoft.com/office/drawing/2014/main" id="{22B748AF-84D3-30DB-1ED5-BF412103C7C9}"/>
              </a:ext>
            </a:extLst>
          </p:cNvPr>
          <p:cNvSpPr/>
          <p:nvPr/>
        </p:nvSpPr>
        <p:spPr>
          <a:xfrm>
            <a:off x="7060652" y="773064"/>
            <a:ext cx="852426" cy="230884"/>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D749CB0-7259-1932-CAD9-DDD65E27C0E4}"/>
              </a:ext>
            </a:extLst>
          </p:cNvPr>
          <p:cNvSpPr/>
          <p:nvPr/>
        </p:nvSpPr>
        <p:spPr>
          <a:xfrm>
            <a:off x="9365409" y="1069869"/>
            <a:ext cx="481976" cy="230884"/>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A7DA0A1-7005-DBDF-0C2E-906CBFD59DAD}"/>
              </a:ext>
            </a:extLst>
          </p:cNvPr>
          <p:cNvSpPr/>
          <p:nvPr/>
        </p:nvSpPr>
        <p:spPr>
          <a:xfrm>
            <a:off x="7486864" y="2256245"/>
            <a:ext cx="1024089" cy="634666"/>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9606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8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800" decel="100000"/>
                                        <p:tgtEl>
                                          <p:spTgt spid="14"/>
                                        </p:tgtEl>
                                      </p:cBhvr>
                                    </p:animEffect>
                                    <p:anim calcmode="lin" valueType="num">
                                      <p:cBhvr>
                                        <p:cTn id="19" dur="800" decel="100000" fill="hold"/>
                                        <p:tgtEl>
                                          <p:spTgt spid="14"/>
                                        </p:tgtEl>
                                        <p:attrNameLst>
                                          <p:attrName>style.rotation</p:attrName>
                                        </p:attrNameLst>
                                      </p:cBhvr>
                                      <p:tavLst>
                                        <p:tav tm="0">
                                          <p:val>
                                            <p:fltVal val="-90"/>
                                          </p:val>
                                        </p:tav>
                                        <p:tav tm="100000">
                                          <p:val>
                                            <p:fltVal val="0"/>
                                          </p:val>
                                        </p:tav>
                                      </p:tavLst>
                                    </p:anim>
                                    <p:anim calcmode="lin" valueType="num">
                                      <p:cBhvr>
                                        <p:cTn id="20" dur="800" decel="100000" fill="hold"/>
                                        <p:tgtEl>
                                          <p:spTgt spid="14"/>
                                        </p:tgtEl>
                                        <p:attrNameLst>
                                          <p:attrName>ppt_x</p:attrName>
                                        </p:attrNameLst>
                                      </p:cBhvr>
                                      <p:tavLst>
                                        <p:tav tm="0">
                                          <p:val>
                                            <p:strVal val="#ppt_x+0.4"/>
                                          </p:val>
                                        </p:tav>
                                        <p:tav tm="100000">
                                          <p:val>
                                            <p:strVal val="#ppt_x-0.05"/>
                                          </p:val>
                                        </p:tav>
                                      </p:tavLst>
                                    </p:anim>
                                    <p:anim calcmode="lin" valueType="num">
                                      <p:cBhvr>
                                        <p:cTn id="21" dur="800" decel="100000" fill="hold"/>
                                        <p:tgtEl>
                                          <p:spTgt spid="14"/>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5" grpId="0" animBg="1"/>
      <p:bldP spid="16" grpId="0" animBg="1"/>
      <p:bldP spid="1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运输层安全实例：</a:t>
              </a:r>
              <a:r>
                <a:rPr lang="en-US" altLang="zh-CN" sz="2000" b="1" dirty="0"/>
                <a:t>SSL/TLS</a:t>
              </a:r>
              <a:endParaRPr lang="zh-CN" altLang="en-US" sz="2000" b="1" dirty="0"/>
            </a:p>
          </p:txBody>
        </p:sp>
      </p:grpSp>
      <p:sp>
        <p:nvSpPr>
          <p:cNvPr id="87" name="íşlïḍè">
            <a:extLst>
              <a:ext uri="{FF2B5EF4-FFF2-40B4-BE49-F238E27FC236}">
                <a16:creationId xmlns:a16="http://schemas.microsoft.com/office/drawing/2014/main" id="{966BE6B8-BED0-7CCC-8673-C7326984D6E8}"/>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en-US" altLang="zh-CN" b="1" dirty="0"/>
              <a:t>SSL/TLS</a:t>
            </a:r>
            <a:r>
              <a:rPr lang="zh-CN" altLang="en-US" b="1" dirty="0"/>
              <a:t>作用于</a:t>
            </a:r>
            <a:r>
              <a:rPr lang="en-US" altLang="zh-CN" b="1" dirty="0"/>
              <a:t>TCP/IP</a:t>
            </a:r>
            <a:r>
              <a:rPr lang="zh-CN" altLang="en-US" b="1" dirty="0"/>
              <a:t>体系结构的应用层与运输层之间，在应用层中使用</a:t>
            </a:r>
            <a:r>
              <a:rPr lang="en-US" altLang="zh-CN" b="1" dirty="0"/>
              <a:t>SSL/TLS</a:t>
            </a:r>
            <a:r>
              <a:rPr lang="zh-CN" altLang="en-US" b="1" dirty="0"/>
              <a:t>最多的协议是</a:t>
            </a:r>
            <a:r>
              <a:rPr lang="en-US" altLang="zh-CN" b="1" dirty="0"/>
              <a:t>HTTP</a:t>
            </a:r>
            <a:r>
              <a:rPr lang="zh-CN" altLang="en-US" b="1" dirty="0"/>
              <a:t>。</a:t>
            </a:r>
            <a:endParaRPr lang="en-US" altLang="zh-CN" b="1" dirty="0"/>
          </a:p>
        </p:txBody>
      </p:sp>
      <p:sp>
        <p:nvSpPr>
          <p:cNvPr id="88" name="矩形 87">
            <a:extLst>
              <a:ext uri="{FF2B5EF4-FFF2-40B4-BE49-F238E27FC236}">
                <a16:creationId xmlns:a16="http://schemas.microsoft.com/office/drawing/2014/main" id="{8A3D320D-7E6C-8B71-1EBD-ADC1B2924D9F}"/>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30CCB0D2-05A5-A2AD-EB08-BFD4FBFCDDA8}"/>
              </a:ext>
            </a:extLst>
          </p:cNvPr>
          <p:cNvGrpSpPr/>
          <p:nvPr/>
        </p:nvGrpSpPr>
        <p:grpSpPr>
          <a:xfrm>
            <a:off x="1996037" y="2623223"/>
            <a:ext cx="8199926" cy="3815677"/>
            <a:chOff x="1996037" y="2623223"/>
            <a:chExt cx="8199926" cy="3815677"/>
          </a:xfrm>
        </p:grpSpPr>
        <p:sp>
          <p:nvSpPr>
            <p:cNvPr id="18" name="矩形 17">
              <a:extLst>
                <a:ext uri="{FF2B5EF4-FFF2-40B4-BE49-F238E27FC236}">
                  <a16:creationId xmlns:a16="http://schemas.microsoft.com/office/drawing/2014/main" id="{8173F620-A3A8-6148-BB22-D5C15382863C}"/>
                </a:ext>
              </a:extLst>
            </p:cNvPr>
            <p:cNvSpPr/>
            <p:nvPr/>
          </p:nvSpPr>
          <p:spPr>
            <a:xfrm>
              <a:off x="1996037" y="4886672"/>
              <a:ext cx="1961688" cy="75448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19" name="矩形 18">
              <a:extLst>
                <a:ext uri="{FF2B5EF4-FFF2-40B4-BE49-F238E27FC236}">
                  <a16:creationId xmlns:a16="http://schemas.microsoft.com/office/drawing/2014/main" id="{197E4045-EDA4-E886-09E1-97B7FEA98C43}"/>
                </a:ext>
              </a:extLst>
            </p:cNvPr>
            <p:cNvSpPr/>
            <p:nvPr/>
          </p:nvSpPr>
          <p:spPr>
            <a:xfrm>
              <a:off x="1996037" y="3377708"/>
              <a:ext cx="1961688" cy="75448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0" name="矩形 19">
              <a:extLst>
                <a:ext uri="{FF2B5EF4-FFF2-40B4-BE49-F238E27FC236}">
                  <a16:creationId xmlns:a16="http://schemas.microsoft.com/office/drawing/2014/main" id="{ADC425DA-BD9C-40CE-5FCC-2DA9A41513E4}"/>
                </a:ext>
              </a:extLst>
            </p:cNvPr>
            <p:cNvSpPr/>
            <p:nvPr/>
          </p:nvSpPr>
          <p:spPr>
            <a:xfrm>
              <a:off x="1996037" y="4132190"/>
              <a:ext cx="1961688" cy="75448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21" name="矩形 20">
              <a:extLst>
                <a:ext uri="{FF2B5EF4-FFF2-40B4-BE49-F238E27FC236}">
                  <a16:creationId xmlns:a16="http://schemas.microsoft.com/office/drawing/2014/main" id="{2AB8EED6-B6C0-FD1F-C77F-2287F0629E9A}"/>
                </a:ext>
              </a:extLst>
            </p:cNvPr>
            <p:cNvSpPr/>
            <p:nvPr/>
          </p:nvSpPr>
          <p:spPr>
            <a:xfrm>
              <a:off x="1996037" y="2623223"/>
              <a:ext cx="1961688" cy="75448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24" name="矩形 23">
              <a:extLst>
                <a:ext uri="{FF2B5EF4-FFF2-40B4-BE49-F238E27FC236}">
                  <a16:creationId xmlns:a16="http://schemas.microsoft.com/office/drawing/2014/main" id="{8A72D7BA-B2E1-4974-5E79-F911173D6CE9}"/>
                </a:ext>
              </a:extLst>
            </p:cNvPr>
            <p:cNvSpPr/>
            <p:nvPr/>
          </p:nvSpPr>
          <p:spPr>
            <a:xfrm>
              <a:off x="8234275" y="4886672"/>
              <a:ext cx="1961688" cy="75448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25" name="矩形 24">
              <a:extLst>
                <a:ext uri="{FF2B5EF4-FFF2-40B4-BE49-F238E27FC236}">
                  <a16:creationId xmlns:a16="http://schemas.microsoft.com/office/drawing/2014/main" id="{043D84EA-077F-262B-6FE8-50D168E8B031}"/>
                </a:ext>
              </a:extLst>
            </p:cNvPr>
            <p:cNvSpPr/>
            <p:nvPr/>
          </p:nvSpPr>
          <p:spPr>
            <a:xfrm>
              <a:off x="8234275" y="3377708"/>
              <a:ext cx="1961688" cy="75448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C8A0762F-18EA-C02B-BED9-8DCFA66B126F}"/>
                </a:ext>
              </a:extLst>
            </p:cNvPr>
            <p:cNvSpPr/>
            <p:nvPr/>
          </p:nvSpPr>
          <p:spPr>
            <a:xfrm>
              <a:off x="8234275" y="4132190"/>
              <a:ext cx="1961688" cy="75448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27" name="矩形 26">
              <a:extLst>
                <a:ext uri="{FF2B5EF4-FFF2-40B4-BE49-F238E27FC236}">
                  <a16:creationId xmlns:a16="http://schemas.microsoft.com/office/drawing/2014/main" id="{EAA17A79-D7D7-FFB6-638E-F972D473239F}"/>
                </a:ext>
              </a:extLst>
            </p:cNvPr>
            <p:cNvSpPr/>
            <p:nvPr/>
          </p:nvSpPr>
          <p:spPr>
            <a:xfrm>
              <a:off x="8234275" y="2623223"/>
              <a:ext cx="1961688" cy="75448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cxnSp>
          <p:nvCxnSpPr>
            <p:cNvPr id="29" name="连接符: 肘形 28">
              <a:extLst>
                <a:ext uri="{FF2B5EF4-FFF2-40B4-BE49-F238E27FC236}">
                  <a16:creationId xmlns:a16="http://schemas.microsoft.com/office/drawing/2014/main" id="{8E176EDD-5F66-AD0E-8891-5CE95AD5CE80}"/>
                </a:ext>
              </a:extLst>
            </p:cNvPr>
            <p:cNvCxnSpPr>
              <a:cxnSpLocks/>
              <a:stCxn id="18" idx="2"/>
              <a:endCxn id="24" idx="2"/>
            </p:cNvCxnSpPr>
            <p:nvPr/>
          </p:nvCxnSpPr>
          <p:spPr>
            <a:xfrm rot="16200000" flipH="1">
              <a:off x="6096000" y="2522035"/>
              <a:ext cx="12700" cy="6238238"/>
            </a:xfrm>
            <a:prstGeom prst="bentConnector3">
              <a:avLst>
                <a:gd name="adj1" fmla="val 180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图形 73">
              <a:extLst>
                <a:ext uri="{FF2B5EF4-FFF2-40B4-BE49-F238E27FC236}">
                  <a16:creationId xmlns:a16="http://schemas.microsoft.com/office/drawing/2014/main" id="{D371D059-BB15-4971-70A6-4B63C68B4DFD}"/>
                </a:ext>
              </a:extLst>
            </p:cNvPr>
            <p:cNvSpPr/>
            <p:nvPr/>
          </p:nvSpPr>
          <p:spPr>
            <a:xfrm>
              <a:off x="5116072" y="5138305"/>
              <a:ext cx="1959856" cy="130059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grpSp>
      <p:sp>
        <p:nvSpPr>
          <p:cNvPr id="32" name="箭头: 左右 31">
            <a:extLst>
              <a:ext uri="{FF2B5EF4-FFF2-40B4-BE49-F238E27FC236}">
                <a16:creationId xmlns:a16="http://schemas.microsoft.com/office/drawing/2014/main" id="{C2B78404-6046-2C9E-C8FF-5ED2C82FE4D1}"/>
              </a:ext>
            </a:extLst>
          </p:cNvPr>
          <p:cNvSpPr/>
          <p:nvPr/>
        </p:nvSpPr>
        <p:spPr>
          <a:xfrm>
            <a:off x="3957725" y="4240908"/>
            <a:ext cx="4276550" cy="602499"/>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基于</a:t>
            </a:r>
            <a:r>
              <a:rPr lang="en-US" altLang="zh-CN" b="1" dirty="0">
                <a:solidFill>
                  <a:schemeClr val="tx1"/>
                </a:solidFill>
              </a:rPr>
              <a:t>IP</a:t>
            </a:r>
            <a:r>
              <a:rPr lang="zh-CN" altLang="en-US" b="1" dirty="0">
                <a:solidFill>
                  <a:schemeClr val="tx1"/>
                </a:solidFill>
              </a:rPr>
              <a:t>的无连接不可靠传输</a:t>
            </a:r>
          </a:p>
        </p:txBody>
      </p:sp>
      <p:sp>
        <p:nvSpPr>
          <p:cNvPr id="36" name="箭头: 左右 35">
            <a:extLst>
              <a:ext uri="{FF2B5EF4-FFF2-40B4-BE49-F238E27FC236}">
                <a16:creationId xmlns:a16="http://schemas.microsoft.com/office/drawing/2014/main" id="{B0B433F2-33AB-C3BE-0DD1-0DB0D3247CC9}"/>
              </a:ext>
            </a:extLst>
          </p:cNvPr>
          <p:cNvSpPr/>
          <p:nvPr/>
        </p:nvSpPr>
        <p:spPr>
          <a:xfrm>
            <a:off x="3957725" y="2720850"/>
            <a:ext cx="4276550" cy="6024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基于</a:t>
            </a:r>
            <a:r>
              <a:rPr lang="en-US" altLang="zh-CN" b="1" dirty="0">
                <a:solidFill>
                  <a:schemeClr val="bg1"/>
                </a:solidFill>
              </a:rPr>
              <a:t>HTTP</a:t>
            </a:r>
            <a:r>
              <a:rPr lang="zh-CN" altLang="en-US" b="1" dirty="0">
                <a:solidFill>
                  <a:schemeClr val="bg1"/>
                </a:solidFill>
              </a:rPr>
              <a:t>的普通应用</a:t>
            </a:r>
          </a:p>
        </p:txBody>
      </p:sp>
      <p:sp>
        <p:nvSpPr>
          <p:cNvPr id="37" name="箭头: 左右 36">
            <a:extLst>
              <a:ext uri="{FF2B5EF4-FFF2-40B4-BE49-F238E27FC236}">
                <a16:creationId xmlns:a16="http://schemas.microsoft.com/office/drawing/2014/main" id="{42BD2AC7-5F43-33A7-ABD8-16DE60F2F3F5}"/>
              </a:ext>
            </a:extLst>
          </p:cNvPr>
          <p:cNvSpPr/>
          <p:nvPr/>
        </p:nvSpPr>
        <p:spPr>
          <a:xfrm>
            <a:off x="3957725" y="3456875"/>
            <a:ext cx="4276550" cy="602499"/>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基于</a:t>
            </a:r>
            <a:r>
              <a:rPr lang="en-US" altLang="zh-CN" b="1" dirty="0">
                <a:solidFill>
                  <a:schemeClr val="bg1"/>
                </a:solidFill>
              </a:rPr>
              <a:t>TCP</a:t>
            </a:r>
            <a:r>
              <a:rPr lang="zh-CN" altLang="en-US" b="1" dirty="0">
                <a:solidFill>
                  <a:schemeClr val="bg1"/>
                </a:solidFill>
              </a:rPr>
              <a:t>连接的可靠传输</a:t>
            </a:r>
          </a:p>
        </p:txBody>
      </p:sp>
    </p:spTree>
    <p:custDataLst>
      <p:tags r:id="rId1"/>
    </p:custDataLst>
    <p:extLst>
      <p:ext uri="{BB962C8B-B14F-4D97-AF65-F5344CB8AC3E}">
        <p14:creationId xmlns:p14="http://schemas.microsoft.com/office/powerpoint/2010/main" val="192763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8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800" decel="100000"/>
                                        <p:tgtEl>
                                          <p:spTgt spid="33"/>
                                        </p:tgtEl>
                                      </p:cBhvr>
                                    </p:animEffect>
                                    <p:anim calcmode="lin" valueType="num">
                                      <p:cBhvr>
                                        <p:cTn id="19" dur="800" decel="100000" fill="hold"/>
                                        <p:tgtEl>
                                          <p:spTgt spid="33"/>
                                        </p:tgtEl>
                                        <p:attrNameLst>
                                          <p:attrName>style.rotation</p:attrName>
                                        </p:attrNameLst>
                                      </p:cBhvr>
                                      <p:tavLst>
                                        <p:tav tm="0">
                                          <p:val>
                                            <p:fltVal val="-90"/>
                                          </p:val>
                                        </p:tav>
                                        <p:tav tm="100000">
                                          <p:val>
                                            <p:fltVal val="0"/>
                                          </p:val>
                                        </p:tav>
                                      </p:tavLst>
                                    </p:anim>
                                    <p:anim calcmode="lin" valueType="num">
                                      <p:cBhvr>
                                        <p:cTn id="20" dur="800" decel="100000" fill="hold"/>
                                        <p:tgtEl>
                                          <p:spTgt spid="33"/>
                                        </p:tgtEl>
                                        <p:attrNameLst>
                                          <p:attrName>ppt_x</p:attrName>
                                        </p:attrNameLst>
                                      </p:cBhvr>
                                      <p:tavLst>
                                        <p:tav tm="0">
                                          <p:val>
                                            <p:strVal val="#ppt_x+0.4"/>
                                          </p:val>
                                        </p:tav>
                                        <p:tav tm="100000">
                                          <p:val>
                                            <p:strVal val="#ppt_x-0.05"/>
                                          </p:val>
                                        </p:tav>
                                      </p:tavLst>
                                    </p:anim>
                                    <p:anim calcmode="lin" valueType="num">
                                      <p:cBhvr>
                                        <p:cTn id="21" dur="800" decel="100000" fill="hold"/>
                                        <p:tgtEl>
                                          <p:spTgt spid="33"/>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32" grpId="0" animBg="1"/>
      <p:bldP spid="36" grpId="0" animBg="1"/>
      <p:bldP spid="3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运输层安全实例：</a:t>
              </a:r>
              <a:r>
                <a:rPr lang="en-US" altLang="zh-CN" sz="2000" b="1" dirty="0"/>
                <a:t>SSL/TLS</a:t>
              </a:r>
              <a:endParaRPr lang="zh-CN" altLang="en-US" sz="2000" b="1" dirty="0"/>
            </a:p>
          </p:txBody>
        </p:sp>
      </p:grpSp>
      <p:sp>
        <p:nvSpPr>
          <p:cNvPr id="87" name="íşlïḍè">
            <a:extLst>
              <a:ext uri="{FF2B5EF4-FFF2-40B4-BE49-F238E27FC236}">
                <a16:creationId xmlns:a16="http://schemas.microsoft.com/office/drawing/2014/main" id="{966BE6B8-BED0-7CCC-8673-C7326984D6E8}"/>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en-US" altLang="zh-CN" b="1" dirty="0"/>
              <a:t>SSL/TLS</a:t>
            </a:r>
            <a:r>
              <a:rPr lang="zh-CN" altLang="en-US" b="1" dirty="0"/>
              <a:t>作用于</a:t>
            </a:r>
            <a:r>
              <a:rPr lang="en-US" altLang="zh-CN" b="1" dirty="0"/>
              <a:t>TCP/IP</a:t>
            </a:r>
            <a:r>
              <a:rPr lang="zh-CN" altLang="en-US" b="1" dirty="0"/>
              <a:t>体系结构的应用层与运输层之间，在应用层中使用</a:t>
            </a:r>
            <a:r>
              <a:rPr lang="en-US" altLang="zh-CN" b="1" dirty="0"/>
              <a:t>SSL/TLS</a:t>
            </a:r>
            <a:r>
              <a:rPr lang="zh-CN" altLang="en-US" b="1" dirty="0"/>
              <a:t>最多的协议是</a:t>
            </a:r>
            <a:r>
              <a:rPr lang="en-US" altLang="zh-CN" b="1" dirty="0"/>
              <a:t>HTTP</a:t>
            </a:r>
            <a:r>
              <a:rPr lang="zh-CN" altLang="en-US" b="1" dirty="0"/>
              <a:t>。</a:t>
            </a:r>
            <a:endParaRPr lang="en-US" altLang="zh-CN" b="1" dirty="0"/>
          </a:p>
        </p:txBody>
      </p:sp>
      <p:sp>
        <p:nvSpPr>
          <p:cNvPr id="88" name="矩形 87">
            <a:extLst>
              <a:ext uri="{FF2B5EF4-FFF2-40B4-BE49-F238E27FC236}">
                <a16:creationId xmlns:a16="http://schemas.microsoft.com/office/drawing/2014/main" id="{8A3D320D-7E6C-8B71-1EBD-ADC1B2924D9F}"/>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173F620-A3A8-6148-BB22-D5C15382863C}"/>
              </a:ext>
            </a:extLst>
          </p:cNvPr>
          <p:cNvSpPr/>
          <p:nvPr/>
        </p:nvSpPr>
        <p:spPr>
          <a:xfrm>
            <a:off x="1996037" y="4886672"/>
            <a:ext cx="1961688" cy="75448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19" name="矩形 18">
            <a:extLst>
              <a:ext uri="{FF2B5EF4-FFF2-40B4-BE49-F238E27FC236}">
                <a16:creationId xmlns:a16="http://schemas.microsoft.com/office/drawing/2014/main" id="{197E4045-EDA4-E886-09E1-97B7FEA98C43}"/>
              </a:ext>
            </a:extLst>
          </p:cNvPr>
          <p:cNvSpPr/>
          <p:nvPr/>
        </p:nvSpPr>
        <p:spPr>
          <a:xfrm>
            <a:off x="1996037" y="3377708"/>
            <a:ext cx="1961688" cy="75448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0" name="矩形 19">
            <a:extLst>
              <a:ext uri="{FF2B5EF4-FFF2-40B4-BE49-F238E27FC236}">
                <a16:creationId xmlns:a16="http://schemas.microsoft.com/office/drawing/2014/main" id="{ADC425DA-BD9C-40CE-5FCC-2DA9A41513E4}"/>
              </a:ext>
            </a:extLst>
          </p:cNvPr>
          <p:cNvSpPr/>
          <p:nvPr/>
        </p:nvSpPr>
        <p:spPr>
          <a:xfrm>
            <a:off x="1996037" y="4132190"/>
            <a:ext cx="1961688" cy="75448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21" name="矩形 20">
            <a:extLst>
              <a:ext uri="{FF2B5EF4-FFF2-40B4-BE49-F238E27FC236}">
                <a16:creationId xmlns:a16="http://schemas.microsoft.com/office/drawing/2014/main" id="{2AB8EED6-B6C0-FD1F-C77F-2287F0629E9A}"/>
              </a:ext>
            </a:extLst>
          </p:cNvPr>
          <p:cNvSpPr/>
          <p:nvPr/>
        </p:nvSpPr>
        <p:spPr>
          <a:xfrm>
            <a:off x="1996037" y="2623223"/>
            <a:ext cx="1961688" cy="75448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24" name="矩形 23">
            <a:extLst>
              <a:ext uri="{FF2B5EF4-FFF2-40B4-BE49-F238E27FC236}">
                <a16:creationId xmlns:a16="http://schemas.microsoft.com/office/drawing/2014/main" id="{8A72D7BA-B2E1-4974-5E79-F911173D6CE9}"/>
              </a:ext>
            </a:extLst>
          </p:cNvPr>
          <p:cNvSpPr/>
          <p:nvPr/>
        </p:nvSpPr>
        <p:spPr>
          <a:xfrm>
            <a:off x="8234275" y="4886672"/>
            <a:ext cx="1961688" cy="75448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25" name="矩形 24">
            <a:extLst>
              <a:ext uri="{FF2B5EF4-FFF2-40B4-BE49-F238E27FC236}">
                <a16:creationId xmlns:a16="http://schemas.microsoft.com/office/drawing/2014/main" id="{043D84EA-077F-262B-6FE8-50D168E8B031}"/>
              </a:ext>
            </a:extLst>
          </p:cNvPr>
          <p:cNvSpPr/>
          <p:nvPr/>
        </p:nvSpPr>
        <p:spPr>
          <a:xfrm>
            <a:off x="8234275" y="3377708"/>
            <a:ext cx="1961688" cy="75448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C8A0762F-18EA-C02B-BED9-8DCFA66B126F}"/>
              </a:ext>
            </a:extLst>
          </p:cNvPr>
          <p:cNvSpPr/>
          <p:nvPr/>
        </p:nvSpPr>
        <p:spPr>
          <a:xfrm>
            <a:off x="8234275" y="4132190"/>
            <a:ext cx="1961688" cy="75448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27" name="矩形 26">
            <a:extLst>
              <a:ext uri="{FF2B5EF4-FFF2-40B4-BE49-F238E27FC236}">
                <a16:creationId xmlns:a16="http://schemas.microsoft.com/office/drawing/2014/main" id="{EAA17A79-D7D7-FFB6-638E-F972D473239F}"/>
              </a:ext>
            </a:extLst>
          </p:cNvPr>
          <p:cNvSpPr/>
          <p:nvPr/>
        </p:nvSpPr>
        <p:spPr>
          <a:xfrm>
            <a:off x="8234275" y="2623223"/>
            <a:ext cx="1961688" cy="75448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cxnSp>
        <p:nvCxnSpPr>
          <p:cNvPr id="29" name="连接符: 肘形 28">
            <a:extLst>
              <a:ext uri="{FF2B5EF4-FFF2-40B4-BE49-F238E27FC236}">
                <a16:creationId xmlns:a16="http://schemas.microsoft.com/office/drawing/2014/main" id="{8E176EDD-5F66-AD0E-8891-5CE95AD5CE80}"/>
              </a:ext>
            </a:extLst>
          </p:cNvPr>
          <p:cNvCxnSpPr>
            <a:cxnSpLocks/>
            <a:stCxn id="18" idx="2"/>
            <a:endCxn id="24" idx="2"/>
          </p:cNvCxnSpPr>
          <p:nvPr/>
        </p:nvCxnSpPr>
        <p:spPr>
          <a:xfrm rot="16200000" flipH="1">
            <a:off x="6096000" y="2522035"/>
            <a:ext cx="12700" cy="6238238"/>
          </a:xfrm>
          <a:prstGeom prst="bentConnector3">
            <a:avLst>
              <a:gd name="adj1" fmla="val 180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图形 73">
            <a:extLst>
              <a:ext uri="{FF2B5EF4-FFF2-40B4-BE49-F238E27FC236}">
                <a16:creationId xmlns:a16="http://schemas.microsoft.com/office/drawing/2014/main" id="{D371D059-BB15-4971-70A6-4B63C68B4DFD}"/>
              </a:ext>
            </a:extLst>
          </p:cNvPr>
          <p:cNvSpPr/>
          <p:nvPr/>
        </p:nvSpPr>
        <p:spPr>
          <a:xfrm>
            <a:off x="5116072" y="5138305"/>
            <a:ext cx="1959856" cy="130059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sp>
        <p:nvSpPr>
          <p:cNvPr id="32" name="箭头: 左右 31">
            <a:extLst>
              <a:ext uri="{FF2B5EF4-FFF2-40B4-BE49-F238E27FC236}">
                <a16:creationId xmlns:a16="http://schemas.microsoft.com/office/drawing/2014/main" id="{C2B78404-6046-2C9E-C8FF-5ED2C82FE4D1}"/>
              </a:ext>
            </a:extLst>
          </p:cNvPr>
          <p:cNvSpPr/>
          <p:nvPr/>
        </p:nvSpPr>
        <p:spPr>
          <a:xfrm>
            <a:off x="3957725" y="4240908"/>
            <a:ext cx="4276550" cy="602499"/>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基于</a:t>
            </a:r>
            <a:r>
              <a:rPr lang="en-US" altLang="zh-CN" b="1" dirty="0">
                <a:solidFill>
                  <a:schemeClr val="tx1"/>
                </a:solidFill>
              </a:rPr>
              <a:t>IP</a:t>
            </a:r>
            <a:r>
              <a:rPr lang="zh-CN" altLang="en-US" b="1" dirty="0">
                <a:solidFill>
                  <a:schemeClr val="tx1"/>
                </a:solidFill>
              </a:rPr>
              <a:t>的无连接不可靠传输</a:t>
            </a:r>
          </a:p>
        </p:txBody>
      </p:sp>
      <p:sp>
        <p:nvSpPr>
          <p:cNvPr id="36" name="箭头: 左右 35">
            <a:extLst>
              <a:ext uri="{FF2B5EF4-FFF2-40B4-BE49-F238E27FC236}">
                <a16:creationId xmlns:a16="http://schemas.microsoft.com/office/drawing/2014/main" id="{B0B433F2-33AB-C3BE-0DD1-0DB0D3247CC9}"/>
              </a:ext>
            </a:extLst>
          </p:cNvPr>
          <p:cNvSpPr/>
          <p:nvPr/>
        </p:nvSpPr>
        <p:spPr>
          <a:xfrm>
            <a:off x="3957725" y="2720850"/>
            <a:ext cx="4276550" cy="6024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基于</a:t>
            </a:r>
            <a:r>
              <a:rPr lang="en-US" altLang="zh-CN" b="1" dirty="0">
                <a:solidFill>
                  <a:schemeClr val="bg1"/>
                </a:solidFill>
              </a:rPr>
              <a:t>HTTP</a:t>
            </a:r>
            <a:r>
              <a:rPr lang="zh-CN" altLang="en-US" b="1" dirty="0">
                <a:solidFill>
                  <a:schemeClr val="bg1"/>
                </a:solidFill>
              </a:rPr>
              <a:t>的安全应用</a:t>
            </a:r>
          </a:p>
        </p:txBody>
      </p:sp>
      <p:sp>
        <p:nvSpPr>
          <p:cNvPr id="37" name="箭头: 左右 36">
            <a:extLst>
              <a:ext uri="{FF2B5EF4-FFF2-40B4-BE49-F238E27FC236}">
                <a16:creationId xmlns:a16="http://schemas.microsoft.com/office/drawing/2014/main" id="{42BD2AC7-5F43-33A7-ABD8-16DE60F2F3F5}"/>
              </a:ext>
            </a:extLst>
          </p:cNvPr>
          <p:cNvSpPr/>
          <p:nvPr/>
        </p:nvSpPr>
        <p:spPr>
          <a:xfrm>
            <a:off x="3957725" y="3456875"/>
            <a:ext cx="4276550" cy="602499"/>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基于</a:t>
            </a:r>
            <a:r>
              <a:rPr lang="en-US" altLang="zh-CN" b="1" dirty="0">
                <a:solidFill>
                  <a:schemeClr val="bg1"/>
                </a:solidFill>
              </a:rPr>
              <a:t>TCP</a:t>
            </a:r>
            <a:r>
              <a:rPr lang="zh-CN" altLang="en-US" b="1" dirty="0">
                <a:solidFill>
                  <a:schemeClr val="bg1"/>
                </a:solidFill>
              </a:rPr>
              <a:t>连接的可靠传输</a:t>
            </a:r>
          </a:p>
        </p:txBody>
      </p:sp>
    </p:spTree>
    <p:custDataLst>
      <p:tags r:id="rId1"/>
    </p:custDataLst>
    <p:extLst>
      <p:ext uri="{BB962C8B-B14F-4D97-AF65-F5344CB8AC3E}">
        <p14:creationId xmlns:p14="http://schemas.microsoft.com/office/powerpoint/2010/main" val="29078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36"/>
                                        </p:tgtEl>
                                        <p:attrNameLst>
                                          <p:attrName>r</p:attrName>
                                        </p:attrNameLst>
                                      </p:cBhvr>
                                    </p:animRot>
                                    <p:animRot by="-240000">
                                      <p:cBhvr>
                                        <p:cTn id="7" dur="200" fill="hold">
                                          <p:stCondLst>
                                            <p:cond delay="200"/>
                                          </p:stCondLst>
                                        </p:cTn>
                                        <p:tgtEl>
                                          <p:spTgt spid="36"/>
                                        </p:tgtEl>
                                        <p:attrNameLst>
                                          <p:attrName>r</p:attrName>
                                        </p:attrNameLst>
                                      </p:cBhvr>
                                    </p:animRot>
                                    <p:animRot by="240000">
                                      <p:cBhvr>
                                        <p:cTn id="8" dur="200" fill="hold">
                                          <p:stCondLst>
                                            <p:cond delay="400"/>
                                          </p:stCondLst>
                                        </p:cTn>
                                        <p:tgtEl>
                                          <p:spTgt spid="36"/>
                                        </p:tgtEl>
                                        <p:attrNameLst>
                                          <p:attrName>r</p:attrName>
                                        </p:attrNameLst>
                                      </p:cBhvr>
                                    </p:animRot>
                                    <p:animRot by="-240000">
                                      <p:cBhvr>
                                        <p:cTn id="9" dur="200" fill="hold">
                                          <p:stCondLst>
                                            <p:cond delay="600"/>
                                          </p:stCondLst>
                                        </p:cTn>
                                        <p:tgtEl>
                                          <p:spTgt spid="36"/>
                                        </p:tgtEl>
                                        <p:attrNameLst>
                                          <p:attrName>r</p:attrName>
                                        </p:attrNameLst>
                                      </p:cBhvr>
                                    </p:animRot>
                                    <p:animRot by="120000">
                                      <p:cBhvr>
                                        <p:cTn id="10" dur="200" fill="hold">
                                          <p:stCondLst>
                                            <p:cond delay="80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运输层安全实例：</a:t>
              </a:r>
              <a:r>
                <a:rPr lang="en-US" altLang="zh-CN" sz="2000" b="1" dirty="0"/>
                <a:t>SSL/TLS</a:t>
              </a:r>
              <a:endParaRPr lang="zh-CN" altLang="en-US" sz="2000" b="1" dirty="0"/>
            </a:p>
          </p:txBody>
        </p:sp>
      </p:grpSp>
      <p:sp>
        <p:nvSpPr>
          <p:cNvPr id="87" name="íşlïḍè">
            <a:extLst>
              <a:ext uri="{FF2B5EF4-FFF2-40B4-BE49-F238E27FC236}">
                <a16:creationId xmlns:a16="http://schemas.microsoft.com/office/drawing/2014/main" id="{966BE6B8-BED0-7CCC-8673-C7326984D6E8}"/>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en-US" altLang="zh-CN" b="1" dirty="0"/>
              <a:t>SSL/TLS</a:t>
            </a:r>
            <a:r>
              <a:rPr lang="zh-CN" altLang="en-US" b="1" dirty="0"/>
              <a:t>作用于</a:t>
            </a:r>
            <a:r>
              <a:rPr lang="en-US" altLang="zh-CN" b="1" dirty="0"/>
              <a:t>TCP/IP</a:t>
            </a:r>
            <a:r>
              <a:rPr lang="zh-CN" altLang="en-US" b="1" dirty="0"/>
              <a:t>体系结构的应用层与运输层之间，在应用层中使用</a:t>
            </a:r>
            <a:r>
              <a:rPr lang="en-US" altLang="zh-CN" b="1" dirty="0"/>
              <a:t>SSL/TLS</a:t>
            </a:r>
            <a:r>
              <a:rPr lang="zh-CN" altLang="en-US" b="1" dirty="0"/>
              <a:t>最多的协议是</a:t>
            </a:r>
            <a:r>
              <a:rPr lang="en-US" altLang="zh-CN" b="1" dirty="0"/>
              <a:t>HTTP</a:t>
            </a:r>
            <a:r>
              <a:rPr lang="zh-CN" altLang="en-US" b="1" dirty="0"/>
              <a:t>。</a:t>
            </a:r>
            <a:endParaRPr lang="en-US" altLang="zh-CN" b="1" dirty="0"/>
          </a:p>
        </p:txBody>
      </p:sp>
      <p:sp>
        <p:nvSpPr>
          <p:cNvPr id="88" name="矩形 87">
            <a:extLst>
              <a:ext uri="{FF2B5EF4-FFF2-40B4-BE49-F238E27FC236}">
                <a16:creationId xmlns:a16="http://schemas.microsoft.com/office/drawing/2014/main" id="{8A3D320D-7E6C-8B71-1EBD-ADC1B2924D9F}"/>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173F620-A3A8-6148-BB22-D5C15382863C}"/>
              </a:ext>
            </a:extLst>
          </p:cNvPr>
          <p:cNvSpPr/>
          <p:nvPr/>
        </p:nvSpPr>
        <p:spPr>
          <a:xfrm>
            <a:off x="1996037" y="4886672"/>
            <a:ext cx="1961688" cy="75448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19" name="矩形 18">
            <a:extLst>
              <a:ext uri="{FF2B5EF4-FFF2-40B4-BE49-F238E27FC236}">
                <a16:creationId xmlns:a16="http://schemas.microsoft.com/office/drawing/2014/main" id="{197E4045-EDA4-E886-09E1-97B7FEA98C43}"/>
              </a:ext>
            </a:extLst>
          </p:cNvPr>
          <p:cNvSpPr/>
          <p:nvPr/>
        </p:nvSpPr>
        <p:spPr>
          <a:xfrm>
            <a:off x="1996037" y="3377708"/>
            <a:ext cx="1961688" cy="75448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0" name="矩形 19">
            <a:extLst>
              <a:ext uri="{FF2B5EF4-FFF2-40B4-BE49-F238E27FC236}">
                <a16:creationId xmlns:a16="http://schemas.microsoft.com/office/drawing/2014/main" id="{ADC425DA-BD9C-40CE-5FCC-2DA9A41513E4}"/>
              </a:ext>
            </a:extLst>
          </p:cNvPr>
          <p:cNvSpPr/>
          <p:nvPr/>
        </p:nvSpPr>
        <p:spPr>
          <a:xfrm>
            <a:off x="1996037" y="4132190"/>
            <a:ext cx="1961688" cy="75448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21" name="矩形 20">
            <a:extLst>
              <a:ext uri="{FF2B5EF4-FFF2-40B4-BE49-F238E27FC236}">
                <a16:creationId xmlns:a16="http://schemas.microsoft.com/office/drawing/2014/main" id="{2AB8EED6-B6C0-FD1F-C77F-2287F0629E9A}"/>
              </a:ext>
            </a:extLst>
          </p:cNvPr>
          <p:cNvSpPr/>
          <p:nvPr/>
        </p:nvSpPr>
        <p:spPr>
          <a:xfrm>
            <a:off x="1996037" y="1873282"/>
            <a:ext cx="1961688" cy="75448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24" name="矩形 23">
            <a:extLst>
              <a:ext uri="{FF2B5EF4-FFF2-40B4-BE49-F238E27FC236}">
                <a16:creationId xmlns:a16="http://schemas.microsoft.com/office/drawing/2014/main" id="{8A72D7BA-B2E1-4974-5E79-F911173D6CE9}"/>
              </a:ext>
            </a:extLst>
          </p:cNvPr>
          <p:cNvSpPr/>
          <p:nvPr/>
        </p:nvSpPr>
        <p:spPr>
          <a:xfrm>
            <a:off x="8234275" y="4886672"/>
            <a:ext cx="1961688" cy="75448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25" name="矩形 24">
            <a:extLst>
              <a:ext uri="{FF2B5EF4-FFF2-40B4-BE49-F238E27FC236}">
                <a16:creationId xmlns:a16="http://schemas.microsoft.com/office/drawing/2014/main" id="{043D84EA-077F-262B-6FE8-50D168E8B031}"/>
              </a:ext>
            </a:extLst>
          </p:cNvPr>
          <p:cNvSpPr/>
          <p:nvPr/>
        </p:nvSpPr>
        <p:spPr>
          <a:xfrm>
            <a:off x="8234275" y="3377708"/>
            <a:ext cx="1961688" cy="75448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C8A0762F-18EA-C02B-BED9-8DCFA66B126F}"/>
              </a:ext>
            </a:extLst>
          </p:cNvPr>
          <p:cNvSpPr/>
          <p:nvPr/>
        </p:nvSpPr>
        <p:spPr>
          <a:xfrm>
            <a:off x="8234275" y="4132190"/>
            <a:ext cx="1961688" cy="75448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27" name="矩形 26">
            <a:extLst>
              <a:ext uri="{FF2B5EF4-FFF2-40B4-BE49-F238E27FC236}">
                <a16:creationId xmlns:a16="http://schemas.microsoft.com/office/drawing/2014/main" id="{EAA17A79-D7D7-FFB6-638E-F972D473239F}"/>
              </a:ext>
            </a:extLst>
          </p:cNvPr>
          <p:cNvSpPr/>
          <p:nvPr/>
        </p:nvSpPr>
        <p:spPr>
          <a:xfrm>
            <a:off x="8234275" y="1873282"/>
            <a:ext cx="1961688" cy="75448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cxnSp>
        <p:nvCxnSpPr>
          <p:cNvPr id="29" name="连接符: 肘形 28">
            <a:extLst>
              <a:ext uri="{FF2B5EF4-FFF2-40B4-BE49-F238E27FC236}">
                <a16:creationId xmlns:a16="http://schemas.microsoft.com/office/drawing/2014/main" id="{8E176EDD-5F66-AD0E-8891-5CE95AD5CE80}"/>
              </a:ext>
            </a:extLst>
          </p:cNvPr>
          <p:cNvCxnSpPr>
            <a:cxnSpLocks/>
            <a:stCxn id="18" idx="2"/>
            <a:endCxn id="24" idx="2"/>
          </p:cNvCxnSpPr>
          <p:nvPr/>
        </p:nvCxnSpPr>
        <p:spPr>
          <a:xfrm rot="16200000" flipH="1">
            <a:off x="6096000" y="2522035"/>
            <a:ext cx="12700" cy="6238238"/>
          </a:xfrm>
          <a:prstGeom prst="bentConnector3">
            <a:avLst>
              <a:gd name="adj1" fmla="val 180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图形 73">
            <a:extLst>
              <a:ext uri="{FF2B5EF4-FFF2-40B4-BE49-F238E27FC236}">
                <a16:creationId xmlns:a16="http://schemas.microsoft.com/office/drawing/2014/main" id="{D371D059-BB15-4971-70A6-4B63C68B4DFD}"/>
              </a:ext>
            </a:extLst>
          </p:cNvPr>
          <p:cNvSpPr/>
          <p:nvPr/>
        </p:nvSpPr>
        <p:spPr>
          <a:xfrm>
            <a:off x="5116072" y="5138305"/>
            <a:ext cx="1959856" cy="130059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sp>
        <p:nvSpPr>
          <p:cNvPr id="32" name="箭头: 左右 31">
            <a:extLst>
              <a:ext uri="{FF2B5EF4-FFF2-40B4-BE49-F238E27FC236}">
                <a16:creationId xmlns:a16="http://schemas.microsoft.com/office/drawing/2014/main" id="{C2B78404-6046-2C9E-C8FF-5ED2C82FE4D1}"/>
              </a:ext>
            </a:extLst>
          </p:cNvPr>
          <p:cNvSpPr/>
          <p:nvPr/>
        </p:nvSpPr>
        <p:spPr>
          <a:xfrm>
            <a:off x="3957725" y="4240908"/>
            <a:ext cx="4276550" cy="602499"/>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基于</a:t>
            </a:r>
            <a:r>
              <a:rPr lang="en-US" altLang="zh-CN" b="1" dirty="0">
                <a:solidFill>
                  <a:schemeClr val="tx1"/>
                </a:solidFill>
              </a:rPr>
              <a:t>IP</a:t>
            </a:r>
            <a:r>
              <a:rPr lang="zh-CN" altLang="en-US" b="1" dirty="0">
                <a:solidFill>
                  <a:schemeClr val="tx1"/>
                </a:solidFill>
              </a:rPr>
              <a:t>的无连接不可靠传输</a:t>
            </a:r>
          </a:p>
        </p:txBody>
      </p:sp>
      <p:sp>
        <p:nvSpPr>
          <p:cNvPr id="36" name="箭头: 左右 35">
            <a:extLst>
              <a:ext uri="{FF2B5EF4-FFF2-40B4-BE49-F238E27FC236}">
                <a16:creationId xmlns:a16="http://schemas.microsoft.com/office/drawing/2014/main" id="{B0B433F2-33AB-C3BE-0DD1-0DB0D3247CC9}"/>
              </a:ext>
            </a:extLst>
          </p:cNvPr>
          <p:cNvSpPr/>
          <p:nvPr/>
        </p:nvSpPr>
        <p:spPr>
          <a:xfrm>
            <a:off x="3957725" y="1970909"/>
            <a:ext cx="4276550" cy="6024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基于</a:t>
            </a:r>
            <a:r>
              <a:rPr lang="en-US" altLang="zh-CN" b="1" dirty="0">
                <a:solidFill>
                  <a:schemeClr val="bg1"/>
                </a:solidFill>
              </a:rPr>
              <a:t>HTTP</a:t>
            </a:r>
            <a:r>
              <a:rPr lang="zh-CN" altLang="en-US" b="1" dirty="0">
                <a:solidFill>
                  <a:schemeClr val="bg1"/>
                </a:solidFill>
              </a:rPr>
              <a:t>的安全应用</a:t>
            </a:r>
          </a:p>
        </p:txBody>
      </p:sp>
      <p:sp>
        <p:nvSpPr>
          <p:cNvPr id="37" name="箭头: 左右 36">
            <a:extLst>
              <a:ext uri="{FF2B5EF4-FFF2-40B4-BE49-F238E27FC236}">
                <a16:creationId xmlns:a16="http://schemas.microsoft.com/office/drawing/2014/main" id="{42BD2AC7-5F43-33A7-ABD8-16DE60F2F3F5}"/>
              </a:ext>
            </a:extLst>
          </p:cNvPr>
          <p:cNvSpPr/>
          <p:nvPr/>
        </p:nvSpPr>
        <p:spPr>
          <a:xfrm>
            <a:off x="3957725" y="3456875"/>
            <a:ext cx="4276550" cy="602499"/>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基于</a:t>
            </a:r>
            <a:r>
              <a:rPr lang="en-US" altLang="zh-CN" b="1" dirty="0">
                <a:solidFill>
                  <a:schemeClr val="bg1"/>
                </a:solidFill>
              </a:rPr>
              <a:t>TCP</a:t>
            </a:r>
            <a:r>
              <a:rPr lang="zh-CN" altLang="en-US" b="1" dirty="0">
                <a:solidFill>
                  <a:schemeClr val="bg1"/>
                </a:solidFill>
              </a:rPr>
              <a:t>连接的可靠传输</a:t>
            </a:r>
          </a:p>
        </p:txBody>
      </p:sp>
      <p:sp>
        <p:nvSpPr>
          <p:cNvPr id="23" name="矩形 22">
            <a:extLst>
              <a:ext uri="{FF2B5EF4-FFF2-40B4-BE49-F238E27FC236}">
                <a16:creationId xmlns:a16="http://schemas.microsoft.com/office/drawing/2014/main" id="{837C3021-F023-6B0F-73DD-EB4983652FDC}"/>
              </a:ext>
            </a:extLst>
          </p:cNvPr>
          <p:cNvSpPr/>
          <p:nvPr/>
        </p:nvSpPr>
        <p:spPr>
          <a:xfrm>
            <a:off x="1996037" y="2623226"/>
            <a:ext cx="1961688" cy="7544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SSL/TLS</a:t>
            </a:r>
            <a:endParaRPr lang="zh-CN" altLang="en-US" b="1" dirty="0"/>
          </a:p>
        </p:txBody>
      </p:sp>
      <p:sp>
        <p:nvSpPr>
          <p:cNvPr id="28" name="矩形 27">
            <a:extLst>
              <a:ext uri="{FF2B5EF4-FFF2-40B4-BE49-F238E27FC236}">
                <a16:creationId xmlns:a16="http://schemas.microsoft.com/office/drawing/2014/main" id="{660FCFE2-37B5-7483-F825-73B8D24DB9C9}"/>
              </a:ext>
            </a:extLst>
          </p:cNvPr>
          <p:cNvSpPr/>
          <p:nvPr/>
        </p:nvSpPr>
        <p:spPr>
          <a:xfrm>
            <a:off x="8234275" y="2623226"/>
            <a:ext cx="1961688" cy="7544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SSL/TLS</a:t>
            </a:r>
            <a:endParaRPr lang="zh-CN" altLang="en-US" b="1" dirty="0"/>
          </a:p>
        </p:txBody>
      </p:sp>
      <p:sp>
        <p:nvSpPr>
          <p:cNvPr id="30" name="箭头: 左右 29">
            <a:extLst>
              <a:ext uri="{FF2B5EF4-FFF2-40B4-BE49-F238E27FC236}">
                <a16:creationId xmlns:a16="http://schemas.microsoft.com/office/drawing/2014/main" id="{439EC45B-0586-32AE-E588-730943237DAF}"/>
              </a:ext>
            </a:extLst>
          </p:cNvPr>
          <p:cNvSpPr/>
          <p:nvPr/>
        </p:nvSpPr>
        <p:spPr>
          <a:xfrm>
            <a:off x="3957725" y="2713892"/>
            <a:ext cx="4276550" cy="602499"/>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bg1"/>
                </a:solidFill>
              </a:rPr>
              <a:t>在</a:t>
            </a:r>
            <a:r>
              <a:rPr lang="en-US" altLang="zh-CN" b="1" dirty="0">
                <a:solidFill>
                  <a:schemeClr val="bg1"/>
                </a:solidFill>
              </a:rPr>
              <a:t>TCP</a:t>
            </a:r>
            <a:r>
              <a:rPr lang="zh-CN" altLang="en-US" b="1" dirty="0">
                <a:solidFill>
                  <a:schemeClr val="bg1"/>
                </a:solidFill>
              </a:rPr>
              <a:t>连接上建立起一个安全通道</a:t>
            </a:r>
          </a:p>
        </p:txBody>
      </p:sp>
    </p:spTree>
    <p:custDataLst>
      <p:tags r:id="rId1"/>
    </p:custDataLst>
    <p:extLst>
      <p:ext uri="{BB962C8B-B14F-4D97-AF65-F5344CB8AC3E}">
        <p14:creationId xmlns:p14="http://schemas.microsoft.com/office/powerpoint/2010/main" val="2786721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3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7A72D88-95A4-6781-23F3-C09FF066364A}"/>
              </a:ext>
            </a:extLst>
          </p:cNvPr>
          <p:cNvSpPr txBox="1"/>
          <p:nvPr/>
        </p:nvSpPr>
        <p:spPr>
          <a:xfrm>
            <a:off x="4006257" y="2015325"/>
            <a:ext cx="7880943" cy="646331"/>
          </a:xfrm>
          <a:prstGeom prst="rect">
            <a:avLst/>
          </a:prstGeom>
          <a:noFill/>
        </p:spPr>
        <p:txBody>
          <a:bodyPr wrap="square" rtlCol="0">
            <a:spAutoFit/>
          </a:bodyPr>
          <a:lstStyle/>
          <a:p>
            <a:r>
              <a:rPr lang="zh-CN" altLang="en-US" b="1" dirty="0"/>
              <a:t>支持</a:t>
            </a:r>
            <a:r>
              <a:rPr lang="en-US" altLang="zh-CN" b="1" dirty="0"/>
              <a:t>SSL</a:t>
            </a:r>
            <a:r>
              <a:rPr lang="zh-CN" altLang="en-US" b="1" dirty="0"/>
              <a:t>的客户端通过</a:t>
            </a:r>
            <a:r>
              <a:rPr lang="zh-CN" altLang="en-US" b="1" dirty="0">
                <a:solidFill>
                  <a:schemeClr val="accent1">
                    <a:lumMod val="75000"/>
                  </a:schemeClr>
                </a:solidFill>
              </a:rPr>
              <a:t>验证来自服务器的证书</a:t>
            </a:r>
            <a:r>
              <a:rPr lang="zh-CN" altLang="en-US" b="1" dirty="0"/>
              <a:t>，来鉴别服务器的真实身份并</a:t>
            </a:r>
            <a:r>
              <a:rPr lang="zh-CN" altLang="en-US" b="1" dirty="0">
                <a:solidFill>
                  <a:schemeClr val="accent1">
                    <a:lumMod val="75000"/>
                  </a:schemeClr>
                </a:solidFill>
              </a:rPr>
              <a:t>获得服务器的公钥</a:t>
            </a:r>
            <a:r>
              <a:rPr lang="zh-CN" altLang="en-US" b="1" dirty="0"/>
              <a:t>。</a:t>
            </a:r>
          </a:p>
        </p:txBody>
      </p:sp>
      <p:sp>
        <p:nvSpPr>
          <p:cNvPr id="40" name="文本框 39">
            <a:extLst>
              <a:ext uri="{FF2B5EF4-FFF2-40B4-BE49-F238E27FC236}">
                <a16:creationId xmlns:a16="http://schemas.microsoft.com/office/drawing/2014/main" id="{8CF4E81D-D909-EFC0-73D8-4ECF48E615CD}"/>
              </a:ext>
            </a:extLst>
          </p:cNvPr>
          <p:cNvSpPr txBox="1"/>
          <p:nvPr/>
        </p:nvSpPr>
        <p:spPr>
          <a:xfrm>
            <a:off x="4006256" y="3700987"/>
            <a:ext cx="7880943" cy="369332"/>
          </a:xfrm>
          <a:prstGeom prst="rect">
            <a:avLst/>
          </a:prstGeom>
          <a:noFill/>
        </p:spPr>
        <p:txBody>
          <a:bodyPr wrap="square" rtlCol="0">
            <a:spAutoFit/>
          </a:bodyPr>
          <a:lstStyle/>
          <a:p>
            <a:r>
              <a:rPr lang="zh-CN" altLang="en-US" b="1" dirty="0"/>
              <a:t>用于</a:t>
            </a:r>
            <a:r>
              <a:rPr lang="zh-CN" altLang="en-US" b="1" dirty="0">
                <a:solidFill>
                  <a:schemeClr val="accent1">
                    <a:lumMod val="75000"/>
                  </a:schemeClr>
                </a:solidFill>
              </a:rPr>
              <a:t>服务器证实客户的身份</a:t>
            </a:r>
            <a:r>
              <a:rPr lang="zh-CN" altLang="en-US" b="1" dirty="0"/>
              <a:t>，这是</a:t>
            </a:r>
            <a:r>
              <a:rPr lang="en-US" altLang="zh-CN" b="1" dirty="0"/>
              <a:t>SSL</a:t>
            </a:r>
            <a:r>
              <a:rPr lang="zh-CN" altLang="en-US" b="1" dirty="0"/>
              <a:t>的可选安全服务。</a:t>
            </a:r>
          </a:p>
        </p:txBody>
      </p:sp>
      <p:sp>
        <p:nvSpPr>
          <p:cNvPr id="41" name="文本框 40">
            <a:extLst>
              <a:ext uri="{FF2B5EF4-FFF2-40B4-BE49-F238E27FC236}">
                <a16:creationId xmlns:a16="http://schemas.microsoft.com/office/drawing/2014/main" id="{D830ECAA-645C-E40A-63AC-A12EA4F1BBC0}"/>
              </a:ext>
            </a:extLst>
          </p:cNvPr>
          <p:cNvSpPr txBox="1"/>
          <p:nvPr/>
        </p:nvSpPr>
        <p:spPr>
          <a:xfrm>
            <a:off x="4006255" y="5245450"/>
            <a:ext cx="7880943" cy="369332"/>
          </a:xfrm>
          <a:prstGeom prst="rect">
            <a:avLst/>
          </a:prstGeom>
          <a:noFill/>
        </p:spPr>
        <p:txBody>
          <a:bodyPr wrap="square" rtlCol="0">
            <a:spAutoFit/>
          </a:bodyPr>
          <a:lstStyle/>
          <a:p>
            <a:r>
              <a:rPr lang="zh-CN" altLang="en-US" b="1" dirty="0">
                <a:solidFill>
                  <a:schemeClr val="accent1">
                    <a:lumMod val="75000"/>
                  </a:schemeClr>
                </a:solidFill>
              </a:rPr>
              <a:t>加密客户和服务器之间传送的所有报文</a:t>
            </a:r>
            <a:r>
              <a:rPr lang="zh-CN" altLang="en-US" b="1" dirty="0"/>
              <a:t>，并检测报文是否被篡改。</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运输层安全实例：</a:t>
              </a:r>
              <a:r>
                <a:rPr lang="en-US" altLang="zh-CN" sz="2000" b="1" dirty="0"/>
                <a:t>SSL/TLS</a:t>
              </a:r>
              <a:endParaRPr lang="zh-CN" altLang="en-US" sz="2000" b="1" dirty="0"/>
            </a:p>
          </p:txBody>
        </p:sp>
      </p:grpSp>
      <p:sp>
        <p:nvSpPr>
          <p:cNvPr id="5" name="文本框 4">
            <a:extLst>
              <a:ext uri="{FF2B5EF4-FFF2-40B4-BE49-F238E27FC236}">
                <a16:creationId xmlns:a16="http://schemas.microsoft.com/office/drawing/2014/main" id="{51AD9640-CEE8-0834-A487-3448F88BBF2B}"/>
              </a:ext>
            </a:extLst>
          </p:cNvPr>
          <p:cNvSpPr txBox="1"/>
          <p:nvPr/>
        </p:nvSpPr>
        <p:spPr>
          <a:xfrm>
            <a:off x="3782587" y="778628"/>
            <a:ext cx="3986521" cy="369332"/>
          </a:xfrm>
          <a:prstGeom prst="rect">
            <a:avLst/>
          </a:prstGeom>
          <a:noFill/>
        </p:spPr>
        <p:txBody>
          <a:bodyPr wrap="square" rtlCol="0">
            <a:spAutoFit/>
          </a:bodyPr>
          <a:lstStyle/>
          <a:p>
            <a:r>
              <a:rPr lang="zh-CN" altLang="en-US" b="1" dirty="0"/>
              <a:t>（为了简单起见，用</a:t>
            </a:r>
            <a:r>
              <a:rPr lang="en-US" altLang="zh-CN" b="1" dirty="0"/>
              <a:t>SSL</a:t>
            </a:r>
            <a:r>
              <a:rPr lang="zh-CN" altLang="en-US" b="1" dirty="0"/>
              <a:t>简单表示）</a:t>
            </a:r>
          </a:p>
        </p:txBody>
      </p:sp>
      <p:sp>
        <p:nvSpPr>
          <p:cNvPr id="34" name="íşlïḍè">
            <a:extLst>
              <a:ext uri="{FF2B5EF4-FFF2-40B4-BE49-F238E27FC236}">
                <a16:creationId xmlns:a16="http://schemas.microsoft.com/office/drawing/2014/main" id="{223A46E9-D3E1-3259-085A-95F0CFBFDF10}"/>
              </a:ext>
            </a:extLst>
          </p:cNvPr>
          <p:cNvSpPr txBox="1"/>
          <p:nvPr/>
        </p:nvSpPr>
        <p:spPr>
          <a:xfrm>
            <a:off x="1266346" y="1209641"/>
            <a:ext cx="3121458" cy="450843"/>
          </a:xfrm>
          <a:prstGeom prst="rect">
            <a:avLst/>
          </a:prstGeom>
          <a:noFill/>
        </p:spPr>
        <p:txBody>
          <a:bodyPr wrap="square" lIns="91440" tIns="45720" rIns="91440" bIns="45720" anchor="ctr">
            <a:noAutofit/>
          </a:bodyPr>
          <a:lstStyle/>
          <a:p>
            <a:r>
              <a:rPr lang="en-US" altLang="zh-CN" b="1" dirty="0"/>
              <a:t>SSL</a:t>
            </a:r>
            <a:r>
              <a:rPr lang="zh-CN" altLang="en-US" b="1" dirty="0"/>
              <a:t>提供以下三种安全服务：</a:t>
            </a:r>
            <a:endParaRPr lang="en-US" altLang="zh-CN" b="1" dirty="0"/>
          </a:p>
        </p:txBody>
      </p:sp>
      <p:sp>
        <p:nvSpPr>
          <p:cNvPr id="35" name="矩形 34">
            <a:extLst>
              <a:ext uri="{FF2B5EF4-FFF2-40B4-BE49-F238E27FC236}">
                <a16:creationId xmlns:a16="http://schemas.microsoft.com/office/drawing/2014/main" id="{387BB9F4-E1FE-F9D6-690D-32EA2E9FF07D}"/>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C551035-6161-0376-DFB7-749C7F7CD4CB}"/>
              </a:ext>
            </a:extLst>
          </p:cNvPr>
          <p:cNvSpPr/>
          <p:nvPr/>
        </p:nvSpPr>
        <p:spPr>
          <a:xfrm>
            <a:off x="1368311" y="1868271"/>
            <a:ext cx="232876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t>SSL</a:t>
            </a:r>
            <a:r>
              <a:rPr lang="zh-CN" altLang="en-US" sz="2000" b="1" dirty="0"/>
              <a:t>服务器鉴别</a:t>
            </a:r>
          </a:p>
        </p:txBody>
      </p:sp>
      <p:sp>
        <p:nvSpPr>
          <p:cNvPr id="38" name="矩形 37">
            <a:extLst>
              <a:ext uri="{FF2B5EF4-FFF2-40B4-BE49-F238E27FC236}">
                <a16:creationId xmlns:a16="http://schemas.microsoft.com/office/drawing/2014/main" id="{224F60F4-0CE4-52AC-45B9-7A847BABA91A}"/>
              </a:ext>
            </a:extLst>
          </p:cNvPr>
          <p:cNvSpPr/>
          <p:nvPr/>
        </p:nvSpPr>
        <p:spPr>
          <a:xfrm>
            <a:off x="1368311" y="3428453"/>
            <a:ext cx="232876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t>SSL</a:t>
            </a:r>
            <a:r>
              <a:rPr lang="zh-CN" altLang="en-US" sz="2000" b="1" dirty="0"/>
              <a:t>客户鉴别</a:t>
            </a:r>
          </a:p>
        </p:txBody>
      </p:sp>
      <p:sp>
        <p:nvSpPr>
          <p:cNvPr id="39" name="矩形 38">
            <a:extLst>
              <a:ext uri="{FF2B5EF4-FFF2-40B4-BE49-F238E27FC236}">
                <a16:creationId xmlns:a16="http://schemas.microsoft.com/office/drawing/2014/main" id="{2883AA3A-1075-B239-8143-9564B02788DA}"/>
              </a:ext>
            </a:extLst>
          </p:cNvPr>
          <p:cNvSpPr/>
          <p:nvPr/>
        </p:nvSpPr>
        <p:spPr>
          <a:xfrm>
            <a:off x="1368311" y="4988635"/>
            <a:ext cx="232876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t>加密的</a:t>
            </a:r>
            <a:r>
              <a:rPr lang="en-US" altLang="zh-CN" sz="2000" b="1" dirty="0"/>
              <a:t>SSL</a:t>
            </a:r>
            <a:r>
              <a:rPr lang="zh-CN" altLang="en-US" sz="2000" b="1" dirty="0"/>
              <a:t>会话</a:t>
            </a:r>
          </a:p>
        </p:txBody>
      </p:sp>
    </p:spTree>
    <p:custDataLst>
      <p:tags r:id="rId1"/>
    </p:custDataLst>
    <p:extLst>
      <p:ext uri="{BB962C8B-B14F-4D97-AF65-F5344CB8AC3E}">
        <p14:creationId xmlns:p14="http://schemas.microsoft.com/office/powerpoint/2010/main" val="83847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 calcmode="lin" valueType="num">
                                      <p:cBhvr>
                                        <p:cTn id="15" dur="500" fill="hold"/>
                                        <p:tgtEl>
                                          <p:spTgt spid="35"/>
                                        </p:tgtEl>
                                        <p:attrNameLst>
                                          <p:attrName>style.rotation</p:attrName>
                                        </p:attrNameLst>
                                      </p:cBhvr>
                                      <p:tavLst>
                                        <p:tav tm="0">
                                          <p:val>
                                            <p:fltVal val="360"/>
                                          </p:val>
                                        </p:tav>
                                        <p:tav tm="100000">
                                          <p:val>
                                            <p:fltVal val="0"/>
                                          </p:val>
                                        </p:tav>
                                      </p:tavLst>
                                    </p:anim>
                                    <p:animEffect transition="in" filter="fade">
                                      <p:cBhvr>
                                        <p:cTn id="16" dur="500"/>
                                        <p:tgtEl>
                                          <p:spTgt spid="35"/>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p:cTn id="38" dur="500" fill="hold"/>
                                        <p:tgtEl>
                                          <p:spTgt spid="39"/>
                                        </p:tgtEl>
                                        <p:attrNameLst>
                                          <p:attrName>ppt_w</p:attrName>
                                        </p:attrNameLst>
                                      </p:cBhvr>
                                      <p:tavLst>
                                        <p:tav tm="0">
                                          <p:val>
                                            <p:fltVal val="0"/>
                                          </p:val>
                                        </p:tav>
                                        <p:tav tm="100000">
                                          <p:val>
                                            <p:strVal val="#ppt_w"/>
                                          </p:val>
                                        </p:tav>
                                      </p:tavLst>
                                    </p:anim>
                                    <p:anim calcmode="lin" valueType="num">
                                      <p:cBhvr>
                                        <p:cTn id="39" dur="500" fill="hold"/>
                                        <p:tgtEl>
                                          <p:spTgt spid="39"/>
                                        </p:tgtEl>
                                        <p:attrNameLst>
                                          <p:attrName>ppt_h</p:attrName>
                                        </p:attrNameLst>
                                      </p:cBhvr>
                                      <p:tavLst>
                                        <p:tav tm="0">
                                          <p:val>
                                            <p:fltVal val="0"/>
                                          </p:val>
                                        </p:tav>
                                        <p:tav tm="100000">
                                          <p:val>
                                            <p:strVal val="#ppt_h"/>
                                          </p:val>
                                        </p:tav>
                                      </p:tavLst>
                                    </p:anim>
                                    <p:animEffect transition="in" filter="fade">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ppt_x</p:attrName>
                                        </p:attrNameLst>
                                      </p:cBhvr>
                                      <p:tavLst>
                                        <p:tav tm="0">
                                          <p:val>
                                            <p:strVal val="#ppt_x-#ppt_w*1.125000"/>
                                          </p:val>
                                        </p:tav>
                                        <p:tav tm="100000">
                                          <p:val>
                                            <p:strVal val="#ppt_x"/>
                                          </p:val>
                                        </p:tav>
                                      </p:tavLst>
                                    </p:anim>
                                    <p:animEffect transition="in" filter="wipe(right)">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p:tgtEl>
                                          <p:spTgt spid="40"/>
                                        </p:tgtEl>
                                        <p:attrNameLst>
                                          <p:attrName>ppt_x</p:attrName>
                                        </p:attrNameLst>
                                      </p:cBhvr>
                                      <p:tavLst>
                                        <p:tav tm="0">
                                          <p:val>
                                            <p:strVal val="#ppt_x-#ppt_w*1.125000"/>
                                          </p:val>
                                        </p:tav>
                                        <p:tav tm="100000">
                                          <p:val>
                                            <p:strVal val="#ppt_x"/>
                                          </p:val>
                                        </p:tav>
                                      </p:tavLst>
                                    </p:anim>
                                    <p:animEffect transition="in" filter="wipe(right)">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p:tgtEl>
                                          <p:spTgt spid="41"/>
                                        </p:tgtEl>
                                        <p:attrNameLst>
                                          <p:attrName>ppt_x</p:attrName>
                                        </p:attrNameLst>
                                      </p:cBhvr>
                                      <p:tavLst>
                                        <p:tav tm="0">
                                          <p:val>
                                            <p:strVal val="#ppt_x-#ppt_w*1.125000"/>
                                          </p:val>
                                        </p:tav>
                                        <p:tav tm="100000">
                                          <p:val>
                                            <p:strVal val="#ppt_x"/>
                                          </p:val>
                                        </p:tav>
                                      </p:tavLst>
                                    </p:anim>
                                    <p:animEffect transition="in" filter="wipe(right)">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 grpId="0"/>
      <p:bldP spid="41" grpId="0"/>
      <p:bldP spid="5" grpId="0"/>
      <p:bldP spid="34" grpId="0"/>
      <p:bldP spid="35" grpId="0" animBg="1"/>
      <p:bldP spid="10" grpId="0" animBg="1"/>
      <p:bldP spid="38" grpId="0" animBg="1"/>
      <p:bldP spid="3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4C6931BF-859D-18FF-4546-8927E8326195}"/>
              </a:ext>
            </a:extLst>
          </p:cNvPr>
          <p:cNvSpPr txBox="1"/>
          <p:nvPr/>
        </p:nvSpPr>
        <p:spPr>
          <a:xfrm>
            <a:off x="8966957" y="2128830"/>
            <a:ext cx="2920243" cy="369332"/>
          </a:xfrm>
          <a:prstGeom prst="rect">
            <a:avLst/>
          </a:prstGeom>
          <a:noFill/>
        </p:spPr>
        <p:txBody>
          <a:bodyPr wrap="square" rtlCol="0">
            <a:spAutoFit/>
          </a:bodyPr>
          <a:lstStyle/>
          <a:p>
            <a:pPr algn="ctr"/>
            <a:r>
              <a:rPr lang="en-US" altLang="zh-CN" b="1" dirty="0">
                <a:latin typeface="+mn-ea"/>
              </a:rPr>
              <a:t>(HTTPS</a:t>
            </a:r>
            <a:r>
              <a:rPr lang="zh-CN" altLang="en-US" b="1" dirty="0">
                <a:latin typeface="+mn-ea"/>
              </a:rPr>
              <a:t>的</a:t>
            </a:r>
            <a:r>
              <a:rPr lang="en-US" altLang="zh-CN" b="1" dirty="0">
                <a:latin typeface="+mn-ea"/>
              </a:rPr>
              <a:t>TCP</a:t>
            </a:r>
            <a:r>
              <a:rPr lang="zh-CN" altLang="en-US" b="1" dirty="0">
                <a:latin typeface="+mn-ea"/>
              </a:rPr>
              <a:t>端口号</a:t>
            </a:r>
            <a:r>
              <a:rPr lang="en-US" altLang="zh-CN" b="1" dirty="0">
                <a:latin typeface="+mn-ea"/>
              </a:rPr>
              <a:t>443)</a:t>
            </a:r>
            <a:endParaRPr lang="zh-CN" altLang="en-US" b="1" dirty="0">
              <a:latin typeface="+mn-ea"/>
            </a:endParaRPr>
          </a:p>
        </p:txBody>
      </p:sp>
      <p:sp>
        <p:nvSpPr>
          <p:cNvPr id="21" name="文本框 20">
            <a:extLst>
              <a:ext uri="{FF2B5EF4-FFF2-40B4-BE49-F238E27FC236}">
                <a16:creationId xmlns:a16="http://schemas.microsoft.com/office/drawing/2014/main" id="{F37D780A-2F04-A31A-C568-47219A2A9932}"/>
              </a:ext>
            </a:extLst>
          </p:cNvPr>
          <p:cNvSpPr txBox="1"/>
          <p:nvPr/>
        </p:nvSpPr>
        <p:spPr>
          <a:xfrm>
            <a:off x="9154503" y="1460367"/>
            <a:ext cx="2587971" cy="369332"/>
          </a:xfrm>
          <a:prstGeom prst="rect">
            <a:avLst/>
          </a:prstGeom>
          <a:noFill/>
        </p:spPr>
        <p:txBody>
          <a:bodyPr wrap="square" rtlCol="0">
            <a:spAutoFit/>
          </a:bodyPr>
          <a:lstStyle/>
          <a:p>
            <a:pPr algn="ctr"/>
            <a:r>
              <a:rPr lang="en-US" altLang="zh-CN" b="1" dirty="0">
                <a:latin typeface="+mn-ea"/>
              </a:rPr>
              <a:t>(</a:t>
            </a:r>
            <a:r>
              <a:rPr lang="zh-CN" altLang="en-US" b="1" dirty="0">
                <a:latin typeface="+mn-ea"/>
              </a:rPr>
              <a:t>使用</a:t>
            </a:r>
            <a:r>
              <a:rPr lang="en-US" altLang="zh-CN" b="1" dirty="0">
                <a:latin typeface="+mn-ea"/>
              </a:rPr>
              <a:t>SSL</a:t>
            </a:r>
            <a:r>
              <a:rPr lang="zh-CN" altLang="en-US" b="1" dirty="0">
                <a:latin typeface="+mn-ea"/>
              </a:rPr>
              <a:t>提供安全服务</a:t>
            </a:r>
            <a:r>
              <a:rPr lang="en-US" altLang="zh-CN" b="1" dirty="0">
                <a:latin typeface="+mn-ea"/>
              </a:rPr>
              <a:t>)</a:t>
            </a:r>
            <a:endParaRPr lang="zh-CN" altLang="en-US" b="1" dirty="0">
              <a:latin typeface="+mn-ea"/>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运输层安全实例：</a:t>
              </a:r>
              <a:r>
                <a:rPr lang="en-US" altLang="zh-CN" sz="2000" b="1" dirty="0"/>
                <a:t>SSL/TLS</a:t>
              </a:r>
              <a:endParaRPr lang="zh-CN" altLang="en-US" sz="2000" b="1" dirty="0"/>
            </a:p>
          </p:txBody>
        </p:sp>
      </p:grpSp>
      <p:sp>
        <p:nvSpPr>
          <p:cNvPr id="5" name="文本框 4">
            <a:extLst>
              <a:ext uri="{FF2B5EF4-FFF2-40B4-BE49-F238E27FC236}">
                <a16:creationId xmlns:a16="http://schemas.microsoft.com/office/drawing/2014/main" id="{51AD9640-CEE8-0834-A487-3448F88BBF2B}"/>
              </a:ext>
            </a:extLst>
          </p:cNvPr>
          <p:cNvSpPr txBox="1"/>
          <p:nvPr/>
        </p:nvSpPr>
        <p:spPr>
          <a:xfrm>
            <a:off x="3782587" y="778628"/>
            <a:ext cx="3986521" cy="369332"/>
          </a:xfrm>
          <a:prstGeom prst="rect">
            <a:avLst/>
          </a:prstGeom>
          <a:noFill/>
        </p:spPr>
        <p:txBody>
          <a:bodyPr wrap="square" rtlCol="0">
            <a:spAutoFit/>
          </a:bodyPr>
          <a:lstStyle/>
          <a:p>
            <a:r>
              <a:rPr lang="zh-CN" altLang="en-US" b="1" dirty="0"/>
              <a:t>（为了简单起见，用</a:t>
            </a:r>
            <a:r>
              <a:rPr lang="en-US" altLang="zh-CN" b="1" dirty="0"/>
              <a:t>SSL</a:t>
            </a:r>
            <a:r>
              <a:rPr lang="zh-CN" altLang="en-US" b="1" dirty="0"/>
              <a:t>简单表示）</a:t>
            </a:r>
          </a:p>
        </p:txBody>
      </p:sp>
      <p:grpSp>
        <p:nvGrpSpPr>
          <p:cNvPr id="61" name="组合 60">
            <a:extLst>
              <a:ext uri="{FF2B5EF4-FFF2-40B4-BE49-F238E27FC236}">
                <a16:creationId xmlns:a16="http://schemas.microsoft.com/office/drawing/2014/main" id="{63C40052-6566-A873-7AE6-E5E7AFCF65A9}"/>
              </a:ext>
            </a:extLst>
          </p:cNvPr>
          <p:cNvGrpSpPr/>
          <p:nvPr/>
        </p:nvGrpSpPr>
        <p:grpSpPr>
          <a:xfrm>
            <a:off x="2533706" y="1092018"/>
            <a:ext cx="7860193" cy="1404051"/>
            <a:chOff x="2533706" y="1092018"/>
            <a:chExt cx="7860193" cy="1404051"/>
          </a:xfrm>
        </p:grpSpPr>
        <p:grpSp>
          <p:nvGrpSpPr>
            <p:cNvPr id="58" name="组合 57">
              <a:extLst>
                <a:ext uri="{FF2B5EF4-FFF2-40B4-BE49-F238E27FC236}">
                  <a16:creationId xmlns:a16="http://schemas.microsoft.com/office/drawing/2014/main" id="{C0110B1B-A88B-D217-7E2D-503F75C203B0}"/>
                </a:ext>
              </a:extLst>
            </p:cNvPr>
            <p:cNvGrpSpPr/>
            <p:nvPr/>
          </p:nvGrpSpPr>
          <p:grpSpPr>
            <a:xfrm>
              <a:off x="2533706" y="1092018"/>
              <a:ext cx="6793633" cy="1404051"/>
              <a:chOff x="2533706" y="1092018"/>
              <a:chExt cx="6793633" cy="1404051"/>
            </a:xfrm>
          </p:grpSpPr>
          <p:sp>
            <p:nvSpPr>
              <p:cNvPr id="6" name="文本框 5">
                <a:extLst>
                  <a:ext uri="{FF2B5EF4-FFF2-40B4-BE49-F238E27FC236}">
                    <a16:creationId xmlns:a16="http://schemas.microsoft.com/office/drawing/2014/main" id="{005E629F-A9A4-7FE8-DE5D-130D7930E8A1}"/>
                  </a:ext>
                </a:extLst>
              </p:cNvPr>
              <p:cNvSpPr txBox="1"/>
              <p:nvPr/>
            </p:nvSpPr>
            <p:spPr>
              <a:xfrm>
                <a:off x="3131323" y="1092018"/>
                <a:ext cx="5940312" cy="369332"/>
              </a:xfrm>
              <a:prstGeom prst="rect">
                <a:avLst/>
              </a:prstGeom>
              <a:noFill/>
            </p:spPr>
            <p:txBody>
              <a:bodyPr wrap="square" rtlCol="0">
                <a:spAutoFit/>
              </a:bodyPr>
              <a:lstStyle/>
              <a:p>
                <a:pPr algn="ctr"/>
                <a:r>
                  <a:rPr lang="zh-CN" altLang="en-US" b="1" dirty="0">
                    <a:solidFill>
                      <a:schemeClr val="accent3">
                        <a:lumMod val="75000"/>
                      </a:schemeClr>
                    </a:solidFill>
                  </a:rPr>
                  <a:t>以基于因特网的网上购物为例，说明</a:t>
                </a:r>
                <a:r>
                  <a:rPr lang="en-US" altLang="zh-CN" b="1" dirty="0">
                    <a:solidFill>
                      <a:schemeClr val="accent3">
                        <a:lumMod val="75000"/>
                      </a:schemeClr>
                    </a:solidFill>
                  </a:rPr>
                  <a:t>SSL</a:t>
                </a:r>
                <a:r>
                  <a:rPr lang="zh-CN" altLang="en-US" b="1" dirty="0">
                    <a:solidFill>
                      <a:schemeClr val="accent3">
                        <a:lumMod val="75000"/>
                      </a:schemeClr>
                    </a:solidFill>
                  </a:rPr>
                  <a:t>的基本工作过程</a:t>
                </a:r>
              </a:p>
            </p:txBody>
          </p:sp>
          <p:grpSp>
            <p:nvGrpSpPr>
              <p:cNvPr id="7" name="组合 6">
                <a:extLst>
                  <a:ext uri="{FF2B5EF4-FFF2-40B4-BE49-F238E27FC236}">
                    <a16:creationId xmlns:a16="http://schemas.microsoft.com/office/drawing/2014/main" id="{DB0751EB-5D26-FDB0-403A-DF74119F31BD}"/>
                  </a:ext>
                </a:extLst>
              </p:cNvPr>
              <p:cNvGrpSpPr/>
              <p:nvPr/>
            </p:nvGrpSpPr>
            <p:grpSpPr>
              <a:xfrm>
                <a:off x="2533706" y="1460367"/>
                <a:ext cx="6793633" cy="1035702"/>
                <a:chOff x="2533706" y="1736657"/>
                <a:chExt cx="6793633" cy="1035702"/>
              </a:xfrm>
            </p:grpSpPr>
            <p:pic>
              <p:nvPicPr>
                <p:cNvPr id="15" name="图形 14">
                  <a:extLst>
                    <a:ext uri="{FF2B5EF4-FFF2-40B4-BE49-F238E27FC236}">
                      <a16:creationId xmlns:a16="http://schemas.microsoft.com/office/drawing/2014/main" id="{00277D5A-BF01-6A85-EA26-6ED30B6226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0230" y="2163219"/>
                  <a:ext cx="629789" cy="609140"/>
                </a:xfrm>
                <a:prstGeom prst="rect">
                  <a:avLst/>
                </a:prstGeom>
              </p:spPr>
            </p:pic>
            <p:sp>
              <p:nvSpPr>
                <p:cNvPr id="16" name="文本框 15">
                  <a:extLst>
                    <a:ext uri="{FF2B5EF4-FFF2-40B4-BE49-F238E27FC236}">
                      <a16:creationId xmlns:a16="http://schemas.microsoft.com/office/drawing/2014/main" id="{6EFD9849-A924-397F-6E80-7C7F92FC09EF}"/>
                    </a:ext>
                  </a:extLst>
                </p:cNvPr>
                <p:cNvSpPr txBox="1"/>
                <p:nvPr/>
              </p:nvSpPr>
              <p:spPr>
                <a:xfrm>
                  <a:off x="3411432" y="1736657"/>
                  <a:ext cx="656809" cy="369332"/>
                </a:xfrm>
                <a:prstGeom prst="rect">
                  <a:avLst/>
                </a:prstGeom>
                <a:noFill/>
              </p:spPr>
              <p:txBody>
                <a:bodyPr wrap="square" rtlCol="0">
                  <a:spAutoFit/>
                </a:bodyPr>
                <a:lstStyle/>
                <a:p>
                  <a:pPr algn="ctr"/>
                  <a:r>
                    <a:rPr lang="zh-CN" altLang="en-US" b="1" dirty="0">
                      <a:latin typeface="+mn-ea"/>
                    </a:rPr>
                    <a:t>顾客</a:t>
                  </a:r>
                </a:p>
              </p:txBody>
            </p:sp>
            <p:sp>
              <p:nvSpPr>
                <p:cNvPr id="17" name="文本框 16">
                  <a:extLst>
                    <a:ext uri="{FF2B5EF4-FFF2-40B4-BE49-F238E27FC236}">
                      <a16:creationId xmlns:a16="http://schemas.microsoft.com/office/drawing/2014/main" id="{89B583D5-2ED6-9B1C-BF14-32D05F5731FA}"/>
                    </a:ext>
                  </a:extLst>
                </p:cNvPr>
                <p:cNvSpPr txBox="1"/>
                <p:nvPr/>
              </p:nvSpPr>
              <p:spPr>
                <a:xfrm>
                  <a:off x="2533706" y="2096450"/>
                  <a:ext cx="877726" cy="369332"/>
                </a:xfrm>
                <a:prstGeom prst="rect">
                  <a:avLst/>
                </a:prstGeom>
                <a:noFill/>
              </p:spPr>
              <p:txBody>
                <a:bodyPr wrap="square" rtlCol="0">
                  <a:spAutoFit/>
                </a:bodyPr>
                <a:lstStyle/>
                <a:p>
                  <a:pPr algn="ctr"/>
                  <a:r>
                    <a:rPr lang="zh-CN" altLang="en-US" b="1" dirty="0">
                      <a:latin typeface="+mn-ea"/>
                    </a:rPr>
                    <a:t>浏览器</a:t>
                  </a:r>
                </a:p>
              </p:txBody>
            </p:sp>
            <p:pic>
              <p:nvPicPr>
                <p:cNvPr id="18" name="图形 17">
                  <a:extLst>
                    <a:ext uri="{FF2B5EF4-FFF2-40B4-BE49-F238E27FC236}">
                      <a16:creationId xmlns:a16="http://schemas.microsoft.com/office/drawing/2014/main" id="{167EBA69-D2CF-7426-8A1B-FAED9C4037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35169" y="2163219"/>
                  <a:ext cx="531788" cy="609140"/>
                </a:xfrm>
                <a:prstGeom prst="rect">
                  <a:avLst/>
                </a:prstGeom>
              </p:spPr>
            </p:pic>
            <p:sp>
              <p:nvSpPr>
                <p:cNvPr id="19" name="文本框 18">
                  <a:extLst>
                    <a:ext uri="{FF2B5EF4-FFF2-40B4-BE49-F238E27FC236}">
                      <a16:creationId xmlns:a16="http://schemas.microsoft.com/office/drawing/2014/main" id="{A45F664E-CF0D-4958-CBF4-EA5B36BCB2F6}"/>
                    </a:ext>
                  </a:extLst>
                </p:cNvPr>
                <p:cNvSpPr txBox="1"/>
                <p:nvPr/>
              </p:nvSpPr>
              <p:spPr>
                <a:xfrm>
                  <a:off x="8074787" y="1736657"/>
                  <a:ext cx="1252552" cy="369332"/>
                </a:xfrm>
                <a:prstGeom prst="rect">
                  <a:avLst/>
                </a:prstGeom>
                <a:noFill/>
              </p:spPr>
              <p:txBody>
                <a:bodyPr wrap="square" rtlCol="0">
                  <a:spAutoFit/>
                </a:bodyPr>
                <a:lstStyle/>
                <a:p>
                  <a:pPr algn="ctr"/>
                  <a:r>
                    <a:rPr lang="zh-CN" altLang="en-US" b="1" dirty="0">
                      <a:latin typeface="+mn-ea"/>
                    </a:rPr>
                    <a:t>购物网站</a:t>
                  </a:r>
                </a:p>
              </p:txBody>
            </p:sp>
          </p:grpSp>
        </p:grpSp>
        <p:sp>
          <p:nvSpPr>
            <p:cNvPr id="20" name="文本框 19">
              <a:extLst>
                <a:ext uri="{FF2B5EF4-FFF2-40B4-BE49-F238E27FC236}">
                  <a16:creationId xmlns:a16="http://schemas.microsoft.com/office/drawing/2014/main" id="{148ED232-B705-B685-D8A1-AA61AC0F2766}"/>
                </a:ext>
              </a:extLst>
            </p:cNvPr>
            <p:cNvSpPr txBox="1"/>
            <p:nvPr/>
          </p:nvSpPr>
          <p:spPr>
            <a:xfrm>
              <a:off x="8933491" y="1820161"/>
              <a:ext cx="1460408" cy="369332"/>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a:t>
              </a:r>
            </a:p>
          </p:txBody>
        </p:sp>
      </p:grpSp>
      <p:grpSp>
        <p:nvGrpSpPr>
          <p:cNvPr id="12" name="组合 11">
            <a:extLst>
              <a:ext uri="{FF2B5EF4-FFF2-40B4-BE49-F238E27FC236}">
                <a16:creationId xmlns:a16="http://schemas.microsoft.com/office/drawing/2014/main" id="{DC9F96AA-8460-8978-591A-00DD7733ED88}"/>
              </a:ext>
            </a:extLst>
          </p:cNvPr>
          <p:cNvGrpSpPr/>
          <p:nvPr/>
        </p:nvGrpSpPr>
        <p:grpSpPr>
          <a:xfrm>
            <a:off x="2972569" y="2545851"/>
            <a:ext cx="5633098" cy="3905685"/>
            <a:chOff x="2972569" y="2822141"/>
            <a:chExt cx="5633098" cy="3905685"/>
          </a:xfrm>
        </p:grpSpPr>
        <p:cxnSp>
          <p:nvCxnSpPr>
            <p:cNvPr id="9" name="直接箭头连接符 8">
              <a:extLst>
                <a:ext uri="{FF2B5EF4-FFF2-40B4-BE49-F238E27FC236}">
                  <a16:creationId xmlns:a16="http://schemas.microsoft.com/office/drawing/2014/main" id="{1A62E6CC-BF9E-0B63-56BC-D9CD9D3CE58E}"/>
                </a:ext>
              </a:extLst>
            </p:cNvPr>
            <p:cNvCxnSpPr>
              <a:cxnSpLocks/>
            </p:cNvCxnSpPr>
            <p:nvPr/>
          </p:nvCxnSpPr>
          <p:spPr>
            <a:xfrm>
              <a:off x="3729963" y="2822141"/>
              <a:ext cx="0" cy="3893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F15D0A7-A7CF-09B5-1F57-DF72B00E17B8}"/>
                </a:ext>
              </a:extLst>
            </p:cNvPr>
            <p:cNvCxnSpPr>
              <a:cxnSpLocks/>
            </p:cNvCxnSpPr>
            <p:nvPr/>
          </p:nvCxnSpPr>
          <p:spPr>
            <a:xfrm>
              <a:off x="8605667" y="2822141"/>
              <a:ext cx="0" cy="3893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E66CD03-9B63-0731-0177-2F891E169208}"/>
                </a:ext>
              </a:extLst>
            </p:cNvPr>
            <p:cNvSpPr txBox="1"/>
            <p:nvPr/>
          </p:nvSpPr>
          <p:spPr>
            <a:xfrm>
              <a:off x="2972569" y="6358494"/>
              <a:ext cx="877726" cy="369332"/>
            </a:xfrm>
            <a:prstGeom prst="rect">
              <a:avLst/>
            </a:prstGeom>
            <a:noFill/>
          </p:spPr>
          <p:txBody>
            <a:bodyPr wrap="square" rtlCol="0">
              <a:spAutoFit/>
            </a:bodyPr>
            <a:lstStyle/>
            <a:p>
              <a:pPr algn="ctr"/>
              <a:r>
                <a:rPr lang="zh-CN" altLang="en-US" b="1" dirty="0">
                  <a:latin typeface="+mn-ea"/>
                </a:rPr>
                <a:t>时间</a:t>
              </a:r>
            </a:p>
          </p:txBody>
        </p:sp>
      </p:grpSp>
      <p:grpSp>
        <p:nvGrpSpPr>
          <p:cNvPr id="23" name="组合 22">
            <a:extLst>
              <a:ext uri="{FF2B5EF4-FFF2-40B4-BE49-F238E27FC236}">
                <a16:creationId xmlns:a16="http://schemas.microsoft.com/office/drawing/2014/main" id="{D4BB537E-27A0-0649-73B5-461868F3DF8D}"/>
              </a:ext>
            </a:extLst>
          </p:cNvPr>
          <p:cNvGrpSpPr/>
          <p:nvPr/>
        </p:nvGrpSpPr>
        <p:grpSpPr>
          <a:xfrm>
            <a:off x="3729963" y="2530107"/>
            <a:ext cx="4846359" cy="369332"/>
            <a:chOff x="3729963" y="2806397"/>
            <a:chExt cx="4846359" cy="369332"/>
          </a:xfrm>
        </p:grpSpPr>
        <p:cxnSp>
          <p:nvCxnSpPr>
            <p:cNvPr id="30" name="直接箭头连接符 29">
              <a:extLst>
                <a:ext uri="{FF2B5EF4-FFF2-40B4-BE49-F238E27FC236}">
                  <a16:creationId xmlns:a16="http://schemas.microsoft.com/office/drawing/2014/main" id="{45E56EF5-A33D-17AE-0AE0-58D5F0A6413B}"/>
                </a:ext>
              </a:extLst>
            </p:cNvPr>
            <p:cNvCxnSpPr>
              <a:cxnSpLocks/>
            </p:cNvCxnSpPr>
            <p:nvPr/>
          </p:nvCxnSpPr>
          <p:spPr>
            <a:xfrm>
              <a:off x="3729963" y="3150455"/>
              <a:ext cx="484635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9323BB1-0FF1-9582-5423-8F4B8B0B1149}"/>
                </a:ext>
              </a:extLst>
            </p:cNvPr>
            <p:cNvSpPr txBox="1"/>
            <p:nvPr/>
          </p:nvSpPr>
          <p:spPr>
            <a:xfrm>
              <a:off x="4553615" y="2806397"/>
              <a:ext cx="3357959" cy="369332"/>
            </a:xfrm>
            <a:prstGeom prst="rect">
              <a:avLst/>
            </a:prstGeom>
            <a:noFill/>
          </p:spPr>
          <p:txBody>
            <a:bodyPr wrap="square" rtlCol="0">
              <a:spAutoFit/>
            </a:bodyPr>
            <a:lstStyle/>
            <a:p>
              <a:pPr algn="ctr"/>
              <a:r>
                <a:rPr lang="zh-CN" altLang="en-US" b="1" dirty="0">
                  <a:latin typeface="+mn-ea"/>
                </a:rPr>
                <a:t>浏览器支持的加密算法</a:t>
              </a:r>
            </a:p>
          </p:txBody>
        </p:sp>
      </p:grpSp>
      <p:grpSp>
        <p:nvGrpSpPr>
          <p:cNvPr id="24" name="组合 23">
            <a:extLst>
              <a:ext uri="{FF2B5EF4-FFF2-40B4-BE49-F238E27FC236}">
                <a16:creationId xmlns:a16="http://schemas.microsoft.com/office/drawing/2014/main" id="{31C405AA-A565-BDB9-C752-2EDF24727BE2}"/>
              </a:ext>
            </a:extLst>
          </p:cNvPr>
          <p:cNvGrpSpPr/>
          <p:nvPr/>
        </p:nvGrpSpPr>
        <p:grpSpPr>
          <a:xfrm>
            <a:off x="3729963" y="2919071"/>
            <a:ext cx="4846358" cy="369332"/>
            <a:chOff x="3729963" y="3195361"/>
            <a:chExt cx="4846358" cy="369332"/>
          </a:xfrm>
        </p:grpSpPr>
        <p:cxnSp>
          <p:nvCxnSpPr>
            <p:cNvPr id="33" name="直接箭头连接符 32">
              <a:extLst>
                <a:ext uri="{FF2B5EF4-FFF2-40B4-BE49-F238E27FC236}">
                  <a16:creationId xmlns:a16="http://schemas.microsoft.com/office/drawing/2014/main" id="{6CB50454-CACE-402D-48E3-ED3D360C2E4E}"/>
                </a:ext>
              </a:extLst>
            </p:cNvPr>
            <p:cNvCxnSpPr>
              <a:cxnSpLocks/>
            </p:cNvCxnSpPr>
            <p:nvPr/>
          </p:nvCxnSpPr>
          <p:spPr>
            <a:xfrm>
              <a:off x="3729963" y="3539420"/>
              <a:ext cx="4846358"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212AFD9-FC29-5190-DD86-0BB64F588CF7}"/>
                </a:ext>
              </a:extLst>
            </p:cNvPr>
            <p:cNvSpPr txBox="1"/>
            <p:nvPr/>
          </p:nvSpPr>
          <p:spPr>
            <a:xfrm>
              <a:off x="4553614" y="3195361"/>
              <a:ext cx="3357959" cy="369332"/>
            </a:xfrm>
            <a:prstGeom prst="rect">
              <a:avLst/>
            </a:prstGeom>
            <a:noFill/>
          </p:spPr>
          <p:txBody>
            <a:bodyPr wrap="square" rtlCol="0">
              <a:spAutoFit/>
            </a:bodyPr>
            <a:lstStyle/>
            <a:p>
              <a:pPr algn="ctr"/>
              <a:r>
                <a:rPr lang="zh-CN" altLang="en-US" b="1" dirty="0">
                  <a:latin typeface="+mn-ea"/>
                </a:rPr>
                <a:t>服务器选定的加密算法</a:t>
              </a:r>
            </a:p>
          </p:txBody>
        </p:sp>
      </p:grpSp>
      <p:grpSp>
        <p:nvGrpSpPr>
          <p:cNvPr id="59" name="组合 58">
            <a:extLst>
              <a:ext uri="{FF2B5EF4-FFF2-40B4-BE49-F238E27FC236}">
                <a16:creationId xmlns:a16="http://schemas.microsoft.com/office/drawing/2014/main" id="{EAE82F88-3DAD-0C28-A832-3CD2F8694935}"/>
              </a:ext>
            </a:extLst>
          </p:cNvPr>
          <p:cNvGrpSpPr/>
          <p:nvPr/>
        </p:nvGrpSpPr>
        <p:grpSpPr>
          <a:xfrm>
            <a:off x="3586334" y="2557504"/>
            <a:ext cx="6886506" cy="825732"/>
            <a:chOff x="3586334" y="2557504"/>
            <a:chExt cx="6886506" cy="825732"/>
          </a:xfrm>
        </p:grpSpPr>
        <p:sp>
          <p:nvSpPr>
            <p:cNvPr id="37" name="矩形 36">
              <a:extLst>
                <a:ext uri="{FF2B5EF4-FFF2-40B4-BE49-F238E27FC236}">
                  <a16:creationId xmlns:a16="http://schemas.microsoft.com/office/drawing/2014/main" id="{FB1F9186-7C52-C76F-7034-EB87B70F3BCC}"/>
                </a:ext>
              </a:extLst>
            </p:cNvPr>
            <p:cNvSpPr/>
            <p:nvPr/>
          </p:nvSpPr>
          <p:spPr>
            <a:xfrm>
              <a:off x="3586334" y="2557504"/>
              <a:ext cx="6886506" cy="8257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文本框 41">
              <a:extLst>
                <a:ext uri="{FF2B5EF4-FFF2-40B4-BE49-F238E27FC236}">
                  <a16:creationId xmlns:a16="http://schemas.microsoft.com/office/drawing/2014/main" id="{E502A0B3-3528-A3A0-E050-404DA9E85503}"/>
                </a:ext>
              </a:extLst>
            </p:cNvPr>
            <p:cNvSpPr txBox="1"/>
            <p:nvPr/>
          </p:nvSpPr>
          <p:spPr>
            <a:xfrm>
              <a:off x="8726805" y="2795200"/>
              <a:ext cx="1566205"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加密算法协商</a:t>
              </a:r>
            </a:p>
          </p:txBody>
        </p:sp>
      </p:grpSp>
      <p:grpSp>
        <p:nvGrpSpPr>
          <p:cNvPr id="43" name="组合 42">
            <a:extLst>
              <a:ext uri="{FF2B5EF4-FFF2-40B4-BE49-F238E27FC236}">
                <a16:creationId xmlns:a16="http://schemas.microsoft.com/office/drawing/2014/main" id="{BE4EC7D9-1D36-BAB4-681C-CCF1666C0149}"/>
              </a:ext>
            </a:extLst>
          </p:cNvPr>
          <p:cNvGrpSpPr/>
          <p:nvPr/>
        </p:nvGrpSpPr>
        <p:grpSpPr>
          <a:xfrm>
            <a:off x="3736541" y="3467428"/>
            <a:ext cx="4846358" cy="369332"/>
            <a:chOff x="3729963" y="3195361"/>
            <a:chExt cx="4846358" cy="369332"/>
          </a:xfrm>
        </p:grpSpPr>
        <p:cxnSp>
          <p:nvCxnSpPr>
            <p:cNvPr id="44" name="直接箭头连接符 43">
              <a:extLst>
                <a:ext uri="{FF2B5EF4-FFF2-40B4-BE49-F238E27FC236}">
                  <a16:creationId xmlns:a16="http://schemas.microsoft.com/office/drawing/2014/main" id="{262EA07B-AA92-E058-65DE-59F6DE143132}"/>
                </a:ext>
              </a:extLst>
            </p:cNvPr>
            <p:cNvCxnSpPr>
              <a:cxnSpLocks/>
            </p:cNvCxnSpPr>
            <p:nvPr/>
          </p:nvCxnSpPr>
          <p:spPr>
            <a:xfrm>
              <a:off x="3729963" y="3539420"/>
              <a:ext cx="4846358"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8585A639-E8FD-20E9-713A-E3C6667A5D99}"/>
                </a:ext>
              </a:extLst>
            </p:cNvPr>
            <p:cNvSpPr txBox="1"/>
            <p:nvPr/>
          </p:nvSpPr>
          <p:spPr>
            <a:xfrm>
              <a:off x="4553614" y="3195361"/>
              <a:ext cx="3357959" cy="369332"/>
            </a:xfrm>
            <a:prstGeom prst="rect">
              <a:avLst/>
            </a:prstGeom>
            <a:noFill/>
          </p:spPr>
          <p:txBody>
            <a:bodyPr wrap="square" rtlCol="0">
              <a:spAutoFit/>
            </a:bodyPr>
            <a:lstStyle/>
            <a:p>
              <a:pPr algn="ctr"/>
              <a:r>
                <a:rPr lang="zh-CN" altLang="en-US" b="1" dirty="0">
                  <a:latin typeface="+mn-ea"/>
                </a:rPr>
                <a:t>服务器的数字证书</a:t>
              </a:r>
            </a:p>
          </p:txBody>
        </p:sp>
      </p:grpSp>
      <p:sp>
        <p:nvSpPr>
          <p:cNvPr id="25" name="文本框 24">
            <a:extLst>
              <a:ext uri="{FF2B5EF4-FFF2-40B4-BE49-F238E27FC236}">
                <a16:creationId xmlns:a16="http://schemas.microsoft.com/office/drawing/2014/main" id="{8BC8C779-3305-7278-4B14-50F9E49E8120}"/>
              </a:ext>
            </a:extLst>
          </p:cNvPr>
          <p:cNvSpPr txBox="1"/>
          <p:nvPr/>
        </p:nvSpPr>
        <p:spPr>
          <a:xfrm>
            <a:off x="275453" y="3464710"/>
            <a:ext cx="3431741" cy="646331"/>
          </a:xfrm>
          <a:prstGeom prst="rect">
            <a:avLst/>
          </a:prstGeom>
          <a:noFill/>
        </p:spPr>
        <p:txBody>
          <a:bodyPr wrap="square" rtlCol="0">
            <a:spAutoFit/>
          </a:bodyPr>
          <a:lstStyle/>
          <a:p>
            <a:r>
              <a:rPr lang="zh-CN" altLang="en-US" b="1" dirty="0"/>
              <a:t>使用该证书的认证中心</a:t>
            </a:r>
            <a:r>
              <a:rPr lang="en-US" altLang="zh-CN" b="1" dirty="0"/>
              <a:t>CA</a:t>
            </a:r>
            <a:r>
              <a:rPr lang="zh-CN" altLang="en-US" b="1" dirty="0"/>
              <a:t>公开发布的公钥</a:t>
            </a:r>
            <a:r>
              <a:rPr lang="zh-CN" altLang="en-US" b="1" dirty="0">
                <a:solidFill>
                  <a:schemeClr val="accent1">
                    <a:lumMod val="75000"/>
                  </a:schemeClr>
                </a:solidFill>
              </a:rPr>
              <a:t>验证该证书</a:t>
            </a:r>
          </a:p>
        </p:txBody>
      </p:sp>
      <p:sp>
        <p:nvSpPr>
          <p:cNvPr id="47" name="文本框 46">
            <a:extLst>
              <a:ext uri="{FF2B5EF4-FFF2-40B4-BE49-F238E27FC236}">
                <a16:creationId xmlns:a16="http://schemas.microsoft.com/office/drawing/2014/main" id="{81B01B6F-24BD-ADB6-26F2-1F913FCE5C64}"/>
              </a:ext>
            </a:extLst>
          </p:cNvPr>
          <p:cNvSpPr txBox="1"/>
          <p:nvPr/>
        </p:nvSpPr>
        <p:spPr>
          <a:xfrm>
            <a:off x="275453" y="4173292"/>
            <a:ext cx="3431741" cy="923330"/>
          </a:xfrm>
          <a:prstGeom prst="rect">
            <a:avLst/>
          </a:prstGeom>
          <a:noFill/>
        </p:spPr>
        <p:txBody>
          <a:bodyPr wrap="square" rtlCol="0">
            <a:spAutoFit/>
          </a:bodyPr>
          <a:lstStyle/>
          <a:p>
            <a:r>
              <a:rPr lang="zh-CN" altLang="en-US" b="1" dirty="0"/>
              <a:t>产生一个随机的</a:t>
            </a:r>
            <a:r>
              <a:rPr lang="zh-CN" altLang="en-US" b="1" dirty="0">
                <a:solidFill>
                  <a:schemeClr val="accent1">
                    <a:lumMod val="75000"/>
                  </a:schemeClr>
                </a:solidFill>
              </a:rPr>
              <a:t>秘密数</a:t>
            </a:r>
            <a:r>
              <a:rPr lang="zh-CN" altLang="en-US" b="1" dirty="0"/>
              <a:t>，使用秘密数按之前协商好的加密算法产生共享的对称</a:t>
            </a:r>
            <a:r>
              <a:rPr lang="zh-CN" altLang="en-US" b="1" dirty="0">
                <a:solidFill>
                  <a:schemeClr val="accent1">
                    <a:lumMod val="75000"/>
                  </a:schemeClr>
                </a:solidFill>
              </a:rPr>
              <a:t>会话密钥</a:t>
            </a:r>
          </a:p>
        </p:txBody>
      </p:sp>
      <p:grpSp>
        <p:nvGrpSpPr>
          <p:cNvPr id="48" name="组合 47">
            <a:extLst>
              <a:ext uri="{FF2B5EF4-FFF2-40B4-BE49-F238E27FC236}">
                <a16:creationId xmlns:a16="http://schemas.microsoft.com/office/drawing/2014/main" id="{8A15C388-7191-086F-FEA0-55E618F971EA}"/>
              </a:ext>
            </a:extLst>
          </p:cNvPr>
          <p:cNvGrpSpPr/>
          <p:nvPr/>
        </p:nvGrpSpPr>
        <p:grpSpPr>
          <a:xfrm>
            <a:off x="3744635" y="4114900"/>
            <a:ext cx="4846359" cy="369332"/>
            <a:chOff x="3729963" y="2806397"/>
            <a:chExt cx="4846359" cy="369332"/>
          </a:xfrm>
        </p:grpSpPr>
        <p:cxnSp>
          <p:nvCxnSpPr>
            <p:cNvPr id="49" name="直接箭头连接符 48">
              <a:extLst>
                <a:ext uri="{FF2B5EF4-FFF2-40B4-BE49-F238E27FC236}">
                  <a16:creationId xmlns:a16="http://schemas.microsoft.com/office/drawing/2014/main" id="{FFA579D1-45FA-185F-DC3F-885826E72E02}"/>
                </a:ext>
              </a:extLst>
            </p:cNvPr>
            <p:cNvCxnSpPr>
              <a:cxnSpLocks/>
            </p:cNvCxnSpPr>
            <p:nvPr/>
          </p:nvCxnSpPr>
          <p:spPr>
            <a:xfrm>
              <a:off x="3729963" y="3150455"/>
              <a:ext cx="484635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27CCFFF-F70C-1B6E-22AB-32CA2A2AC925}"/>
                </a:ext>
              </a:extLst>
            </p:cNvPr>
            <p:cNvSpPr txBox="1"/>
            <p:nvPr/>
          </p:nvSpPr>
          <p:spPr>
            <a:xfrm>
              <a:off x="4553615" y="2806397"/>
              <a:ext cx="3357959" cy="369332"/>
            </a:xfrm>
            <a:prstGeom prst="rect">
              <a:avLst/>
            </a:prstGeom>
            <a:noFill/>
          </p:spPr>
          <p:txBody>
            <a:bodyPr wrap="square" rtlCol="0">
              <a:spAutoFit/>
            </a:bodyPr>
            <a:lstStyle/>
            <a:p>
              <a:pPr algn="ctr"/>
              <a:r>
                <a:rPr lang="zh-CN" altLang="en-US" b="1" dirty="0">
                  <a:latin typeface="+mn-ea"/>
                </a:rPr>
                <a:t>用服务器的公钥加密的秘密数</a:t>
              </a:r>
            </a:p>
          </p:txBody>
        </p:sp>
      </p:grpSp>
      <p:sp>
        <p:nvSpPr>
          <p:cNvPr id="51" name="文本框 50">
            <a:extLst>
              <a:ext uri="{FF2B5EF4-FFF2-40B4-BE49-F238E27FC236}">
                <a16:creationId xmlns:a16="http://schemas.microsoft.com/office/drawing/2014/main" id="{F4DC889D-3CC6-F7D3-447E-82AECCB64EEF}"/>
              </a:ext>
            </a:extLst>
          </p:cNvPr>
          <p:cNvSpPr txBox="1"/>
          <p:nvPr/>
        </p:nvSpPr>
        <p:spPr>
          <a:xfrm>
            <a:off x="8576321" y="4264736"/>
            <a:ext cx="3431741" cy="646331"/>
          </a:xfrm>
          <a:prstGeom prst="rect">
            <a:avLst/>
          </a:prstGeom>
          <a:noFill/>
        </p:spPr>
        <p:txBody>
          <a:bodyPr wrap="square" rtlCol="0">
            <a:spAutoFit/>
          </a:bodyPr>
          <a:lstStyle/>
          <a:p>
            <a:r>
              <a:rPr lang="zh-CN" altLang="en-US" b="1" dirty="0"/>
              <a:t>使用秘密数按之前协商好的加密算法产生共享的对称</a:t>
            </a:r>
            <a:r>
              <a:rPr lang="zh-CN" altLang="en-US" b="1" dirty="0">
                <a:solidFill>
                  <a:schemeClr val="accent1">
                    <a:lumMod val="75000"/>
                  </a:schemeClr>
                </a:solidFill>
              </a:rPr>
              <a:t>会话密钥</a:t>
            </a:r>
          </a:p>
        </p:txBody>
      </p:sp>
      <p:grpSp>
        <p:nvGrpSpPr>
          <p:cNvPr id="52" name="组合 51">
            <a:extLst>
              <a:ext uri="{FF2B5EF4-FFF2-40B4-BE49-F238E27FC236}">
                <a16:creationId xmlns:a16="http://schemas.microsoft.com/office/drawing/2014/main" id="{32EC074D-2B8D-F7E1-38FF-90C7AC89EE05}"/>
              </a:ext>
            </a:extLst>
          </p:cNvPr>
          <p:cNvGrpSpPr/>
          <p:nvPr/>
        </p:nvGrpSpPr>
        <p:grpSpPr>
          <a:xfrm>
            <a:off x="3744635" y="4800823"/>
            <a:ext cx="4846358" cy="369332"/>
            <a:chOff x="3729963" y="3195361"/>
            <a:chExt cx="4846358" cy="369332"/>
          </a:xfrm>
        </p:grpSpPr>
        <p:cxnSp>
          <p:nvCxnSpPr>
            <p:cNvPr id="53" name="直接箭头连接符 52">
              <a:extLst>
                <a:ext uri="{FF2B5EF4-FFF2-40B4-BE49-F238E27FC236}">
                  <a16:creationId xmlns:a16="http://schemas.microsoft.com/office/drawing/2014/main" id="{0C2ECBE1-9E66-FB62-3862-54D998261FC7}"/>
                </a:ext>
              </a:extLst>
            </p:cNvPr>
            <p:cNvCxnSpPr>
              <a:cxnSpLocks/>
            </p:cNvCxnSpPr>
            <p:nvPr/>
          </p:nvCxnSpPr>
          <p:spPr>
            <a:xfrm>
              <a:off x="3729963" y="3539420"/>
              <a:ext cx="4846358"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5F6813B7-1B5C-82E1-83DA-3871C54B163C}"/>
                </a:ext>
              </a:extLst>
            </p:cNvPr>
            <p:cNvSpPr txBox="1"/>
            <p:nvPr/>
          </p:nvSpPr>
          <p:spPr>
            <a:xfrm>
              <a:off x="4553614" y="3195361"/>
              <a:ext cx="3357959" cy="369332"/>
            </a:xfrm>
            <a:prstGeom prst="rect">
              <a:avLst/>
            </a:prstGeom>
            <a:noFill/>
          </p:spPr>
          <p:txBody>
            <a:bodyPr wrap="square" rtlCol="0">
              <a:spAutoFit/>
            </a:bodyPr>
            <a:lstStyle/>
            <a:p>
              <a:pPr algn="ctr"/>
              <a:r>
                <a:rPr lang="zh-CN" altLang="en-US" b="1" dirty="0">
                  <a:latin typeface="+mn-ea"/>
                </a:rPr>
                <a:t>会话密钥的产生完成</a:t>
              </a:r>
            </a:p>
          </p:txBody>
        </p:sp>
      </p:grpSp>
      <p:grpSp>
        <p:nvGrpSpPr>
          <p:cNvPr id="60" name="组合 59">
            <a:extLst>
              <a:ext uri="{FF2B5EF4-FFF2-40B4-BE49-F238E27FC236}">
                <a16:creationId xmlns:a16="http://schemas.microsoft.com/office/drawing/2014/main" id="{A339A226-016E-5AA0-1057-5C79CC38F0BB}"/>
              </a:ext>
            </a:extLst>
          </p:cNvPr>
          <p:cNvGrpSpPr/>
          <p:nvPr/>
        </p:nvGrpSpPr>
        <p:grpSpPr>
          <a:xfrm>
            <a:off x="3744635" y="5451097"/>
            <a:ext cx="4823577" cy="916809"/>
            <a:chOff x="3744635" y="5451097"/>
            <a:chExt cx="4823577" cy="916809"/>
          </a:xfrm>
        </p:grpSpPr>
        <p:sp>
          <p:nvSpPr>
            <p:cNvPr id="55" name="箭头: 左右 54">
              <a:extLst>
                <a:ext uri="{FF2B5EF4-FFF2-40B4-BE49-F238E27FC236}">
                  <a16:creationId xmlns:a16="http://schemas.microsoft.com/office/drawing/2014/main" id="{69BB73A2-8883-4F61-E2C7-2C3507CEB20D}"/>
                </a:ext>
              </a:extLst>
            </p:cNvPr>
            <p:cNvSpPr/>
            <p:nvPr/>
          </p:nvSpPr>
          <p:spPr>
            <a:xfrm>
              <a:off x="3744635" y="5653952"/>
              <a:ext cx="4823577" cy="713954"/>
            </a:xfrm>
            <a:prstGeom prst="leftRightArrow">
              <a:avLst/>
            </a:prstGeom>
            <a:no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rPr>
                <a:t>安全的数据传输</a:t>
              </a:r>
            </a:p>
          </p:txBody>
        </p:sp>
        <p:pic>
          <p:nvPicPr>
            <p:cNvPr id="56" name="图形 55">
              <a:extLst>
                <a:ext uri="{FF2B5EF4-FFF2-40B4-BE49-F238E27FC236}">
                  <a16:creationId xmlns:a16="http://schemas.microsoft.com/office/drawing/2014/main" id="{C63C14E2-02C4-DEA4-81FD-046847948A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4587" y="5451097"/>
              <a:ext cx="478686" cy="628275"/>
            </a:xfrm>
            <a:prstGeom prst="rect">
              <a:avLst/>
            </a:prstGeom>
          </p:spPr>
        </p:pic>
        <p:sp>
          <p:nvSpPr>
            <p:cNvPr id="57" name="文本框 56">
              <a:extLst>
                <a:ext uri="{FF2B5EF4-FFF2-40B4-BE49-F238E27FC236}">
                  <a16:creationId xmlns:a16="http://schemas.microsoft.com/office/drawing/2014/main" id="{6F26CFBA-A692-25B1-EB59-C6A02BAE98D8}"/>
                </a:ext>
              </a:extLst>
            </p:cNvPr>
            <p:cNvSpPr txBox="1"/>
            <p:nvPr/>
          </p:nvSpPr>
          <p:spPr>
            <a:xfrm>
              <a:off x="5162160" y="5461473"/>
              <a:ext cx="1869877" cy="369332"/>
            </a:xfrm>
            <a:prstGeom prst="rect">
              <a:avLst/>
            </a:prstGeom>
            <a:noFill/>
          </p:spPr>
          <p:txBody>
            <a:bodyPr wrap="square" rtlCol="0">
              <a:spAutoFit/>
            </a:bodyPr>
            <a:lstStyle/>
            <a:p>
              <a:pPr algn="ctr"/>
              <a:r>
                <a:rPr lang="zh-CN" altLang="en-US" b="1" dirty="0">
                  <a:latin typeface="+mn-ea"/>
                </a:rPr>
                <a:t>用</a:t>
              </a:r>
              <a:r>
                <a:rPr lang="zh-CN" altLang="en-US" b="1" dirty="0">
                  <a:solidFill>
                    <a:schemeClr val="accent1">
                      <a:lumMod val="75000"/>
                    </a:schemeClr>
                  </a:solidFill>
                  <a:latin typeface="+mn-ea"/>
                </a:rPr>
                <a:t>会话密钥</a:t>
              </a:r>
              <a:r>
                <a:rPr lang="zh-CN" altLang="en-US" b="1" dirty="0">
                  <a:latin typeface="+mn-ea"/>
                </a:rPr>
                <a:t>加密</a:t>
              </a:r>
            </a:p>
          </p:txBody>
        </p:sp>
      </p:grpSp>
    </p:spTree>
    <p:custDataLst>
      <p:tags r:id="rId1"/>
    </p:custDataLst>
    <p:extLst>
      <p:ext uri="{BB962C8B-B14F-4D97-AF65-F5344CB8AC3E}">
        <p14:creationId xmlns:p14="http://schemas.microsoft.com/office/powerpoint/2010/main" val="39030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800" decel="100000"/>
                                        <p:tgtEl>
                                          <p:spTgt spid="61"/>
                                        </p:tgtEl>
                                      </p:cBhvr>
                                    </p:animEffect>
                                    <p:anim calcmode="lin" valueType="num">
                                      <p:cBhvr>
                                        <p:cTn id="8" dur="800" decel="100000" fill="hold"/>
                                        <p:tgtEl>
                                          <p:spTgt spid="61"/>
                                        </p:tgtEl>
                                        <p:attrNameLst>
                                          <p:attrName>style.rotation</p:attrName>
                                        </p:attrNameLst>
                                      </p:cBhvr>
                                      <p:tavLst>
                                        <p:tav tm="0">
                                          <p:val>
                                            <p:fltVal val="-90"/>
                                          </p:val>
                                        </p:tav>
                                        <p:tav tm="100000">
                                          <p:val>
                                            <p:fltVal val="0"/>
                                          </p:val>
                                        </p:tav>
                                      </p:tavLst>
                                    </p:anim>
                                    <p:anim calcmode="lin" valueType="num">
                                      <p:cBhvr>
                                        <p:cTn id="9" dur="800" decel="100000" fill="hold"/>
                                        <p:tgtEl>
                                          <p:spTgt spid="61"/>
                                        </p:tgtEl>
                                        <p:attrNameLst>
                                          <p:attrName>ppt_x</p:attrName>
                                        </p:attrNameLst>
                                      </p:cBhvr>
                                      <p:tavLst>
                                        <p:tav tm="0">
                                          <p:val>
                                            <p:strVal val="#ppt_x+0.4"/>
                                          </p:val>
                                        </p:tav>
                                        <p:tav tm="100000">
                                          <p:val>
                                            <p:strVal val="#ppt_x-0.05"/>
                                          </p:val>
                                        </p:tav>
                                      </p:tavLst>
                                    </p:anim>
                                    <p:anim calcmode="lin" valueType="num">
                                      <p:cBhvr>
                                        <p:cTn id="10" dur="800" decel="100000" fill="hold"/>
                                        <p:tgtEl>
                                          <p:spTgt spid="6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ppt_x</p:attrName>
                                        </p:attrNameLst>
                                      </p:cBhvr>
                                      <p:tavLst>
                                        <p:tav tm="0">
                                          <p:val>
                                            <p:strVal val="#ppt_x-#ppt_w*1.125000"/>
                                          </p:val>
                                        </p:tav>
                                        <p:tav tm="100000">
                                          <p:val>
                                            <p:strVal val="#ppt_x"/>
                                          </p:val>
                                        </p:tav>
                                      </p:tavLst>
                                    </p:anim>
                                    <p:animEffect transition="in" filter="wipe(righ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p:tgtEl>
                                          <p:spTgt spid="22"/>
                                        </p:tgtEl>
                                        <p:attrNameLst>
                                          <p:attrName>ppt_y</p:attrName>
                                        </p:attrNameLst>
                                      </p:cBhvr>
                                      <p:tavLst>
                                        <p:tav tm="0">
                                          <p:val>
                                            <p:strVal val="#ppt_y-#ppt_h*1.125000"/>
                                          </p:val>
                                        </p:tav>
                                        <p:tav tm="100000">
                                          <p:val>
                                            <p:strVal val="#ppt_y"/>
                                          </p:val>
                                        </p:tav>
                                      </p:tavLst>
                                    </p:anim>
                                    <p:animEffect transition="in" filter="wipe(down)">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right)">
                                      <p:cBhvr>
                                        <p:cTn id="39" dur="10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wipe(left)">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right)">
                                      <p:cBhvr>
                                        <p:cTn id="49" dur="10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p:cTn id="61" dur="500" fill="hold"/>
                                        <p:tgtEl>
                                          <p:spTgt spid="47"/>
                                        </p:tgtEl>
                                        <p:attrNameLst>
                                          <p:attrName>ppt_w</p:attrName>
                                        </p:attrNameLst>
                                      </p:cBhvr>
                                      <p:tavLst>
                                        <p:tav tm="0">
                                          <p:val>
                                            <p:fltVal val="0"/>
                                          </p:val>
                                        </p:tav>
                                        <p:tav tm="100000">
                                          <p:val>
                                            <p:strVal val="#ppt_w"/>
                                          </p:val>
                                        </p:tav>
                                      </p:tavLst>
                                    </p:anim>
                                    <p:anim calcmode="lin" valueType="num">
                                      <p:cBhvr>
                                        <p:cTn id="62" dur="500" fill="hold"/>
                                        <p:tgtEl>
                                          <p:spTgt spid="47"/>
                                        </p:tgtEl>
                                        <p:attrNameLst>
                                          <p:attrName>ppt_h</p:attrName>
                                        </p:attrNameLst>
                                      </p:cBhvr>
                                      <p:tavLst>
                                        <p:tav tm="0">
                                          <p:val>
                                            <p:fltVal val="0"/>
                                          </p:val>
                                        </p:tav>
                                        <p:tav tm="100000">
                                          <p:val>
                                            <p:strVal val="#ppt_h"/>
                                          </p:val>
                                        </p:tav>
                                      </p:tavLst>
                                    </p:anim>
                                    <p:animEffect transition="in" filter="fade">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wipe(left)">
                                      <p:cBhvr>
                                        <p:cTn id="68" dur="1000"/>
                                        <p:tgtEl>
                                          <p:spTgt spid="48"/>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51">
                                            <p:txEl>
                                              <p:pRg st="0" end="0"/>
                                            </p:txEl>
                                          </p:spTgt>
                                        </p:tgtEl>
                                        <p:attrNameLst>
                                          <p:attrName>style.visibility</p:attrName>
                                        </p:attrNameLst>
                                      </p:cBhvr>
                                      <p:to>
                                        <p:strVal val="visible"/>
                                      </p:to>
                                    </p:set>
                                    <p:anim calcmode="lin" valueType="num">
                                      <p:cBhvr>
                                        <p:cTn id="73"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75" dur="500"/>
                                        <p:tgtEl>
                                          <p:spTgt spid="5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right)">
                                      <p:cBhvr>
                                        <p:cTn id="80" dur="1000"/>
                                        <p:tgtEl>
                                          <p:spTgt spid="52"/>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60"/>
                                        </p:tgtEl>
                                        <p:attrNameLst>
                                          <p:attrName>style.visibility</p:attrName>
                                        </p:attrNameLst>
                                      </p:cBhvr>
                                      <p:to>
                                        <p:strVal val="visible"/>
                                      </p:to>
                                    </p:set>
                                    <p:anim calcmode="lin" valueType="num">
                                      <p:cBhvr>
                                        <p:cTn id="85" dur="500" fill="hold"/>
                                        <p:tgtEl>
                                          <p:spTgt spid="60"/>
                                        </p:tgtEl>
                                        <p:attrNameLst>
                                          <p:attrName>ppt_w</p:attrName>
                                        </p:attrNameLst>
                                      </p:cBhvr>
                                      <p:tavLst>
                                        <p:tav tm="0">
                                          <p:val>
                                            <p:fltVal val="0"/>
                                          </p:val>
                                        </p:tav>
                                        <p:tav tm="100000">
                                          <p:val>
                                            <p:strVal val="#ppt_w"/>
                                          </p:val>
                                        </p:tav>
                                      </p:tavLst>
                                    </p:anim>
                                    <p:anim calcmode="lin" valueType="num">
                                      <p:cBhvr>
                                        <p:cTn id="86" dur="500" fill="hold"/>
                                        <p:tgtEl>
                                          <p:spTgt spid="60"/>
                                        </p:tgtEl>
                                        <p:attrNameLst>
                                          <p:attrName>ppt_h</p:attrName>
                                        </p:attrNameLst>
                                      </p:cBhvr>
                                      <p:tavLst>
                                        <p:tav tm="0">
                                          <p:val>
                                            <p:fltVal val="0"/>
                                          </p:val>
                                        </p:tav>
                                        <p:tav tm="100000">
                                          <p:val>
                                            <p:strVal val="#ppt_h"/>
                                          </p:val>
                                        </p:tav>
                                      </p:tavLst>
                                    </p:anim>
                                    <p:animEffect transition="in" filter="fade">
                                      <p:cBhvr>
                                        <p:cTn id="8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1" grpId="0"/>
      <p:bldP spid="25" grpId="0"/>
      <p:bldP spid="4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1245704" y="1188116"/>
            <a:ext cx="9727095" cy="1417496"/>
            <a:chOff x="1843580" y="1188116"/>
            <a:chExt cx="9727095" cy="1417496"/>
          </a:xfrm>
        </p:grpSpPr>
        <p:sp>
          <p:nvSpPr>
            <p:cNvPr id="12" name="íşlïḍè"/>
            <p:cNvSpPr txBox="1"/>
            <p:nvPr/>
          </p:nvSpPr>
          <p:spPr>
            <a:xfrm>
              <a:off x="1843580" y="1188116"/>
              <a:ext cx="9727095" cy="419100"/>
            </a:xfrm>
            <a:prstGeom prst="rect">
              <a:avLst/>
            </a:prstGeom>
            <a:noFill/>
          </p:spPr>
          <p:txBody>
            <a:bodyPr wrap="square" lIns="91440" tIns="45720" rIns="91440" bIns="45720" anchor="ctr">
              <a:noAutofit/>
            </a:bodyPr>
            <a:lstStyle/>
            <a:p>
              <a:pPr algn="ctr"/>
              <a:r>
                <a:rPr lang="en-US" altLang="zh-CN" sz="2400" b="1" dirty="0"/>
                <a:t>7.7 </a:t>
              </a:r>
              <a:r>
                <a:rPr lang="zh-CN" altLang="en-US" sz="2400" b="1" dirty="0"/>
                <a:t>（</a:t>
              </a:r>
              <a:r>
                <a:rPr lang="en-US" altLang="zh-CN" sz="2400" b="1" dirty="0"/>
                <a:t>4</a:t>
              </a:r>
              <a:r>
                <a:rPr lang="zh-CN" altLang="en-US" sz="2400" b="1" dirty="0"/>
                <a:t>）</a:t>
              </a:r>
              <a:r>
                <a:rPr lang="en-US" altLang="zh-CN" sz="2400" b="1" dirty="0"/>
                <a:t> </a:t>
              </a:r>
              <a:r>
                <a:rPr lang="zh-CN" altLang="en-US" sz="2400" b="1" dirty="0"/>
                <a:t>网络体系结构各层采取的安全措施 </a:t>
              </a:r>
              <a:r>
                <a:rPr lang="en-US" altLang="zh-CN" sz="2400" b="1" dirty="0"/>
                <a:t>—— </a:t>
              </a:r>
              <a:r>
                <a:rPr lang="zh-CN" altLang="en-US" sz="2400" b="1" dirty="0"/>
                <a:t>应用层</a:t>
              </a:r>
              <a:endParaRPr lang="en-US" altLang="zh-CN" sz="2400" b="1" dirty="0"/>
            </a:p>
          </p:txBody>
        </p:sp>
        <p:grpSp>
          <p:nvGrpSpPr>
            <p:cNvPr id="6" name="组合 5"/>
            <p:cNvGrpSpPr/>
            <p:nvPr/>
          </p:nvGrpSpPr>
          <p:grpSpPr>
            <a:xfrm>
              <a:off x="3156764"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应用层安全实例：</a:t>
                </a:r>
                <a:r>
                  <a:rPr lang="en-US" altLang="zh-CN" sz="2200" b="1" dirty="0">
                    <a:solidFill>
                      <a:schemeClr val="tx1"/>
                    </a:solidFill>
                  </a:rPr>
                  <a:t>PGP</a:t>
                </a:r>
                <a:endParaRPr lang="zh-CN" altLang="en-US" sz="2200" b="1" dirty="0">
                  <a:solidFill>
                    <a:schemeClr val="tx1"/>
                  </a:solidFill>
                </a:endParaRPr>
              </a:p>
            </p:txBody>
          </p:sp>
        </p:grpSp>
      </p:grpSp>
    </p:spTree>
    <p:extLst>
      <p:ext uri="{BB962C8B-B14F-4D97-AF65-F5344CB8AC3E}">
        <p14:creationId xmlns:p14="http://schemas.microsoft.com/office/powerpoint/2010/main" val="13322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应用层安全实例：</a:t>
              </a:r>
              <a:r>
                <a:rPr lang="en-US" altLang="zh-CN" sz="2000" b="1" dirty="0"/>
                <a:t>PGP</a:t>
              </a:r>
              <a:endParaRPr lang="zh-CN" altLang="en-US" sz="2000" b="1" dirty="0"/>
            </a:p>
          </p:txBody>
        </p:sp>
      </p:grpSp>
      <p:sp>
        <p:nvSpPr>
          <p:cNvPr id="87" name="íşlïḍè">
            <a:extLst>
              <a:ext uri="{FF2B5EF4-FFF2-40B4-BE49-F238E27FC236}">
                <a16:creationId xmlns:a16="http://schemas.microsoft.com/office/drawing/2014/main" id="{815ECB45-C77E-4707-E8AD-04C2AF261049}"/>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相较于计算机网络体系结构的其他各层，在应用层实现安全服务相对简单。</a:t>
            </a:r>
            <a:endParaRPr lang="en-US" altLang="zh-CN" b="1" dirty="0"/>
          </a:p>
        </p:txBody>
      </p:sp>
      <p:sp>
        <p:nvSpPr>
          <p:cNvPr id="88" name="矩形 87">
            <a:extLst>
              <a:ext uri="{FF2B5EF4-FFF2-40B4-BE49-F238E27FC236}">
                <a16:creationId xmlns:a16="http://schemas.microsoft.com/office/drawing/2014/main" id="{D13962E9-34DC-939F-1FED-CAB4D4ABA6B8}"/>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íşlïḍè">
            <a:extLst>
              <a:ext uri="{FF2B5EF4-FFF2-40B4-BE49-F238E27FC236}">
                <a16:creationId xmlns:a16="http://schemas.microsoft.com/office/drawing/2014/main" id="{037356EB-506F-45A8-8DCF-A1D32E342BD7}"/>
              </a:ext>
            </a:extLst>
          </p:cNvPr>
          <p:cNvSpPr txBox="1"/>
          <p:nvPr/>
        </p:nvSpPr>
        <p:spPr>
          <a:xfrm>
            <a:off x="1266346" y="1709145"/>
            <a:ext cx="10620854" cy="450843"/>
          </a:xfrm>
          <a:prstGeom prst="rect">
            <a:avLst/>
          </a:prstGeom>
          <a:noFill/>
        </p:spPr>
        <p:txBody>
          <a:bodyPr wrap="square" lIns="91440" tIns="45720" rIns="91440" bIns="45720" anchor="ctr">
            <a:noAutofit/>
          </a:bodyPr>
          <a:lstStyle/>
          <a:p>
            <a:r>
              <a:rPr lang="en-US" altLang="zh-CN" b="1" dirty="0"/>
              <a:t>TCP/IP</a:t>
            </a:r>
            <a:r>
              <a:rPr lang="zh-CN" altLang="en-US" b="1" dirty="0"/>
              <a:t>体系结构的应用层中包含大量协议，本节课以电子邮件相关安全协议为例进行介绍。</a:t>
            </a:r>
            <a:endParaRPr lang="en-US" altLang="zh-CN" b="1" dirty="0"/>
          </a:p>
        </p:txBody>
      </p:sp>
      <p:sp>
        <p:nvSpPr>
          <p:cNvPr id="90" name="矩形 89">
            <a:extLst>
              <a:ext uri="{FF2B5EF4-FFF2-40B4-BE49-F238E27FC236}">
                <a16:creationId xmlns:a16="http://schemas.microsoft.com/office/drawing/2014/main" id="{123ACDAC-66FB-754B-BDBA-207FD1428820}"/>
              </a:ext>
            </a:extLst>
          </p:cNvPr>
          <p:cNvSpPr/>
          <p:nvPr/>
        </p:nvSpPr>
        <p:spPr>
          <a:xfrm>
            <a:off x="1009370" y="180785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íşlïḍè">
            <a:extLst>
              <a:ext uri="{FF2B5EF4-FFF2-40B4-BE49-F238E27FC236}">
                <a16:creationId xmlns:a16="http://schemas.microsoft.com/office/drawing/2014/main" id="{ED58C696-3BFF-C2AE-18F3-117B786D70B8}"/>
              </a:ext>
            </a:extLst>
          </p:cNvPr>
          <p:cNvSpPr txBox="1"/>
          <p:nvPr/>
        </p:nvSpPr>
        <p:spPr>
          <a:xfrm>
            <a:off x="1266346" y="2206685"/>
            <a:ext cx="10620854" cy="705616"/>
          </a:xfrm>
          <a:prstGeom prst="rect">
            <a:avLst/>
          </a:prstGeom>
          <a:noFill/>
        </p:spPr>
        <p:txBody>
          <a:bodyPr wrap="square" lIns="91440" tIns="45720" rIns="91440" bIns="45720" anchor="ctr">
            <a:noAutofit/>
          </a:bodyPr>
          <a:lstStyle/>
          <a:p>
            <a:r>
              <a:rPr lang="en-US" altLang="zh-CN" b="1" dirty="0">
                <a:solidFill>
                  <a:srgbClr val="FF0000"/>
                </a:solidFill>
              </a:rPr>
              <a:t>PGP</a:t>
            </a:r>
            <a:r>
              <a:rPr lang="zh-CN" altLang="en-US" b="1" dirty="0"/>
              <a:t>（</a:t>
            </a:r>
            <a:r>
              <a:rPr lang="en-US" altLang="zh-CN" b="1" dirty="0"/>
              <a:t>Pretty Good Privacy</a:t>
            </a:r>
            <a:r>
              <a:rPr lang="zh-CN" altLang="en-US" b="1" dirty="0"/>
              <a:t>）是已被广泛应用的，为电子邮件提供加密、鉴别、电子签名和压缩等技术的</a:t>
            </a:r>
            <a:r>
              <a:rPr lang="zh-CN" altLang="en-US" b="1" dirty="0">
                <a:solidFill>
                  <a:srgbClr val="FF0000"/>
                </a:solidFill>
              </a:rPr>
              <a:t>电子邮件安全软件包</a:t>
            </a:r>
            <a:r>
              <a:rPr lang="zh-CN" altLang="en-US" b="1" dirty="0"/>
              <a:t>，它是</a:t>
            </a:r>
            <a:r>
              <a:rPr lang="en-US" altLang="zh-CN" b="1" dirty="0"/>
              <a:t>Zimmermann</a:t>
            </a:r>
            <a:r>
              <a:rPr lang="zh-CN" altLang="en-US" b="1" dirty="0"/>
              <a:t>于</a:t>
            </a:r>
            <a:r>
              <a:rPr lang="en-US" altLang="zh-CN" b="1" dirty="0"/>
              <a:t>1995</a:t>
            </a:r>
            <a:r>
              <a:rPr lang="zh-CN" altLang="en-US" b="1" dirty="0"/>
              <a:t>年开发的。</a:t>
            </a:r>
            <a:endParaRPr lang="en-US" altLang="zh-CN" b="1" dirty="0"/>
          </a:p>
        </p:txBody>
      </p:sp>
      <p:sp>
        <p:nvSpPr>
          <p:cNvPr id="92" name="矩形 91">
            <a:extLst>
              <a:ext uri="{FF2B5EF4-FFF2-40B4-BE49-F238E27FC236}">
                <a16:creationId xmlns:a16="http://schemas.microsoft.com/office/drawing/2014/main" id="{31DCCCDB-CDF5-02D4-572D-A3113433B9B1}"/>
              </a:ext>
            </a:extLst>
          </p:cNvPr>
          <p:cNvSpPr/>
          <p:nvPr/>
        </p:nvSpPr>
        <p:spPr>
          <a:xfrm>
            <a:off x="1009370" y="230539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íşlïḍè">
            <a:extLst>
              <a:ext uri="{FF2B5EF4-FFF2-40B4-BE49-F238E27FC236}">
                <a16:creationId xmlns:a16="http://schemas.microsoft.com/office/drawing/2014/main" id="{739C67D8-6F3A-E0B3-AF54-EB146E13D2A6}"/>
              </a:ext>
            </a:extLst>
          </p:cNvPr>
          <p:cNvSpPr txBox="1"/>
          <p:nvPr/>
        </p:nvSpPr>
        <p:spPr>
          <a:xfrm>
            <a:off x="1619162" y="2909169"/>
            <a:ext cx="10268038" cy="492873"/>
          </a:xfrm>
          <a:prstGeom prst="rect">
            <a:avLst/>
          </a:prstGeom>
          <a:noFill/>
        </p:spPr>
        <p:txBody>
          <a:bodyPr wrap="square" lIns="91440" tIns="45720" rIns="91440" bIns="45720" anchor="ctr">
            <a:noAutofit/>
          </a:bodyPr>
          <a:lstStyle/>
          <a:p>
            <a:r>
              <a:rPr lang="en-US" altLang="zh-CN" b="1" dirty="0"/>
              <a:t>PGP</a:t>
            </a:r>
            <a:r>
              <a:rPr lang="zh-CN" altLang="en-US" b="1" dirty="0"/>
              <a:t>使用</a:t>
            </a:r>
            <a:r>
              <a:rPr lang="zh-CN" altLang="en-US" b="1" dirty="0">
                <a:solidFill>
                  <a:schemeClr val="accent1">
                    <a:lumMod val="75000"/>
                  </a:schemeClr>
                </a:solidFill>
              </a:rPr>
              <a:t>对称密钥和公钥的组合</a:t>
            </a:r>
            <a:r>
              <a:rPr lang="zh-CN" altLang="en-US" b="1" dirty="0"/>
              <a:t>进行加密，为电子邮件提供</a:t>
            </a:r>
            <a:r>
              <a:rPr lang="zh-CN" altLang="en-US" b="1" dirty="0">
                <a:solidFill>
                  <a:schemeClr val="accent1">
                    <a:lumMod val="75000"/>
                  </a:schemeClr>
                </a:solidFill>
              </a:rPr>
              <a:t>保密性</a:t>
            </a:r>
            <a:r>
              <a:rPr lang="zh-CN" altLang="en-US" b="1" dirty="0"/>
              <a:t>。</a:t>
            </a:r>
            <a:endParaRPr lang="en-US" altLang="zh-CN" b="1" dirty="0"/>
          </a:p>
        </p:txBody>
      </p:sp>
      <p:sp>
        <p:nvSpPr>
          <p:cNvPr id="96" name="矩形 95">
            <a:extLst>
              <a:ext uri="{FF2B5EF4-FFF2-40B4-BE49-F238E27FC236}">
                <a16:creationId xmlns:a16="http://schemas.microsoft.com/office/drawing/2014/main" id="{2CBC4556-D80F-DF7D-FA24-9A35D04F4781}"/>
              </a:ext>
            </a:extLst>
          </p:cNvPr>
          <p:cNvSpPr/>
          <p:nvPr/>
        </p:nvSpPr>
        <p:spPr>
          <a:xfrm>
            <a:off x="1362186" y="302040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íşlïḍè">
            <a:extLst>
              <a:ext uri="{FF2B5EF4-FFF2-40B4-BE49-F238E27FC236}">
                <a16:creationId xmlns:a16="http://schemas.microsoft.com/office/drawing/2014/main" id="{15BD60EE-45BA-A715-6CD0-0EF933FB04AB}"/>
              </a:ext>
            </a:extLst>
          </p:cNvPr>
          <p:cNvSpPr txBox="1"/>
          <p:nvPr/>
        </p:nvSpPr>
        <p:spPr>
          <a:xfrm>
            <a:off x="1619162" y="3402042"/>
            <a:ext cx="10268038" cy="492873"/>
          </a:xfrm>
          <a:prstGeom prst="rect">
            <a:avLst/>
          </a:prstGeom>
          <a:noFill/>
        </p:spPr>
        <p:txBody>
          <a:bodyPr wrap="square" lIns="91440" tIns="45720" rIns="91440" bIns="45720" anchor="ctr">
            <a:noAutofit/>
          </a:bodyPr>
          <a:lstStyle/>
          <a:p>
            <a:r>
              <a:rPr lang="en-US" altLang="zh-CN" b="1" dirty="0"/>
              <a:t>PGP</a:t>
            </a:r>
            <a:r>
              <a:rPr lang="zh-CN" altLang="en-US" b="1" dirty="0"/>
              <a:t>通过</a:t>
            </a:r>
            <a:r>
              <a:rPr lang="zh-CN" altLang="en-US" b="1" dirty="0">
                <a:solidFill>
                  <a:schemeClr val="accent1">
                    <a:lumMod val="75000"/>
                  </a:schemeClr>
                </a:solidFill>
              </a:rPr>
              <a:t>报文摘要和数字签名</a:t>
            </a:r>
            <a:r>
              <a:rPr lang="zh-CN" altLang="en-US" b="1" dirty="0"/>
              <a:t>技术为电子邮件提供</a:t>
            </a:r>
            <a:r>
              <a:rPr lang="zh-CN" altLang="en-US" b="1" dirty="0">
                <a:solidFill>
                  <a:schemeClr val="accent1">
                    <a:lumMod val="75000"/>
                  </a:schemeClr>
                </a:solidFill>
              </a:rPr>
              <a:t>完整性和不可否认性</a:t>
            </a:r>
            <a:r>
              <a:rPr lang="zh-CN" altLang="en-US" b="1" dirty="0"/>
              <a:t>。</a:t>
            </a:r>
            <a:endParaRPr lang="en-US" altLang="zh-CN" b="1" dirty="0"/>
          </a:p>
        </p:txBody>
      </p:sp>
      <p:sp>
        <p:nvSpPr>
          <p:cNvPr id="98" name="矩形 97">
            <a:extLst>
              <a:ext uri="{FF2B5EF4-FFF2-40B4-BE49-F238E27FC236}">
                <a16:creationId xmlns:a16="http://schemas.microsoft.com/office/drawing/2014/main" id="{CD8DD660-DCF7-8794-2DEC-34D1A1A02B82}"/>
              </a:ext>
            </a:extLst>
          </p:cNvPr>
          <p:cNvSpPr/>
          <p:nvPr/>
        </p:nvSpPr>
        <p:spPr>
          <a:xfrm>
            <a:off x="1362186" y="351327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541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p:cTn id="13" dur="500" fill="hold"/>
                                        <p:tgtEl>
                                          <p:spTgt spid="88"/>
                                        </p:tgtEl>
                                        <p:attrNameLst>
                                          <p:attrName>ppt_w</p:attrName>
                                        </p:attrNameLst>
                                      </p:cBhvr>
                                      <p:tavLst>
                                        <p:tav tm="0">
                                          <p:val>
                                            <p:fltVal val="0"/>
                                          </p:val>
                                        </p:tav>
                                        <p:tav tm="100000">
                                          <p:val>
                                            <p:strVal val="#ppt_w"/>
                                          </p:val>
                                        </p:tav>
                                      </p:tavLst>
                                    </p:anim>
                                    <p:anim calcmode="lin" valueType="num">
                                      <p:cBhvr>
                                        <p:cTn id="14" dur="500" fill="hold"/>
                                        <p:tgtEl>
                                          <p:spTgt spid="88"/>
                                        </p:tgtEl>
                                        <p:attrNameLst>
                                          <p:attrName>ppt_h</p:attrName>
                                        </p:attrNameLst>
                                      </p:cBhvr>
                                      <p:tavLst>
                                        <p:tav tm="0">
                                          <p:val>
                                            <p:fltVal val="0"/>
                                          </p:val>
                                        </p:tav>
                                        <p:tav tm="100000">
                                          <p:val>
                                            <p:strVal val="#ppt_h"/>
                                          </p:val>
                                        </p:tav>
                                      </p:tavLst>
                                    </p:anim>
                                    <p:anim calcmode="lin" valueType="num">
                                      <p:cBhvr>
                                        <p:cTn id="15" dur="500" fill="hold"/>
                                        <p:tgtEl>
                                          <p:spTgt spid="88"/>
                                        </p:tgtEl>
                                        <p:attrNameLst>
                                          <p:attrName>style.rotation</p:attrName>
                                        </p:attrNameLst>
                                      </p:cBhvr>
                                      <p:tavLst>
                                        <p:tav tm="0">
                                          <p:val>
                                            <p:fltVal val="360"/>
                                          </p:val>
                                        </p:tav>
                                        <p:tav tm="100000">
                                          <p:val>
                                            <p:fltVal val="0"/>
                                          </p:val>
                                        </p:tav>
                                      </p:tavLst>
                                    </p:anim>
                                    <p:animEffect transition="in" filter="fade">
                                      <p:cBhvr>
                                        <p:cTn id="16" dur="500"/>
                                        <p:tgtEl>
                                          <p:spTgt spid="88"/>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8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p:cTn id="24" dur="500" fill="hold"/>
                                        <p:tgtEl>
                                          <p:spTgt spid="90"/>
                                        </p:tgtEl>
                                        <p:attrNameLst>
                                          <p:attrName>ppt_w</p:attrName>
                                        </p:attrNameLst>
                                      </p:cBhvr>
                                      <p:tavLst>
                                        <p:tav tm="0">
                                          <p:val>
                                            <p:fltVal val="0"/>
                                          </p:val>
                                        </p:tav>
                                        <p:tav tm="100000">
                                          <p:val>
                                            <p:strVal val="#ppt_w"/>
                                          </p:val>
                                        </p:tav>
                                      </p:tavLst>
                                    </p:anim>
                                    <p:anim calcmode="lin" valueType="num">
                                      <p:cBhvr>
                                        <p:cTn id="25" dur="500" fill="hold"/>
                                        <p:tgtEl>
                                          <p:spTgt spid="90"/>
                                        </p:tgtEl>
                                        <p:attrNameLst>
                                          <p:attrName>ppt_h</p:attrName>
                                        </p:attrNameLst>
                                      </p:cBhvr>
                                      <p:tavLst>
                                        <p:tav tm="0">
                                          <p:val>
                                            <p:fltVal val="0"/>
                                          </p:val>
                                        </p:tav>
                                        <p:tav tm="100000">
                                          <p:val>
                                            <p:strVal val="#ppt_h"/>
                                          </p:val>
                                        </p:tav>
                                      </p:tavLst>
                                    </p:anim>
                                    <p:anim calcmode="lin" valueType="num">
                                      <p:cBhvr>
                                        <p:cTn id="26" dur="500" fill="hold"/>
                                        <p:tgtEl>
                                          <p:spTgt spid="90"/>
                                        </p:tgtEl>
                                        <p:attrNameLst>
                                          <p:attrName>style.rotation</p:attrName>
                                        </p:attrNameLst>
                                      </p:cBhvr>
                                      <p:tavLst>
                                        <p:tav tm="0">
                                          <p:val>
                                            <p:fltVal val="360"/>
                                          </p:val>
                                        </p:tav>
                                        <p:tav tm="100000">
                                          <p:val>
                                            <p:fltVal val="0"/>
                                          </p:val>
                                        </p:tav>
                                      </p:tavLst>
                                    </p:anim>
                                    <p:animEffect transition="in" filter="fade">
                                      <p:cBhvr>
                                        <p:cTn id="27" dur="500"/>
                                        <p:tgtEl>
                                          <p:spTgt spid="90"/>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 calcmode="lin" valueType="num">
                                      <p:cBhvr>
                                        <p:cTn id="35" dur="500" fill="hold"/>
                                        <p:tgtEl>
                                          <p:spTgt spid="92"/>
                                        </p:tgtEl>
                                        <p:attrNameLst>
                                          <p:attrName>ppt_w</p:attrName>
                                        </p:attrNameLst>
                                      </p:cBhvr>
                                      <p:tavLst>
                                        <p:tav tm="0">
                                          <p:val>
                                            <p:fltVal val="0"/>
                                          </p:val>
                                        </p:tav>
                                        <p:tav tm="100000">
                                          <p:val>
                                            <p:strVal val="#ppt_w"/>
                                          </p:val>
                                        </p:tav>
                                      </p:tavLst>
                                    </p:anim>
                                    <p:anim calcmode="lin" valueType="num">
                                      <p:cBhvr>
                                        <p:cTn id="36" dur="500" fill="hold"/>
                                        <p:tgtEl>
                                          <p:spTgt spid="92"/>
                                        </p:tgtEl>
                                        <p:attrNameLst>
                                          <p:attrName>ppt_h</p:attrName>
                                        </p:attrNameLst>
                                      </p:cBhvr>
                                      <p:tavLst>
                                        <p:tav tm="0">
                                          <p:val>
                                            <p:fltVal val="0"/>
                                          </p:val>
                                        </p:tav>
                                        <p:tav tm="100000">
                                          <p:val>
                                            <p:strVal val="#ppt_h"/>
                                          </p:val>
                                        </p:tav>
                                      </p:tavLst>
                                    </p:anim>
                                    <p:anim calcmode="lin" valueType="num">
                                      <p:cBhvr>
                                        <p:cTn id="37" dur="500" fill="hold"/>
                                        <p:tgtEl>
                                          <p:spTgt spid="92"/>
                                        </p:tgtEl>
                                        <p:attrNameLst>
                                          <p:attrName>style.rotation</p:attrName>
                                        </p:attrNameLst>
                                      </p:cBhvr>
                                      <p:tavLst>
                                        <p:tav tm="0">
                                          <p:val>
                                            <p:fltVal val="360"/>
                                          </p:val>
                                        </p:tav>
                                        <p:tav tm="100000">
                                          <p:val>
                                            <p:fltVal val="0"/>
                                          </p:val>
                                        </p:tav>
                                      </p:tavLst>
                                    </p:anim>
                                    <p:animEffect transition="in" filter="fade">
                                      <p:cBhvr>
                                        <p:cTn id="38" dur="500"/>
                                        <p:tgtEl>
                                          <p:spTgt spid="92"/>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9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96"/>
                                        </p:tgtEl>
                                        <p:attrNameLst>
                                          <p:attrName>style.visibility</p:attrName>
                                        </p:attrNameLst>
                                      </p:cBhvr>
                                      <p:to>
                                        <p:strVal val="visible"/>
                                      </p:to>
                                    </p:set>
                                    <p:anim calcmode="lin" valueType="num">
                                      <p:cBhvr>
                                        <p:cTn id="46" dur="500" fill="hold"/>
                                        <p:tgtEl>
                                          <p:spTgt spid="96"/>
                                        </p:tgtEl>
                                        <p:attrNameLst>
                                          <p:attrName>ppt_w</p:attrName>
                                        </p:attrNameLst>
                                      </p:cBhvr>
                                      <p:tavLst>
                                        <p:tav tm="0">
                                          <p:val>
                                            <p:fltVal val="0"/>
                                          </p:val>
                                        </p:tav>
                                        <p:tav tm="100000">
                                          <p:val>
                                            <p:strVal val="#ppt_w"/>
                                          </p:val>
                                        </p:tav>
                                      </p:tavLst>
                                    </p:anim>
                                    <p:anim calcmode="lin" valueType="num">
                                      <p:cBhvr>
                                        <p:cTn id="47" dur="500" fill="hold"/>
                                        <p:tgtEl>
                                          <p:spTgt spid="96"/>
                                        </p:tgtEl>
                                        <p:attrNameLst>
                                          <p:attrName>ppt_h</p:attrName>
                                        </p:attrNameLst>
                                      </p:cBhvr>
                                      <p:tavLst>
                                        <p:tav tm="0">
                                          <p:val>
                                            <p:fltVal val="0"/>
                                          </p:val>
                                        </p:tav>
                                        <p:tav tm="100000">
                                          <p:val>
                                            <p:strVal val="#ppt_h"/>
                                          </p:val>
                                        </p:tav>
                                      </p:tavLst>
                                    </p:anim>
                                    <p:anim calcmode="lin" valueType="num">
                                      <p:cBhvr>
                                        <p:cTn id="48" dur="500" fill="hold"/>
                                        <p:tgtEl>
                                          <p:spTgt spid="96"/>
                                        </p:tgtEl>
                                        <p:attrNameLst>
                                          <p:attrName>style.rotation</p:attrName>
                                        </p:attrNameLst>
                                      </p:cBhvr>
                                      <p:tavLst>
                                        <p:tav tm="0">
                                          <p:val>
                                            <p:fltVal val="360"/>
                                          </p:val>
                                        </p:tav>
                                        <p:tav tm="100000">
                                          <p:val>
                                            <p:fltVal val="0"/>
                                          </p:val>
                                        </p:tav>
                                      </p:tavLst>
                                    </p:anim>
                                    <p:animEffect transition="in" filter="fade">
                                      <p:cBhvr>
                                        <p:cTn id="49" dur="500"/>
                                        <p:tgtEl>
                                          <p:spTgt spid="96"/>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98"/>
                                        </p:tgtEl>
                                        <p:attrNameLst>
                                          <p:attrName>style.visibility</p:attrName>
                                        </p:attrNameLst>
                                      </p:cBhvr>
                                      <p:to>
                                        <p:strVal val="visible"/>
                                      </p:to>
                                    </p:set>
                                    <p:anim calcmode="lin" valueType="num">
                                      <p:cBhvr>
                                        <p:cTn id="57" dur="500" fill="hold"/>
                                        <p:tgtEl>
                                          <p:spTgt spid="98"/>
                                        </p:tgtEl>
                                        <p:attrNameLst>
                                          <p:attrName>ppt_w</p:attrName>
                                        </p:attrNameLst>
                                      </p:cBhvr>
                                      <p:tavLst>
                                        <p:tav tm="0">
                                          <p:val>
                                            <p:fltVal val="0"/>
                                          </p:val>
                                        </p:tav>
                                        <p:tav tm="100000">
                                          <p:val>
                                            <p:strVal val="#ppt_w"/>
                                          </p:val>
                                        </p:tav>
                                      </p:tavLst>
                                    </p:anim>
                                    <p:anim calcmode="lin" valueType="num">
                                      <p:cBhvr>
                                        <p:cTn id="58" dur="500" fill="hold"/>
                                        <p:tgtEl>
                                          <p:spTgt spid="98"/>
                                        </p:tgtEl>
                                        <p:attrNameLst>
                                          <p:attrName>ppt_h</p:attrName>
                                        </p:attrNameLst>
                                      </p:cBhvr>
                                      <p:tavLst>
                                        <p:tav tm="0">
                                          <p:val>
                                            <p:fltVal val="0"/>
                                          </p:val>
                                        </p:tav>
                                        <p:tav tm="100000">
                                          <p:val>
                                            <p:strVal val="#ppt_h"/>
                                          </p:val>
                                        </p:tav>
                                      </p:tavLst>
                                    </p:anim>
                                    <p:anim calcmode="lin" valueType="num">
                                      <p:cBhvr>
                                        <p:cTn id="59" dur="500" fill="hold"/>
                                        <p:tgtEl>
                                          <p:spTgt spid="98"/>
                                        </p:tgtEl>
                                        <p:attrNameLst>
                                          <p:attrName>style.rotation</p:attrName>
                                        </p:attrNameLst>
                                      </p:cBhvr>
                                      <p:tavLst>
                                        <p:tav tm="0">
                                          <p:val>
                                            <p:fltVal val="360"/>
                                          </p:val>
                                        </p:tav>
                                        <p:tav tm="100000">
                                          <p:val>
                                            <p:fltVal val="0"/>
                                          </p:val>
                                        </p:tav>
                                      </p:tavLst>
                                    </p:anim>
                                    <p:animEffect transition="in" filter="fade">
                                      <p:cBhvr>
                                        <p:cTn id="60" dur="500"/>
                                        <p:tgtEl>
                                          <p:spTgt spid="98"/>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89" grpId="0"/>
      <p:bldP spid="90" grpId="0" animBg="1"/>
      <p:bldP spid="91" grpId="0"/>
      <p:bldP spid="92" grpId="0" animBg="1"/>
      <p:bldP spid="95" grpId="0"/>
      <p:bldP spid="96" grpId="0" animBg="1"/>
      <p:bldP spid="97" grpId="0"/>
      <p:bldP spid="9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7F2740A-302D-2541-EC6C-F40D9A687947}"/>
              </a:ext>
            </a:extLst>
          </p:cNvPr>
          <p:cNvSpPr/>
          <p:nvPr/>
        </p:nvSpPr>
        <p:spPr>
          <a:xfrm>
            <a:off x="3697835" y="3662041"/>
            <a:ext cx="2398716" cy="3504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扩展的邮件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应用层安全实例：</a:t>
              </a:r>
              <a:r>
                <a:rPr lang="en-US" altLang="zh-CN" sz="2000" b="1" dirty="0"/>
                <a:t>PGP</a:t>
              </a:r>
              <a:endParaRPr lang="zh-CN" altLang="en-US" sz="2000" b="1" dirty="0"/>
            </a:p>
          </p:txBody>
        </p:sp>
      </p:grpSp>
      <p:sp>
        <p:nvSpPr>
          <p:cNvPr id="5" name="文本框 4">
            <a:extLst>
              <a:ext uri="{FF2B5EF4-FFF2-40B4-BE49-F238E27FC236}">
                <a16:creationId xmlns:a16="http://schemas.microsoft.com/office/drawing/2014/main" id="{299C880D-8CC9-0724-0F5F-62FDCF6AAC85}"/>
              </a:ext>
            </a:extLst>
          </p:cNvPr>
          <p:cNvSpPr txBox="1"/>
          <p:nvPr/>
        </p:nvSpPr>
        <p:spPr>
          <a:xfrm>
            <a:off x="3532340" y="769749"/>
            <a:ext cx="3883069" cy="369332"/>
          </a:xfrm>
          <a:prstGeom prst="rect">
            <a:avLst/>
          </a:prstGeom>
          <a:noFill/>
        </p:spPr>
        <p:txBody>
          <a:bodyPr wrap="square" rtlCol="0">
            <a:spAutoFit/>
          </a:bodyPr>
          <a:lstStyle/>
          <a:p>
            <a:r>
              <a:rPr lang="en-US" altLang="zh-CN" b="1" dirty="0"/>
              <a:t>—— </a:t>
            </a:r>
            <a:r>
              <a:rPr lang="zh-CN" altLang="en-US" b="1" dirty="0">
                <a:solidFill>
                  <a:schemeClr val="accent3">
                    <a:lumMod val="75000"/>
                  </a:schemeClr>
                </a:solidFill>
              </a:rPr>
              <a:t>邮件发送方的</a:t>
            </a:r>
            <a:r>
              <a:rPr lang="en-US" altLang="zh-CN" b="1" dirty="0">
                <a:solidFill>
                  <a:schemeClr val="accent3">
                    <a:lumMod val="75000"/>
                  </a:schemeClr>
                </a:solidFill>
              </a:rPr>
              <a:t>PGP</a:t>
            </a:r>
            <a:r>
              <a:rPr lang="zh-CN" altLang="en-US" b="1" dirty="0">
                <a:solidFill>
                  <a:schemeClr val="accent3">
                    <a:lumMod val="75000"/>
                  </a:schemeClr>
                </a:solidFill>
              </a:rPr>
              <a:t>处理过程</a:t>
            </a:r>
          </a:p>
        </p:txBody>
      </p:sp>
      <p:sp>
        <p:nvSpPr>
          <p:cNvPr id="16" name="íşlïḍè">
            <a:extLst>
              <a:ext uri="{FF2B5EF4-FFF2-40B4-BE49-F238E27FC236}">
                <a16:creationId xmlns:a16="http://schemas.microsoft.com/office/drawing/2014/main" id="{5C3DB386-ACF3-A8E6-F8E0-6F480EB8C61D}"/>
              </a:ext>
            </a:extLst>
          </p:cNvPr>
          <p:cNvSpPr txBox="1"/>
          <p:nvPr/>
        </p:nvSpPr>
        <p:spPr>
          <a:xfrm>
            <a:off x="933106" y="1138544"/>
            <a:ext cx="10954094" cy="450843"/>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r>
              <a:rPr lang="zh-CN" altLang="en-US" b="1" dirty="0"/>
              <a:t>假设用户</a:t>
            </a:r>
            <a:r>
              <a:rPr lang="en-US" altLang="zh-CN" b="1" dirty="0"/>
              <a:t>A</a:t>
            </a:r>
            <a:r>
              <a:rPr lang="zh-CN" altLang="en-US" b="1" dirty="0"/>
              <a:t>给</a:t>
            </a:r>
            <a:r>
              <a:rPr lang="en-US" altLang="zh-CN" b="1" dirty="0"/>
              <a:t>B</a:t>
            </a:r>
            <a:r>
              <a:rPr lang="zh-CN" altLang="en-US" b="1" dirty="0"/>
              <a:t>发送电子邮件的明文为</a:t>
            </a:r>
            <a:r>
              <a:rPr lang="en-US" altLang="zh-CN" b="1" dirty="0"/>
              <a:t>X</a:t>
            </a:r>
            <a:r>
              <a:rPr lang="zh-CN" altLang="en-US" b="1" dirty="0"/>
              <a:t>，要使用</a:t>
            </a:r>
            <a:r>
              <a:rPr lang="en-US" altLang="zh-CN" b="1" dirty="0"/>
              <a:t>PGP</a:t>
            </a:r>
            <a:r>
              <a:rPr lang="zh-CN" altLang="en-US" b="1" dirty="0"/>
              <a:t>来确保该邮件的安全。</a:t>
            </a:r>
            <a:endParaRPr lang="en-US" altLang="zh-CN" b="1" dirty="0"/>
          </a:p>
        </p:txBody>
      </p:sp>
      <p:sp>
        <p:nvSpPr>
          <p:cNvPr id="19" name="矩形 18">
            <a:extLst>
              <a:ext uri="{FF2B5EF4-FFF2-40B4-BE49-F238E27FC236}">
                <a16:creationId xmlns:a16="http://schemas.microsoft.com/office/drawing/2014/main" id="{82BF7F6A-E19B-3AF9-A0D9-9D646A19A6A9}"/>
              </a:ext>
            </a:extLst>
          </p:cNvPr>
          <p:cNvSpPr/>
          <p:nvPr/>
        </p:nvSpPr>
        <p:spPr>
          <a:xfrm>
            <a:off x="1531916" y="1647995"/>
            <a:ext cx="1199358"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明文邮件</a:t>
            </a:r>
            <a:r>
              <a:rPr lang="en-US" altLang="zh-CN" sz="1600" b="1" dirty="0">
                <a:solidFill>
                  <a:schemeClr val="tx1"/>
                </a:solidFill>
              </a:rPr>
              <a:t>X</a:t>
            </a:r>
            <a:endParaRPr lang="zh-CN" altLang="en-US" sz="1600" b="1" dirty="0">
              <a:solidFill>
                <a:schemeClr val="tx1"/>
              </a:solidFill>
            </a:endParaRPr>
          </a:p>
        </p:txBody>
      </p:sp>
      <p:sp>
        <p:nvSpPr>
          <p:cNvPr id="7" name="矩形 6">
            <a:extLst>
              <a:ext uri="{FF2B5EF4-FFF2-40B4-BE49-F238E27FC236}">
                <a16:creationId xmlns:a16="http://schemas.microsoft.com/office/drawing/2014/main" id="{6E7AE7DF-9C22-E230-B64E-44CD5B1169C7}"/>
              </a:ext>
            </a:extLst>
          </p:cNvPr>
          <p:cNvSpPr/>
          <p:nvPr/>
        </p:nvSpPr>
        <p:spPr>
          <a:xfrm>
            <a:off x="596686" y="3904761"/>
            <a:ext cx="671215" cy="508207"/>
          </a:xfrm>
          <a:prstGeom prst="rect">
            <a:avLst/>
          </a:prstGeom>
          <a:pattFill prst="lgConfetti">
            <a:fgClr>
              <a:schemeClr val="tx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a:t>
            </a:r>
            <a:r>
              <a:rPr lang="zh-CN" altLang="en-US" sz="1600" b="1" dirty="0">
                <a:solidFill>
                  <a:schemeClr val="tx1"/>
                </a:solidFill>
              </a:rPr>
              <a:t>的</a:t>
            </a:r>
            <a:endParaRPr lang="en-US" altLang="zh-CN" sz="1600" b="1" dirty="0">
              <a:solidFill>
                <a:schemeClr val="tx1"/>
              </a:solidFill>
            </a:endParaRPr>
          </a:p>
          <a:p>
            <a:pPr algn="ctr"/>
            <a:r>
              <a:rPr lang="zh-CN" altLang="en-US" sz="1600" b="1" dirty="0">
                <a:solidFill>
                  <a:schemeClr val="tx1"/>
                </a:solidFill>
              </a:rPr>
              <a:t>私钥</a:t>
            </a:r>
          </a:p>
        </p:txBody>
      </p:sp>
      <p:sp>
        <p:nvSpPr>
          <p:cNvPr id="41" name="矩形 40">
            <a:extLst>
              <a:ext uri="{FF2B5EF4-FFF2-40B4-BE49-F238E27FC236}">
                <a16:creationId xmlns:a16="http://schemas.microsoft.com/office/drawing/2014/main" id="{3BBFEFC9-447A-B5F8-2C3E-33CD885EE59F}"/>
              </a:ext>
            </a:extLst>
          </p:cNvPr>
          <p:cNvSpPr/>
          <p:nvPr/>
        </p:nvSpPr>
        <p:spPr>
          <a:xfrm>
            <a:off x="3362227" y="5773987"/>
            <a:ext cx="671215" cy="508207"/>
          </a:xfrm>
          <a:prstGeom prst="rect">
            <a:avLst/>
          </a:prstGeom>
          <a:pattFill prst="lgConfetti">
            <a:fgClr>
              <a:schemeClr val="tx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B</a:t>
            </a:r>
            <a:r>
              <a:rPr lang="zh-CN" altLang="en-US" sz="1600" b="1" dirty="0">
                <a:solidFill>
                  <a:schemeClr val="tx1"/>
                </a:solidFill>
              </a:rPr>
              <a:t>的</a:t>
            </a:r>
            <a:endParaRPr lang="en-US" altLang="zh-CN" sz="1600" b="1" dirty="0">
              <a:solidFill>
                <a:schemeClr val="tx1"/>
              </a:solidFill>
            </a:endParaRPr>
          </a:p>
          <a:p>
            <a:pPr algn="ctr"/>
            <a:r>
              <a:rPr lang="zh-CN" altLang="en-US" sz="1600" b="1" dirty="0">
                <a:solidFill>
                  <a:schemeClr val="tx1"/>
                </a:solidFill>
              </a:rPr>
              <a:t>公钥</a:t>
            </a:r>
          </a:p>
        </p:txBody>
      </p:sp>
      <p:sp>
        <p:nvSpPr>
          <p:cNvPr id="42" name="矩形 41">
            <a:extLst>
              <a:ext uri="{FF2B5EF4-FFF2-40B4-BE49-F238E27FC236}">
                <a16:creationId xmlns:a16="http://schemas.microsoft.com/office/drawing/2014/main" id="{C131500E-867F-B7B7-512E-6F77F1F6FBE6}"/>
              </a:ext>
            </a:extLst>
          </p:cNvPr>
          <p:cNvSpPr/>
          <p:nvPr/>
        </p:nvSpPr>
        <p:spPr>
          <a:xfrm>
            <a:off x="4303145" y="5021643"/>
            <a:ext cx="1260040" cy="508207"/>
          </a:xfrm>
          <a:prstGeom prst="rect">
            <a:avLst/>
          </a:prstGeom>
          <a:pattFill prst="lgConfetti">
            <a:fgClr>
              <a:schemeClr val="tx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a:t>
            </a:r>
            <a:r>
              <a:rPr lang="zh-CN" altLang="en-US" sz="1600" b="1" dirty="0">
                <a:solidFill>
                  <a:schemeClr val="tx1"/>
                </a:solidFill>
              </a:rPr>
              <a:t>的</a:t>
            </a:r>
            <a:endParaRPr lang="en-US" altLang="zh-CN" sz="1600" b="1" dirty="0">
              <a:solidFill>
                <a:schemeClr val="tx1"/>
              </a:solidFill>
            </a:endParaRPr>
          </a:p>
          <a:p>
            <a:pPr algn="ctr"/>
            <a:r>
              <a:rPr lang="zh-CN" altLang="en-US" sz="1600" b="1" dirty="0">
                <a:solidFill>
                  <a:schemeClr val="tx1"/>
                </a:solidFill>
              </a:rPr>
              <a:t>一次性密钥</a:t>
            </a:r>
          </a:p>
        </p:txBody>
      </p:sp>
      <p:grpSp>
        <p:nvGrpSpPr>
          <p:cNvPr id="69" name="组合 68">
            <a:extLst>
              <a:ext uri="{FF2B5EF4-FFF2-40B4-BE49-F238E27FC236}">
                <a16:creationId xmlns:a16="http://schemas.microsoft.com/office/drawing/2014/main" id="{A7E65B3F-1430-CFA8-7455-DD21B9177C54}"/>
              </a:ext>
            </a:extLst>
          </p:cNvPr>
          <p:cNvGrpSpPr/>
          <p:nvPr/>
        </p:nvGrpSpPr>
        <p:grpSpPr>
          <a:xfrm>
            <a:off x="1531916" y="2157131"/>
            <a:ext cx="1199358" cy="1504910"/>
            <a:chOff x="2492365" y="2157131"/>
            <a:chExt cx="1199358" cy="1504910"/>
          </a:xfrm>
        </p:grpSpPr>
        <p:sp>
          <p:nvSpPr>
            <p:cNvPr id="18" name="矩形 17">
              <a:extLst>
                <a:ext uri="{FF2B5EF4-FFF2-40B4-BE49-F238E27FC236}">
                  <a16:creationId xmlns:a16="http://schemas.microsoft.com/office/drawing/2014/main" id="{4A529056-27BC-0B9A-32DD-41A56F2E7A97}"/>
                </a:ext>
              </a:extLst>
            </p:cNvPr>
            <p:cNvSpPr/>
            <p:nvPr/>
          </p:nvSpPr>
          <p:spPr>
            <a:xfrm>
              <a:off x="2492365" y="2400450"/>
              <a:ext cx="1199358"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散列函数</a:t>
              </a:r>
            </a:p>
          </p:txBody>
        </p:sp>
        <p:sp>
          <p:nvSpPr>
            <p:cNvPr id="20" name="矩形 19">
              <a:extLst>
                <a:ext uri="{FF2B5EF4-FFF2-40B4-BE49-F238E27FC236}">
                  <a16:creationId xmlns:a16="http://schemas.microsoft.com/office/drawing/2014/main" id="{8D57B331-A72C-9E9B-7443-B982CDBDAA5C}"/>
                </a:ext>
              </a:extLst>
            </p:cNvPr>
            <p:cNvSpPr/>
            <p:nvPr/>
          </p:nvSpPr>
          <p:spPr>
            <a:xfrm>
              <a:off x="2492365" y="3152905"/>
              <a:ext cx="1199358"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报文摘要</a:t>
              </a:r>
              <a:r>
                <a:rPr lang="en-US" altLang="zh-CN" sz="1600" b="1" dirty="0">
                  <a:solidFill>
                    <a:schemeClr val="tx1"/>
                  </a:solidFill>
                </a:rPr>
                <a:t>H</a:t>
              </a:r>
              <a:endParaRPr lang="zh-CN" altLang="en-US" sz="1600" b="1" dirty="0">
                <a:solidFill>
                  <a:schemeClr val="tx1"/>
                </a:solidFill>
              </a:endParaRPr>
            </a:p>
          </p:txBody>
        </p:sp>
        <p:cxnSp>
          <p:nvCxnSpPr>
            <p:cNvPr id="9" name="直接箭头连接符 8">
              <a:extLst>
                <a:ext uri="{FF2B5EF4-FFF2-40B4-BE49-F238E27FC236}">
                  <a16:creationId xmlns:a16="http://schemas.microsoft.com/office/drawing/2014/main" id="{9E5603A2-FC7D-ABBB-69DF-89742B764FE2}"/>
                </a:ext>
              </a:extLst>
            </p:cNvPr>
            <p:cNvCxnSpPr>
              <a:cxnSpLocks/>
            </p:cNvCxnSpPr>
            <p:nvPr/>
          </p:nvCxnSpPr>
          <p:spPr>
            <a:xfrm>
              <a:off x="3092044" y="2157131"/>
              <a:ext cx="0" cy="24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3A5394D-F8A7-9BF6-E95D-513C83298404}"/>
                </a:ext>
              </a:extLst>
            </p:cNvPr>
            <p:cNvCxnSpPr>
              <a:cxnSpLocks/>
            </p:cNvCxnSpPr>
            <p:nvPr/>
          </p:nvCxnSpPr>
          <p:spPr>
            <a:xfrm>
              <a:off x="3092044" y="2909586"/>
              <a:ext cx="0" cy="24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F75FE162-C4DF-CA34-7975-78BC5AFA40D9}"/>
              </a:ext>
            </a:extLst>
          </p:cNvPr>
          <p:cNvGrpSpPr/>
          <p:nvPr/>
        </p:nvGrpSpPr>
        <p:grpSpPr>
          <a:xfrm>
            <a:off x="1531916" y="4412968"/>
            <a:ext cx="1199358" cy="753055"/>
            <a:chOff x="2492365" y="4412968"/>
            <a:chExt cx="1199358" cy="753055"/>
          </a:xfrm>
        </p:grpSpPr>
        <p:sp>
          <p:nvSpPr>
            <p:cNvPr id="22" name="矩形 21">
              <a:extLst>
                <a:ext uri="{FF2B5EF4-FFF2-40B4-BE49-F238E27FC236}">
                  <a16:creationId xmlns:a16="http://schemas.microsoft.com/office/drawing/2014/main" id="{284292BD-2872-5FBE-CC32-7E0CAE0134D5}"/>
                </a:ext>
              </a:extLst>
            </p:cNvPr>
            <p:cNvSpPr/>
            <p:nvPr/>
          </p:nvSpPr>
          <p:spPr>
            <a:xfrm>
              <a:off x="2492365" y="4657816"/>
              <a:ext cx="1199358" cy="5082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报文鉴别码</a:t>
              </a:r>
              <a:endParaRPr lang="en-US" altLang="zh-CN" sz="1600" b="1" dirty="0">
                <a:solidFill>
                  <a:schemeClr val="tx1"/>
                </a:solidFill>
              </a:endParaRPr>
            </a:p>
            <a:p>
              <a:pPr algn="ctr"/>
              <a:r>
                <a:rPr lang="en-US" altLang="zh-CN" sz="1600" b="1" dirty="0">
                  <a:solidFill>
                    <a:schemeClr val="tx1"/>
                  </a:solidFill>
                </a:rPr>
                <a:t>MAC</a:t>
              </a:r>
              <a:endParaRPr lang="zh-CN" altLang="en-US" sz="1600" b="1" dirty="0">
                <a:solidFill>
                  <a:schemeClr val="tx1"/>
                </a:solidFill>
              </a:endParaRPr>
            </a:p>
          </p:txBody>
        </p:sp>
        <p:cxnSp>
          <p:nvCxnSpPr>
            <p:cNvPr id="52" name="直接箭头连接符 51">
              <a:extLst>
                <a:ext uri="{FF2B5EF4-FFF2-40B4-BE49-F238E27FC236}">
                  <a16:creationId xmlns:a16="http://schemas.microsoft.com/office/drawing/2014/main" id="{BF4EEB13-75DA-4D80-AA86-885666DBF9CF}"/>
                </a:ext>
              </a:extLst>
            </p:cNvPr>
            <p:cNvCxnSpPr>
              <a:cxnSpLocks/>
            </p:cNvCxnSpPr>
            <p:nvPr/>
          </p:nvCxnSpPr>
          <p:spPr>
            <a:xfrm>
              <a:off x="3092044" y="4412968"/>
              <a:ext cx="0" cy="24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FDEF6D9B-8062-D873-C2C6-9592008205C5}"/>
              </a:ext>
            </a:extLst>
          </p:cNvPr>
          <p:cNvGrpSpPr/>
          <p:nvPr/>
        </p:nvGrpSpPr>
        <p:grpSpPr>
          <a:xfrm>
            <a:off x="1267901" y="3661277"/>
            <a:ext cx="1460721" cy="752455"/>
            <a:chOff x="2231002" y="3662041"/>
            <a:chExt cx="1460721" cy="752455"/>
          </a:xfrm>
        </p:grpSpPr>
        <p:sp>
          <p:nvSpPr>
            <p:cNvPr id="21" name="矩形 20">
              <a:extLst>
                <a:ext uri="{FF2B5EF4-FFF2-40B4-BE49-F238E27FC236}">
                  <a16:creationId xmlns:a16="http://schemas.microsoft.com/office/drawing/2014/main" id="{41A3BBBD-9C68-0E05-1D00-0856534BB03C}"/>
                </a:ext>
              </a:extLst>
            </p:cNvPr>
            <p:cNvSpPr/>
            <p:nvPr/>
          </p:nvSpPr>
          <p:spPr>
            <a:xfrm>
              <a:off x="2492365" y="3905360"/>
              <a:ext cx="1199358"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数字签名</a:t>
              </a:r>
            </a:p>
          </p:txBody>
        </p:sp>
        <p:cxnSp>
          <p:nvCxnSpPr>
            <p:cNvPr id="51" name="直接箭头连接符 50">
              <a:extLst>
                <a:ext uri="{FF2B5EF4-FFF2-40B4-BE49-F238E27FC236}">
                  <a16:creationId xmlns:a16="http://schemas.microsoft.com/office/drawing/2014/main" id="{0D66DA9E-3E59-45C0-F7D2-3A43679ACF54}"/>
                </a:ext>
              </a:extLst>
            </p:cNvPr>
            <p:cNvCxnSpPr>
              <a:cxnSpLocks/>
            </p:cNvCxnSpPr>
            <p:nvPr/>
          </p:nvCxnSpPr>
          <p:spPr>
            <a:xfrm>
              <a:off x="3092044" y="3662041"/>
              <a:ext cx="0" cy="24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C7FF6EB-0B33-0433-7C31-8AE73ABFF705}"/>
                </a:ext>
              </a:extLst>
            </p:cNvPr>
            <p:cNvCxnSpPr>
              <a:cxnSpLocks/>
              <a:stCxn id="7" idx="3"/>
              <a:endCxn id="21" idx="1"/>
            </p:cNvCxnSpPr>
            <p:nvPr/>
          </p:nvCxnSpPr>
          <p:spPr>
            <a:xfrm>
              <a:off x="2231002" y="4159629"/>
              <a:ext cx="261363" cy="2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205D15F3-E3E9-5E11-2089-2D6D98D54840}"/>
              </a:ext>
            </a:extLst>
          </p:cNvPr>
          <p:cNvGrpSpPr/>
          <p:nvPr/>
        </p:nvGrpSpPr>
        <p:grpSpPr>
          <a:xfrm>
            <a:off x="4297514" y="4012443"/>
            <a:ext cx="1265984" cy="1009200"/>
            <a:chOff x="5257963" y="4012443"/>
            <a:chExt cx="1265984" cy="1009200"/>
          </a:xfrm>
        </p:grpSpPr>
        <p:sp>
          <p:nvSpPr>
            <p:cNvPr id="38" name="矩形 37">
              <a:extLst>
                <a:ext uri="{FF2B5EF4-FFF2-40B4-BE49-F238E27FC236}">
                  <a16:creationId xmlns:a16="http://schemas.microsoft.com/office/drawing/2014/main" id="{D64445AA-D1B4-6867-C28D-FF970782E81F}"/>
                </a:ext>
              </a:extLst>
            </p:cNvPr>
            <p:cNvSpPr/>
            <p:nvPr/>
          </p:nvSpPr>
          <p:spPr>
            <a:xfrm>
              <a:off x="5257963" y="4262475"/>
              <a:ext cx="1265984"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a:t>
              </a:r>
            </a:p>
          </p:txBody>
        </p:sp>
        <p:cxnSp>
          <p:nvCxnSpPr>
            <p:cNvPr id="65" name="直接箭头连接符 64">
              <a:extLst>
                <a:ext uri="{FF2B5EF4-FFF2-40B4-BE49-F238E27FC236}">
                  <a16:creationId xmlns:a16="http://schemas.microsoft.com/office/drawing/2014/main" id="{0CFBC77E-2BEA-CD9F-9EBD-89F848F8ACD5}"/>
                </a:ext>
              </a:extLst>
            </p:cNvPr>
            <p:cNvCxnSpPr>
              <a:cxnSpLocks/>
            </p:cNvCxnSpPr>
            <p:nvPr/>
          </p:nvCxnSpPr>
          <p:spPr>
            <a:xfrm>
              <a:off x="5893614" y="4012443"/>
              <a:ext cx="0" cy="24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4B07E070-D9FD-4C48-0151-9545C5743C51}"/>
                </a:ext>
              </a:extLst>
            </p:cNvPr>
            <p:cNvCxnSpPr>
              <a:cxnSpLocks/>
            </p:cNvCxnSpPr>
            <p:nvPr/>
          </p:nvCxnSpPr>
          <p:spPr>
            <a:xfrm flipH="1" flipV="1">
              <a:off x="5890955" y="4771611"/>
              <a:ext cx="2659" cy="250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A981B02C-4368-34ED-E9E5-6D15799F9C98}"/>
              </a:ext>
            </a:extLst>
          </p:cNvPr>
          <p:cNvGrpSpPr/>
          <p:nvPr/>
        </p:nvGrpSpPr>
        <p:grpSpPr>
          <a:xfrm>
            <a:off x="4033499" y="5529850"/>
            <a:ext cx="1524055" cy="753273"/>
            <a:chOff x="4993948" y="5529850"/>
            <a:chExt cx="1524055" cy="753273"/>
          </a:xfrm>
        </p:grpSpPr>
        <p:sp>
          <p:nvSpPr>
            <p:cNvPr id="40" name="矩形 39">
              <a:extLst>
                <a:ext uri="{FF2B5EF4-FFF2-40B4-BE49-F238E27FC236}">
                  <a16:creationId xmlns:a16="http://schemas.microsoft.com/office/drawing/2014/main" id="{DAFC6F46-5886-8B56-9BAE-30B9DB4EE5B5}"/>
                </a:ext>
              </a:extLst>
            </p:cNvPr>
            <p:cNvSpPr/>
            <p:nvPr/>
          </p:nvSpPr>
          <p:spPr>
            <a:xfrm>
              <a:off x="5257963" y="5773987"/>
              <a:ext cx="1260040"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a:t>
              </a:r>
            </a:p>
          </p:txBody>
        </p:sp>
        <p:cxnSp>
          <p:nvCxnSpPr>
            <p:cNvPr id="67" name="直接箭头连接符 66">
              <a:extLst>
                <a:ext uri="{FF2B5EF4-FFF2-40B4-BE49-F238E27FC236}">
                  <a16:creationId xmlns:a16="http://schemas.microsoft.com/office/drawing/2014/main" id="{ADB5AF3A-2B78-B578-C64D-82421FBC4A0A}"/>
                </a:ext>
              </a:extLst>
            </p:cNvPr>
            <p:cNvCxnSpPr>
              <a:cxnSpLocks/>
            </p:cNvCxnSpPr>
            <p:nvPr/>
          </p:nvCxnSpPr>
          <p:spPr>
            <a:xfrm>
              <a:off x="5893614" y="5529850"/>
              <a:ext cx="0" cy="24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868B9764-7DF2-C235-EAFD-A31737021BEC}"/>
                </a:ext>
              </a:extLst>
            </p:cNvPr>
            <p:cNvCxnSpPr/>
            <p:nvPr/>
          </p:nvCxnSpPr>
          <p:spPr>
            <a:xfrm>
              <a:off x="4993948" y="6028090"/>
              <a:ext cx="264015" cy="10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B549CC9-268E-8B1F-CC88-172616B37561}"/>
              </a:ext>
            </a:extLst>
          </p:cNvPr>
          <p:cNvGrpSpPr/>
          <p:nvPr/>
        </p:nvGrpSpPr>
        <p:grpSpPr>
          <a:xfrm>
            <a:off x="5557554" y="4262475"/>
            <a:ext cx="1524416" cy="508207"/>
            <a:chOff x="6518003" y="4262475"/>
            <a:chExt cx="1524416" cy="508207"/>
          </a:xfrm>
        </p:grpSpPr>
        <p:sp>
          <p:nvSpPr>
            <p:cNvPr id="43" name="矩形 42">
              <a:extLst>
                <a:ext uri="{FF2B5EF4-FFF2-40B4-BE49-F238E27FC236}">
                  <a16:creationId xmlns:a16="http://schemas.microsoft.com/office/drawing/2014/main" id="{5210C8D3-5E3A-6492-A2EA-B4AC68113406}"/>
                </a:ext>
              </a:extLst>
            </p:cNvPr>
            <p:cNvSpPr/>
            <p:nvPr/>
          </p:nvSpPr>
          <p:spPr>
            <a:xfrm>
              <a:off x="6782379" y="4262475"/>
              <a:ext cx="1260040" cy="508207"/>
            </a:xfrm>
            <a:prstGeom prst="rect">
              <a:avLst/>
            </a:prstGeom>
            <a:pattFill prst="lgConfetti">
              <a:fgClr>
                <a:schemeClr val="accent6"/>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加密后的</a:t>
              </a:r>
              <a:endParaRPr lang="en-US" altLang="zh-CN" sz="1600" b="1" dirty="0">
                <a:solidFill>
                  <a:schemeClr val="tx1"/>
                </a:solidFill>
              </a:endParaRPr>
            </a:p>
            <a:p>
              <a:pPr algn="ctr"/>
              <a:r>
                <a:rPr lang="zh-CN" altLang="en-US" sz="1600" b="1" dirty="0">
                  <a:solidFill>
                    <a:schemeClr val="tx1"/>
                  </a:solidFill>
                </a:rPr>
                <a:t>扩展的邮件</a:t>
              </a:r>
            </a:p>
          </p:txBody>
        </p:sp>
        <p:cxnSp>
          <p:nvCxnSpPr>
            <p:cNvPr id="75" name="直接箭头连接符 74">
              <a:extLst>
                <a:ext uri="{FF2B5EF4-FFF2-40B4-BE49-F238E27FC236}">
                  <a16:creationId xmlns:a16="http://schemas.microsoft.com/office/drawing/2014/main" id="{F3E0F8F6-58A2-6D89-F514-F86787737D2E}"/>
                </a:ext>
              </a:extLst>
            </p:cNvPr>
            <p:cNvCxnSpPr/>
            <p:nvPr/>
          </p:nvCxnSpPr>
          <p:spPr>
            <a:xfrm>
              <a:off x="6518003" y="4506765"/>
              <a:ext cx="264015" cy="10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4026E337-4C15-C622-E845-A82EB8B994B6}"/>
              </a:ext>
            </a:extLst>
          </p:cNvPr>
          <p:cNvGrpSpPr/>
          <p:nvPr/>
        </p:nvGrpSpPr>
        <p:grpSpPr>
          <a:xfrm>
            <a:off x="5557553" y="5773987"/>
            <a:ext cx="1524417" cy="508207"/>
            <a:chOff x="6518002" y="5773987"/>
            <a:chExt cx="1524417" cy="508207"/>
          </a:xfrm>
        </p:grpSpPr>
        <p:sp>
          <p:nvSpPr>
            <p:cNvPr id="44" name="矩形 43">
              <a:extLst>
                <a:ext uri="{FF2B5EF4-FFF2-40B4-BE49-F238E27FC236}">
                  <a16:creationId xmlns:a16="http://schemas.microsoft.com/office/drawing/2014/main" id="{6F52AC43-FFAC-00A5-E906-BFBFAFB64F2C}"/>
                </a:ext>
              </a:extLst>
            </p:cNvPr>
            <p:cNvSpPr/>
            <p:nvPr/>
          </p:nvSpPr>
          <p:spPr>
            <a:xfrm>
              <a:off x="6782379" y="5773987"/>
              <a:ext cx="1260040" cy="508207"/>
            </a:xfrm>
            <a:prstGeom prst="rect">
              <a:avLst/>
            </a:prstGeom>
            <a:pattFill prst="lgConfetti">
              <a:fgClr>
                <a:schemeClr val="accent6"/>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加密后的</a:t>
              </a:r>
              <a:endParaRPr lang="en-US" altLang="zh-CN" sz="1600" b="1" dirty="0">
                <a:solidFill>
                  <a:schemeClr val="tx1"/>
                </a:solidFill>
              </a:endParaRPr>
            </a:p>
            <a:p>
              <a:pPr algn="ctr"/>
              <a:r>
                <a:rPr lang="zh-CN" altLang="en-US" sz="1600" b="1" dirty="0">
                  <a:solidFill>
                    <a:schemeClr val="tx1"/>
                  </a:solidFill>
                </a:rPr>
                <a:t>一次性密钥</a:t>
              </a:r>
            </a:p>
          </p:txBody>
        </p:sp>
        <p:cxnSp>
          <p:nvCxnSpPr>
            <p:cNvPr id="76" name="直接箭头连接符 75">
              <a:extLst>
                <a:ext uri="{FF2B5EF4-FFF2-40B4-BE49-F238E27FC236}">
                  <a16:creationId xmlns:a16="http://schemas.microsoft.com/office/drawing/2014/main" id="{6C1508D4-B327-9674-3BE0-9861BD0C0D71}"/>
                </a:ext>
              </a:extLst>
            </p:cNvPr>
            <p:cNvCxnSpPr/>
            <p:nvPr/>
          </p:nvCxnSpPr>
          <p:spPr>
            <a:xfrm>
              <a:off x="6518002" y="6028090"/>
              <a:ext cx="264015" cy="10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0B550049-11B3-FB1F-9913-137894CEF895}"/>
              </a:ext>
            </a:extLst>
          </p:cNvPr>
          <p:cNvGrpSpPr/>
          <p:nvPr/>
        </p:nvGrpSpPr>
        <p:grpSpPr>
          <a:xfrm>
            <a:off x="7067170" y="4516579"/>
            <a:ext cx="3416120" cy="1511512"/>
            <a:chOff x="7067170" y="4516579"/>
            <a:chExt cx="3416120" cy="1511512"/>
          </a:xfrm>
        </p:grpSpPr>
        <p:sp>
          <p:nvSpPr>
            <p:cNvPr id="45" name="矩形 44">
              <a:extLst>
                <a:ext uri="{FF2B5EF4-FFF2-40B4-BE49-F238E27FC236}">
                  <a16:creationId xmlns:a16="http://schemas.microsoft.com/office/drawing/2014/main" id="{7C56CDD8-643D-6A2B-E7FB-8DE1875089C7}"/>
                </a:ext>
              </a:extLst>
            </p:cNvPr>
            <p:cNvSpPr/>
            <p:nvPr/>
          </p:nvSpPr>
          <p:spPr>
            <a:xfrm>
              <a:off x="9223250" y="5011605"/>
              <a:ext cx="1260040" cy="508207"/>
            </a:xfrm>
            <a:prstGeom prst="rect">
              <a:avLst/>
            </a:prstGeom>
            <a:pattFill prst="lgConfetti">
              <a:fgClr>
                <a:schemeClr val="accent6"/>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加密后的</a:t>
              </a:r>
              <a:endParaRPr lang="en-US" altLang="zh-CN" sz="1600" b="1" dirty="0">
                <a:solidFill>
                  <a:schemeClr val="tx1"/>
                </a:solidFill>
              </a:endParaRPr>
            </a:p>
            <a:p>
              <a:pPr algn="ctr"/>
              <a:r>
                <a:rPr lang="zh-CN" altLang="en-US" sz="1600" b="1" dirty="0">
                  <a:solidFill>
                    <a:schemeClr val="tx1"/>
                  </a:solidFill>
                </a:rPr>
                <a:t>扩展的邮件</a:t>
              </a:r>
            </a:p>
          </p:txBody>
        </p:sp>
        <p:sp>
          <p:nvSpPr>
            <p:cNvPr id="46" name="矩形 45">
              <a:extLst>
                <a:ext uri="{FF2B5EF4-FFF2-40B4-BE49-F238E27FC236}">
                  <a16:creationId xmlns:a16="http://schemas.microsoft.com/office/drawing/2014/main" id="{63AD675B-F3D1-DB39-9F78-04A13DB01C96}"/>
                </a:ext>
              </a:extLst>
            </p:cNvPr>
            <p:cNvSpPr/>
            <p:nvPr/>
          </p:nvSpPr>
          <p:spPr>
            <a:xfrm>
              <a:off x="7963210" y="5011605"/>
              <a:ext cx="1260040" cy="508207"/>
            </a:xfrm>
            <a:prstGeom prst="rect">
              <a:avLst/>
            </a:prstGeom>
            <a:pattFill prst="lgConfetti">
              <a:fgClr>
                <a:schemeClr val="accent6"/>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加密后的</a:t>
              </a:r>
              <a:endParaRPr lang="en-US" altLang="zh-CN" sz="1600" b="1" dirty="0">
                <a:solidFill>
                  <a:schemeClr val="tx1"/>
                </a:solidFill>
              </a:endParaRPr>
            </a:p>
            <a:p>
              <a:pPr algn="ctr"/>
              <a:r>
                <a:rPr lang="zh-CN" altLang="en-US" sz="1600" b="1" dirty="0">
                  <a:solidFill>
                    <a:schemeClr val="tx1"/>
                  </a:solidFill>
                </a:rPr>
                <a:t>一次性密钥</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16C1D107-1735-82B2-49D7-BE20E8E8EE08}"/>
                    </a:ext>
                  </a:extLst>
                </p:cNvPr>
                <p:cNvSpPr txBox="1"/>
                <p:nvPr/>
              </p:nvSpPr>
              <p:spPr>
                <a:xfrm>
                  <a:off x="7067170" y="5006687"/>
                  <a:ext cx="950635" cy="58477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zh-CN" altLang="en-US" sz="3200" b="1" i="1" dirty="0" smtClean="0">
                            <a:solidFill>
                              <a:schemeClr val="tx1"/>
                            </a:solidFill>
                            <a:latin typeface="Cambria Math" panose="02040503050406030204" pitchFamily="18" charset="0"/>
                            <a:ea typeface="宋体" panose="02010600030101010101" pitchFamily="2" charset="-122"/>
                          </a:rPr>
                          <m:t>⨁</m:t>
                        </m:r>
                      </m:oMath>
                    </m:oMathPara>
                  </a14:m>
                  <a:endParaRPr lang="zh-CN" altLang="en-US" sz="3200" b="1" dirty="0">
                    <a:solidFill>
                      <a:schemeClr val="tx1"/>
                    </a:solidFill>
                    <a:latin typeface="宋体" panose="02010600030101010101" pitchFamily="2" charset="-122"/>
                    <a:ea typeface="宋体" panose="02010600030101010101" pitchFamily="2" charset="-122"/>
                  </a:endParaRPr>
                </a:p>
              </p:txBody>
            </p:sp>
          </mc:Choice>
          <mc:Fallback xmlns="">
            <p:sp>
              <p:nvSpPr>
                <p:cNvPr id="47" name="文本框 46">
                  <a:extLst>
                    <a:ext uri="{FF2B5EF4-FFF2-40B4-BE49-F238E27FC236}">
                      <a16:creationId xmlns:a16="http://schemas.microsoft.com/office/drawing/2014/main" id="{16C1D107-1735-82B2-49D7-BE20E8E8EE08}"/>
                    </a:ext>
                  </a:extLst>
                </p:cNvPr>
                <p:cNvSpPr txBox="1">
                  <a:spLocks noRot="1" noChangeAspect="1" noMove="1" noResize="1" noEditPoints="1" noAdjustHandles="1" noChangeArrowheads="1" noChangeShapeType="1" noTextEdit="1"/>
                </p:cNvSpPr>
                <p:nvPr/>
              </p:nvSpPr>
              <p:spPr>
                <a:xfrm>
                  <a:off x="7067170" y="5006687"/>
                  <a:ext cx="950635" cy="584775"/>
                </a:xfrm>
                <a:prstGeom prst="rect">
                  <a:avLst/>
                </a:prstGeom>
                <a:blipFill>
                  <a:blip r:embed="rId3"/>
                  <a:stretch>
                    <a:fillRect/>
                  </a:stretch>
                </a:blipFill>
              </p:spPr>
              <p:txBody>
                <a:bodyPr/>
                <a:lstStyle/>
                <a:p>
                  <a:r>
                    <a:rPr lang="zh-CN" altLang="en-US">
                      <a:noFill/>
                    </a:rPr>
                    <a:t> </a:t>
                  </a:r>
                </a:p>
              </p:txBody>
            </p:sp>
          </mc:Fallback>
        </mc:AlternateContent>
        <p:cxnSp>
          <p:nvCxnSpPr>
            <p:cNvPr id="77" name="连接符: 肘形 76">
              <a:extLst>
                <a:ext uri="{FF2B5EF4-FFF2-40B4-BE49-F238E27FC236}">
                  <a16:creationId xmlns:a16="http://schemas.microsoft.com/office/drawing/2014/main" id="{D396F251-AFB6-6B4A-B76C-4B0D042C7ED8}"/>
                </a:ext>
              </a:extLst>
            </p:cNvPr>
            <p:cNvCxnSpPr>
              <a:cxnSpLocks/>
              <a:stCxn id="43" idx="3"/>
            </p:cNvCxnSpPr>
            <p:nvPr/>
          </p:nvCxnSpPr>
          <p:spPr>
            <a:xfrm>
              <a:off x="7081970" y="4516579"/>
              <a:ext cx="350958" cy="64944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F88FC3C3-A53E-7FEC-643E-2B8493310B84}"/>
                </a:ext>
              </a:extLst>
            </p:cNvPr>
            <p:cNvCxnSpPr>
              <a:cxnSpLocks/>
              <a:stCxn id="44" idx="3"/>
            </p:cNvCxnSpPr>
            <p:nvPr/>
          </p:nvCxnSpPr>
          <p:spPr>
            <a:xfrm flipV="1">
              <a:off x="7081970" y="5526438"/>
              <a:ext cx="350958" cy="501653"/>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D39D65CC-401C-E341-B47B-83CD393E2B0F}"/>
                </a:ext>
              </a:extLst>
            </p:cNvPr>
            <p:cNvCxnSpPr>
              <a:cxnSpLocks/>
            </p:cNvCxnSpPr>
            <p:nvPr/>
          </p:nvCxnSpPr>
          <p:spPr>
            <a:xfrm>
              <a:off x="7650656" y="5299074"/>
              <a:ext cx="28930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BB82B106-DEFB-A3D3-0373-C284ADD55EDC}"/>
              </a:ext>
            </a:extLst>
          </p:cNvPr>
          <p:cNvGrpSpPr/>
          <p:nvPr/>
        </p:nvGrpSpPr>
        <p:grpSpPr>
          <a:xfrm>
            <a:off x="10679547" y="5081042"/>
            <a:ext cx="1207653" cy="369332"/>
            <a:chOff x="10363937" y="5687331"/>
            <a:chExt cx="1207653" cy="369332"/>
          </a:xfrm>
        </p:grpSpPr>
        <p:sp>
          <p:nvSpPr>
            <p:cNvPr id="99" name="箭头: 右 98">
              <a:extLst>
                <a:ext uri="{FF2B5EF4-FFF2-40B4-BE49-F238E27FC236}">
                  <a16:creationId xmlns:a16="http://schemas.microsoft.com/office/drawing/2014/main" id="{13B25761-FF74-C83E-7AF2-9E529A7F877D}"/>
                </a:ext>
              </a:extLst>
            </p:cNvPr>
            <p:cNvSpPr/>
            <p:nvPr/>
          </p:nvSpPr>
          <p:spPr>
            <a:xfrm>
              <a:off x="10363937" y="5766703"/>
              <a:ext cx="501071" cy="2508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FD888541-D0A1-5F53-62B2-7BB024674B86}"/>
                </a:ext>
              </a:extLst>
            </p:cNvPr>
            <p:cNvSpPr txBox="1"/>
            <p:nvPr/>
          </p:nvSpPr>
          <p:spPr>
            <a:xfrm>
              <a:off x="10837300" y="5687331"/>
              <a:ext cx="734290" cy="369332"/>
            </a:xfrm>
            <a:prstGeom prst="rect">
              <a:avLst/>
            </a:prstGeom>
            <a:noFill/>
          </p:spPr>
          <p:txBody>
            <a:bodyPr wrap="square">
              <a:spAutoFit/>
            </a:bodyPr>
            <a:lstStyle/>
            <a:p>
              <a:pPr algn="ctr"/>
              <a:r>
                <a:rPr lang="zh-CN" altLang="en-US" b="1" dirty="0">
                  <a:solidFill>
                    <a:schemeClr val="tx1"/>
                  </a:solidFill>
                  <a:latin typeface="+mn-ea"/>
                </a:rPr>
                <a:t>发送</a:t>
              </a:r>
            </a:p>
          </p:txBody>
        </p:sp>
      </p:grpSp>
      <p:grpSp>
        <p:nvGrpSpPr>
          <p:cNvPr id="102" name="组合 101">
            <a:extLst>
              <a:ext uri="{FF2B5EF4-FFF2-40B4-BE49-F238E27FC236}">
                <a16:creationId xmlns:a16="http://schemas.microsoft.com/office/drawing/2014/main" id="{18687C06-08DB-113F-069C-422D75CEE758}"/>
              </a:ext>
            </a:extLst>
          </p:cNvPr>
          <p:cNvGrpSpPr/>
          <p:nvPr/>
        </p:nvGrpSpPr>
        <p:grpSpPr>
          <a:xfrm>
            <a:off x="2731274" y="1902563"/>
            <a:ext cx="3364726" cy="3009357"/>
            <a:chOff x="2731274" y="1902563"/>
            <a:chExt cx="3364726" cy="3009357"/>
          </a:xfrm>
        </p:grpSpPr>
        <p:grpSp>
          <p:nvGrpSpPr>
            <p:cNvPr id="72" name="组合 71">
              <a:extLst>
                <a:ext uri="{FF2B5EF4-FFF2-40B4-BE49-F238E27FC236}">
                  <a16:creationId xmlns:a16="http://schemas.microsoft.com/office/drawing/2014/main" id="{D62BB817-C951-7470-A70E-70400F824C31}"/>
                </a:ext>
              </a:extLst>
            </p:cNvPr>
            <p:cNvGrpSpPr/>
            <p:nvPr/>
          </p:nvGrpSpPr>
          <p:grpSpPr>
            <a:xfrm>
              <a:off x="2731274" y="1902563"/>
              <a:ext cx="3364726" cy="3009357"/>
              <a:chOff x="2731274" y="1902563"/>
              <a:chExt cx="3364726" cy="3009357"/>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689653A-A2BA-4FEC-066B-A00CC9B6ED0B}"/>
                      </a:ext>
                    </a:extLst>
                  </p:cNvPr>
                  <p:cNvSpPr txBox="1"/>
                  <p:nvPr/>
                </p:nvSpPr>
                <p:spPr>
                  <a:xfrm>
                    <a:off x="2783197" y="3104471"/>
                    <a:ext cx="950635" cy="58477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zh-CN" altLang="en-US" sz="3200" b="1" i="1" dirty="0" smtClean="0">
                              <a:solidFill>
                                <a:schemeClr val="tx1"/>
                              </a:solidFill>
                              <a:latin typeface="Cambria Math" panose="02040503050406030204" pitchFamily="18" charset="0"/>
                              <a:ea typeface="宋体" panose="02010600030101010101" pitchFamily="2" charset="-122"/>
                            </a:rPr>
                            <m:t>⨁</m:t>
                          </m:r>
                        </m:oMath>
                      </m:oMathPara>
                    </a14:m>
                    <a:endParaRPr lang="zh-CN" altLang="en-US" sz="3200" b="1" dirty="0">
                      <a:solidFill>
                        <a:schemeClr val="tx1"/>
                      </a:solidFill>
                      <a:latin typeface="宋体" panose="02010600030101010101" pitchFamily="2" charset="-122"/>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E689653A-A2BA-4FEC-066B-A00CC9B6ED0B}"/>
                      </a:ext>
                    </a:extLst>
                  </p:cNvPr>
                  <p:cNvSpPr txBox="1">
                    <a:spLocks noRot="1" noChangeAspect="1" noMove="1" noResize="1" noEditPoints="1" noAdjustHandles="1" noChangeArrowheads="1" noChangeShapeType="1" noTextEdit="1"/>
                  </p:cNvSpPr>
                  <p:nvPr/>
                </p:nvSpPr>
                <p:spPr>
                  <a:xfrm>
                    <a:off x="2783197" y="3104471"/>
                    <a:ext cx="950635" cy="584775"/>
                  </a:xfrm>
                  <a:prstGeom prst="rect">
                    <a:avLst/>
                  </a:prstGeom>
                  <a:blipFill>
                    <a:blip r:embed="rId4"/>
                    <a:stretch>
                      <a:fillRect/>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id="{36A71704-5760-F7CC-6BEE-446B4226204A}"/>
                  </a:ext>
                </a:extLst>
              </p:cNvPr>
              <p:cNvSpPr/>
              <p:nvPr/>
            </p:nvSpPr>
            <p:spPr>
              <a:xfrm>
                <a:off x="4896642" y="3154727"/>
                <a:ext cx="1199358" cy="5102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明文邮件</a:t>
                </a:r>
                <a:r>
                  <a:rPr lang="en-US" altLang="zh-CN" sz="1600" b="1" dirty="0">
                    <a:solidFill>
                      <a:schemeClr val="tx1"/>
                    </a:solidFill>
                  </a:rPr>
                  <a:t>X</a:t>
                </a:r>
                <a:endParaRPr lang="zh-CN" altLang="en-US" sz="1600" b="1" dirty="0">
                  <a:solidFill>
                    <a:schemeClr val="tx1"/>
                  </a:solidFill>
                </a:endParaRPr>
              </a:p>
            </p:txBody>
          </p:sp>
          <p:sp>
            <p:nvSpPr>
              <p:cNvPr id="36" name="矩形 35">
                <a:extLst>
                  <a:ext uri="{FF2B5EF4-FFF2-40B4-BE49-F238E27FC236}">
                    <a16:creationId xmlns:a16="http://schemas.microsoft.com/office/drawing/2014/main" id="{A1064E30-7C8D-F371-3384-A8125ABF493A}"/>
                  </a:ext>
                </a:extLst>
              </p:cNvPr>
              <p:cNvSpPr/>
              <p:nvPr/>
            </p:nvSpPr>
            <p:spPr>
              <a:xfrm>
                <a:off x="3697284" y="3154727"/>
                <a:ext cx="1199358" cy="508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报文鉴别码</a:t>
                </a:r>
                <a:endParaRPr lang="en-US" altLang="zh-CN" sz="1600" b="1" dirty="0">
                  <a:solidFill>
                    <a:schemeClr val="tx1"/>
                  </a:solidFill>
                </a:endParaRPr>
              </a:p>
              <a:p>
                <a:pPr algn="ctr"/>
                <a:r>
                  <a:rPr lang="en-US" altLang="zh-CN" sz="1600" b="1" dirty="0">
                    <a:solidFill>
                      <a:schemeClr val="tx1"/>
                    </a:solidFill>
                  </a:rPr>
                  <a:t>MAC</a:t>
                </a:r>
                <a:endParaRPr lang="zh-CN" altLang="en-US" sz="1600" b="1" dirty="0">
                  <a:solidFill>
                    <a:schemeClr val="tx1"/>
                  </a:solidFill>
                </a:endParaRPr>
              </a:p>
            </p:txBody>
          </p:sp>
          <p:cxnSp>
            <p:nvCxnSpPr>
              <p:cNvPr id="13" name="连接符: 肘形 12">
                <a:extLst>
                  <a:ext uri="{FF2B5EF4-FFF2-40B4-BE49-F238E27FC236}">
                    <a16:creationId xmlns:a16="http://schemas.microsoft.com/office/drawing/2014/main" id="{524D0EC2-F1B3-32D4-B93F-2A0251719FC9}"/>
                  </a:ext>
                </a:extLst>
              </p:cNvPr>
              <p:cNvCxnSpPr>
                <a:cxnSpLocks/>
                <a:stCxn id="19" idx="3"/>
              </p:cNvCxnSpPr>
              <p:nvPr/>
            </p:nvCxnSpPr>
            <p:spPr>
              <a:xfrm>
                <a:off x="2731274" y="1902563"/>
                <a:ext cx="433315" cy="128585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DF878D92-C6FC-6EDC-09BB-0E075E9365E7}"/>
                  </a:ext>
                </a:extLst>
              </p:cNvPr>
              <p:cNvCxnSpPr>
                <a:cxnSpLocks/>
                <a:stCxn id="22" idx="3"/>
              </p:cNvCxnSpPr>
              <p:nvPr/>
            </p:nvCxnSpPr>
            <p:spPr>
              <a:xfrm flipV="1">
                <a:off x="2731274" y="3716806"/>
                <a:ext cx="433315" cy="119511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直接箭头连接符 100">
              <a:extLst>
                <a:ext uri="{FF2B5EF4-FFF2-40B4-BE49-F238E27FC236}">
                  <a16:creationId xmlns:a16="http://schemas.microsoft.com/office/drawing/2014/main" id="{8F2A6FF9-9F96-7F49-2542-C1F8A1631E59}"/>
                </a:ext>
              </a:extLst>
            </p:cNvPr>
            <p:cNvCxnSpPr>
              <a:cxnSpLocks/>
            </p:cNvCxnSpPr>
            <p:nvPr/>
          </p:nvCxnSpPr>
          <p:spPr>
            <a:xfrm>
              <a:off x="3362227" y="3429000"/>
              <a:ext cx="261363" cy="2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1910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up)">
                                      <p:cBhvr>
                                        <p:cTn id="24" dur="10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p:cTn id="36" dur="500" fill="hold"/>
                                        <p:tgtEl>
                                          <p:spTgt spid="70"/>
                                        </p:tgtEl>
                                        <p:attrNameLst>
                                          <p:attrName>ppt_w</p:attrName>
                                        </p:attrNameLst>
                                      </p:cBhvr>
                                      <p:tavLst>
                                        <p:tav tm="0">
                                          <p:val>
                                            <p:fltVal val="0"/>
                                          </p:val>
                                        </p:tav>
                                        <p:tav tm="100000">
                                          <p:val>
                                            <p:strVal val="#ppt_w"/>
                                          </p:val>
                                        </p:tav>
                                      </p:tavLst>
                                    </p:anim>
                                    <p:anim calcmode="lin" valueType="num">
                                      <p:cBhvr>
                                        <p:cTn id="37" dur="500" fill="hold"/>
                                        <p:tgtEl>
                                          <p:spTgt spid="70"/>
                                        </p:tgtEl>
                                        <p:attrNameLst>
                                          <p:attrName>ppt_h</p:attrName>
                                        </p:attrNameLst>
                                      </p:cBhvr>
                                      <p:tavLst>
                                        <p:tav tm="0">
                                          <p:val>
                                            <p:fltVal val="0"/>
                                          </p:val>
                                        </p:tav>
                                        <p:tav tm="100000">
                                          <p:val>
                                            <p:strVal val="#ppt_h"/>
                                          </p:val>
                                        </p:tav>
                                      </p:tavLst>
                                    </p:anim>
                                    <p:animEffect transition="in" filter="fade">
                                      <p:cBhvr>
                                        <p:cTn id="38" dur="500"/>
                                        <p:tgtEl>
                                          <p:spTgt spid="7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up)">
                                      <p:cBhvr>
                                        <p:cTn id="43" dur="500"/>
                                        <p:tgtEl>
                                          <p:spTgt spid="7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wipe(left)">
                                      <p:cBhvr>
                                        <p:cTn id="48" dur="1000"/>
                                        <p:tgtEl>
                                          <p:spTgt spid="10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p:tgtEl>
                                          <p:spTgt spid="37"/>
                                        </p:tgtEl>
                                        <p:attrNameLst>
                                          <p:attrName>ppt_y</p:attrName>
                                        </p:attrNameLst>
                                      </p:cBhvr>
                                      <p:tavLst>
                                        <p:tav tm="0">
                                          <p:val>
                                            <p:strVal val="#ppt_y-#ppt_h*1.125000"/>
                                          </p:val>
                                        </p:tav>
                                        <p:tav tm="100000">
                                          <p:val>
                                            <p:strVal val="#ppt_y"/>
                                          </p:val>
                                        </p:tav>
                                      </p:tavLst>
                                    </p:anim>
                                    <p:animEffect transition="in" filter="wipe(down)">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p:cTn id="59" dur="500" fill="hold"/>
                                        <p:tgtEl>
                                          <p:spTgt spid="42"/>
                                        </p:tgtEl>
                                        <p:attrNameLst>
                                          <p:attrName>ppt_w</p:attrName>
                                        </p:attrNameLst>
                                      </p:cBhvr>
                                      <p:tavLst>
                                        <p:tav tm="0">
                                          <p:val>
                                            <p:fltVal val="0"/>
                                          </p:val>
                                        </p:tav>
                                        <p:tav tm="100000">
                                          <p:val>
                                            <p:strVal val="#ppt_w"/>
                                          </p:val>
                                        </p:tav>
                                      </p:tavLst>
                                    </p:anim>
                                    <p:anim calcmode="lin" valueType="num">
                                      <p:cBhvr>
                                        <p:cTn id="60" dur="500" fill="hold"/>
                                        <p:tgtEl>
                                          <p:spTgt spid="42"/>
                                        </p:tgtEl>
                                        <p:attrNameLst>
                                          <p:attrName>ppt_h</p:attrName>
                                        </p:attrNameLst>
                                      </p:cBhvr>
                                      <p:tavLst>
                                        <p:tav tm="0">
                                          <p:val>
                                            <p:fltVal val="0"/>
                                          </p:val>
                                        </p:tav>
                                        <p:tav tm="100000">
                                          <p:val>
                                            <p:strVal val="#ppt_h"/>
                                          </p:val>
                                        </p:tav>
                                      </p:tavLst>
                                    </p:anim>
                                    <p:animEffect transition="in" filter="fade">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p:cTn id="66" dur="500" fill="hold"/>
                                        <p:tgtEl>
                                          <p:spTgt spid="78"/>
                                        </p:tgtEl>
                                        <p:attrNameLst>
                                          <p:attrName>ppt_w</p:attrName>
                                        </p:attrNameLst>
                                      </p:cBhvr>
                                      <p:tavLst>
                                        <p:tav tm="0">
                                          <p:val>
                                            <p:fltVal val="0"/>
                                          </p:val>
                                        </p:tav>
                                        <p:tav tm="100000">
                                          <p:val>
                                            <p:strVal val="#ppt_w"/>
                                          </p:val>
                                        </p:tav>
                                      </p:tavLst>
                                    </p:anim>
                                    <p:anim calcmode="lin" valueType="num">
                                      <p:cBhvr>
                                        <p:cTn id="67" dur="500" fill="hold"/>
                                        <p:tgtEl>
                                          <p:spTgt spid="78"/>
                                        </p:tgtEl>
                                        <p:attrNameLst>
                                          <p:attrName>ppt_h</p:attrName>
                                        </p:attrNameLst>
                                      </p:cBhvr>
                                      <p:tavLst>
                                        <p:tav tm="0">
                                          <p:val>
                                            <p:fltVal val="0"/>
                                          </p:val>
                                        </p:tav>
                                        <p:tav tm="100000">
                                          <p:val>
                                            <p:strVal val="#ppt_h"/>
                                          </p:val>
                                        </p:tav>
                                      </p:tavLst>
                                    </p:anim>
                                    <p:animEffect transition="in" filter="fade">
                                      <p:cBhvr>
                                        <p:cTn id="68" dur="500"/>
                                        <p:tgtEl>
                                          <p:spTgt spid="7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wipe(left)">
                                      <p:cBhvr>
                                        <p:cTn id="73" dur="500"/>
                                        <p:tgtEl>
                                          <p:spTgt spid="79"/>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p:cTn id="78" dur="500" fill="hold"/>
                                        <p:tgtEl>
                                          <p:spTgt spid="41"/>
                                        </p:tgtEl>
                                        <p:attrNameLst>
                                          <p:attrName>ppt_w</p:attrName>
                                        </p:attrNameLst>
                                      </p:cBhvr>
                                      <p:tavLst>
                                        <p:tav tm="0">
                                          <p:val>
                                            <p:fltVal val="0"/>
                                          </p:val>
                                        </p:tav>
                                        <p:tav tm="100000">
                                          <p:val>
                                            <p:strVal val="#ppt_w"/>
                                          </p:val>
                                        </p:tav>
                                      </p:tavLst>
                                    </p:anim>
                                    <p:anim calcmode="lin" valueType="num">
                                      <p:cBhvr>
                                        <p:cTn id="79" dur="500" fill="hold"/>
                                        <p:tgtEl>
                                          <p:spTgt spid="41"/>
                                        </p:tgtEl>
                                        <p:attrNameLst>
                                          <p:attrName>ppt_h</p:attrName>
                                        </p:attrNameLst>
                                      </p:cBhvr>
                                      <p:tavLst>
                                        <p:tav tm="0">
                                          <p:val>
                                            <p:fltVal val="0"/>
                                          </p:val>
                                        </p:tav>
                                        <p:tav tm="100000">
                                          <p:val>
                                            <p:strVal val="#ppt_h"/>
                                          </p:val>
                                        </p:tav>
                                      </p:tavLst>
                                    </p:anim>
                                    <p:animEffect transition="in" filter="fade">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wipe(left)">
                                      <p:cBhvr>
                                        <p:cTn id="92" dur="500"/>
                                        <p:tgtEl>
                                          <p:spTgt spid="8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wipe(left)">
                                      <p:cBhvr>
                                        <p:cTn id="97" dur="1000"/>
                                        <p:tgtEl>
                                          <p:spTgt spid="83"/>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8" fill="hold" nodeType="clickEffect">
                                  <p:stCondLst>
                                    <p:cond delay="0"/>
                                  </p:stCondLst>
                                  <p:childTnLst>
                                    <p:set>
                                      <p:cBhvr>
                                        <p:cTn id="101" dur="1" fill="hold">
                                          <p:stCondLst>
                                            <p:cond delay="0"/>
                                          </p:stCondLst>
                                        </p:cTn>
                                        <p:tgtEl>
                                          <p:spTgt spid="84"/>
                                        </p:tgtEl>
                                        <p:attrNameLst>
                                          <p:attrName>style.visibility</p:attrName>
                                        </p:attrNameLst>
                                      </p:cBhvr>
                                      <p:to>
                                        <p:strVal val="visible"/>
                                      </p:to>
                                    </p:set>
                                    <p:anim calcmode="lin" valueType="num">
                                      <p:cBhvr additive="base">
                                        <p:cTn id="102" dur="500"/>
                                        <p:tgtEl>
                                          <p:spTgt spid="84"/>
                                        </p:tgtEl>
                                        <p:attrNameLst>
                                          <p:attrName>ppt_x</p:attrName>
                                        </p:attrNameLst>
                                      </p:cBhvr>
                                      <p:tavLst>
                                        <p:tav tm="0">
                                          <p:val>
                                            <p:strVal val="#ppt_x-#ppt_w*1.125000"/>
                                          </p:val>
                                        </p:tav>
                                        <p:tav tm="100000">
                                          <p:val>
                                            <p:strVal val="#ppt_x"/>
                                          </p:val>
                                        </p:tav>
                                      </p:tavLst>
                                    </p:anim>
                                    <p:animEffect transition="in" filter="wipe(right)">
                                      <p:cBhvr>
                                        <p:cTn id="10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p:bldP spid="16" grpId="0"/>
      <p:bldP spid="19" grpId="0" animBg="1"/>
      <p:bldP spid="7" grpId="0" animBg="1"/>
      <p:bldP spid="41" grpId="0" animBg="1"/>
      <p:bldP spid="4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应用层安全实例：</a:t>
              </a:r>
              <a:r>
                <a:rPr lang="en-US" altLang="zh-CN" sz="2000" b="1" dirty="0"/>
                <a:t>PGP</a:t>
              </a:r>
              <a:endParaRPr lang="zh-CN" altLang="en-US" sz="2000" b="1" dirty="0"/>
            </a:p>
          </p:txBody>
        </p:sp>
      </p:grpSp>
      <p:sp>
        <p:nvSpPr>
          <p:cNvPr id="5" name="文本框 4">
            <a:extLst>
              <a:ext uri="{FF2B5EF4-FFF2-40B4-BE49-F238E27FC236}">
                <a16:creationId xmlns:a16="http://schemas.microsoft.com/office/drawing/2014/main" id="{299C880D-8CC9-0724-0F5F-62FDCF6AAC85}"/>
              </a:ext>
            </a:extLst>
          </p:cNvPr>
          <p:cNvSpPr txBox="1"/>
          <p:nvPr/>
        </p:nvSpPr>
        <p:spPr>
          <a:xfrm>
            <a:off x="3532340" y="769749"/>
            <a:ext cx="3883069" cy="369332"/>
          </a:xfrm>
          <a:prstGeom prst="rect">
            <a:avLst/>
          </a:prstGeom>
          <a:noFill/>
        </p:spPr>
        <p:txBody>
          <a:bodyPr wrap="square" rtlCol="0">
            <a:spAutoFit/>
          </a:bodyPr>
          <a:lstStyle/>
          <a:p>
            <a:r>
              <a:rPr lang="en-US" altLang="zh-CN" b="1" dirty="0"/>
              <a:t>—— </a:t>
            </a:r>
            <a:r>
              <a:rPr lang="zh-CN" altLang="en-US" b="1" dirty="0">
                <a:solidFill>
                  <a:schemeClr val="accent3">
                    <a:lumMod val="75000"/>
                  </a:schemeClr>
                </a:solidFill>
              </a:rPr>
              <a:t>邮件接收方的</a:t>
            </a:r>
            <a:r>
              <a:rPr lang="en-US" altLang="zh-CN" b="1" dirty="0">
                <a:solidFill>
                  <a:schemeClr val="accent3">
                    <a:lumMod val="75000"/>
                  </a:schemeClr>
                </a:solidFill>
              </a:rPr>
              <a:t>PGP</a:t>
            </a:r>
            <a:r>
              <a:rPr lang="zh-CN" altLang="en-US" b="1" dirty="0">
                <a:solidFill>
                  <a:schemeClr val="accent3">
                    <a:lumMod val="75000"/>
                  </a:schemeClr>
                </a:solidFill>
              </a:rPr>
              <a:t>处理过程</a:t>
            </a:r>
          </a:p>
        </p:txBody>
      </p:sp>
      <p:sp>
        <p:nvSpPr>
          <p:cNvPr id="16" name="íşlïḍè">
            <a:extLst>
              <a:ext uri="{FF2B5EF4-FFF2-40B4-BE49-F238E27FC236}">
                <a16:creationId xmlns:a16="http://schemas.microsoft.com/office/drawing/2014/main" id="{5C3DB386-ACF3-A8E6-F8E0-6F480EB8C61D}"/>
              </a:ext>
            </a:extLst>
          </p:cNvPr>
          <p:cNvSpPr txBox="1"/>
          <p:nvPr/>
        </p:nvSpPr>
        <p:spPr>
          <a:xfrm>
            <a:off x="933106" y="1138544"/>
            <a:ext cx="10954094" cy="450843"/>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r>
              <a:rPr lang="zh-CN" altLang="en-US" b="1" dirty="0"/>
              <a:t>假设用户</a:t>
            </a:r>
            <a:r>
              <a:rPr lang="en-US" altLang="zh-CN" b="1" dirty="0"/>
              <a:t>A</a:t>
            </a:r>
            <a:r>
              <a:rPr lang="zh-CN" altLang="en-US" b="1" dirty="0"/>
              <a:t>给</a:t>
            </a:r>
            <a:r>
              <a:rPr lang="en-US" altLang="zh-CN" b="1" dirty="0"/>
              <a:t>B</a:t>
            </a:r>
            <a:r>
              <a:rPr lang="zh-CN" altLang="en-US" b="1" dirty="0"/>
              <a:t>发送电子邮件的明文为</a:t>
            </a:r>
            <a:r>
              <a:rPr lang="en-US" altLang="zh-CN" b="1" dirty="0"/>
              <a:t>X</a:t>
            </a:r>
            <a:r>
              <a:rPr lang="zh-CN" altLang="en-US" b="1" dirty="0"/>
              <a:t>，要使用</a:t>
            </a:r>
            <a:r>
              <a:rPr lang="en-US" altLang="zh-CN" b="1" dirty="0"/>
              <a:t>PGP</a:t>
            </a:r>
            <a:r>
              <a:rPr lang="zh-CN" altLang="en-US" b="1" dirty="0"/>
              <a:t>来确保该邮件的安全。</a:t>
            </a:r>
            <a:endParaRPr lang="en-US" altLang="zh-CN" b="1" dirty="0"/>
          </a:p>
        </p:txBody>
      </p:sp>
      <p:grpSp>
        <p:nvGrpSpPr>
          <p:cNvPr id="6" name="组合 5">
            <a:extLst>
              <a:ext uri="{FF2B5EF4-FFF2-40B4-BE49-F238E27FC236}">
                <a16:creationId xmlns:a16="http://schemas.microsoft.com/office/drawing/2014/main" id="{FC8DB942-1FFD-18C7-EB0C-A6E0AA159071}"/>
              </a:ext>
            </a:extLst>
          </p:cNvPr>
          <p:cNvGrpSpPr/>
          <p:nvPr/>
        </p:nvGrpSpPr>
        <p:grpSpPr>
          <a:xfrm>
            <a:off x="304800" y="2571548"/>
            <a:ext cx="3780120" cy="508207"/>
            <a:chOff x="304800" y="1704078"/>
            <a:chExt cx="3780120" cy="508207"/>
          </a:xfrm>
        </p:grpSpPr>
        <p:sp>
          <p:nvSpPr>
            <p:cNvPr id="45" name="矩形 44">
              <a:extLst>
                <a:ext uri="{FF2B5EF4-FFF2-40B4-BE49-F238E27FC236}">
                  <a16:creationId xmlns:a16="http://schemas.microsoft.com/office/drawing/2014/main" id="{7C56CDD8-643D-6A2B-E7FB-8DE1875089C7}"/>
                </a:ext>
              </a:extLst>
            </p:cNvPr>
            <p:cNvSpPr/>
            <p:nvPr/>
          </p:nvSpPr>
          <p:spPr>
            <a:xfrm>
              <a:off x="2824880" y="1704078"/>
              <a:ext cx="1260040" cy="508207"/>
            </a:xfrm>
            <a:prstGeom prst="rect">
              <a:avLst/>
            </a:prstGeom>
            <a:pattFill prst="lgConfetti">
              <a:fgClr>
                <a:schemeClr val="accent6"/>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加密后的</a:t>
              </a:r>
              <a:endParaRPr lang="en-US" altLang="zh-CN" sz="1600" b="1" dirty="0">
                <a:solidFill>
                  <a:schemeClr val="tx1"/>
                </a:solidFill>
              </a:endParaRPr>
            </a:p>
            <a:p>
              <a:pPr algn="ctr"/>
              <a:r>
                <a:rPr lang="zh-CN" altLang="en-US" sz="1600" b="1" dirty="0">
                  <a:solidFill>
                    <a:schemeClr val="tx1"/>
                  </a:solidFill>
                </a:rPr>
                <a:t>扩展的邮件</a:t>
              </a:r>
            </a:p>
          </p:txBody>
        </p:sp>
        <p:sp>
          <p:nvSpPr>
            <p:cNvPr id="46" name="矩形 45">
              <a:extLst>
                <a:ext uri="{FF2B5EF4-FFF2-40B4-BE49-F238E27FC236}">
                  <a16:creationId xmlns:a16="http://schemas.microsoft.com/office/drawing/2014/main" id="{63AD675B-F3D1-DB39-9F78-04A13DB01C96}"/>
                </a:ext>
              </a:extLst>
            </p:cNvPr>
            <p:cNvSpPr/>
            <p:nvPr/>
          </p:nvSpPr>
          <p:spPr>
            <a:xfrm>
              <a:off x="1564840" y="1704078"/>
              <a:ext cx="1260040" cy="508207"/>
            </a:xfrm>
            <a:prstGeom prst="rect">
              <a:avLst/>
            </a:prstGeom>
            <a:pattFill prst="lgConfetti">
              <a:fgClr>
                <a:schemeClr val="accent6"/>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加密后的</a:t>
              </a:r>
              <a:endParaRPr lang="en-US" altLang="zh-CN" sz="1600" b="1" dirty="0">
                <a:solidFill>
                  <a:schemeClr val="tx1"/>
                </a:solidFill>
              </a:endParaRPr>
            </a:p>
            <a:p>
              <a:pPr algn="ctr"/>
              <a:r>
                <a:rPr lang="zh-CN" altLang="en-US" sz="1600" b="1" dirty="0">
                  <a:solidFill>
                    <a:schemeClr val="tx1"/>
                  </a:solidFill>
                </a:rPr>
                <a:t>一次性密钥</a:t>
              </a:r>
            </a:p>
          </p:txBody>
        </p:sp>
        <p:grpSp>
          <p:nvGrpSpPr>
            <p:cNvPr id="84" name="组合 83">
              <a:extLst>
                <a:ext uri="{FF2B5EF4-FFF2-40B4-BE49-F238E27FC236}">
                  <a16:creationId xmlns:a16="http://schemas.microsoft.com/office/drawing/2014/main" id="{BB82B106-DEFB-A3D3-0373-C284ADD55EDC}"/>
                </a:ext>
              </a:extLst>
            </p:cNvPr>
            <p:cNvGrpSpPr/>
            <p:nvPr/>
          </p:nvGrpSpPr>
          <p:grpSpPr>
            <a:xfrm>
              <a:off x="304800" y="1773515"/>
              <a:ext cx="1207653" cy="369332"/>
              <a:chOff x="10363937" y="5687331"/>
              <a:chExt cx="1207653" cy="369332"/>
            </a:xfrm>
          </p:grpSpPr>
          <p:sp>
            <p:nvSpPr>
              <p:cNvPr id="99" name="箭头: 右 98">
                <a:extLst>
                  <a:ext uri="{FF2B5EF4-FFF2-40B4-BE49-F238E27FC236}">
                    <a16:creationId xmlns:a16="http://schemas.microsoft.com/office/drawing/2014/main" id="{13B25761-FF74-C83E-7AF2-9E529A7F877D}"/>
                  </a:ext>
                </a:extLst>
              </p:cNvPr>
              <p:cNvSpPr/>
              <p:nvPr/>
            </p:nvSpPr>
            <p:spPr>
              <a:xfrm>
                <a:off x="10363937" y="5766703"/>
                <a:ext cx="501071" cy="2508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FD888541-D0A1-5F53-62B2-7BB024674B86}"/>
                  </a:ext>
                </a:extLst>
              </p:cNvPr>
              <p:cNvSpPr txBox="1"/>
              <p:nvPr/>
            </p:nvSpPr>
            <p:spPr>
              <a:xfrm>
                <a:off x="10837300" y="5687331"/>
                <a:ext cx="734290" cy="369332"/>
              </a:xfrm>
              <a:prstGeom prst="rect">
                <a:avLst/>
              </a:prstGeom>
              <a:noFill/>
            </p:spPr>
            <p:txBody>
              <a:bodyPr wrap="square">
                <a:spAutoFit/>
              </a:bodyPr>
              <a:lstStyle/>
              <a:p>
                <a:pPr algn="ctr"/>
                <a:r>
                  <a:rPr lang="zh-CN" altLang="en-US" b="1" dirty="0">
                    <a:latin typeface="+mn-ea"/>
                  </a:rPr>
                  <a:t>接收</a:t>
                </a:r>
                <a:endParaRPr lang="zh-CN" altLang="en-US" b="1" dirty="0">
                  <a:solidFill>
                    <a:schemeClr val="tx1"/>
                  </a:solidFill>
                  <a:latin typeface="+mn-ea"/>
                </a:endParaRPr>
              </a:p>
            </p:txBody>
          </p:sp>
        </p:grpSp>
      </p:grpSp>
      <p:sp>
        <p:nvSpPr>
          <p:cNvPr id="62" name="矩形 61">
            <a:extLst>
              <a:ext uri="{FF2B5EF4-FFF2-40B4-BE49-F238E27FC236}">
                <a16:creationId xmlns:a16="http://schemas.microsoft.com/office/drawing/2014/main" id="{BA7D13E0-2A75-F722-7B7F-A0DA55568363}"/>
              </a:ext>
            </a:extLst>
          </p:cNvPr>
          <p:cNvSpPr/>
          <p:nvPr/>
        </p:nvSpPr>
        <p:spPr>
          <a:xfrm>
            <a:off x="3413705" y="4434583"/>
            <a:ext cx="671215" cy="508207"/>
          </a:xfrm>
          <a:prstGeom prst="rect">
            <a:avLst/>
          </a:prstGeom>
          <a:pattFill prst="lgConfetti">
            <a:fgClr>
              <a:schemeClr val="tx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B</a:t>
            </a:r>
            <a:r>
              <a:rPr lang="zh-CN" altLang="en-US" sz="1600" b="1" dirty="0">
                <a:solidFill>
                  <a:schemeClr val="tx1"/>
                </a:solidFill>
              </a:rPr>
              <a:t>的</a:t>
            </a:r>
            <a:endParaRPr lang="en-US" altLang="zh-CN" sz="1600" b="1" dirty="0">
              <a:solidFill>
                <a:schemeClr val="tx1"/>
              </a:solidFill>
            </a:endParaRPr>
          </a:p>
          <a:p>
            <a:pPr algn="ctr"/>
            <a:r>
              <a:rPr lang="zh-CN" altLang="en-US" sz="1600" b="1" dirty="0">
                <a:solidFill>
                  <a:schemeClr val="tx1"/>
                </a:solidFill>
              </a:rPr>
              <a:t>私钥</a:t>
            </a:r>
          </a:p>
        </p:txBody>
      </p:sp>
      <p:sp>
        <p:nvSpPr>
          <p:cNvPr id="86" name="矩形 85">
            <a:extLst>
              <a:ext uri="{FF2B5EF4-FFF2-40B4-BE49-F238E27FC236}">
                <a16:creationId xmlns:a16="http://schemas.microsoft.com/office/drawing/2014/main" id="{90BD5790-EC80-9FDC-EEFF-AA8EAB890D4C}"/>
              </a:ext>
            </a:extLst>
          </p:cNvPr>
          <p:cNvSpPr/>
          <p:nvPr/>
        </p:nvSpPr>
        <p:spPr>
          <a:xfrm>
            <a:off x="7279266" y="4434582"/>
            <a:ext cx="671215" cy="508207"/>
          </a:xfrm>
          <a:prstGeom prst="rect">
            <a:avLst/>
          </a:prstGeom>
          <a:pattFill prst="lgConfetti">
            <a:fgClr>
              <a:schemeClr val="tx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a:t>
            </a:r>
            <a:r>
              <a:rPr lang="zh-CN" altLang="en-US" sz="1600" b="1" dirty="0">
                <a:solidFill>
                  <a:schemeClr val="tx1"/>
                </a:solidFill>
              </a:rPr>
              <a:t>的</a:t>
            </a:r>
            <a:endParaRPr lang="en-US" altLang="zh-CN" sz="1600" b="1" dirty="0">
              <a:solidFill>
                <a:schemeClr val="tx1"/>
              </a:solidFill>
            </a:endParaRPr>
          </a:p>
          <a:p>
            <a:pPr algn="ctr"/>
            <a:r>
              <a:rPr lang="zh-CN" altLang="en-US" sz="1600" b="1" dirty="0">
                <a:solidFill>
                  <a:schemeClr val="tx1"/>
                </a:solidFill>
              </a:rPr>
              <a:t>公钥</a:t>
            </a:r>
          </a:p>
        </p:txBody>
      </p:sp>
      <p:grpSp>
        <p:nvGrpSpPr>
          <p:cNvPr id="111" name="组合 110">
            <a:extLst>
              <a:ext uri="{FF2B5EF4-FFF2-40B4-BE49-F238E27FC236}">
                <a16:creationId xmlns:a16="http://schemas.microsoft.com/office/drawing/2014/main" id="{F2D26EA6-BE94-CB02-D676-C64AA705BD60}"/>
              </a:ext>
            </a:extLst>
          </p:cNvPr>
          <p:cNvGrpSpPr/>
          <p:nvPr/>
        </p:nvGrpSpPr>
        <p:grpSpPr>
          <a:xfrm>
            <a:off x="4084920" y="1865681"/>
            <a:ext cx="1845358" cy="1919942"/>
            <a:chOff x="4084920" y="1865681"/>
            <a:chExt cx="1845358" cy="1919942"/>
          </a:xfrm>
        </p:grpSpPr>
        <p:sp>
          <p:nvSpPr>
            <p:cNvPr id="57" name="矩形 56">
              <a:extLst>
                <a:ext uri="{FF2B5EF4-FFF2-40B4-BE49-F238E27FC236}">
                  <a16:creationId xmlns:a16="http://schemas.microsoft.com/office/drawing/2014/main" id="{B36FC4D0-F6E4-34F3-7ED8-D0ECB19B0BBB}"/>
                </a:ext>
              </a:extLst>
            </p:cNvPr>
            <p:cNvSpPr/>
            <p:nvPr/>
          </p:nvSpPr>
          <p:spPr>
            <a:xfrm>
              <a:off x="4670238" y="1865681"/>
              <a:ext cx="1260040" cy="508207"/>
            </a:xfrm>
            <a:prstGeom prst="rect">
              <a:avLst/>
            </a:prstGeom>
            <a:pattFill prst="lgConfetti">
              <a:fgClr>
                <a:schemeClr val="accent6"/>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加密后的</a:t>
              </a:r>
              <a:endParaRPr lang="en-US" altLang="zh-CN" sz="1600" b="1" dirty="0">
                <a:solidFill>
                  <a:schemeClr val="tx1"/>
                </a:solidFill>
              </a:endParaRPr>
            </a:p>
            <a:p>
              <a:pPr algn="ctr"/>
              <a:r>
                <a:rPr lang="zh-CN" altLang="en-US" sz="1600" b="1" dirty="0">
                  <a:solidFill>
                    <a:schemeClr val="tx1"/>
                  </a:solidFill>
                </a:rPr>
                <a:t>扩展的邮件</a:t>
              </a:r>
            </a:p>
          </p:txBody>
        </p:sp>
        <p:sp>
          <p:nvSpPr>
            <p:cNvPr id="58" name="矩形 57">
              <a:extLst>
                <a:ext uri="{FF2B5EF4-FFF2-40B4-BE49-F238E27FC236}">
                  <a16:creationId xmlns:a16="http://schemas.microsoft.com/office/drawing/2014/main" id="{82162868-AA1B-76B1-7CD0-668FD8183F2E}"/>
                </a:ext>
              </a:extLst>
            </p:cNvPr>
            <p:cNvSpPr/>
            <p:nvPr/>
          </p:nvSpPr>
          <p:spPr>
            <a:xfrm>
              <a:off x="4670238" y="3277416"/>
              <a:ext cx="1260040" cy="508207"/>
            </a:xfrm>
            <a:prstGeom prst="rect">
              <a:avLst/>
            </a:prstGeom>
            <a:pattFill prst="lgConfetti">
              <a:fgClr>
                <a:schemeClr val="accent6"/>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加密后的</a:t>
              </a:r>
              <a:endParaRPr lang="en-US" altLang="zh-CN" sz="1600" b="1" dirty="0">
                <a:solidFill>
                  <a:schemeClr val="tx1"/>
                </a:solidFill>
              </a:endParaRPr>
            </a:p>
            <a:p>
              <a:pPr algn="ctr"/>
              <a:r>
                <a:rPr lang="zh-CN" altLang="en-US" sz="1600" b="1" dirty="0">
                  <a:solidFill>
                    <a:schemeClr val="tx1"/>
                  </a:solidFill>
                </a:rPr>
                <a:t>一次性密钥</a:t>
              </a:r>
            </a:p>
          </p:txBody>
        </p:sp>
        <p:cxnSp>
          <p:nvCxnSpPr>
            <p:cNvPr id="14" name="直接箭头连接符 13">
              <a:extLst>
                <a:ext uri="{FF2B5EF4-FFF2-40B4-BE49-F238E27FC236}">
                  <a16:creationId xmlns:a16="http://schemas.microsoft.com/office/drawing/2014/main" id="{94584640-DFFC-8EF2-2818-320A35EF0B69}"/>
                </a:ext>
              </a:extLst>
            </p:cNvPr>
            <p:cNvCxnSpPr>
              <a:stCxn id="58" idx="0"/>
              <a:endCxn id="57" idx="2"/>
            </p:cNvCxnSpPr>
            <p:nvPr/>
          </p:nvCxnSpPr>
          <p:spPr>
            <a:xfrm flipV="1">
              <a:off x="5300258" y="2373888"/>
              <a:ext cx="0" cy="903528"/>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7477A4B-68E0-1EEB-336B-8BD904E04F1E}"/>
                </a:ext>
              </a:extLst>
            </p:cNvPr>
            <p:cNvCxnSpPr>
              <a:stCxn id="45" idx="3"/>
            </p:cNvCxnSpPr>
            <p:nvPr/>
          </p:nvCxnSpPr>
          <p:spPr>
            <a:xfrm flipV="1">
              <a:off x="4084920" y="2822141"/>
              <a:ext cx="1210706" cy="35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502EFCF0-DDB8-6A2C-7AD0-2F9E67CBD84D}"/>
              </a:ext>
            </a:extLst>
          </p:cNvPr>
          <p:cNvGrpSpPr/>
          <p:nvPr/>
        </p:nvGrpSpPr>
        <p:grpSpPr>
          <a:xfrm>
            <a:off x="4084920" y="3785623"/>
            <a:ext cx="1845358" cy="1158096"/>
            <a:chOff x="4084920" y="3785623"/>
            <a:chExt cx="1845358" cy="1158096"/>
          </a:xfrm>
        </p:grpSpPr>
        <p:sp>
          <p:nvSpPr>
            <p:cNvPr id="60" name="矩形 59">
              <a:extLst>
                <a:ext uri="{FF2B5EF4-FFF2-40B4-BE49-F238E27FC236}">
                  <a16:creationId xmlns:a16="http://schemas.microsoft.com/office/drawing/2014/main" id="{1B040641-8B71-AD22-D50D-C0846DB39AC7}"/>
                </a:ext>
              </a:extLst>
            </p:cNvPr>
            <p:cNvSpPr/>
            <p:nvPr/>
          </p:nvSpPr>
          <p:spPr>
            <a:xfrm>
              <a:off x="4664294" y="4434583"/>
              <a:ext cx="1265984"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解密</a:t>
              </a:r>
            </a:p>
          </p:txBody>
        </p:sp>
        <p:cxnSp>
          <p:nvCxnSpPr>
            <p:cNvPr id="25" name="直接箭头连接符 24">
              <a:extLst>
                <a:ext uri="{FF2B5EF4-FFF2-40B4-BE49-F238E27FC236}">
                  <a16:creationId xmlns:a16="http://schemas.microsoft.com/office/drawing/2014/main" id="{B1FCA688-1808-E669-2702-40BD601F333E}"/>
                </a:ext>
              </a:extLst>
            </p:cNvPr>
            <p:cNvCxnSpPr>
              <a:stCxn id="58" idx="2"/>
              <a:endCxn id="60" idx="0"/>
            </p:cNvCxnSpPr>
            <p:nvPr/>
          </p:nvCxnSpPr>
          <p:spPr>
            <a:xfrm flipH="1">
              <a:off x="5297286" y="3785623"/>
              <a:ext cx="2972" cy="648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19FA7F0-E5E7-E058-0690-8BF7C1EC9AD8}"/>
                </a:ext>
              </a:extLst>
            </p:cNvPr>
            <p:cNvCxnSpPr>
              <a:stCxn id="62" idx="3"/>
              <a:endCxn id="60" idx="1"/>
            </p:cNvCxnSpPr>
            <p:nvPr/>
          </p:nvCxnSpPr>
          <p:spPr>
            <a:xfrm>
              <a:off x="4084920" y="4688687"/>
              <a:ext cx="579374" cy="4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组合 112">
            <a:extLst>
              <a:ext uri="{FF2B5EF4-FFF2-40B4-BE49-F238E27FC236}">
                <a16:creationId xmlns:a16="http://schemas.microsoft.com/office/drawing/2014/main" id="{8EFC376C-29B1-9628-5C93-28554B24DE06}"/>
              </a:ext>
            </a:extLst>
          </p:cNvPr>
          <p:cNvGrpSpPr/>
          <p:nvPr/>
        </p:nvGrpSpPr>
        <p:grpSpPr>
          <a:xfrm>
            <a:off x="4670238" y="4943719"/>
            <a:ext cx="1260040" cy="1237395"/>
            <a:chOff x="4670238" y="4943719"/>
            <a:chExt cx="1260040" cy="1237395"/>
          </a:xfrm>
        </p:grpSpPr>
        <p:sp>
          <p:nvSpPr>
            <p:cNvPr id="61" name="矩形 60">
              <a:extLst>
                <a:ext uri="{FF2B5EF4-FFF2-40B4-BE49-F238E27FC236}">
                  <a16:creationId xmlns:a16="http://schemas.microsoft.com/office/drawing/2014/main" id="{F4AF8F62-F56D-80EB-B5FF-3336CBC1F457}"/>
                </a:ext>
              </a:extLst>
            </p:cNvPr>
            <p:cNvSpPr/>
            <p:nvPr/>
          </p:nvSpPr>
          <p:spPr>
            <a:xfrm>
              <a:off x="4670238" y="5672907"/>
              <a:ext cx="1260040" cy="508207"/>
            </a:xfrm>
            <a:prstGeom prst="rect">
              <a:avLst/>
            </a:prstGeom>
            <a:pattFill prst="lgConfetti">
              <a:fgClr>
                <a:schemeClr val="tx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a:t>
              </a:r>
              <a:r>
                <a:rPr lang="zh-CN" altLang="en-US" sz="1600" b="1" dirty="0">
                  <a:solidFill>
                    <a:schemeClr val="tx1"/>
                  </a:solidFill>
                </a:rPr>
                <a:t>的</a:t>
              </a:r>
              <a:endParaRPr lang="en-US" altLang="zh-CN" sz="1600" b="1" dirty="0">
                <a:solidFill>
                  <a:schemeClr val="tx1"/>
                </a:solidFill>
              </a:endParaRPr>
            </a:p>
            <a:p>
              <a:pPr algn="ctr"/>
              <a:r>
                <a:rPr lang="zh-CN" altLang="en-US" sz="1600" b="1" dirty="0">
                  <a:solidFill>
                    <a:schemeClr val="tx1"/>
                  </a:solidFill>
                </a:rPr>
                <a:t>一次性密钥</a:t>
              </a:r>
            </a:p>
          </p:txBody>
        </p:sp>
        <p:cxnSp>
          <p:nvCxnSpPr>
            <p:cNvPr id="91" name="直接箭头连接符 90">
              <a:extLst>
                <a:ext uri="{FF2B5EF4-FFF2-40B4-BE49-F238E27FC236}">
                  <a16:creationId xmlns:a16="http://schemas.microsoft.com/office/drawing/2014/main" id="{B2276635-E9CE-F02D-1B6F-FF44E4F9798B}"/>
                </a:ext>
              </a:extLst>
            </p:cNvPr>
            <p:cNvCxnSpPr>
              <a:cxnSpLocks/>
              <a:stCxn id="60" idx="2"/>
              <a:endCxn id="61" idx="0"/>
            </p:cNvCxnSpPr>
            <p:nvPr/>
          </p:nvCxnSpPr>
          <p:spPr>
            <a:xfrm>
              <a:off x="5297286" y="4943719"/>
              <a:ext cx="2972" cy="7291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4" name="组合 113">
            <a:extLst>
              <a:ext uri="{FF2B5EF4-FFF2-40B4-BE49-F238E27FC236}">
                <a16:creationId xmlns:a16="http://schemas.microsoft.com/office/drawing/2014/main" id="{FF4C67D8-600F-F5EB-0D66-220CAD4A1B0A}"/>
              </a:ext>
            </a:extLst>
          </p:cNvPr>
          <p:cNvGrpSpPr/>
          <p:nvPr/>
        </p:nvGrpSpPr>
        <p:grpSpPr>
          <a:xfrm>
            <a:off x="5930278" y="1865217"/>
            <a:ext cx="1745859" cy="4061794"/>
            <a:chOff x="5930278" y="1865217"/>
            <a:chExt cx="1745859" cy="4061794"/>
          </a:xfrm>
        </p:grpSpPr>
        <p:sp>
          <p:nvSpPr>
            <p:cNvPr id="63" name="矩形 62">
              <a:extLst>
                <a:ext uri="{FF2B5EF4-FFF2-40B4-BE49-F238E27FC236}">
                  <a16:creationId xmlns:a16="http://schemas.microsoft.com/office/drawing/2014/main" id="{C53A6959-E4E1-87A9-65F3-BEDF854C7CD5}"/>
                </a:ext>
              </a:extLst>
            </p:cNvPr>
            <p:cNvSpPr/>
            <p:nvPr/>
          </p:nvSpPr>
          <p:spPr>
            <a:xfrm>
              <a:off x="6410153" y="1865217"/>
              <a:ext cx="1265984"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解密</a:t>
              </a:r>
            </a:p>
          </p:txBody>
        </p:sp>
        <p:cxnSp>
          <p:nvCxnSpPr>
            <p:cNvPr id="31" name="连接符: 肘形 30">
              <a:extLst>
                <a:ext uri="{FF2B5EF4-FFF2-40B4-BE49-F238E27FC236}">
                  <a16:creationId xmlns:a16="http://schemas.microsoft.com/office/drawing/2014/main" id="{ADAD4FA4-5BD1-6BF8-E434-FD270230ACA4}"/>
                </a:ext>
              </a:extLst>
            </p:cNvPr>
            <p:cNvCxnSpPr>
              <a:stCxn id="61" idx="3"/>
              <a:endCxn id="63" idx="2"/>
            </p:cNvCxnSpPr>
            <p:nvPr/>
          </p:nvCxnSpPr>
          <p:spPr>
            <a:xfrm flipV="1">
              <a:off x="5930278" y="2374353"/>
              <a:ext cx="1112867" cy="355265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09C2B6F4-F5DF-871C-002D-7B96E19BC858}"/>
                </a:ext>
              </a:extLst>
            </p:cNvPr>
            <p:cNvCxnSpPr>
              <a:cxnSpLocks/>
              <a:stCxn id="57" idx="3"/>
              <a:endCxn id="63" idx="1"/>
            </p:cNvCxnSpPr>
            <p:nvPr/>
          </p:nvCxnSpPr>
          <p:spPr>
            <a:xfrm>
              <a:off x="5930278" y="2119785"/>
              <a:ext cx="4798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421635C3-781C-3B3A-A2A9-A46C69B94B50}"/>
              </a:ext>
            </a:extLst>
          </p:cNvPr>
          <p:cNvGrpSpPr/>
          <p:nvPr/>
        </p:nvGrpSpPr>
        <p:grpSpPr>
          <a:xfrm>
            <a:off x="7676137" y="1942179"/>
            <a:ext cx="3737700" cy="842932"/>
            <a:chOff x="7676137" y="1942179"/>
            <a:chExt cx="3737700" cy="842932"/>
          </a:xfrm>
        </p:grpSpPr>
        <p:grpSp>
          <p:nvGrpSpPr>
            <p:cNvPr id="8" name="组合 7">
              <a:extLst>
                <a:ext uri="{FF2B5EF4-FFF2-40B4-BE49-F238E27FC236}">
                  <a16:creationId xmlns:a16="http://schemas.microsoft.com/office/drawing/2014/main" id="{EDACCD07-44DD-D600-3775-686BEB80B36D}"/>
                </a:ext>
              </a:extLst>
            </p:cNvPr>
            <p:cNvGrpSpPr/>
            <p:nvPr/>
          </p:nvGrpSpPr>
          <p:grpSpPr>
            <a:xfrm>
              <a:off x="9014570" y="1942179"/>
              <a:ext cx="2399267" cy="842932"/>
              <a:chOff x="7900893" y="2474302"/>
              <a:chExt cx="2399267" cy="842932"/>
            </a:xfrm>
          </p:grpSpPr>
          <p:sp>
            <p:nvSpPr>
              <p:cNvPr id="64" name="矩形 63">
                <a:extLst>
                  <a:ext uri="{FF2B5EF4-FFF2-40B4-BE49-F238E27FC236}">
                    <a16:creationId xmlns:a16="http://schemas.microsoft.com/office/drawing/2014/main" id="{DC77A34F-FC0E-9514-601A-16F6E9ABA1C3}"/>
                  </a:ext>
                </a:extLst>
              </p:cNvPr>
              <p:cNvSpPr/>
              <p:nvPr/>
            </p:nvSpPr>
            <p:spPr>
              <a:xfrm>
                <a:off x="7901444" y="2474302"/>
                <a:ext cx="2398716" cy="3504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扩展的邮件</a:t>
                </a:r>
              </a:p>
            </p:txBody>
          </p:sp>
          <p:sp>
            <p:nvSpPr>
              <p:cNvPr id="68" name="矩形 67">
                <a:extLst>
                  <a:ext uri="{FF2B5EF4-FFF2-40B4-BE49-F238E27FC236}">
                    <a16:creationId xmlns:a16="http://schemas.microsoft.com/office/drawing/2014/main" id="{DB622075-8BC1-3E1D-BD90-63091CCBD610}"/>
                  </a:ext>
                </a:extLst>
              </p:cNvPr>
              <p:cNvSpPr/>
              <p:nvPr/>
            </p:nvSpPr>
            <p:spPr>
              <a:xfrm>
                <a:off x="9100251" y="2809027"/>
                <a:ext cx="1199358" cy="507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明文邮件</a:t>
                </a:r>
                <a:r>
                  <a:rPr lang="en-US" altLang="zh-CN" sz="1600" b="1" dirty="0">
                    <a:solidFill>
                      <a:schemeClr val="tx1"/>
                    </a:solidFill>
                  </a:rPr>
                  <a:t>X</a:t>
                </a:r>
                <a:endParaRPr lang="zh-CN" altLang="en-US" sz="1600" b="1" dirty="0">
                  <a:solidFill>
                    <a:schemeClr val="tx1"/>
                  </a:solidFill>
                </a:endParaRPr>
              </a:p>
            </p:txBody>
          </p:sp>
          <p:sp>
            <p:nvSpPr>
              <p:cNvPr id="73" name="矩形 72">
                <a:extLst>
                  <a:ext uri="{FF2B5EF4-FFF2-40B4-BE49-F238E27FC236}">
                    <a16:creationId xmlns:a16="http://schemas.microsoft.com/office/drawing/2014/main" id="{4A67EEE9-7B37-2509-8613-D06E2AC6665D}"/>
                  </a:ext>
                </a:extLst>
              </p:cNvPr>
              <p:cNvSpPr/>
              <p:nvPr/>
            </p:nvSpPr>
            <p:spPr>
              <a:xfrm>
                <a:off x="7900893" y="2809027"/>
                <a:ext cx="1199358" cy="508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报文鉴别码</a:t>
                </a:r>
                <a:endParaRPr lang="en-US" altLang="zh-CN" sz="1600" b="1" dirty="0">
                  <a:solidFill>
                    <a:schemeClr val="tx1"/>
                  </a:solidFill>
                </a:endParaRPr>
              </a:p>
              <a:p>
                <a:pPr algn="ctr"/>
                <a:r>
                  <a:rPr lang="en-US" altLang="zh-CN" sz="1600" b="1" dirty="0">
                    <a:solidFill>
                      <a:schemeClr val="tx1"/>
                    </a:solidFill>
                  </a:rPr>
                  <a:t>MAC</a:t>
                </a:r>
                <a:endParaRPr lang="zh-CN" altLang="en-US" sz="1600" b="1" dirty="0">
                  <a:solidFill>
                    <a:schemeClr val="tx1"/>
                  </a:solidFill>
                </a:endParaRPr>
              </a:p>
            </p:txBody>
          </p:sp>
        </p:grpSp>
        <p:cxnSp>
          <p:nvCxnSpPr>
            <p:cNvPr id="94" name="直接箭头连接符 93">
              <a:extLst>
                <a:ext uri="{FF2B5EF4-FFF2-40B4-BE49-F238E27FC236}">
                  <a16:creationId xmlns:a16="http://schemas.microsoft.com/office/drawing/2014/main" id="{EC01E064-AA1D-F383-D03C-6DFA7819B31F}"/>
                </a:ext>
              </a:extLst>
            </p:cNvPr>
            <p:cNvCxnSpPr>
              <a:cxnSpLocks/>
              <a:stCxn id="63" idx="3"/>
              <a:endCxn id="64" idx="1"/>
            </p:cNvCxnSpPr>
            <p:nvPr/>
          </p:nvCxnSpPr>
          <p:spPr>
            <a:xfrm flipV="1">
              <a:off x="7676137" y="2117380"/>
              <a:ext cx="1338984" cy="24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6" name="组合 115">
            <a:extLst>
              <a:ext uri="{FF2B5EF4-FFF2-40B4-BE49-F238E27FC236}">
                <a16:creationId xmlns:a16="http://schemas.microsoft.com/office/drawing/2014/main" id="{01F91BC6-F139-6BDA-3505-70622457A493}"/>
              </a:ext>
            </a:extLst>
          </p:cNvPr>
          <p:cNvGrpSpPr/>
          <p:nvPr/>
        </p:nvGrpSpPr>
        <p:grpSpPr>
          <a:xfrm>
            <a:off x="7950481" y="2785112"/>
            <a:ext cx="1802947" cy="2157677"/>
            <a:chOff x="7950481" y="2785112"/>
            <a:chExt cx="1802947" cy="2157677"/>
          </a:xfrm>
        </p:grpSpPr>
        <p:sp>
          <p:nvSpPr>
            <p:cNvPr id="87" name="矩形 86">
              <a:extLst>
                <a:ext uri="{FF2B5EF4-FFF2-40B4-BE49-F238E27FC236}">
                  <a16:creationId xmlns:a16="http://schemas.microsoft.com/office/drawing/2014/main" id="{F8C24641-6887-648B-B0BB-C21830806328}"/>
                </a:ext>
              </a:extLst>
            </p:cNvPr>
            <p:cNvSpPr/>
            <p:nvPr/>
          </p:nvSpPr>
          <p:spPr>
            <a:xfrm>
              <a:off x="8487444" y="4433653"/>
              <a:ext cx="1265984"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鉴别</a:t>
              </a:r>
            </a:p>
          </p:txBody>
        </p:sp>
        <p:cxnSp>
          <p:nvCxnSpPr>
            <p:cNvPr id="92" name="直接箭头连接符 91">
              <a:extLst>
                <a:ext uri="{FF2B5EF4-FFF2-40B4-BE49-F238E27FC236}">
                  <a16:creationId xmlns:a16="http://schemas.microsoft.com/office/drawing/2014/main" id="{15E30296-F50E-B318-CD9F-EB95CE16703E}"/>
                </a:ext>
              </a:extLst>
            </p:cNvPr>
            <p:cNvCxnSpPr>
              <a:cxnSpLocks/>
              <a:stCxn id="86" idx="3"/>
              <a:endCxn id="87" idx="1"/>
            </p:cNvCxnSpPr>
            <p:nvPr/>
          </p:nvCxnSpPr>
          <p:spPr>
            <a:xfrm flipV="1">
              <a:off x="7950481" y="4688221"/>
              <a:ext cx="536963" cy="4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B7E4249B-2407-1A65-6BFB-938FA528E55A}"/>
                </a:ext>
              </a:extLst>
            </p:cNvPr>
            <p:cNvCxnSpPr>
              <a:cxnSpLocks/>
              <a:stCxn id="73" idx="2"/>
              <a:endCxn id="87" idx="0"/>
            </p:cNvCxnSpPr>
            <p:nvPr/>
          </p:nvCxnSpPr>
          <p:spPr>
            <a:xfrm rot="5400000">
              <a:off x="8543072" y="3362476"/>
              <a:ext cx="1648542" cy="493813"/>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0DE079AD-5302-8C32-288F-CD1F0288F990}"/>
              </a:ext>
            </a:extLst>
          </p:cNvPr>
          <p:cNvGrpSpPr/>
          <p:nvPr/>
        </p:nvGrpSpPr>
        <p:grpSpPr>
          <a:xfrm>
            <a:off x="8487444" y="4942789"/>
            <a:ext cx="1265984" cy="1238325"/>
            <a:chOff x="8487444" y="4942789"/>
            <a:chExt cx="1265984" cy="1238325"/>
          </a:xfrm>
        </p:grpSpPr>
        <p:sp>
          <p:nvSpPr>
            <p:cNvPr id="89" name="矩形 88">
              <a:extLst>
                <a:ext uri="{FF2B5EF4-FFF2-40B4-BE49-F238E27FC236}">
                  <a16:creationId xmlns:a16="http://schemas.microsoft.com/office/drawing/2014/main" id="{3414AA59-5979-642A-D889-0DF80208BE7E}"/>
                </a:ext>
              </a:extLst>
            </p:cNvPr>
            <p:cNvSpPr/>
            <p:nvPr/>
          </p:nvSpPr>
          <p:spPr>
            <a:xfrm>
              <a:off x="8487444" y="5671978"/>
              <a:ext cx="1265984"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报文摘要</a:t>
              </a:r>
              <a:r>
                <a:rPr lang="en-US" altLang="zh-CN" sz="1600" b="1" dirty="0">
                  <a:solidFill>
                    <a:schemeClr val="tx1"/>
                  </a:solidFill>
                </a:rPr>
                <a:t>H</a:t>
              </a:r>
              <a:endParaRPr lang="zh-CN" altLang="en-US" sz="1600" b="1" dirty="0">
                <a:solidFill>
                  <a:schemeClr val="tx1"/>
                </a:solidFill>
              </a:endParaRPr>
            </a:p>
          </p:txBody>
        </p:sp>
        <p:cxnSp>
          <p:nvCxnSpPr>
            <p:cNvPr id="105" name="直接箭头连接符 104">
              <a:extLst>
                <a:ext uri="{FF2B5EF4-FFF2-40B4-BE49-F238E27FC236}">
                  <a16:creationId xmlns:a16="http://schemas.microsoft.com/office/drawing/2014/main" id="{FF9EB7B8-3A84-34B3-B3F0-DCE5EDA4B72A}"/>
                </a:ext>
              </a:extLst>
            </p:cNvPr>
            <p:cNvCxnSpPr>
              <a:cxnSpLocks/>
              <a:stCxn id="87" idx="2"/>
              <a:endCxn id="89" idx="0"/>
            </p:cNvCxnSpPr>
            <p:nvPr/>
          </p:nvCxnSpPr>
          <p:spPr>
            <a:xfrm>
              <a:off x="9120436" y="4942789"/>
              <a:ext cx="0" cy="7291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8" name="组合 117">
            <a:extLst>
              <a:ext uri="{FF2B5EF4-FFF2-40B4-BE49-F238E27FC236}">
                <a16:creationId xmlns:a16="http://schemas.microsoft.com/office/drawing/2014/main" id="{8687EFEA-C62B-254F-A239-1BC9B9E083C3}"/>
              </a:ext>
            </a:extLst>
          </p:cNvPr>
          <p:cNvGrpSpPr/>
          <p:nvPr/>
        </p:nvGrpSpPr>
        <p:grpSpPr>
          <a:xfrm>
            <a:off x="10625998" y="2784217"/>
            <a:ext cx="1265984" cy="3396897"/>
            <a:chOff x="10625998" y="2784217"/>
            <a:chExt cx="1265984" cy="3396897"/>
          </a:xfrm>
        </p:grpSpPr>
        <p:sp>
          <p:nvSpPr>
            <p:cNvPr id="88" name="矩形 87">
              <a:extLst>
                <a:ext uri="{FF2B5EF4-FFF2-40B4-BE49-F238E27FC236}">
                  <a16:creationId xmlns:a16="http://schemas.microsoft.com/office/drawing/2014/main" id="{9235C7C5-ED59-A6E9-0376-AE1878F874FA}"/>
                </a:ext>
              </a:extLst>
            </p:cNvPr>
            <p:cNvSpPr/>
            <p:nvPr/>
          </p:nvSpPr>
          <p:spPr>
            <a:xfrm>
              <a:off x="10625998" y="4433653"/>
              <a:ext cx="1265984"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散列函数</a:t>
              </a:r>
            </a:p>
          </p:txBody>
        </p:sp>
        <p:sp>
          <p:nvSpPr>
            <p:cNvPr id="90" name="矩形 89">
              <a:extLst>
                <a:ext uri="{FF2B5EF4-FFF2-40B4-BE49-F238E27FC236}">
                  <a16:creationId xmlns:a16="http://schemas.microsoft.com/office/drawing/2014/main" id="{6C936131-8499-4833-A083-B441D9C40FD0}"/>
                </a:ext>
              </a:extLst>
            </p:cNvPr>
            <p:cNvSpPr/>
            <p:nvPr/>
          </p:nvSpPr>
          <p:spPr>
            <a:xfrm>
              <a:off x="10625998" y="5671978"/>
              <a:ext cx="1265984" cy="509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报文摘要</a:t>
              </a:r>
              <a:r>
                <a:rPr lang="en-US" altLang="zh-CN" sz="1600" b="1" dirty="0">
                  <a:solidFill>
                    <a:schemeClr val="tx1"/>
                  </a:solidFill>
                </a:rPr>
                <a:t>H’</a:t>
              </a:r>
              <a:endParaRPr lang="zh-CN" altLang="en-US" sz="1600" b="1" dirty="0">
                <a:solidFill>
                  <a:schemeClr val="tx1"/>
                </a:solidFill>
              </a:endParaRPr>
            </a:p>
          </p:txBody>
        </p:sp>
        <p:cxnSp>
          <p:nvCxnSpPr>
            <p:cNvPr id="103" name="连接符: 肘形 102">
              <a:extLst>
                <a:ext uri="{FF2B5EF4-FFF2-40B4-BE49-F238E27FC236}">
                  <a16:creationId xmlns:a16="http://schemas.microsoft.com/office/drawing/2014/main" id="{97B95335-A80A-6454-7AA8-9018F7A2A58E}"/>
                </a:ext>
              </a:extLst>
            </p:cNvPr>
            <p:cNvCxnSpPr>
              <a:cxnSpLocks/>
              <a:stCxn id="68" idx="2"/>
              <a:endCxn id="88" idx="0"/>
            </p:cNvCxnSpPr>
            <p:nvPr/>
          </p:nvCxnSpPr>
          <p:spPr>
            <a:xfrm rot="16200000" flipH="1">
              <a:off x="10211581" y="3386243"/>
              <a:ext cx="1649435" cy="445383"/>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B52DB02A-F288-815F-A890-D5ADF720AA77}"/>
                </a:ext>
              </a:extLst>
            </p:cNvPr>
            <p:cNvCxnSpPr>
              <a:cxnSpLocks/>
              <a:stCxn id="88" idx="2"/>
              <a:endCxn id="90" idx="0"/>
            </p:cNvCxnSpPr>
            <p:nvPr/>
          </p:nvCxnSpPr>
          <p:spPr>
            <a:xfrm>
              <a:off x="11258990" y="4942789"/>
              <a:ext cx="0" cy="7291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7C46DFF3-F7A3-B72C-3644-4191A0FBC5CF}"/>
              </a:ext>
            </a:extLst>
          </p:cNvPr>
          <p:cNvGrpSpPr/>
          <p:nvPr/>
        </p:nvGrpSpPr>
        <p:grpSpPr>
          <a:xfrm>
            <a:off x="9753428" y="5741880"/>
            <a:ext cx="844148" cy="369332"/>
            <a:chOff x="9753428" y="5741880"/>
            <a:chExt cx="844148" cy="369332"/>
          </a:xfrm>
        </p:grpSpPr>
        <p:sp>
          <p:nvSpPr>
            <p:cNvPr id="10" name="文本框 9">
              <a:extLst>
                <a:ext uri="{FF2B5EF4-FFF2-40B4-BE49-F238E27FC236}">
                  <a16:creationId xmlns:a16="http://schemas.microsoft.com/office/drawing/2014/main" id="{702FDBDA-9C79-6421-0AFF-F583EA8D5C28}"/>
                </a:ext>
              </a:extLst>
            </p:cNvPr>
            <p:cNvSpPr txBox="1"/>
            <p:nvPr/>
          </p:nvSpPr>
          <p:spPr>
            <a:xfrm>
              <a:off x="9847636" y="5741880"/>
              <a:ext cx="657842" cy="369332"/>
            </a:xfrm>
            <a:prstGeom prst="rect">
              <a:avLst/>
            </a:prstGeom>
            <a:noFill/>
          </p:spPr>
          <p:txBody>
            <a:bodyPr wrap="square" rtlCol="0">
              <a:spAutoFit/>
            </a:bodyPr>
            <a:lstStyle/>
            <a:p>
              <a:pPr algn="ctr"/>
              <a:r>
                <a:rPr lang="zh-CN" altLang="en-US" b="1" dirty="0"/>
                <a:t>比较</a:t>
              </a:r>
            </a:p>
          </p:txBody>
        </p:sp>
        <p:cxnSp>
          <p:nvCxnSpPr>
            <p:cNvPr id="119" name="直接箭头连接符 118">
              <a:extLst>
                <a:ext uri="{FF2B5EF4-FFF2-40B4-BE49-F238E27FC236}">
                  <a16:creationId xmlns:a16="http://schemas.microsoft.com/office/drawing/2014/main" id="{E0D9F615-E64C-F05E-3846-95547716E181}"/>
                </a:ext>
              </a:extLst>
            </p:cNvPr>
            <p:cNvCxnSpPr>
              <a:cxnSpLocks/>
            </p:cNvCxnSpPr>
            <p:nvPr/>
          </p:nvCxnSpPr>
          <p:spPr>
            <a:xfrm>
              <a:off x="9753428" y="5926546"/>
              <a:ext cx="1786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744D37B3-2E15-EAEF-0148-3E2BDE6BDDF2}"/>
                </a:ext>
              </a:extLst>
            </p:cNvPr>
            <p:cNvCxnSpPr>
              <a:cxnSpLocks/>
            </p:cNvCxnSpPr>
            <p:nvPr/>
          </p:nvCxnSpPr>
          <p:spPr>
            <a:xfrm flipH="1">
              <a:off x="10432922" y="5926546"/>
              <a:ext cx="1646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7399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wipe(left)">
                                      <p:cBhvr>
                                        <p:cTn id="19" dur="500"/>
                                        <p:tgtEl>
                                          <p:spTgt spid="11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anim calcmode="lin" valueType="num">
                                      <p:cBhvr>
                                        <p:cTn id="31" dur="500" fill="hold"/>
                                        <p:tgtEl>
                                          <p:spTgt spid="112"/>
                                        </p:tgtEl>
                                        <p:attrNameLst>
                                          <p:attrName>ppt_w</p:attrName>
                                        </p:attrNameLst>
                                      </p:cBhvr>
                                      <p:tavLst>
                                        <p:tav tm="0">
                                          <p:val>
                                            <p:fltVal val="0"/>
                                          </p:val>
                                        </p:tav>
                                        <p:tav tm="100000">
                                          <p:val>
                                            <p:strVal val="#ppt_w"/>
                                          </p:val>
                                        </p:tav>
                                      </p:tavLst>
                                    </p:anim>
                                    <p:anim calcmode="lin" valueType="num">
                                      <p:cBhvr>
                                        <p:cTn id="32" dur="500" fill="hold"/>
                                        <p:tgtEl>
                                          <p:spTgt spid="112"/>
                                        </p:tgtEl>
                                        <p:attrNameLst>
                                          <p:attrName>ppt_h</p:attrName>
                                        </p:attrNameLst>
                                      </p:cBhvr>
                                      <p:tavLst>
                                        <p:tav tm="0">
                                          <p:val>
                                            <p:fltVal val="0"/>
                                          </p:val>
                                        </p:tav>
                                        <p:tav tm="100000">
                                          <p:val>
                                            <p:strVal val="#ppt_h"/>
                                          </p:val>
                                        </p:tav>
                                      </p:tavLst>
                                    </p:anim>
                                    <p:animEffect transition="in" filter="fade">
                                      <p:cBhvr>
                                        <p:cTn id="33" dur="500"/>
                                        <p:tgtEl>
                                          <p:spTgt spid="1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13"/>
                                        </p:tgtEl>
                                        <p:attrNameLst>
                                          <p:attrName>style.visibility</p:attrName>
                                        </p:attrNameLst>
                                      </p:cBhvr>
                                      <p:to>
                                        <p:strVal val="visible"/>
                                      </p:to>
                                    </p:set>
                                    <p:animEffect transition="in" filter="wipe(up)">
                                      <p:cBhvr>
                                        <p:cTn id="38" dur="500"/>
                                        <p:tgtEl>
                                          <p:spTgt spid="1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left)">
                                      <p:cBhvr>
                                        <p:cTn id="43" dur="500"/>
                                        <p:tgtEl>
                                          <p:spTgt spid="1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wipe(left)">
                                      <p:cBhvr>
                                        <p:cTn id="48" dur="500"/>
                                        <p:tgtEl>
                                          <p:spTgt spid="115"/>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86"/>
                                        </p:tgtEl>
                                        <p:attrNameLst>
                                          <p:attrName>style.visibility</p:attrName>
                                        </p:attrNameLst>
                                      </p:cBhvr>
                                      <p:to>
                                        <p:strVal val="visible"/>
                                      </p:to>
                                    </p:set>
                                    <p:anim calcmode="lin" valueType="num">
                                      <p:cBhvr>
                                        <p:cTn id="53" dur="500" fill="hold"/>
                                        <p:tgtEl>
                                          <p:spTgt spid="86"/>
                                        </p:tgtEl>
                                        <p:attrNameLst>
                                          <p:attrName>ppt_w</p:attrName>
                                        </p:attrNameLst>
                                      </p:cBhvr>
                                      <p:tavLst>
                                        <p:tav tm="0">
                                          <p:val>
                                            <p:fltVal val="0"/>
                                          </p:val>
                                        </p:tav>
                                        <p:tav tm="100000">
                                          <p:val>
                                            <p:strVal val="#ppt_w"/>
                                          </p:val>
                                        </p:tav>
                                      </p:tavLst>
                                    </p:anim>
                                    <p:anim calcmode="lin" valueType="num">
                                      <p:cBhvr>
                                        <p:cTn id="54" dur="500" fill="hold"/>
                                        <p:tgtEl>
                                          <p:spTgt spid="86"/>
                                        </p:tgtEl>
                                        <p:attrNameLst>
                                          <p:attrName>ppt_h</p:attrName>
                                        </p:attrNameLst>
                                      </p:cBhvr>
                                      <p:tavLst>
                                        <p:tav tm="0">
                                          <p:val>
                                            <p:fltVal val="0"/>
                                          </p:val>
                                        </p:tav>
                                        <p:tav tm="100000">
                                          <p:val>
                                            <p:strVal val="#ppt_h"/>
                                          </p:val>
                                        </p:tav>
                                      </p:tavLst>
                                    </p:anim>
                                    <p:animEffect transition="in" filter="fade">
                                      <p:cBhvr>
                                        <p:cTn id="55" dur="500"/>
                                        <p:tgtEl>
                                          <p:spTgt spid="86"/>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116"/>
                                        </p:tgtEl>
                                        <p:attrNameLst>
                                          <p:attrName>style.visibility</p:attrName>
                                        </p:attrNameLst>
                                      </p:cBhvr>
                                      <p:to>
                                        <p:strVal val="visible"/>
                                      </p:to>
                                    </p:set>
                                    <p:anim calcmode="lin" valueType="num">
                                      <p:cBhvr>
                                        <p:cTn id="60" dur="500" fill="hold"/>
                                        <p:tgtEl>
                                          <p:spTgt spid="116"/>
                                        </p:tgtEl>
                                        <p:attrNameLst>
                                          <p:attrName>ppt_w</p:attrName>
                                        </p:attrNameLst>
                                      </p:cBhvr>
                                      <p:tavLst>
                                        <p:tav tm="0">
                                          <p:val>
                                            <p:fltVal val="0"/>
                                          </p:val>
                                        </p:tav>
                                        <p:tav tm="100000">
                                          <p:val>
                                            <p:strVal val="#ppt_w"/>
                                          </p:val>
                                        </p:tav>
                                      </p:tavLst>
                                    </p:anim>
                                    <p:anim calcmode="lin" valueType="num">
                                      <p:cBhvr>
                                        <p:cTn id="61" dur="500" fill="hold"/>
                                        <p:tgtEl>
                                          <p:spTgt spid="116"/>
                                        </p:tgtEl>
                                        <p:attrNameLst>
                                          <p:attrName>ppt_h</p:attrName>
                                        </p:attrNameLst>
                                      </p:cBhvr>
                                      <p:tavLst>
                                        <p:tav tm="0">
                                          <p:val>
                                            <p:fltVal val="0"/>
                                          </p:val>
                                        </p:tav>
                                        <p:tav tm="100000">
                                          <p:val>
                                            <p:strVal val="#ppt_h"/>
                                          </p:val>
                                        </p:tav>
                                      </p:tavLst>
                                    </p:anim>
                                    <p:animEffect transition="in" filter="fade">
                                      <p:cBhvr>
                                        <p:cTn id="62" dur="500"/>
                                        <p:tgtEl>
                                          <p:spTgt spid="1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17"/>
                                        </p:tgtEl>
                                        <p:attrNameLst>
                                          <p:attrName>style.visibility</p:attrName>
                                        </p:attrNameLst>
                                      </p:cBhvr>
                                      <p:to>
                                        <p:strVal val="visible"/>
                                      </p:to>
                                    </p:set>
                                    <p:animEffect transition="in" filter="wipe(up)">
                                      <p:cBhvr>
                                        <p:cTn id="67" dur="500"/>
                                        <p:tgtEl>
                                          <p:spTgt spid="1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18"/>
                                        </p:tgtEl>
                                        <p:attrNameLst>
                                          <p:attrName>style.visibility</p:attrName>
                                        </p:attrNameLst>
                                      </p:cBhvr>
                                      <p:to>
                                        <p:strVal val="visible"/>
                                      </p:to>
                                    </p:set>
                                    <p:animEffect transition="in" filter="wipe(up)">
                                      <p:cBhvr>
                                        <p:cTn id="72" dur="1000"/>
                                        <p:tgtEl>
                                          <p:spTgt spid="118"/>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126"/>
                                        </p:tgtEl>
                                        <p:attrNameLst>
                                          <p:attrName>style.visibility</p:attrName>
                                        </p:attrNameLst>
                                      </p:cBhvr>
                                      <p:to>
                                        <p:strVal val="visible"/>
                                      </p:to>
                                    </p:set>
                                    <p:anim calcmode="lin" valueType="num">
                                      <p:cBhvr>
                                        <p:cTn id="77" dur="500" fill="hold"/>
                                        <p:tgtEl>
                                          <p:spTgt spid="126"/>
                                        </p:tgtEl>
                                        <p:attrNameLst>
                                          <p:attrName>ppt_w</p:attrName>
                                        </p:attrNameLst>
                                      </p:cBhvr>
                                      <p:tavLst>
                                        <p:tav tm="0">
                                          <p:val>
                                            <p:fltVal val="0"/>
                                          </p:val>
                                        </p:tav>
                                        <p:tav tm="100000">
                                          <p:val>
                                            <p:strVal val="#ppt_w"/>
                                          </p:val>
                                        </p:tav>
                                      </p:tavLst>
                                    </p:anim>
                                    <p:anim calcmode="lin" valueType="num">
                                      <p:cBhvr>
                                        <p:cTn id="78" dur="500" fill="hold"/>
                                        <p:tgtEl>
                                          <p:spTgt spid="126"/>
                                        </p:tgtEl>
                                        <p:attrNameLst>
                                          <p:attrName>ppt_h</p:attrName>
                                        </p:attrNameLst>
                                      </p:cBhvr>
                                      <p:tavLst>
                                        <p:tav tm="0">
                                          <p:val>
                                            <p:fltVal val="0"/>
                                          </p:val>
                                        </p:tav>
                                        <p:tav tm="100000">
                                          <p:val>
                                            <p:strVal val="#ppt_h"/>
                                          </p:val>
                                        </p:tav>
                                      </p:tavLst>
                                    </p:anim>
                                    <p:animEffect transition="in" filter="fade">
                                      <p:cBhvr>
                                        <p:cTn id="79"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2" grpId="0" animBg="1"/>
      <p:bldP spid="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pic>
        <p:nvPicPr>
          <p:cNvPr id="15" name="图片 14" descr="图示&#10;&#10;描述已自动生成">
            <a:extLst>
              <a:ext uri="{FF2B5EF4-FFF2-40B4-BE49-F238E27FC236}">
                <a16:creationId xmlns:a16="http://schemas.microsoft.com/office/drawing/2014/main" id="{6C3FD3C5-7DA4-945E-4201-6062BEB67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980" y="942643"/>
            <a:ext cx="7357195" cy="3937789"/>
          </a:xfrm>
          <a:prstGeom prst="rect">
            <a:avLst/>
          </a:prstGeom>
        </p:spPr>
      </p:pic>
      <p:sp>
        <p:nvSpPr>
          <p:cNvPr id="16" name="矩形 15">
            <a:extLst>
              <a:ext uri="{FF2B5EF4-FFF2-40B4-BE49-F238E27FC236}">
                <a16:creationId xmlns:a16="http://schemas.microsoft.com/office/drawing/2014/main" id="{F55E7581-5406-508D-9CFE-80D58308B282}"/>
              </a:ext>
            </a:extLst>
          </p:cNvPr>
          <p:cNvSpPr/>
          <p:nvPr/>
        </p:nvSpPr>
        <p:spPr>
          <a:xfrm>
            <a:off x="304800" y="5453508"/>
            <a:ext cx="11582400" cy="7565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t>为了防止上述各种安全威胁，一个安全的计算机网络应设法提供相应的安全服务。</a:t>
            </a:r>
          </a:p>
        </p:txBody>
      </p:sp>
    </p:spTree>
    <p:custDataLst>
      <p:tags r:id="rId1"/>
    </p:custDataLst>
    <p:extLst>
      <p:ext uri="{BB962C8B-B14F-4D97-AF65-F5344CB8AC3E}">
        <p14:creationId xmlns:p14="http://schemas.microsoft.com/office/powerpoint/2010/main" val="134471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应用层安全实例：</a:t>
              </a:r>
              <a:r>
                <a:rPr lang="en-US" altLang="zh-CN" sz="2000" b="1" dirty="0"/>
                <a:t>PGP</a:t>
              </a:r>
              <a:endParaRPr lang="zh-CN" altLang="en-US" sz="2000" b="1" dirty="0"/>
            </a:p>
          </p:txBody>
        </p:sp>
      </p:grpSp>
      <p:sp>
        <p:nvSpPr>
          <p:cNvPr id="16" name="íşlïḍè">
            <a:extLst>
              <a:ext uri="{FF2B5EF4-FFF2-40B4-BE49-F238E27FC236}">
                <a16:creationId xmlns:a16="http://schemas.microsoft.com/office/drawing/2014/main" id="{5C3DB386-ACF3-A8E6-F8E0-6F480EB8C61D}"/>
              </a:ext>
            </a:extLst>
          </p:cNvPr>
          <p:cNvSpPr txBox="1"/>
          <p:nvPr/>
        </p:nvSpPr>
        <p:spPr>
          <a:xfrm>
            <a:off x="933106" y="1138544"/>
            <a:ext cx="10954094" cy="450843"/>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r>
              <a:rPr lang="zh-CN" altLang="en-US" b="1" dirty="0"/>
              <a:t>假设用户</a:t>
            </a:r>
            <a:r>
              <a:rPr lang="en-US" altLang="zh-CN" b="1" dirty="0"/>
              <a:t>A</a:t>
            </a:r>
            <a:r>
              <a:rPr lang="zh-CN" altLang="en-US" b="1" dirty="0"/>
              <a:t>给</a:t>
            </a:r>
            <a:r>
              <a:rPr lang="en-US" altLang="zh-CN" b="1" dirty="0"/>
              <a:t>B</a:t>
            </a:r>
            <a:r>
              <a:rPr lang="zh-CN" altLang="en-US" b="1" dirty="0"/>
              <a:t>发送电子邮件的明文为</a:t>
            </a:r>
            <a:r>
              <a:rPr lang="en-US" altLang="zh-CN" b="1" dirty="0"/>
              <a:t>X</a:t>
            </a:r>
            <a:r>
              <a:rPr lang="zh-CN" altLang="en-US" b="1" dirty="0"/>
              <a:t>，要使用</a:t>
            </a:r>
            <a:r>
              <a:rPr lang="en-US" altLang="zh-CN" b="1" dirty="0"/>
              <a:t>PGP</a:t>
            </a:r>
            <a:r>
              <a:rPr lang="zh-CN" altLang="en-US" b="1" dirty="0"/>
              <a:t>来确保该邮件的安全。</a:t>
            </a:r>
            <a:endParaRPr lang="en-US" altLang="zh-CN" b="1" dirty="0"/>
          </a:p>
        </p:txBody>
      </p:sp>
      <p:pic>
        <p:nvPicPr>
          <p:cNvPr id="9" name="图片 8" descr="QR 代码&#10;&#10;描述已自动生成">
            <a:extLst>
              <a:ext uri="{FF2B5EF4-FFF2-40B4-BE49-F238E27FC236}">
                <a16:creationId xmlns:a16="http://schemas.microsoft.com/office/drawing/2014/main" id="{94BFD393-441E-A875-8A1B-2A92E0EA7D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817028"/>
            <a:ext cx="5791200" cy="2236535"/>
          </a:xfrm>
          <a:prstGeom prst="rect">
            <a:avLst/>
          </a:prstGeom>
        </p:spPr>
      </p:pic>
      <p:pic>
        <p:nvPicPr>
          <p:cNvPr id="12" name="图片 11" descr="日程表, QR 代码&#10;&#10;描述已自动生成">
            <a:extLst>
              <a:ext uri="{FF2B5EF4-FFF2-40B4-BE49-F238E27FC236}">
                <a16:creationId xmlns:a16="http://schemas.microsoft.com/office/drawing/2014/main" id="{EC23525F-6515-2A61-CEAE-30D3306110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1681481"/>
            <a:ext cx="5639054" cy="2372082"/>
          </a:xfrm>
          <a:prstGeom prst="rect">
            <a:avLst/>
          </a:prstGeom>
        </p:spPr>
      </p:pic>
      <p:sp>
        <p:nvSpPr>
          <p:cNvPr id="13" name="文本框 12">
            <a:extLst>
              <a:ext uri="{FF2B5EF4-FFF2-40B4-BE49-F238E27FC236}">
                <a16:creationId xmlns:a16="http://schemas.microsoft.com/office/drawing/2014/main" id="{78135C7E-DE4B-B538-BD9D-EE999B08AF65}"/>
              </a:ext>
            </a:extLst>
          </p:cNvPr>
          <p:cNvSpPr txBox="1"/>
          <p:nvPr/>
        </p:nvSpPr>
        <p:spPr>
          <a:xfrm>
            <a:off x="4111511" y="2636452"/>
            <a:ext cx="1434095" cy="646331"/>
          </a:xfrm>
          <a:prstGeom prst="rect">
            <a:avLst/>
          </a:prstGeom>
          <a:noFill/>
        </p:spPr>
        <p:txBody>
          <a:bodyPr wrap="square" rtlCol="0">
            <a:spAutoFit/>
          </a:bodyPr>
          <a:lstStyle/>
          <a:p>
            <a:r>
              <a:rPr lang="zh-CN" altLang="en-US" b="1" dirty="0"/>
              <a:t>用户</a:t>
            </a:r>
            <a:r>
              <a:rPr lang="en-US" altLang="zh-CN" b="1" dirty="0"/>
              <a:t>A</a:t>
            </a:r>
          </a:p>
          <a:p>
            <a:r>
              <a:rPr lang="zh-CN" altLang="en-US" b="1" dirty="0"/>
              <a:t>发送方</a:t>
            </a:r>
          </a:p>
        </p:txBody>
      </p:sp>
      <p:sp>
        <p:nvSpPr>
          <p:cNvPr id="59" name="文本框 58">
            <a:extLst>
              <a:ext uri="{FF2B5EF4-FFF2-40B4-BE49-F238E27FC236}">
                <a16:creationId xmlns:a16="http://schemas.microsoft.com/office/drawing/2014/main" id="{FDABAFC4-7843-0325-4FAE-3D9419FF7956}"/>
              </a:ext>
            </a:extLst>
          </p:cNvPr>
          <p:cNvSpPr txBox="1"/>
          <p:nvPr/>
        </p:nvSpPr>
        <p:spPr>
          <a:xfrm>
            <a:off x="5991130" y="2636452"/>
            <a:ext cx="1434095" cy="646331"/>
          </a:xfrm>
          <a:prstGeom prst="rect">
            <a:avLst/>
          </a:prstGeom>
          <a:noFill/>
        </p:spPr>
        <p:txBody>
          <a:bodyPr wrap="square" rtlCol="0">
            <a:spAutoFit/>
          </a:bodyPr>
          <a:lstStyle/>
          <a:p>
            <a:r>
              <a:rPr lang="zh-CN" altLang="en-US" b="1" dirty="0"/>
              <a:t>用户</a:t>
            </a:r>
            <a:r>
              <a:rPr lang="en-US" altLang="zh-CN" b="1" dirty="0"/>
              <a:t>B</a:t>
            </a:r>
          </a:p>
          <a:p>
            <a:r>
              <a:rPr lang="zh-CN" altLang="en-US" b="1" dirty="0"/>
              <a:t>接收方</a:t>
            </a:r>
          </a:p>
        </p:txBody>
      </p:sp>
      <p:sp>
        <p:nvSpPr>
          <p:cNvPr id="15" name="矩形 14">
            <a:extLst>
              <a:ext uri="{FF2B5EF4-FFF2-40B4-BE49-F238E27FC236}">
                <a16:creationId xmlns:a16="http://schemas.microsoft.com/office/drawing/2014/main" id="{8AF386E8-7177-B8A3-5DFD-A6ACCE0D4B29}"/>
              </a:ext>
            </a:extLst>
          </p:cNvPr>
          <p:cNvSpPr/>
          <p:nvPr/>
        </p:nvSpPr>
        <p:spPr>
          <a:xfrm>
            <a:off x="257524" y="2757678"/>
            <a:ext cx="421019" cy="35523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514F825D-E1C4-2BDD-A9A9-2B4BF62F7CC5}"/>
              </a:ext>
            </a:extLst>
          </p:cNvPr>
          <p:cNvSpPr/>
          <p:nvPr/>
        </p:nvSpPr>
        <p:spPr>
          <a:xfrm>
            <a:off x="2087421" y="3324538"/>
            <a:ext cx="761034" cy="35523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46691819-F2CF-4642-C956-4E1A4478CE78}"/>
              </a:ext>
            </a:extLst>
          </p:cNvPr>
          <p:cNvSpPr/>
          <p:nvPr/>
        </p:nvSpPr>
        <p:spPr>
          <a:xfrm>
            <a:off x="1634607" y="3691751"/>
            <a:ext cx="433080" cy="35523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C4BD140A-722D-70CD-EB91-48F3783F15AA}"/>
              </a:ext>
            </a:extLst>
          </p:cNvPr>
          <p:cNvSpPr/>
          <p:nvPr/>
        </p:nvSpPr>
        <p:spPr>
          <a:xfrm>
            <a:off x="7595751" y="3074475"/>
            <a:ext cx="433080" cy="35523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06E4B8F3-9E74-138B-BD43-0F7B0F0D277F}"/>
              </a:ext>
            </a:extLst>
          </p:cNvPr>
          <p:cNvSpPr/>
          <p:nvPr/>
        </p:nvSpPr>
        <p:spPr>
          <a:xfrm>
            <a:off x="9525167" y="3074475"/>
            <a:ext cx="433080" cy="35523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过程 4">
            <a:extLst>
              <a:ext uri="{FF2B5EF4-FFF2-40B4-BE49-F238E27FC236}">
                <a16:creationId xmlns:a16="http://schemas.microsoft.com/office/drawing/2014/main" id="{CE81BC94-02BC-0D12-0BB4-57C2FB6CDAE4}"/>
              </a:ext>
            </a:extLst>
          </p:cNvPr>
          <p:cNvSpPr/>
          <p:nvPr/>
        </p:nvSpPr>
        <p:spPr>
          <a:xfrm>
            <a:off x="483324" y="4189108"/>
            <a:ext cx="11225352" cy="223653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lnSpc>
                <a:spcPct val="150000"/>
              </a:lnSpc>
              <a:buFont typeface="Wingdings" panose="05000000000000000000" pitchFamily="2" charset="2"/>
              <a:buChar char="l"/>
            </a:pPr>
            <a:r>
              <a:rPr lang="zh-CN" altLang="en-US" b="1" dirty="0"/>
              <a:t>邮件的收发双方获取对方公钥的最安全的方法是双方面对面直接交换公钥，但在大多数情况下这并不现实。</a:t>
            </a:r>
            <a:endParaRPr lang="en-US" altLang="zh-CN" b="1" dirty="0"/>
          </a:p>
          <a:p>
            <a:pPr marL="285750" indent="-285750">
              <a:lnSpc>
                <a:spcPct val="150000"/>
              </a:lnSpc>
              <a:buFont typeface="Wingdings" panose="05000000000000000000" pitchFamily="2" charset="2"/>
              <a:buChar char="l"/>
            </a:pPr>
            <a:r>
              <a:rPr lang="zh-CN" altLang="en-US" b="1" dirty="0"/>
              <a:t>一般的做法是通过认证中心</a:t>
            </a:r>
            <a:r>
              <a:rPr lang="en-US" altLang="zh-CN" b="1" dirty="0"/>
              <a:t>CA</a:t>
            </a:r>
            <a:r>
              <a:rPr lang="zh-CN" altLang="en-US" b="1" dirty="0"/>
              <a:t>签发的证书来验证公钥持有者的合法身份。然而，</a:t>
            </a:r>
            <a:r>
              <a:rPr lang="en-US" altLang="zh-CN" b="1" dirty="0"/>
              <a:t>PGP</a:t>
            </a:r>
            <a:r>
              <a:rPr lang="zh-CN" altLang="en-US" b="1" dirty="0"/>
              <a:t>并没有要求使用</a:t>
            </a:r>
            <a:r>
              <a:rPr lang="en-US" altLang="zh-CN" b="1" dirty="0"/>
              <a:t>CA</a:t>
            </a:r>
            <a:r>
              <a:rPr lang="zh-CN" altLang="en-US" b="1" dirty="0"/>
              <a:t>，而允许使用一种第三方签署的方式来解决该问题。</a:t>
            </a:r>
            <a:endParaRPr lang="en-US" altLang="zh-CN" b="1" dirty="0"/>
          </a:p>
          <a:p>
            <a:pPr marL="285750" indent="-285750">
              <a:lnSpc>
                <a:spcPct val="150000"/>
              </a:lnSpc>
              <a:buFont typeface="Wingdings" panose="05000000000000000000" pitchFamily="2" charset="2"/>
              <a:buChar char="l"/>
            </a:pPr>
            <a:r>
              <a:rPr lang="zh-CN" altLang="en-US" b="1" dirty="0"/>
              <a:t>需要说明的是，用户发布其公钥的最常见方式，还是通过电子邮件进行分发或把公钥发布在他们的个人网页上。具体采用哪种方式发布自己的公钥，取决于用户对安全性的要求。</a:t>
            </a:r>
          </a:p>
        </p:txBody>
      </p:sp>
    </p:spTree>
    <p:custDataLst>
      <p:tags r:id="rId1"/>
    </p:custDataLst>
    <p:extLst>
      <p:ext uri="{BB962C8B-B14F-4D97-AF65-F5344CB8AC3E}">
        <p14:creationId xmlns:p14="http://schemas.microsoft.com/office/powerpoint/2010/main" val="312270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up)">
                                      <p:cBhvr>
                                        <p:cTn id="16" dur="500"/>
                                        <p:tgtEl>
                                          <p:spTgt spid="13"/>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ppt_y</p:attrName>
                                        </p:attrNameLst>
                                      </p:cBhvr>
                                      <p:tavLst>
                                        <p:tav tm="0">
                                          <p:val>
                                            <p:strVal val="#ppt_y+#ppt_h*1.125000"/>
                                          </p:val>
                                        </p:tav>
                                        <p:tav tm="100000">
                                          <p:val>
                                            <p:strVal val="#ppt_y"/>
                                          </p:val>
                                        </p:tav>
                                      </p:tavLst>
                                    </p:anim>
                                    <p:animEffect transition="in" filter="wipe(up)">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 calcmode="lin" valueType="num">
                                      <p:cBhvr>
                                        <p:cTn id="27" dur="500" fill="hold"/>
                                        <p:tgtEl>
                                          <p:spTgt spid="15"/>
                                        </p:tgtEl>
                                        <p:attrNameLst>
                                          <p:attrName>style.rotation</p:attrName>
                                        </p:attrNameLst>
                                      </p:cBhvr>
                                      <p:tavLst>
                                        <p:tav tm="0">
                                          <p:val>
                                            <p:fltVal val="360"/>
                                          </p:val>
                                        </p:tav>
                                        <p:tav tm="100000">
                                          <p:val>
                                            <p:fltVal val="0"/>
                                          </p:val>
                                        </p:tav>
                                      </p:tavLst>
                                    </p:anim>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 calcmode="lin" valueType="num">
                                      <p:cBhvr>
                                        <p:cTn id="35" dur="500" fill="hold"/>
                                        <p:tgtEl>
                                          <p:spTgt spid="65"/>
                                        </p:tgtEl>
                                        <p:attrNameLst>
                                          <p:attrName>style.rotation</p:attrName>
                                        </p:attrNameLst>
                                      </p:cBhvr>
                                      <p:tavLst>
                                        <p:tav tm="0">
                                          <p:val>
                                            <p:fltVal val="360"/>
                                          </p:val>
                                        </p:tav>
                                        <p:tav tm="100000">
                                          <p:val>
                                            <p:fltVal val="0"/>
                                          </p:val>
                                        </p:tav>
                                      </p:tavLst>
                                    </p:anim>
                                    <p:animEffect transition="in" filter="fade">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 calcmode="lin" valueType="num">
                                      <p:cBhvr>
                                        <p:cTn id="43" dur="500" fill="hold"/>
                                        <p:tgtEl>
                                          <p:spTgt spid="66"/>
                                        </p:tgtEl>
                                        <p:attrNameLst>
                                          <p:attrName>style.rotation</p:attrName>
                                        </p:attrNameLst>
                                      </p:cBhvr>
                                      <p:tavLst>
                                        <p:tav tm="0">
                                          <p:val>
                                            <p:fltVal val="360"/>
                                          </p:val>
                                        </p:tav>
                                        <p:tav tm="100000">
                                          <p:val>
                                            <p:fltVal val="0"/>
                                          </p:val>
                                        </p:tav>
                                      </p:tavLst>
                                    </p:anim>
                                    <p:animEffect transition="in" filter="fade">
                                      <p:cBhvr>
                                        <p:cTn id="44" dur="500"/>
                                        <p:tgtEl>
                                          <p:spTgt spid="66"/>
                                        </p:tgtEl>
                                      </p:cBhvr>
                                    </p:animEffect>
                                  </p:childTnLst>
                                </p:cTn>
                              </p:par>
                            </p:childTnLst>
                          </p:cTn>
                        </p:par>
                      </p:childTnLst>
                    </p:cTn>
                  </p:par>
                  <p:par>
                    <p:cTn id="45" fill="hold">
                      <p:stCondLst>
                        <p:cond delay="indefinite"/>
                      </p:stCondLst>
                      <p:childTnLst>
                        <p:par>
                          <p:cTn id="46" fill="hold">
                            <p:stCondLst>
                              <p:cond delay="0"/>
                            </p:stCondLst>
                            <p:childTnLst>
                              <p:par>
                                <p:cTn id="47" presetID="49" presetClass="entr" presetSubtype="0" decel="100000" fill="hold" grpId="0" nodeType="click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500" fill="hold"/>
                                        <p:tgtEl>
                                          <p:spTgt spid="67"/>
                                        </p:tgtEl>
                                        <p:attrNameLst>
                                          <p:attrName>ppt_w</p:attrName>
                                        </p:attrNameLst>
                                      </p:cBhvr>
                                      <p:tavLst>
                                        <p:tav tm="0">
                                          <p:val>
                                            <p:fltVal val="0"/>
                                          </p:val>
                                        </p:tav>
                                        <p:tav tm="100000">
                                          <p:val>
                                            <p:strVal val="#ppt_w"/>
                                          </p:val>
                                        </p:tav>
                                      </p:tavLst>
                                    </p:anim>
                                    <p:anim calcmode="lin" valueType="num">
                                      <p:cBhvr>
                                        <p:cTn id="50" dur="500" fill="hold"/>
                                        <p:tgtEl>
                                          <p:spTgt spid="67"/>
                                        </p:tgtEl>
                                        <p:attrNameLst>
                                          <p:attrName>ppt_h</p:attrName>
                                        </p:attrNameLst>
                                      </p:cBhvr>
                                      <p:tavLst>
                                        <p:tav tm="0">
                                          <p:val>
                                            <p:fltVal val="0"/>
                                          </p:val>
                                        </p:tav>
                                        <p:tav tm="100000">
                                          <p:val>
                                            <p:strVal val="#ppt_h"/>
                                          </p:val>
                                        </p:tav>
                                      </p:tavLst>
                                    </p:anim>
                                    <p:anim calcmode="lin" valueType="num">
                                      <p:cBhvr>
                                        <p:cTn id="51" dur="500" fill="hold"/>
                                        <p:tgtEl>
                                          <p:spTgt spid="67"/>
                                        </p:tgtEl>
                                        <p:attrNameLst>
                                          <p:attrName>style.rotation</p:attrName>
                                        </p:attrNameLst>
                                      </p:cBhvr>
                                      <p:tavLst>
                                        <p:tav tm="0">
                                          <p:val>
                                            <p:fltVal val="360"/>
                                          </p:val>
                                        </p:tav>
                                        <p:tav tm="100000">
                                          <p:val>
                                            <p:fltVal val="0"/>
                                          </p:val>
                                        </p:tav>
                                      </p:tavLst>
                                    </p:anim>
                                    <p:animEffect transition="in" filter="fade">
                                      <p:cBhvr>
                                        <p:cTn id="52" dur="500"/>
                                        <p:tgtEl>
                                          <p:spTgt spid="67"/>
                                        </p:tgtEl>
                                      </p:cBhvr>
                                    </p:animEffec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p:cTn id="57" dur="500" fill="hold"/>
                                        <p:tgtEl>
                                          <p:spTgt spid="69"/>
                                        </p:tgtEl>
                                        <p:attrNameLst>
                                          <p:attrName>ppt_w</p:attrName>
                                        </p:attrNameLst>
                                      </p:cBhvr>
                                      <p:tavLst>
                                        <p:tav tm="0">
                                          <p:val>
                                            <p:fltVal val="0"/>
                                          </p:val>
                                        </p:tav>
                                        <p:tav tm="100000">
                                          <p:val>
                                            <p:strVal val="#ppt_w"/>
                                          </p:val>
                                        </p:tav>
                                      </p:tavLst>
                                    </p:anim>
                                    <p:anim calcmode="lin" valueType="num">
                                      <p:cBhvr>
                                        <p:cTn id="58" dur="500" fill="hold"/>
                                        <p:tgtEl>
                                          <p:spTgt spid="69"/>
                                        </p:tgtEl>
                                        <p:attrNameLst>
                                          <p:attrName>ppt_h</p:attrName>
                                        </p:attrNameLst>
                                      </p:cBhvr>
                                      <p:tavLst>
                                        <p:tav tm="0">
                                          <p:val>
                                            <p:fltVal val="0"/>
                                          </p:val>
                                        </p:tav>
                                        <p:tav tm="100000">
                                          <p:val>
                                            <p:strVal val="#ppt_h"/>
                                          </p:val>
                                        </p:tav>
                                      </p:tavLst>
                                    </p:anim>
                                    <p:anim calcmode="lin" valueType="num">
                                      <p:cBhvr>
                                        <p:cTn id="59" dur="500" fill="hold"/>
                                        <p:tgtEl>
                                          <p:spTgt spid="69"/>
                                        </p:tgtEl>
                                        <p:attrNameLst>
                                          <p:attrName>style.rotation</p:attrName>
                                        </p:attrNameLst>
                                      </p:cBhvr>
                                      <p:tavLst>
                                        <p:tav tm="0">
                                          <p:val>
                                            <p:fltVal val="360"/>
                                          </p:val>
                                        </p:tav>
                                        <p:tav tm="100000">
                                          <p:val>
                                            <p:fltVal val="0"/>
                                          </p:val>
                                        </p:tav>
                                      </p:tavLst>
                                    </p:anim>
                                    <p:animEffect transition="in" filter="fade">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p:tgtEl>
                                          <p:spTgt spid="5"/>
                                        </p:tgtEl>
                                        <p:attrNameLst>
                                          <p:attrName>ppt_y</p:attrName>
                                        </p:attrNameLst>
                                      </p:cBhvr>
                                      <p:tavLst>
                                        <p:tav tm="0">
                                          <p:val>
                                            <p:strVal val="#ppt_y+#ppt_h*1.125000"/>
                                          </p:val>
                                        </p:tav>
                                        <p:tav tm="100000">
                                          <p:val>
                                            <p:strVal val="#ppt_y"/>
                                          </p:val>
                                        </p:tav>
                                      </p:tavLst>
                                    </p:anim>
                                    <p:animEffect transition="in" filter="wipe(up)">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9" grpId="0"/>
      <p:bldP spid="15" grpId="0" animBg="1"/>
      <p:bldP spid="65" grpId="0" animBg="1"/>
      <p:bldP spid="66" grpId="0" animBg="1"/>
      <p:bldP spid="67" grpId="0" animBg="1"/>
      <p:bldP spid="69" grpId="0" animBg="1"/>
      <p:bldP spid="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2558888" y="1188116"/>
            <a:ext cx="7098583" cy="2606668"/>
            <a:chOff x="3156764" y="1188116"/>
            <a:chExt cx="7098583" cy="2606668"/>
          </a:xfrm>
        </p:grpSpPr>
        <p:sp>
          <p:nvSpPr>
            <p:cNvPr id="12" name="íşlïḍè"/>
            <p:cNvSpPr txBox="1"/>
            <p:nvPr/>
          </p:nvSpPr>
          <p:spPr>
            <a:xfrm>
              <a:off x="4238821" y="1188116"/>
              <a:ext cx="4926589" cy="419100"/>
            </a:xfrm>
            <a:prstGeom prst="rect">
              <a:avLst/>
            </a:prstGeom>
            <a:noFill/>
          </p:spPr>
          <p:txBody>
            <a:bodyPr wrap="square" lIns="91440" tIns="45720" rIns="91440" bIns="45720" anchor="ctr">
              <a:noAutofit/>
            </a:bodyPr>
            <a:lstStyle/>
            <a:p>
              <a:pPr algn="ctr"/>
              <a:r>
                <a:rPr lang="en-US" altLang="zh-CN" sz="2400" b="1" dirty="0"/>
                <a:t>7.8 </a:t>
              </a:r>
              <a:r>
                <a:rPr lang="zh-CN" altLang="en-US" sz="2400" b="1" dirty="0"/>
                <a:t>防火墙访问控制和入侵检测系统</a:t>
              </a:r>
              <a:endParaRPr lang="en-US" altLang="zh-CN" sz="2400" b="1" dirty="0"/>
            </a:p>
          </p:txBody>
        </p:sp>
        <p:grpSp>
          <p:nvGrpSpPr>
            <p:cNvPr id="6" name="组合 5"/>
            <p:cNvGrpSpPr/>
            <p:nvPr/>
          </p:nvGrpSpPr>
          <p:grpSpPr>
            <a:xfrm>
              <a:off x="3156764"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防火墙</a:t>
                </a:r>
              </a:p>
            </p:txBody>
          </p:sp>
        </p:grpSp>
        <p:grpSp>
          <p:nvGrpSpPr>
            <p:cNvPr id="32" name="组合 31"/>
            <p:cNvGrpSpPr/>
            <p:nvPr/>
          </p:nvGrpSpPr>
          <p:grpSpPr>
            <a:xfrm>
              <a:off x="3156764" y="3199230"/>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入侵检测系统</a:t>
                </a:r>
              </a:p>
            </p:txBody>
          </p:sp>
        </p:grpSp>
      </p:grpSp>
    </p:spTree>
    <p:extLst>
      <p:ext uri="{BB962C8B-B14F-4D97-AF65-F5344CB8AC3E}">
        <p14:creationId xmlns:p14="http://schemas.microsoft.com/office/powerpoint/2010/main" val="30222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组合 158">
            <a:extLst>
              <a:ext uri="{FF2B5EF4-FFF2-40B4-BE49-F238E27FC236}">
                <a16:creationId xmlns:a16="http://schemas.microsoft.com/office/drawing/2014/main" id="{379675AA-B8DB-7A2D-42E1-2329EAFDD4F5}"/>
              </a:ext>
            </a:extLst>
          </p:cNvPr>
          <p:cNvGrpSpPr/>
          <p:nvPr/>
        </p:nvGrpSpPr>
        <p:grpSpPr>
          <a:xfrm>
            <a:off x="6382265" y="1005810"/>
            <a:ext cx="4131275" cy="2274222"/>
            <a:chOff x="6382265" y="1005810"/>
            <a:chExt cx="4131275" cy="2274222"/>
          </a:xfrm>
        </p:grpSpPr>
        <p:sp>
          <p:nvSpPr>
            <p:cNvPr id="114" name="矩形 113">
              <a:extLst>
                <a:ext uri="{FF2B5EF4-FFF2-40B4-BE49-F238E27FC236}">
                  <a16:creationId xmlns:a16="http://schemas.microsoft.com/office/drawing/2014/main" id="{3A382372-7CF0-8E2A-FCCD-24EEC1265B11}"/>
                </a:ext>
              </a:extLst>
            </p:cNvPr>
            <p:cNvSpPr/>
            <p:nvPr/>
          </p:nvSpPr>
          <p:spPr>
            <a:xfrm>
              <a:off x="6382265" y="1924057"/>
              <a:ext cx="1581665" cy="4377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基本安全服务</a:t>
              </a:r>
            </a:p>
          </p:txBody>
        </p:sp>
        <p:sp>
          <p:nvSpPr>
            <p:cNvPr id="115" name="矩形 114">
              <a:extLst>
                <a:ext uri="{FF2B5EF4-FFF2-40B4-BE49-F238E27FC236}">
                  <a16:creationId xmlns:a16="http://schemas.microsoft.com/office/drawing/2014/main" id="{4A2607C6-BE0F-1863-4E94-1C458C17F8CE}"/>
                </a:ext>
              </a:extLst>
            </p:cNvPr>
            <p:cNvSpPr/>
            <p:nvPr/>
          </p:nvSpPr>
          <p:spPr>
            <a:xfrm>
              <a:off x="8931875" y="1005810"/>
              <a:ext cx="1581665" cy="4377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保密性</a:t>
              </a:r>
            </a:p>
          </p:txBody>
        </p:sp>
        <p:sp>
          <p:nvSpPr>
            <p:cNvPr id="116" name="矩形 115">
              <a:extLst>
                <a:ext uri="{FF2B5EF4-FFF2-40B4-BE49-F238E27FC236}">
                  <a16:creationId xmlns:a16="http://schemas.microsoft.com/office/drawing/2014/main" id="{5D8A88FB-CC39-A4E2-90FC-2EF077DFFC93}"/>
                </a:ext>
              </a:extLst>
            </p:cNvPr>
            <p:cNvSpPr/>
            <p:nvPr/>
          </p:nvSpPr>
          <p:spPr>
            <a:xfrm>
              <a:off x="8931875" y="1617974"/>
              <a:ext cx="1581665" cy="4377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报文完整性</a:t>
              </a:r>
            </a:p>
          </p:txBody>
        </p:sp>
        <p:sp>
          <p:nvSpPr>
            <p:cNvPr id="117" name="矩形 116">
              <a:extLst>
                <a:ext uri="{FF2B5EF4-FFF2-40B4-BE49-F238E27FC236}">
                  <a16:creationId xmlns:a16="http://schemas.microsoft.com/office/drawing/2014/main" id="{6C8B4AA3-268F-3182-126F-F5C305B1EFB6}"/>
                </a:ext>
              </a:extLst>
            </p:cNvPr>
            <p:cNvSpPr/>
            <p:nvPr/>
          </p:nvSpPr>
          <p:spPr>
            <a:xfrm>
              <a:off x="8931875" y="2230138"/>
              <a:ext cx="1581665" cy="4377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实体鉴别</a:t>
              </a:r>
            </a:p>
          </p:txBody>
        </p:sp>
        <p:sp>
          <p:nvSpPr>
            <p:cNvPr id="118" name="矩形 117">
              <a:extLst>
                <a:ext uri="{FF2B5EF4-FFF2-40B4-BE49-F238E27FC236}">
                  <a16:creationId xmlns:a16="http://schemas.microsoft.com/office/drawing/2014/main" id="{5F9AB397-C48F-FF44-AE92-B0EB97C8713B}"/>
                </a:ext>
              </a:extLst>
            </p:cNvPr>
            <p:cNvSpPr/>
            <p:nvPr/>
          </p:nvSpPr>
          <p:spPr>
            <a:xfrm>
              <a:off x="8931875" y="2842303"/>
              <a:ext cx="1581665" cy="4377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不可否认性</a:t>
              </a:r>
            </a:p>
          </p:txBody>
        </p:sp>
        <p:cxnSp>
          <p:nvCxnSpPr>
            <p:cNvPr id="120" name="连接符: 肘形 119">
              <a:extLst>
                <a:ext uri="{FF2B5EF4-FFF2-40B4-BE49-F238E27FC236}">
                  <a16:creationId xmlns:a16="http://schemas.microsoft.com/office/drawing/2014/main" id="{E7FE1329-7550-6DDA-4AB2-5843B07D3333}"/>
                </a:ext>
              </a:extLst>
            </p:cNvPr>
            <p:cNvCxnSpPr>
              <a:stCxn id="115" idx="1"/>
              <a:endCxn id="114" idx="3"/>
            </p:cNvCxnSpPr>
            <p:nvPr/>
          </p:nvCxnSpPr>
          <p:spPr>
            <a:xfrm rot="10800000" flipV="1">
              <a:off x="7963931" y="1224674"/>
              <a:ext cx="967945" cy="918247"/>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连接符: 肘形 120">
              <a:extLst>
                <a:ext uri="{FF2B5EF4-FFF2-40B4-BE49-F238E27FC236}">
                  <a16:creationId xmlns:a16="http://schemas.microsoft.com/office/drawing/2014/main" id="{452520D0-6E23-C173-C3F6-544A8AC98C16}"/>
                </a:ext>
              </a:extLst>
            </p:cNvPr>
            <p:cNvCxnSpPr>
              <a:cxnSpLocks/>
              <a:stCxn id="116" idx="1"/>
              <a:endCxn id="114" idx="3"/>
            </p:cNvCxnSpPr>
            <p:nvPr/>
          </p:nvCxnSpPr>
          <p:spPr>
            <a:xfrm rot="10800000" flipV="1">
              <a:off x="7963931" y="1836838"/>
              <a:ext cx="967945" cy="306083"/>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连接符: 肘形 123">
              <a:extLst>
                <a:ext uri="{FF2B5EF4-FFF2-40B4-BE49-F238E27FC236}">
                  <a16:creationId xmlns:a16="http://schemas.microsoft.com/office/drawing/2014/main" id="{F4B88FB9-7C28-9C1F-E289-1F8BFC16D5C5}"/>
                </a:ext>
              </a:extLst>
            </p:cNvPr>
            <p:cNvCxnSpPr>
              <a:cxnSpLocks/>
              <a:stCxn id="117" idx="1"/>
              <a:endCxn id="114" idx="3"/>
            </p:cNvCxnSpPr>
            <p:nvPr/>
          </p:nvCxnSpPr>
          <p:spPr>
            <a:xfrm rot="10800000">
              <a:off x="7963931" y="2142923"/>
              <a:ext cx="967945" cy="306081"/>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连接符: 肘形 126">
              <a:extLst>
                <a:ext uri="{FF2B5EF4-FFF2-40B4-BE49-F238E27FC236}">
                  <a16:creationId xmlns:a16="http://schemas.microsoft.com/office/drawing/2014/main" id="{D2706108-DC87-C516-8383-B4E56EB6070E}"/>
                </a:ext>
              </a:extLst>
            </p:cNvPr>
            <p:cNvCxnSpPr>
              <a:cxnSpLocks/>
              <a:stCxn id="118" idx="1"/>
              <a:endCxn id="114" idx="3"/>
            </p:cNvCxnSpPr>
            <p:nvPr/>
          </p:nvCxnSpPr>
          <p:spPr>
            <a:xfrm rot="10800000">
              <a:off x="7963931" y="2142922"/>
              <a:ext cx="967945" cy="918246"/>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组合 157">
            <a:extLst>
              <a:ext uri="{FF2B5EF4-FFF2-40B4-BE49-F238E27FC236}">
                <a16:creationId xmlns:a16="http://schemas.microsoft.com/office/drawing/2014/main" id="{E18B7AFA-2178-72E2-DF52-6CBCA161C5BE}"/>
              </a:ext>
            </a:extLst>
          </p:cNvPr>
          <p:cNvGrpSpPr/>
          <p:nvPr/>
        </p:nvGrpSpPr>
        <p:grpSpPr>
          <a:xfrm>
            <a:off x="1120347" y="838652"/>
            <a:ext cx="4279557" cy="2608537"/>
            <a:chOff x="304800" y="754873"/>
            <a:chExt cx="4279557" cy="2608537"/>
          </a:xfrm>
        </p:grpSpPr>
        <p:sp>
          <p:nvSpPr>
            <p:cNvPr id="100" name="矩形 99">
              <a:extLst>
                <a:ext uri="{FF2B5EF4-FFF2-40B4-BE49-F238E27FC236}">
                  <a16:creationId xmlns:a16="http://schemas.microsoft.com/office/drawing/2014/main" id="{2383F5E7-543C-6197-8F08-C61C055FAFC3}"/>
                </a:ext>
              </a:extLst>
            </p:cNvPr>
            <p:cNvSpPr/>
            <p:nvPr/>
          </p:nvSpPr>
          <p:spPr>
            <a:xfrm>
              <a:off x="304801" y="2925681"/>
              <a:ext cx="1961688" cy="43772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01" name="矩形 100">
              <a:extLst>
                <a:ext uri="{FF2B5EF4-FFF2-40B4-BE49-F238E27FC236}">
                  <a16:creationId xmlns:a16="http://schemas.microsoft.com/office/drawing/2014/main" id="{41D559B7-F1F1-6094-358F-38E8ADD6D593}"/>
                </a:ext>
              </a:extLst>
            </p:cNvPr>
            <p:cNvSpPr/>
            <p:nvPr/>
          </p:nvSpPr>
          <p:spPr>
            <a:xfrm>
              <a:off x="304801" y="1612494"/>
              <a:ext cx="1961688" cy="43772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02" name="矩形 101">
              <a:extLst>
                <a:ext uri="{FF2B5EF4-FFF2-40B4-BE49-F238E27FC236}">
                  <a16:creationId xmlns:a16="http://schemas.microsoft.com/office/drawing/2014/main" id="{C09D3FE9-95C6-4AF1-B678-145F21C9DA92}"/>
                </a:ext>
              </a:extLst>
            </p:cNvPr>
            <p:cNvSpPr/>
            <p:nvPr/>
          </p:nvSpPr>
          <p:spPr>
            <a:xfrm>
              <a:off x="304801" y="2050223"/>
              <a:ext cx="1961688" cy="43772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网络层</a:t>
              </a:r>
            </a:p>
          </p:txBody>
        </p:sp>
        <p:sp>
          <p:nvSpPr>
            <p:cNvPr id="103" name="矩形 102">
              <a:extLst>
                <a:ext uri="{FF2B5EF4-FFF2-40B4-BE49-F238E27FC236}">
                  <a16:creationId xmlns:a16="http://schemas.microsoft.com/office/drawing/2014/main" id="{F22F5A71-F8CE-B3F4-A566-060F86046CC3}"/>
                </a:ext>
              </a:extLst>
            </p:cNvPr>
            <p:cNvSpPr/>
            <p:nvPr/>
          </p:nvSpPr>
          <p:spPr>
            <a:xfrm>
              <a:off x="304801" y="2487952"/>
              <a:ext cx="1961688" cy="43772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04" name="矩形 103">
              <a:extLst>
                <a:ext uri="{FF2B5EF4-FFF2-40B4-BE49-F238E27FC236}">
                  <a16:creationId xmlns:a16="http://schemas.microsoft.com/office/drawing/2014/main" id="{E893E76F-5F22-C401-F70A-9BDCA542084D}"/>
                </a:ext>
              </a:extLst>
            </p:cNvPr>
            <p:cNvSpPr/>
            <p:nvPr/>
          </p:nvSpPr>
          <p:spPr>
            <a:xfrm>
              <a:off x="304801" y="1180245"/>
              <a:ext cx="1961688" cy="437729"/>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06" name="文本框 105">
              <a:extLst>
                <a:ext uri="{FF2B5EF4-FFF2-40B4-BE49-F238E27FC236}">
                  <a16:creationId xmlns:a16="http://schemas.microsoft.com/office/drawing/2014/main" id="{DB3D7AFD-45FE-1EC1-A73A-BEFE1D5C5E71}"/>
                </a:ext>
              </a:extLst>
            </p:cNvPr>
            <p:cNvSpPr txBox="1"/>
            <p:nvPr/>
          </p:nvSpPr>
          <p:spPr>
            <a:xfrm>
              <a:off x="3138617" y="2994078"/>
              <a:ext cx="1445740" cy="369332"/>
            </a:xfrm>
            <a:prstGeom prst="rect">
              <a:avLst/>
            </a:prstGeom>
            <a:noFill/>
          </p:spPr>
          <p:txBody>
            <a:bodyPr wrap="square" rtlCol="0">
              <a:spAutoFit/>
            </a:bodyPr>
            <a:lstStyle/>
            <a:p>
              <a:r>
                <a:rPr lang="zh-CN" altLang="en-US" b="1" dirty="0"/>
                <a:t>信道加密</a:t>
              </a:r>
            </a:p>
          </p:txBody>
        </p:sp>
        <p:sp>
          <p:nvSpPr>
            <p:cNvPr id="107" name="文本框 106">
              <a:extLst>
                <a:ext uri="{FF2B5EF4-FFF2-40B4-BE49-F238E27FC236}">
                  <a16:creationId xmlns:a16="http://schemas.microsoft.com/office/drawing/2014/main" id="{A26FF2E3-F68D-D4F5-B489-2EDF60DF0025}"/>
                </a:ext>
              </a:extLst>
            </p:cNvPr>
            <p:cNvSpPr txBox="1"/>
            <p:nvPr/>
          </p:nvSpPr>
          <p:spPr>
            <a:xfrm>
              <a:off x="3138617" y="2522150"/>
              <a:ext cx="1445740" cy="369332"/>
            </a:xfrm>
            <a:prstGeom prst="rect">
              <a:avLst/>
            </a:prstGeom>
            <a:noFill/>
          </p:spPr>
          <p:txBody>
            <a:bodyPr wrap="square" rtlCol="0">
              <a:spAutoFit/>
            </a:bodyPr>
            <a:lstStyle/>
            <a:p>
              <a:r>
                <a:rPr lang="en-US" altLang="zh-CN" b="1" dirty="0"/>
                <a:t>IEEE 802.11i</a:t>
              </a:r>
              <a:endParaRPr lang="zh-CN" altLang="en-US" b="1" dirty="0"/>
            </a:p>
          </p:txBody>
        </p:sp>
        <p:sp>
          <p:nvSpPr>
            <p:cNvPr id="108" name="文本框 107">
              <a:extLst>
                <a:ext uri="{FF2B5EF4-FFF2-40B4-BE49-F238E27FC236}">
                  <a16:creationId xmlns:a16="http://schemas.microsoft.com/office/drawing/2014/main" id="{EB261059-67C6-F4E7-D93A-6BE31E945A03}"/>
                </a:ext>
              </a:extLst>
            </p:cNvPr>
            <p:cNvSpPr txBox="1"/>
            <p:nvPr/>
          </p:nvSpPr>
          <p:spPr>
            <a:xfrm>
              <a:off x="3138617" y="2084421"/>
              <a:ext cx="1445740" cy="369332"/>
            </a:xfrm>
            <a:prstGeom prst="rect">
              <a:avLst/>
            </a:prstGeom>
            <a:noFill/>
          </p:spPr>
          <p:txBody>
            <a:bodyPr wrap="square" rtlCol="0">
              <a:spAutoFit/>
            </a:bodyPr>
            <a:lstStyle/>
            <a:p>
              <a:r>
                <a:rPr lang="en-US" altLang="zh-CN" b="1" dirty="0"/>
                <a:t>IPsec</a:t>
              </a:r>
              <a:endParaRPr lang="zh-CN" altLang="en-US" b="1" dirty="0"/>
            </a:p>
          </p:txBody>
        </p:sp>
        <p:sp>
          <p:nvSpPr>
            <p:cNvPr id="110" name="文本框 109">
              <a:extLst>
                <a:ext uri="{FF2B5EF4-FFF2-40B4-BE49-F238E27FC236}">
                  <a16:creationId xmlns:a16="http://schemas.microsoft.com/office/drawing/2014/main" id="{F5C374CA-2511-276C-F958-159996A322D5}"/>
                </a:ext>
              </a:extLst>
            </p:cNvPr>
            <p:cNvSpPr txBox="1"/>
            <p:nvPr/>
          </p:nvSpPr>
          <p:spPr>
            <a:xfrm>
              <a:off x="3138617" y="1646692"/>
              <a:ext cx="1445740" cy="369332"/>
            </a:xfrm>
            <a:prstGeom prst="rect">
              <a:avLst/>
            </a:prstGeom>
            <a:noFill/>
          </p:spPr>
          <p:txBody>
            <a:bodyPr wrap="square" rtlCol="0">
              <a:spAutoFit/>
            </a:bodyPr>
            <a:lstStyle/>
            <a:p>
              <a:r>
                <a:rPr lang="en-US" altLang="zh-CN" b="1" dirty="0"/>
                <a:t>SSL/TLS</a:t>
              </a:r>
              <a:endParaRPr lang="zh-CN" altLang="en-US" b="1" dirty="0"/>
            </a:p>
          </p:txBody>
        </p:sp>
        <p:sp>
          <p:nvSpPr>
            <p:cNvPr id="111" name="文本框 110">
              <a:extLst>
                <a:ext uri="{FF2B5EF4-FFF2-40B4-BE49-F238E27FC236}">
                  <a16:creationId xmlns:a16="http://schemas.microsoft.com/office/drawing/2014/main" id="{913CE4D0-43E8-D7CD-50B8-F3C69AE06BED}"/>
                </a:ext>
              </a:extLst>
            </p:cNvPr>
            <p:cNvSpPr txBox="1"/>
            <p:nvPr/>
          </p:nvSpPr>
          <p:spPr>
            <a:xfrm>
              <a:off x="3138617" y="1208963"/>
              <a:ext cx="1445740" cy="369332"/>
            </a:xfrm>
            <a:prstGeom prst="rect">
              <a:avLst/>
            </a:prstGeom>
            <a:noFill/>
          </p:spPr>
          <p:txBody>
            <a:bodyPr wrap="square" rtlCol="0">
              <a:spAutoFit/>
            </a:bodyPr>
            <a:lstStyle/>
            <a:p>
              <a:r>
                <a:rPr lang="en-US" altLang="zh-CN" b="1" dirty="0"/>
                <a:t>PGP</a:t>
              </a:r>
              <a:endParaRPr lang="zh-CN" altLang="en-US" b="1" dirty="0"/>
            </a:p>
          </p:txBody>
        </p:sp>
        <p:sp>
          <p:nvSpPr>
            <p:cNvPr id="112" name="文本框 111">
              <a:extLst>
                <a:ext uri="{FF2B5EF4-FFF2-40B4-BE49-F238E27FC236}">
                  <a16:creationId xmlns:a16="http://schemas.microsoft.com/office/drawing/2014/main" id="{625BD935-2D74-8304-0B5A-3EFE0A8D12FF}"/>
                </a:ext>
              </a:extLst>
            </p:cNvPr>
            <p:cNvSpPr txBox="1"/>
            <p:nvPr/>
          </p:nvSpPr>
          <p:spPr>
            <a:xfrm>
              <a:off x="304800" y="754873"/>
              <a:ext cx="1961687" cy="369332"/>
            </a:xfrm>
            <a:prstGeom prst="rect">
              <a:avLst/>
            </a:prstGeom>
            <a:noFill/>
          </p:spPr>
          <p:txBody>
            <a:bodyPr wrap="square" rtlCol="0">
              <a:spAutoFit/>
            </a:bodyPr>
            <a:lstStyle/>
            <a:p>
              <a:pPr algn="ctr"/>
              <a:r>
                <a:rPr lang="zh-CN" altLang="en-US" b="1" dirty="0"/>
                <a:t>网络体系结构</a:t>
              </a:r>
            </a:p>
          </p:txBody>
        </p:sp>
        <p:sp>
          <p:nvSpPr>
            <p:cNvPr id="113" name="文本框 112">
              <a:extLst>
                <a:ext uri="{FF2B5EF4-FFF2-40B4-BE49-F238E27FC236}">
                  <a16:creationId xmlns:a16="http://schemas.microsoft.com/office/drawing/2014/main" id="{2BE68E7D-7160-A84A-E69F-8FC004E37ADA}"/>
                </a:ext>
              </a:extLst>
            </p:cNvPr>
            <p:cNvSpPr txBox="1"/>
            <p:nvPr/>
          </p:nvSpPr>
          <p:spPr>
            <a:xfrm>
              <a:off x="2622670" y="754873"/>
              <a:ext cx="1961687" cy="369332"/>
            </a:xfrm>
            <a:prstGeom prst="rect">
              <a:avLst/>
            </a:prstGeom>
            <a:noFill/>
          </p:spPr>
          <p:txBody>
            <a:bodyPr wrap="square" rtlCol="0">
              <a:spAutoFit/>
            </a:bodyPr>
            <a:lstStyle/>
            <a:p>
              <a:pPr algn="ctr"/>
              <a:r>
                <a:rPr lang="zh-CN" altLang="en-US" b="1" dirty="0"/>
                <a:t>安全实例</a:t>
              </a:r>
            </a:p>
          </p:txBody>
        </p:sp>
      </p:grpSp>
      <p:sp>
        <p:nvSpPr>
          <p:cNvPr id="130" name="矩形 129">
            <a:extLst>
              <a:ext uri="{FF2B5EF4-FFF2-40B4-BE49-F238E27FC236}">
                <a16:creationId xmlns:a16="http://schemas.microsoft.com/office/drawing/2014/main" id="{4FD9E319-7B54-DC7E-7638-1C6481EFD62E}"/>
              </a:ext>
            </a:extLst>
          </p:cNvPr>
          <p:cNvSpPr/>
          <p:nvPr/>
        </p:nvSpPr>
        <p:spPr>
          <a:xfrm>
            <a:off x="304800" y="3923020"/>
            <a:ext cx="5095103" cy="48122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仍无法应对的安全问题</a:t>
            </a:r>
          </a:p>
        </p:txBody>
      </p:sp>
      <p:sp>
        <p:nvSpPr>
          <p:cNvPr id="135" name="矩形 134">
            <a:extLst>
              <a:ext uri="{FF2B5EF4-FFF2-40B4-BE49-F238E27FC236}">
                <a16:creationId xmlns:a16="http://schemas.microsoft.com/office/drawing/2014/main" id="{3CA54BA0-7772-606C-7861-1DABA8A953A1}"/>
              </a:ext>
            </a:extLst>
          </p:cNvPr>
          <p:cNvSpPr/>
          <p:nvPr/>
        </p:nvSpPr>
        <p:spPr>
          <a:xfrm>
            <a:off x="304799" y="4404248"/>
            <a:ext cx="5095104" cy="1930193"/>
          </a:xfrm>
          <a:prstGeom prst="rect">
            <a:avLst/>
          </a:prstGeom>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dirty="0"/>
          </a:p>
        </p:txBody>
      </p:sp>
      <p:sp>
        <p:nvSpPr>
          <p:cNvPr id="136" name="椭圆 135">
            <a:extLst>
              <a:ext uri="{FF2B5EF4-FFF2-40B4-BE49-F238E27FC236}">
                <a16:creationId xmlns:a16="http://schemas.microsoft.com/office/drawing/2014/main" id="{F26C6BE3-D5B0-7096-EF96-6A13C5807164}"/>
              </a:ext>
            </a:extLst>
          </p:cNvPr>
          <p:cNvSpPr/>
          <p:nvPr/>
        </p:nvSpPr>
        <p:spPr>
          <a:xfrm>
            <a:off x="395416" y="4601363"/>
            <a:ext cx="185352" cy="1853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a:extLst>
              <a:ext uri="{FF2B5EF4-FFF2-40B4-BE49-F238E27FC236}">
                <a16:creationId xmlns:a16="http://schemas.microsoft.com/office/drawing/2014/main" id="{0590A976-33CD-A0FD-9BC0-68259506F354}"/>
              </a:ext>
            </a:extLst>
          </p:cNvPr>
          <p:cNvSpPr txBox="1"/>
          <p:nvPr/>
        </p:nvSpPr>
        <p:spPr>
          <a:xfrm>
            <a:off x="562772" y="4505130"/>
            <a:ext cx="4324325" cy="369332"/>
          </a:xfrm>
          <a:prstGeom prst="rect">
            <a:avLst/>
          </a:prstGeom>
          <a:noFill/>
        </p:spPr>
        <p:txBody>
          <a:bodyPr wrap="square" rtlCol="0">
            <a:spAutoFit/>
          </a:bodyPr>
          <a:lstStyle/>
          <a:p>
            <a:r>
              <a:rPr lang="zh-CN" altLang="en-US" b="1" dirty="0"/>
              <a:t>非法用户利用系统漏洞进行未授权登录</a:t>
            </a:r>
          </a:p>
        </p:txBody>
      </p:sp>
      <p:sp>
        <p:nvSpPr>
          <p:cNvPr id="138" name="椭圆 137">
            <a:extLst>
              <a:ext uri="{FF2B5EF4-FFF2-40B4-BE49-F238E27FC236}">
                <a16:creationId xmlns:a16="http://schemas.microsoft.com/office/drawing/2014/main" id="{E6B4B601-190F-C927-3FD7-954452B96C87}"/>
              </a:ext>
            </a:extLst>
          </p:cNvPr>
          <p:cNvSpPr/>
          <p:nvPr/>
        </p:nvSpPr>
        <p:spPr>
          <a:xfrm>
            <a:off x="395416" y="5057207"/>
            <a:ext cx="185352" cy="1853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3C149C3E-9FD7-D061-6FE7-39A2A26F2539}"/>
              </a:ext>
            </a:extLst>
          </p:cNvPr>
          <p:cNvSpPr txBox="1"/>
          <p:nvPr/>
        </p:nvSpPr>
        <p:spPr>
          <a:xfrm>
            <a:off x="562772" y="4960974"/>
            <a:ext cx="4324325" cy="369332"/>
          </a:xfrm>
          <a:prstGeom prst="rect">
            <a:avLst/>
          </a:prstGeom>
          <a:noFill/>
        </p:spPr>
        <p:txBody>
          <a:bodyPr wrap="square" rtlCol="0">
            <a:spAutoFit/>
          </a:bodyPr>
          <a:lstStyle/>
          <a:p>
            <a:r>
              <a:rPr lang="zh-CN" altLang="en-US" b="1" dirty="0"/>
              <a:t>授权用户非法获取更高级别的权限</a:t>
            </a:r>
          </a:p>
        </p:txBody>
      </p:sp>
      <p:sp>
        <p:nvSpPr>
          <p:cNvPr id="140" name="椭圆 139">
            <a:extLst>
              <a:ext uri="{FF2B5EF4-FFF2-40B4-BE49-F238E27FC236}">
                <a16:creationId xmlns:a16="http://schemas.microsoft.com/office/drawing/2014/main" id="{FDB74B1B-8AA4-EE71-71D9-766A6566D239}"/>
              </a:ext>
            </a:extLst>
          </p:cNvPr>
          <p:cNvSpPr/>
          <p:nvPr/>
        </p:nvSpPr>
        <p:spPr>
          <a:xfrm>
            <a:off x="395416" y="5513051"/>
            <a:ext cx="185352" cy="1853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D83822C7-2720-B57F-1CA4-6E89F93D26D8}"/>
              </a:ext>
            </a:extLst>
          </p:cNvPr>
          <p:cNvSpPr txBox="1"/>
          <p:nvPr/>
        </p:nvSpPr>
        <p:spPr>
          <a:xfrm>
            <a:off x="562772" y="5416818"/>
            <a:ext cx="4324325" cy="369332"/>
          </a:xfrm>
          <a:prstGeom prst="rect">
            <a:avLst/>
          </a:prstGeom>
          <a:noFill/>
        </p:spPr>
        <p:txBody>
          <a:bodyPr wrap="square" rtlCol="0">
            <a:spAutoFit/>
          </a:bodyPr>
          <a:lstStyle/>
          <a:p>
            <a:r>
              <a:rPr lang="zh-CN" altLang="en-US" b="1" dirty="0"/>
              <a:t>通过网络传播病毒、蠕虫和特洛伊木马</a:t>
            </a:r>
          </a:p>
        </p:txBody>
      </p:sp>
      <p:sp>
        <p:nvSpPr>
          <p:cNvPr id="142" name="椭圆 141">
            <a:extLst>
              <a:ext uri="{FF2B5EF4-FFF2-40B4-BE49-F238E27FC236}">
                <a16:creationId xmlns:a16="http://schemas.microsoft.com/office/drawing/2014/main" id="{C4208307-3FA6-3865-DB8D-F96F7600FDFF}"/>
              </a:ext>
            </a:extLst>
          </p:cNvPr>
          <p:cNvSpPr/>
          <p:nvPr/>
        </p:nvSpPr>
        <p:spPr>
          <a:xfrm>
            <a:off x="395416" y="5968894"/>
            <a:ext cx="185352" cy="1853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2F04270E-1CD3-EE64-22C1-DF33DF3A0F06}"/>
              </a:ext>
            </a:extLst>
          </p:cNvPr>
          <p:cNvSpPr txBox="1"/>
          <p:nvPr/>
        </p:nvSpPr>
        <p:spPr>
          <a:xfrm>
            <a:off x="562772" y="5872661"/>
            <a:ext cx="4602352" cy="369332"/>
          </a:xfrm>
          <a:prstGeom prst="rect">
            <a:avLst/>
          </a:prstGeom>
          <a:noFill/>
        </p:spPr>
        <p:txBody>
          <a:bodyPr wrap="square" rtlCol="0">
            <a:spAutoFit/>
          </a:bodyPr>
          <a:lstStyle/>
          <a:p>
            <a:r>
              <a:rPr lang="zh-CN" altLang="en-US" b="1" dirty="0"/>
              <a:t>阻止合法用户正常使用服务的拒绝服务攻击</a:t>
            </a:r>
          </a:p>
        </p:txBody>
      </p:sp>
      <p:sp>
        <p:nvSpPr>
          <p:cNvPr id="148" name="矩形 147">
            <a:extLst>
              <a:ext uri="{FF2B5EF4-FFF2-40B4-BE49-F238E27FC236}">
                <a16:creationId xmlns:a16="http://schemas.microsoft.com/office/drawing/2014/main" id="{0F4115CE-0629-3C97-8685-E7853F7BAE1E}"/>
              </a:ext>
            </a:extLst>
          </p:cNvPr>
          <p:cNvSpPr/>
          <p:nvPr/>
        </p:nvSpPr>
        <p:spPr>
          <a:xfrm>
            <a:off x="5907044" y="3923020"/>
            <a:ext cx="2732903" cy="48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防火墙</a:t>
            </a:r>
          </a:p>
        </p:txBody>
      </p:sp>
      <p:sp>
        <p:nvSpPr>
          <p:cNvPr id="151" name="矩形 150">
            <a:extLst>
              <a:ext uri="{FF2B5EF4-FFF2-40B4-BE49-F238E27FC236}">
                <a16:creationId xmlns:a16="http://schemas.microsoft.com/office/drawing/2014/main" id="{B951CBF6-4A0B-7748-61B0-8D7E607AD844}"/>
              </a:ext>
            </a:extLst>
          </p:cNvPr>
          <p:cNvSpPr/>
          <p:nvPr/>
        </p:nvSpPr>
        <p:spPr>
          <a:xfrm>
            <a:off x="9147088" y="3923020"/>
            <a:ext cx="2732903" cy="48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入侵检测系统</a:t>
            </a:r>
          </a:p>
        </p:txBody>
      </p:sp>
      <p:grpSp>
        <p:nvGrpSpPr>
          <p:cNvPr id="157" name="组合 156">
            <a:extLst>
              <a:ext uri="{FF2B5EF4-FFF2-40B4-BE49-F238E27FC236}">
                <a16:creationId xmlns:a16="http://schemas.microsoft.com/office/drawing/2014/main" id="{432185F2-7DF7-3119-6840-693E4ED22491}"/>
              </a:ext>
            </a:extLst>
          </p:cNvPr>
          <p:cNvGrpSpPr/>
          <p:nvPr/>
        </p:nvGrpSpPr>
        <p:grpSpPr>
          <a:xfrm>
            <a:off x="5907044" y="4404248"/>
            <a:ext cx="2732903" cy="1930192"/>
            <a:chOff x="5907044" y="4404248"/>
            <a:chExt cx="2732903" cy="1930192"/>
          </a:xfrm>
        </p:grpSpPr>
        <p:sp>
          <p:nvSpPr>
            <p:cNvPr id="152" name="矩形 151">
              <a:extLst>
                <a:ext uri="{FF2B5EF4-FFF2-40B4-BE49-F238E27FC236}">
                  <a16:creationId xmlns:a16="http://schemas.microsoft.com/office/drawing/2014/main" id="{084A2459-B7AE-5B48-0889-2F45B74A3DB1}"/>
                </a:ext>
              </a:extLst>
            </p:cNvPr>
            <p:cNvSpPr/>
            <p:nvPr/>
          </p:nvSpPr>
          <p:spPr>
            <a:xfrm>
              <a:off x="5907044" y="4404248"/>
              <a:ext cx="2732903" cy="1930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53" name="文本框 152">
              <a:extLst>
                <a:ext uri="{FF2B5EF4-FFF2-40B4-BE49-F238E27FC236}">
                  <a16:creationId xmlns:a16="http://schemas.microsoft.com/office/drawing/2014/main" id="{27611A74-7B01-6DB8-F537-0D400981E2F4}"/>
                </a:ext>
              </a:extLst>
            </p:cNvPr>
            <p:cNvSpPr txBox="1"/>
            <p:nvPr/>
          </p:nvSpPr>
          <p:spPr>
            <a:xfrm>
              <a:off x="5944111" y="4449549"/>
              <a:ext cx="2656188" cy="1704697"/>
            </a:xfrm>
            <a:prstGeom prst="rect">
              <a:avLst/>
            </a:prstGeom>
            <a:noFill/>
          </p:spPr>
          <p:txBody>
            <a:bodyPr wrap="square" rtlCol="0">
              <a:spAutoFit/>
            </a:bodyPr>
            <a:lstStyle/>
            <a:p>
              <a:pPr>
                <a:lnSpc>
                  <a:spcPct val="150000"/>
                </a:lnSpc>
              </a:pPr>
              <a:r>
                <a:rPr lang="zh-CN" altLang="en-US" b="1" dirty="0"/>
                <a:t>         严格控制出入网络边界的分组，禁止任何不必要的通信，从而减少入侵的发生。</a:t>
              </a:r>
            </a:p>
          </p:txBody>
        </p:sp>
      </p:grpSp>
      <p:grpSp>
        <p:nvGrpSpPr>
          <p:cNvPr id="156" name="组合 155">
            <a:extLst>
              <a:ext uri="{FF2B5EF4-FFF2-40B4-BE49-F238E27FC236}">
                <a16:creationId xmlns:a16="http://schemas.microsoft.com/office/drawing/2014/main" id="{C2DDC4E4-AAA1-6322-3DB9-B465514782C6}"/>
              </a:ext>
            </a:extLst>
          </p:cNvPr>
          <p:cNvGrpSpPr/>
          <p:nvPr/>
        </p:nvGrpSpPr>
        <p:grpSpPr>
          <a:xfrm>
            <a:off x="9147087" y="4404248"/>
            <a:ext cx="2732903" cy="1930192"/>
            <a:chOff x="9147087" y="4404248"/>
            <a:chExt cx="2732903" cy="1930192"/>
          </a:xfrm>
        </p:grpSpPr>
        <p:sp>
          <p:nvSpPr>
            <p:cNvPr id="154" name="矩形 153">
              <a:extLst>
                <a:ext uri="{FF2B5EF4-FFF2-40B4-BE49-F238E27FC236}">
                  <a16:creationId xmlns:a16="http://schemas.microsoft.com/office/drawing/2014/main" id="{72674F3B-B680-39CF-4B4A-70D1676D58E7}"/>
                </a:ext>
              </a:extLst>
            </p:cNvPr>
            <p:cNvSpPr/>
            <p:nvPr/>
          </p:nvSpPr>
          <p:spPr>
            <a:xfrm>
              <a:off x="9147087" y="4404248"/>
              <a:ext cx="2732903" cy="1930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55" name="文本框 154">
              <a:extLst>
                <a:ext uri="{FF2B5EF4-FFF2-40B4-BE49-F238E27FC236}">
                  <a16:creationId xmlns:a16="http://schemas.microsoft.com/office/drawing/2014/main" id="{F479DAB7-2D9F-8372-D54A-7467FAA89338}"/>
                </a:ext>
              </a:extLst>
            </p:cNvPr>
            <p:cNvSpPr txBox="1"/>
            <p:nvPr/>
          </p:nvSpPr>
          <p:spPr>
            <a:xfrm>
              <a:off x="9191110" y="4449549"/>
              <a:ext cx="2656188" cy="1842492"/>
            </a:xfrm>
            <a:prstGeom prst="rect">
              <a:avLst/>
            </a:prstGeom>
            <a:noFill/>
          </p:spPr>
          <p:txBody>
            <a:bodyPr wrap="square" rtlCol="0">
              <a:spAutoFit/>
            </a:bodyPr>
            <a:lstStyle/>
            <a:p>
              <a:pPr>
                <a:lnSpc>
                  <a:spcPts val="2300"/>
                </a:lnSpc>
              </a:pPr>
              <a:r>
                <a:rPr lang="zh-CN" altLang="en-US" b="1" dirty="0"/>
                <a:t>         通过对进入网络的分组进行检测与深度分析，来发现疑似入侵行为的网络活动，并进行报警以便进一步采取相应措施。</a:t>
              </a:r>
            </a:p>
          </p:txBody>
        </p:sp>
      </p:grpSp>
      <p:cxnSp>
        <p:nvCxnSpPr>
          <p:cNvPr id="161" name="直接箭头连接符 160">
            <a:extLst>
              <a:ext uri="{FF2B5EF4-FFF2-40B4-BE49-F238E27FC236}">
                <a16:creationId xmlns:a16="http://schemas.microsoft.com/office/drawing/2014/main" id="{BC1C196F-AFC4-28DB-B79F-BA391A52FD68}"/>
              </a:ext>
            </a:extLst>
          </p:cNvPr>
          <p:cNvCxnSpPr>
            <a:stCxn id="130" idx="3"/>
            <a:endCxn id="148" idx="1"/>
          </p:cNvCxnSpPr>
          <p:nvPr/>
        </p:nvCxnSpPr>
        <p:spPr>
          <a:xfrm>
            <a:off x="5399903" y="4163634"/>
            <a:ext cx="507141"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E487DA3E-37AF-2E7F-4C83-CCACF267F525}"/>
              </a:ext>
            </a:extLst>
          </p:cNvPr>
          <p:cNvCxnSpPr/>
          <p:nvPr/>
        </p:nvCxnSpPr>
        <p:spPr>
          <a:xfrm>
            <a:off x="8639946" y="4157648"/>
            <a:ext cx="507141"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8806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800" decel="100000"/>
                                        <p:tgtEl>
                                          <p:spTgt spid="158"/>
                                        </p:tgtEl>
                                      </p:cBhvr>
                                    </p:animEffect>
                                    <p:anim calcmode="lin" valueType="num">
                                      <p:cBhvr>
                                        <p:cTn id="8" dur="800" decel="100000" fill="hold"/>
                                        <p:tgtEl>
                                          <p:spTgt spid="158"/>
                                        </p:tgtEl>
                                        <p:attrNameLst>
                                          <p:attrName>style.rotation</p:attrName>
                                        </p:attrNameLst>
                                      </p:cBhvr>
                                      <p:tavLst>
                                        <p:tav tm="0">
                                          <p:val>
                                            <p:fltVal val="-90"/>
                                          </p:val>
                                        </p:tav>
                                        <p:tav tm="100000">
                                          <p:val>
                                            <p:fltVal val="0"/>
                                          </p:val>
                                        </p:tav>
                                      </p:tavLst>
                                    </p:anim>
                                    <p:anim calcmode="lin" valueType="num">
                                      <p:cBhvr>
                                        <p:cTn id="9" dur="800" decel="100000" fill="hold"/>
                                        <p:tgtEl>
                                          <p:spTgt spid="158"/>
                                        </p:tgtEl>
                                        <p:attrNameLst>
                                          <p:attrName>ppt_x</p:attrName>
                                        </p:attrNameLst>
                                      </p:cBhvr>
                                      <p:tavLst>
                                        <p:tav tm="0">
                                          <p:val>
                                            <p:strVal val="#ppt_x+0.4"/>
                                          </p:val>
                                        </p:tav>
                                        <p:tav tm="100000">
                                          <p:val>
                                            <p:strVal val="#ppt_x-0.05"/>
                                          </p:val>
                                        </p:tav>
                                      </p:tavLst>
                                    </p:anim>
                                    <p:anim calcmode="lin" valueType="num">
                                      <p:cBhvr>
                                        <p:cTn id="10" dur="800" decel="100000" fill="hold"/>
                                        <p:tgtEl>
                                          <p:spTgt spid="15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additive="base">
                                        <p:cTn id="17" dur="500"/>
                                        <p:tgtEl>
                                          <p:spTgt spid="159"/>
                                        </p:tgtEl>
                                        <p:attrNameLst>
                                          <p:attrName>ppt_x</p:attrName>
                                        </p:attrNameLst>
                                      </p:cBhvr>
                                      <p:tavLst>
                                        <p:tav tm="0">
                                          <p:val>
                                            <p:strVal val="#ppt_x-#ppt_w*1.125000"/>
                                          </p:val>
                                        </p:tav>
                                        <p:tav tm="100000">
                                          <p:val>
                                            <p:strVal val="#ppt_x"/>
                                          </p:val>
                                        </p:tav>
                                      </p:tavLst>
                                    </p:anim>
                                    <p:animEffect transition="in" filter="wipe(right)">
                                      <p:cBhvr>
                                        <p:cTn id="18" dur="500"/>
                                        <p:tgtEl>
                                          <p:spTgt spid="159"/>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30"/>
                                        </p:tgtEl>
                                        <p:attrNameLst>
                                          <p:attrName>style.visibility</p:attrName>
                                        </p:attrNameLst>
                                      </p:cBhvr>
                                      <p:to>
                                        <p:strVal val="visible"/>
                                      </p:to>
                                    </p:set>
                                    <p:anim calcmode="lin" valueType="num">
                                      <p:cBhvr>
                                        <p:cTn id="23" dur="500" fill="hold"/>
                                        <p:tgtEl>
                                          <p:spTgt spid="130"/>
                                        </p:tgtEl>
                                        <p:attrNameLst>
                                          <p:attrName>ppt_w</p:attrName>
                                        </p:attrNameLst>
                                      </p:cBhvr>
                                      <p:tavLst>
                                        <p:tav tm="0">
                                          <p:val>
                                            <p:fltVal val="0"/>
                                          </p:val>
                                        </p:tav>
                                        <p:tav tm="100000">
                                          <p:val>
                                            <p:strVal val="#ppt_w"/>
                                          </p:val>
                                        </p:tav>
                                      </p:tavLst>
                                    </p:anim>
                                    <p:anim calcmode="lin" valueType="num">
                                      <p:cBhvr>
                                        <p:cTn id="24" dur="500" fill="hold"/>
                                        <p:tgtEl>
                                          <p:spTgt spid="130"/>
                                        </p:tgtEl>
                                        <p:attrNameLst>
                                          <p:attrName>ppt_h</p:attrName>
                                        </p:attrNameLst>
                                      </p:cBhvr>
                                      <p:tavLst>
                                        <p:tav tm="0">
                                          <p:val>
                                            <p:fltVal val="0"/>
                                          </p:val>
                                        </p:tav>
                                        <p:tav tm="100000">
                                          <p:val>
                                            <p:strVal val="#ppt_h"/>
                                          </p:val>
                                        </p:tav>
                                      </p:tavLst>
                                    </p:anim>
                                    <p:animEffect transition="in" filter="fade">
                                      <p:cBhvr>
                                        <p:cTn id="25" dur="500"/>
                                        <p:tgtEl>
                                          <p:spTgt spid="130"/>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35"/>
                                        </p:tgtEl>
                                        <p:attrNameLst>
                                          <p:attrName>style.visibility</p:attrName>
                                        </p:attrNameLst>
                                      </p:cBhvr>
                                      <p:to>
                                        <p:strVal val="visible"/>
                                      </p:to>
                                    </p:set>
                                    <p:animEffect transition="in" filter="wipe(up)">
                                      <p:cBhvr>
                                        <p:cTn id="29" dur="500"/>
                                        <p:tgtEl>
                                          <p:spTgt spid="13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36"/>
                                        </p:tgtEl>
                                        <p:attrNameLst>
                                          <p:attrName>style.visibility</p:attrName>
                                        </p:attrNameLst>
                                      </p:cBhvr>
                                      <p:to>
                                        <p:strVal val="visible"/>
                                      </p:to>
                                    </p:set>
                                    <p:anim calcmode="lin" valueType="num">
                                      <p:cBhvr>
                                        <p:cTn id="34" dur="500" fill="hold"/>
                                        <p:tgtEl>
                                          <p:spTgt spid="136"/>
                                        </p:tgtEl>
                                        <p:attrNameLst>
                                          <p:attrName>ppt_w</p:attrName>
                                        </p:attrNameLst>
                                      </p:cBhvr>
                                      <p:tavLst>
                                        <p:tav tm="0">
                                          <p:val>
                                            <p:fltVal val="0"/>
                                          </p:val>
                                        </p:tav>
                                        <p:tav tm="100000">
                                          <p:val>
                                            <p:strVal val="#ppt_w"/>
                                          </p:val>
                                        </p:tav>
                                      </p:tavLst>
                                    </p:anim>
                                    <p:anim calcmode="lin" valueType="num">
                                      <p:cBhvr>
                                        <p:cTn id="35" dur="500" fill="hold"/>
                                        <p:tgtEl>
                                          <p:spTgt spid="136"/>
                                        </p:tgtEl>
                                        <p:attrNameLst>
                                          <p:attrName>ppt_h</p:attrName>
                                        </p:attrNameLst>
                                      </p:cBhvr>
                                      <p:tavLst>
                                        <p:tav tm="0">
                                          <p:val>
                                            <p:fltVal val="0"/>
                                          </p:val>
                                        </p:tav>
                                        <p:tav tm="100000">
                                          <p:val>
                                            <p:strVal val="#ppt_h"/>
                                          </p:val>
                                        </p:tav>
                                      </p:tavLst>
                                    </p:anim>
                                    <p:animEffect transition="in" filter="fade">
                                      <p:cBhvr>
                                        <p:cTn id="36" dur="500"/>
                                        <p:tgtEl>
                                          <p:spTgt spid="136"/>
                                        </p:tgtEl>
                                      </p:cBhvr>
                                    </p:animEffect>
                                  </p:childTnLst>
                                </p:cTn>
                              </p:par>
                            </p:childTnLst>
                          </p:cTn>
                        </p:par>
                        <p:par>
                          <p:cTn id="37" fill="hold">
                            <p:stCondLst>
                              <p:cond delay="500"/>
                            </p:stCondLst>
                            <p:childTnLst>
                              <p:par>
                                <p:cTn id="38" presetID="1" presetClass="entr" presetSubtype="0" fill="hold" grpId="0" nodeType="afterEffect">
                                  <p:stCondLst>
                                    <p:cond delay="0"/>
                                  </p:stCondLst>
                                  <p:iterate type="lt">
                                    <p:tmAbs val="100"/>
                                  </p:iterate>
                                  <p:childTnLst>
                                    <p:set>
                                      <p:cBhvr>
                                        <p:cTn id="39" dur="1" fill="hold">
                                          <p:stCondLst>
                                            <p:cond delay="0"/>
                                          </p:stCondLst>
                                        </p:cTn>
                                        <p:tgtEl>
                                          <p:spTgt spid="1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38"/>
                                        </p:tgtEl>
                                        <p:attrNameLst>
                                          <p:attrName>style.visibility</p:attrName>
                                        </p:attrNameLst>
                                      </p:cBhvr>
                                      <p:to>
                                        <p:strVal val="visible"/>
                                      </p:to>
                                    </p:set>
                                    <p:anim calcmode="lin" valueType="num">
                                      <p:cBhvr>
                                        <p:cTn id="44" dur="500" fill="hold"/>
                                        <p:tgtEl>
                                          <p:spTgt spid="138"/>
                                        </p:tgtEl>
                                        <p:attrNameLst>
                                          <p:attrName>ppt_w</p:attrName>
                                        </p:attrNameLst>
                                      </p:cBhvr>
                                      <p:tavLst>
                                        <p:tav tm="0">
                                          <p:val>
                                            <p:fltVal val="0"/>
                                          </p:val>
                                        </p:tav>
                                        <p:tav tm="100000">
                                          <p:val>
                                            <p:strVal val="#ppt_w"/>
                                          </p:val>
                                        </p:tav>
                                      </p:tavLst>
                                    </p:anim>
                                    <p:anim calcmode="lin" valueType="num">
                                      <p:cBhvr>
                                        <p:cTn id="45" dur="500" fill="hold"/>
                                        <p:tgtEl>
                                          <p:spTgt spid="138"/>
                                        </p:tgtEl>
                                        <p:attrNameLst>
                                          <p:attrName>ppt_h</p:attrName>
                                        </p:attrNameLst>
                                      </p:cBhvr>
                                      <p:tavLst>
                                        <p:tav tm="0">
                                          <p:val>
                                            <p:fltVal val="0"/>
                                          </p:val>
                                        </p:tav>
                                        <p:tav tm="100000">
                                          <p:val>
                                            <p:strVal val="#ppt_h"/>
                                          </p:val>
                                        </p:tav>
                                      </p:tavLst>
                                    </p:anim>
                                    <p:animEffect transition="in" filter="fade">
                                      <p:cBhvr>
                                        <p:cTn id="46" dur="500"/>
                                        <p:tgtEl>
                                          <p:spTgt spid="138"/>
                                        </p:tgtEl>
                                      </p:cBhvr>
                                    </p:animEffect>
                                  </p:childTnLst>
                                </p:cTn>
                              </p:par>
                            </p:childTnLst>
                          </p:cTn>
                        </p:par>
                        <p:par>
                          <p:cTn id="47" fill="hold">
                            <p:stCondLst>
                              <p:cond delay="500"/>
                            </p:stCondLst>
                            <p:childTnLst>
                              <p:par>
                                <p:cTn id="48" presetID="1" presetClass="entr" presetSubtype="0" fill="hold" grpId="0" nodeType="afterEffect">
                                  <p:stCondLst>
                                    <p:cond delay="0"/>
                                  </p:stCondLst>
                                  <p:iterate type="lt">
                                    <p:tmAbs val="100"/>
                                  </p:iterate>
                                  <p:childTnLst>
                                    <p:set>
                                      <p:cBhvr>
                                        <p:cTn id="49" dur="1" fill="hold">
                                          <p:stCondLst>
                                            <p:cond delay="0"/>
                                          </p:stCondLst>
                                        </p:cTn>
                                        <p:tgtEl>
                                          <p:spTgt spid="13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40"/>
                                        </p:tgtEl>
                                        <p:attrNameLst>
                                          <p:attrName>style.visibility</p:attrName>
                                        </p:attrNameLst>
                                      </p:cBhvr>
                                      <p:to>
                                        <p:strVal val="visible"/>
                                      </p:to>
                                    </p:set>
                                    <p:anim calcmode="lin" valueType="num">
                                      <p:cBhvr>
                                        <p:cTn id="54" dur="500" fill="hold"/>
                                        <p:tgtEl>
                                          <p:spTgt spid="140"/>
                                        </p:tgtEl>
                                        <p:attrNameLst>
                                          <p:attrName>ppt_w</p:attrName>
                                        </p:attrNameLst>
                                      </p:cBhvr>
                                      <p:tavLst>
                                        <p:tav tm="0">
                                          <p:val>
                                            <p:fltVal val="0"/>
                                          </p:val>
                                        </p:tav>
                                        <p:tav tm="100000">
                                          <p:val>
                                            <p:strVal val="#ppt_w"/>
                                          </p:val>
                                        </p:tav>
                                      </p:tavLst>
                                    </p:anim>
                                    <p:anim calcmode="lin" valueType="num">
                                      <p:cBhvr>
                                        <p:cTn id="55" dur="500" fill="hold"/>
                                        <p:tgtEl>
                                          <p:spTgt spid="140"/>
                                        </p:tgtEl>
                                        <p:attrNameLst>
                                          <p:attrName>ppt_h</p:attrName>
                                        </p:attrNameLst>
                                      </p:cBhvr>
                                      <p:tavLst>
                                        <p:tav tm="0">
                                          <p:val>
                                            <p:fltVal val="0"/>
                                          </p:val>
                                        </p:tav>
                                        <p:tav tm="100000">
                                          <p:val>
                                            <p:strVal val="#ppt_h"/>
                                          </p:val>
                                        </p:tav>
                                      </p:tavLst>
                                    </p:anim>
                                    <p:animEffect transition="in" filter="fade">
                                      <p:cBhvr>
                                        <p:cTn id="56" dur="500"/>
                                        <p:tgtEl>
                                          <p:spTgt spid="140"/>
                                        </p:tgtEl>
                                      </p:cBhvr>
                                    </p:animEffect>
                                  </p:childTnLst>
                                </p:cTn>
                              </p:par>
                            </p:childTnLst>
                          </p:cTn>
                        </p:par>
                        <p:par>
                          <p:cTn id="57" fill="hold">
                            <p:stCondLst>
                              <p:cond delay="500"/>
                            </p:stCondLst>
                            <p:childTnLst>
                              <p:par>
                                <p:cTn id="58" presetID="1" presetClass="entr" presetSubtype="0" fill="hold" grpId="0" nodeType="afterEffect">
                                  <p:stCondLst>
                                    <p:cond delay="0"/>
                                  </p:stCondLst>
                                  <p:iterate type="lt">
                                    <p:tmAbs val="100"/>
                                  </p:iterate>
                                  <p:childTnLst>
                                    <p:set>
                                      <p:cBhvr>
                                        <p:cTn id="59" dur="1" fill="hold">
                                          <p:stCondLst>
                                            <p:cond delay="0"/>
                                          </p:stCondLst>
                                        </p:cTn>
                                        <p:tgtEl>
                                          <p:spTgt spid="14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42"/>
                                        </p:tgtEl>
                                        <p:attrNameLst>
                                          <p:attrName>style.visibility</p:attrName>
                                        </p:attrNameLst>
                                      </p:cBhvr>
                                      <p:to>
                                        <p:strVal val="visible"/>
                                      </p:to>
                                    </p:set>
                                    <p:anim calcmode="lin" valueType="num">
                                      <p:cBhvr>
                                        <p:cTn id="64" dur="500" fill="hold"/>
                                        <p:tgtEl>
                                          <p:spTgt spid="142"/>
                                        </p:tgtEl>
                                        <p:attrNameLst>
                                          <p:attrName>ppt_w</p:attrName>
                                        </p:attrNameLst>
                                      </p:cBhvr>
                                      <p:tavLst>
                                        <p:tav tm="0">
                                          <p:val>
                                            <p:fltVal val="0"/>
                                          </p:val>
                                        </p:tav>
                                        <p:tav tm="100000">
                                          <p:val>
                                            <p:strVal val="#ppt_w"/>
                                          </p:val>
                                        </p:tav>
                                      </p:tavLst>
                                    </p:anim>
                                    <p:anim calcmode="lin" valueType="num">
                                      <p:cBhvr>
                                        <p:cTn id="65" dur="500" fill="hold"/>
                                        <p:tgtEl>
                                          <p:spTgt spid="142"/>
                                        </p:tgtEl>
                                        <p:attrNameLst>
                                          <p:attrName>ppt_h</p:attrName>
                                        </p:attrNameLst>
                                      </p:cBhvr>
                                      <p:tavLst>
                                        <p:tav tm="0">
                                          <p:val>
                                            <p:fltVal val="0"/>
                                          </p:val>
                                        </p:tav>
                                        <p:tav tm="100000">
                                          <p:val>
                                            <p:strVal val="#ppt_h"/>
                                          </p:val>
                                        </p:tav>
                                      </p:tavLst>
                                    </p:anim>
                                    <p:animEffect transition="in" filter="fade">
                                      <p:cBhvr>
                                        <p:cTn id="66" dur="500"/>
                                        <p:tgtEl>
                                          <p:spTgt spid="142"/>
                                        </p:tgtEl>
                                      </p:cBhvr>
                                    </p:animEffect>
                                  </p:childTnLst>
                                </p:cTn>
                              </p:par>
                            </p:childTnLst>
                          </p:cTn>
                        </p:par>
                        <p:par>
                          <p:cTn id="67" fill="hold">
                            <p:stCondLst>
                              <p:cond delay="500"/>
                            </p:stCondLst>
                            <p:childTnLst>
                              <p:par>
                                <p:cTn id="68" presetID="1" presetClass="entr" presetSubtype="0" fill="hold" grpId="0" nodeType="afterEffect">
                                  <p:stCondLst>
                                    <p:cond delay="0"/>
                                  </p:stCondLst>
                                  <p:iterate type="lt">
                                    <p:tmAbs val="100"/>
                                  </p:iterate>
                                  <p:childTnLst>
                                    <p:set>
                                      <p:cBhvr>
                                        <p:cTn id="69" dur="1" fill="hold">
                                          <p:stCondLst>
                                            <p:cond delay="0"/>
                                          </p:stCondLst>
                                        </p:cTn>
                                        <p:tgtEl>
                                          <p:spTgt spid="1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61"/>
                                        </p:tgtEl>
                                        <p:attrNameLst>
                                          <p:attrName>style.visibility</p:attrName>
                                        </p:attrNameLst>
                                      </p:cBhvr>
                                      <p:to>
                                        <p:strVal val="visible"/>
                                      </p:to>
                                    </p:set>
                                    <p:animEffect transition="in" filter="wipe(left)">
                                      <p:cBhvr>
                                        <p:cTn id="74" dur="500"/>
                                        <p:tgtEl>
                                          <p:spTgt spid="161"/>
                                        </p:tgtEl>
                                      </p:cBhvr>
                                    </p:animEffect>
                                  </p:childTnLst>
                                </p:cTn>
                              </p:par>
                            </p:childTnLst>
                          </p:cTn>
                        </p:par>
                        <p:par>
                          <p:cTn id="75" fill="hold">
                            <p:stCondLst>
                              <p:cond delay="500"/>
                            </p:stCondLst>
                            <p:childTnLst>
                              <p:par>
                                <p:cTn id="76" presetID="53" presetClass="entr" presetSubtype="16" fill="hold" grpId="0" nodeType="afterEffect">
                                  <p:stCondLst>
                                    <p:cond delay="0"/>
                                  </p:stCondLst>
                                  <p:childTnLst>
                                    <p:set>
                                      <p:cBhvr>
                                        <p:cTn id="77" dur="1" fill="hold">
                                          <p:stCondLst>
                                            <p:cond delay="0"/>
                                          </p:stCondLst>
                                        </p:cTn>
                                        <p:tgtEl>
                                          <p:spTgt spid="148"/>
                                        </p:tgtEl>
                                        <p:attrNameLst>
                                          <p:attrName>style.visibility</p:attrName>
                                        </p:attrNameLst>
                                      </p:cBhvr>
                                      <p:to>
                                        <p:strVal val="visible"/>
                                      </p:to>
                                    </p:set>
                                    <p:anim calcmode="lin" valueType="num">
                                      <p:cBhvr>
                                        <p:cTn id="78" dur="500" fill="hold"/>
                                        <p:tgtEl>
                                          <p:spTgt spid="148"/>
                                        </p:tgtEl>
                                        <p:attrNameLst>
                                          <p:attrName>ppt_w</p:attrName>
                                        </p:attrNameLst>
                                      </p:cBhvr>
                                      <p:tavLst>
                                        <p:tav tm="0">
                                          <p:val>
                                            <p:fltVal val="0"/>
                                          </p:val>
                                        </p:tav>
                                        <p:tav tm="100000">
                                          <p:val>
                                            <p:strVal val="#ppt_w"/>
                                          </p:val>
                                        </p:tav>
                                      </p:tavLst>
                                    </p:anim>
                                    <p:anim calcmode="lin" valueType="num">
                                      <p:cBhvr>
                                        <p:cTn id="79" dur="500" fill="hold"/>
                                        <p:tgtEl>
                                          <p:spTgt spid="148"/>
                                        </p:tgtEl>
                                        <p:attrNameLst>
                                          <p:attrName>ppt_h</p:attrName>
                                        </p:attrNameLst>
                                      </p:cBhvr>
                                      <p:tavLst>
                                        <p:tav tm="0">
                                          <p:val>
                                            <p:fltVal val="0"/>
                                          </p:val>
                                        </p:tav>
                                        <p:tav tm="100000">
                                          <p:val>
                                            <p:strVal val="#ppt_h"/>
                                          </p:val>
                                        </p:tav>
                                      </p:tavLst>
                                    </p:anim>
                                    <p:animEffect transition="in" filter="fade">
                                      <p:cBhvr>
                                        <p:cTn id="80" dur="500"/>
                                        <p:tgtEl>
                                          <p:spTgt spid="1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57"/>
                                        </p:tgtEl>
                                        <p:attrNameLst>
                                          <p:attrName>style.visibility</p:attrName>
                                        </p:attrNameLst>
                                      </p:cBhvr>
                                      <p:to>
                                        <p:strVal val="visible"/>
                                      </p:to>
                                    </p:set>
                                    <p:animEffect transition="in" filter="wipe(up)">
                                      <p:cBhvr>
                                        <p:cTn id="85" dur="500"/>
                                        <p:tgtEl>
                                          <p:spTgt spid="15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2"/>
                                        </p:tgtEl>
                                        <p:attrNameLst>
                                          <p:attrName>style.visibility</p:attrName>
                                        </p:attrNameLst>
                                      </p:cBhvr>
                                      <p:to>
                                        <p:strVal val="visible"/>
                                      </p:to>
                                    </p:set>
                                    <p:animEffect transition="in" filter="wipe(left)">
                                      <p:cBhvr>
                                        <p:cTn id="90" dur="500"/>
                                        <p:tgtEl>
                                          <p:spTgt spid="162"/>
                                        </p:tgtEl>
                                      </p:cBhvr>
                                    </p:animEffect>
                                  </p:childTnLst>
                                </p:cTn>
                              </p:par>
                            </p:childTnLst>
                          </p:cTn>
                        </p:par>
                        <p:par>
                          <p:cTn id="91" fill="hold">
                            <p:stCondLst>
                              <p:cond delay="500"/>
                            </p:stCondLst>
                            <p:childTnLst>
                              <p:par>
                                <p:cTn id="92" presetID="53" presetClass="entr" presetSubtype="16" fill="hold" grpId="0" nodeType="afterEffect">
                                  <p:stCondLst>
                                    <p:cond delay="0"/>
                                  </p:stCondLst>
                                  <p:childTnLst>
                                    <p:set>
                                      <p:cBhvr>
                                        <p:cTn id="93" dur="1" fill="hold">
                                          <p:stCondLst>
                                            <p:cond delay="0"/>
                                          </p:stCondLst>
                                        </p:cTn>
                                        <p:tgtEl>
                                          <p:spTgt spid="151"/>
                                        </p:tgtEl>
                                        <p:attrNameLst>
                                          <p:attrName>style.visibility</p:attrName>
                                        </p:attrNameLst>
                                      </p:cBhvr>
                                      <p:to>
                                        <p:strVal val="visible"/>
                                      </p:to>
                                    </p:set>
                                    <p:anim calcmode="lin" valueType="num">
                                      <p:cBhvr>
                                        <p:cTn id="94" dur="500" fill="hold"/>
                                        <p:tgtEl>
                                          <p:spTgt spid="151"/>
                                        </p:tgtEl>
                                        <p:attrNameLst>
                                          <p:attrName>ppt_w</p:attrName>
                                        </p:attrNameLst>
                                      </p:cBhvr>
                                      <p:tavLst>
                                        <p:tav tm="0">
                                          <p:val>
                                            <p:fltVal val="0"/>
                                          </p:val>
                                        </p:tav>
                                        <p:tav tm="100000">
                                          <p:val>
                                            <p:strVal val="#ppt_w"/>
                                          </p:val>
                                        </p:tav>
                                      </p:tavLst>
                                    </p:anim>
                                    <p:anim calcmode="lin" valueType="num">
                                      <p:cBhvr>
                                        <p:cTn id="95" dur="500" fill="hold"/>
                                        <p:tgtEl>
                                          <p:spTgt spid="151"/>
                                        </p:tgtEl>
                                        <p:attrNameLst>
                                          <p:attrName>ppt_h</p:attrName>
                                        </p:attrNameLst>
                                      </p:cBhvr>
                                      <p:tavLst>
                                        <p:tav tm="0">
                                          <p:val>
                                            <p:fltVal val="0"/>
                                          </p:val>
                                        </p:tav>
                                        <p:tav tm="100000">
                                          <p:val>
                                            <p:strVal val="#ppt_h"/>
                                          </p:val>
                                        </p:tav>
                                      </p:tavLst>
                                    </p:anim>
                                    <p:animEffect transition="in" filter="fade">
                                      <p:cBhvr>
                                        <p:cTn id="96" dur="500"/>
                                        <p:tgtEl>
                                          <p:spTgt spid="15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156"/>
                                        </p:tgtEl>
                                        <p:attrNameLst>
                                          <p:attrName>style.visibility</p:attrName>
                                        </p:attrNameLst>
                                      </p:cBhvr>
                                      <p:to>
                                        <p:strVal val="visible"/>
                                      </p:to>
                                    </p:set>
                                    <p:animEffect transition="in" filter="wipe(up)">
                                      <p:cBhvr>
                                        <p:cTn id="101"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5" grpId="0" animBg="1"/>
      <p:bldP spid="136" grpId="0" animBg="1"/>
      <p:bldP spid="137" grpId="0"/>
      <p:bldP spid="138" grpId="0" animBg="1"/>
      <p:bldP spid="139" grpId="0"/>
      <p:bldP spid="140" grpId="0" animBg="1"/>
      <p:bldP spid="141" grpId="0"/>
      <p:bldP spid="142" grpId="0" animBg="1"/>
      <p:bldP spid="143" grpId="0"/>
      <p:bldP spid="148" grpId="0" animBg="1"/>
      <p:bldP spid="15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a:extLst>
              <a:ext uri="{FF2B5EF4-FFF2-40B4-BE49-F238E27FC236}">
                <a16:creationId xmlns:a16="http://schemas.microsoft.com/office/drawing/2014/main" id="{379869AA-7DFA-43C4-820C-4C50390C5A08}"/>
              </a:ext>
            </a:extLst>
          </p:cNvPr>
          <p:cNvSpPr txBox="1"/>
          <p:nvPr/>
        </p:nvSpPr>
        <p:spPr>
          <a:xfrm>
            <a:off x="6824882" y="5617922"/>
            <a:ext cx="1150611" cy="369332"/>
          </a:xfrm>
          <a:prstGeom prst="rect">
            <a:avLst/>
          </a:prstGeom>
          <a:noFill/>
        </p:spPr>
        <p:txBody>
          <a:bodyPr wrap="square">
            <a:spAutoFit/>
          </a:bodyPr>
          <a:lstStyle/>
          <a:p>
            <a:pPr algn="ctr"/>
            <a:r>
              <a:rPr lang="zh-CN" altLang="en-US" b="1" dirty="0">
                <a:solidFill>
                  <a:schemeClr val="accent1">
                    <a:lumMod val="75000"/>
                  </a:schemeClr>
                </a:solidFill>
                <a:latin typeface="+mn-ea"/>
              </a:rPr>
              <a:t>禁止通过</a:t>
            </a:r>
            <a:endParaRPr lang="en-US" altLang="zh-CN" b="1" dirty="0">
              <a:solidFill>
                <a:schemeClr val="accent1">
                  <a:lumMod val="75000"/>
                </a:schemeClr>
              </a:solidFill>
              <a:latin typeface="+mn-ea"/>
            </a:endParaRPr>
          </a:p>
        </p:txBody>
      </p:sp>
      <p:sp>
        <p:nvSpPr>
          <p:cNvPr id="6" name="标注: 左箭头 5">
            <a:extLst>
              <a:ext uri="{FF2B5EF4-FFF2-40B4-BE49-F238E27FC236}">
                <a16:creationId xmlns:a16="http://schemas.microsoft.com/office/drawing/2014/main" id="{FED094F2-75FA-63EC-8E07-1E4A1DCB0D95}"/>
              </a:ext>
            </a:extLst>
          </p:cNvPr>
          <p:cNvSpPr/>
          <p:nvPr/>
        </p:nvSpPr>
        <p:spPr>
          <a:xfrm>
            <a:off x="6913666" y="4763247"/>
            <a:ext cx="960699" cy="342072"/>
          </a:xfrm>
          <a:prstGeom prst="leftArrowCallout">
            <a:avLst>
              <a:gd name="adj1" fmla="val 25000"/>
              <a:gd name="adj2" fmla="val 25000"/>
              <a:gd name="adj3" fmla="val 25000"/>
              <a:gd name="adj4" fmla="val 8187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分组</a:t>
            </a:r>
          </a:p>
        </p:txBody>
      </p:sp>
      <p:sp>
        <p:nvSpPr>
          <p:cNvPr id="63" name="标注: 左箭头 62">
            <a:extLst>
              <a:ext uri="{FF2B5EF4-FFF2-40B4-BE49-F238E27FC236}">
                <a16:creationId xmlns:a16="http://schemas.microsoft.com/office/drawing/2014/main" id="{3BC7A119-BA74-E2FF-A3B4-11F8CB654A7D}"/>
              </a:ext>
            </a:extLst>
          </p:cNvPr>
          <p:cNvSpPr/>
          <p:nvPr/>
        </p:nvSpPr>
        <p:spPr>
          <a:xfrm>
            <a:off x="4314796" y="4763247"/>
            <a:ext cx="960699" cy="342072"/>
          </a:xfrm>
          <a:prstGeom prst="leftArrowCallout">
            <a:avLst>
              <a:gd name="adj1" fmla="val 25000"/>
              <a:gd name="adj2" fmla="val 25000"/>
              <a:gd name="adj3" fmla="val 25000"/>
              <a:gd name="adj4" fmla="val 8187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分组</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28" name="íşlïḍè">
            <a:extLst>
              <a:ext uri="{FF2B5EF4-FFF2-40B4-BE49-F238E27FC236}">
                <a16:creationId xmlns:a16="http://schemas.microsoft.com/office/drawing/2014/main" id="{D62AAFFB-A297-C716-F68B-6333D5AD3757}"/>
              </a:ext>
            </a:extLst>
          </p:cNvPr>
          <p:cNvSpPr txBox="1"/>
          <p:nvPr/>
        </p:nvSpPr>
        <p:spPr>
          <a:xfrm>
            <a:off x="1297408" y="1160980"/>
            <a:ext cx="10589792" cy="450843"/>
          </a:xfrm>
          <a:prstGeom prst="rect">
            <a:avLst/>
          </a:prstGeom>
          <a:noFill/>
        </p:spPr>
        <p:txBody>
          <a:bodyPr wrap="square" lIns="91440" tIns="45720" rIns="91440" bIns="45720" anchor="ctr">
            <a:noAutofit/>
          </a:bodyPr>
          <a:lstStyle/>
          <a:p>
            <a:r>
              <a:rPr lang="zh-CN" altLang="en-US" b="1" dirty="0"/>
              <a:t>防火墙（</a:t>
            </a:r>
            <a:r>
              <a:rPr lang="en-US" altLang="zh-CN" b="1" dirty="0"/>
              <a:t>Firewall</a:t>
            </a:r>
            <a:r>
              <a:rPr lang="zh-CN" altLang="en-US" b="1" dirty="0"/>
              <a:t>）属于一种</a:t>
            </a:r>
            <a:r>
              <a:rPr lang="zh-CN" altLang="en-US" b="1" dirty="0">
                <a:solidFill>
                  <a:schemeClr val="accent1">
                    <a:lumMod val="75000"/>
                  </a:schemeClr>
                </a:solidFill>
              </a:rPr>
              <a:t>访问控制技术</a:t>
            </a:r>
            <a:r>
              <a:rPr lang="zh-CN" altLang="en-US" b="1" dirty="0"/>
              <a:t>，具体实现为一种可编程的特殊路由器。</a:t>
            </a:r>
            <a:endParaRPr lang="en-US" altLang="zh-CN" b="1" dirty="0"/>
          </a:p>
        </p:txBody>
      </p:sp>
      <p:sp>
        <p:nvSpPr>
          <p:cNvPr id="29" name="矩形 28">
            <a:extLst>
              <a:ext uri="{FF2B5EF4-FFF2-40B4-BE49-F238E27FC236}">
                <a16:creationId xmlns:a16="http://schemas.microsoft.com/office/drawing/2014/main" id="{6F58980F-E63C-5B38-72A4-8C4A1CB4B56A}"/>
              </a:ext>
            </a:extLst>
          </p:cNvPr>
          <p:cNvSpPr/>
          <p:nvPr/>
        </p:nvSpPr>
        <p:spPr>
          <a:xfrm>
            <a:off x="1040431" y="12596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2220912D-AD78-4732-A7D3-827544264DF0}"/>
              </a:ext>
            </a:extLst>
          </p:cNvPr>
          <p:cNvSpPr txBox="1"/>
          <p:nvPr/>
        </p:nvSpPr>
        <p:spPr>
          <a:xfrm>
            <a:off x="1661710" y="1611823"/>
            <a:ext cx="10225490" cy="450843"/>
          </a:xfrm>
          <a:prstGeom prst="rect">
            <a:avLst/>
          </a:prstGeom>
          <a:noFill/>
        </p:spPr>
        <p:txBody>
          <a:bodyPr wrap="square" lIns="91440" tIns="45720" rIns="91440" bIns="45720" anchor="ctr">
            <a:noAutofit/>
          </a:bodyPr>
          <a:lstStyle/>
          <a:p>
            <a:r>
              <a:rPr lang="zh-CN" altLang="en-US" b="1" dirty="0"/>
              <a:t>防火墙把一个单位（机构或公司）的</a:t>
            </a:r>
            <a:r>
              <a:rPr lang="zh-CN" altLang="en-US" b="1" dirty="0">
                <a:solidFill>
                  <a:schemeClr val="accent1">
                    <a:lumMod val="75000"/>
                  </a:schemeClr>
                </a:solidFill>
              </a:rPr>
              <a:t>内部网络与其他网络</a:t>
            </a:r>
            <a:r>
              <a:rPr lang="zh-CN" altLang="en-US" b="1" dirty="0"/>
              <a:t>（一般为因特网）进行</a:t>
            </a:r>
            <a:r>
              <a:rPr lang="zh-CN" altLang="en-US" b="1" dirty="0">
                <a:solidFill>
                  <a:schemeClr val="accent1">
                    <a:lumMod val="75000"/>
                  </a:schemeClr>
                </a:solidFill>
              </a:rPr>
              <a:t>安全隔离</a:t>
            </a:r>
            <a:r>
              <a:rPr lang="zh-CN" altLang="en-US" b="1" dirty="0"/>
              <a:t>。</a:t>
            </a:r>
            <a:endParaRPr lang="en-US" altLang="zh-CN" b="1" dirty="0"/>
          </a:p>
        </p:txBody>
      </p:sp>
      <p:sp>
        <p:nvSpPr>
          <p:cNvPr id="31" name="矩形 30">
            <a:extLst>
              <a:ext uri="{FF2B5EF4-FFF2-40B4-BE49-F238E27FC236}">
                <a16:creationId xmlns:a16="http://schemas.microsoft.com/office/drawing/2014/main" id="{3BEE169C-AA82-311C-D126-A9A4F844425C}"/>
              </a:ext>
            </a:extLst>
          </p:cNvPr>
          <p:cNvSpPr/>
          <p:nvPr/>
        </p:nvSpPr>
        <p:spPr>
          <a:xfrm>
            <a:off x="1404733" y="171053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íşlïḍè">
            <a:extLst>
              <a:ext uri="{FF2B5EF4-FFF2-40B4-BE49-F238E27FC236}">
                <a16:creationId xmlns:a16="http://schemas.microsoft.com/office/drawing/2014/main" id="{96FBABC5-8B61-A3EE-E7CC-556A2776C444}"/>
              </a:ext>
            </a:extLst>
          </p:cNvPr>
          <p:cNvSpPr txBox="1"/>
          <p:nvPr/>
        </p:nvSpPr>
        <p:spPr>
          <a:xfrm>
            <a:off x="1661710" y="2161376"/>
            <a:ext cx="10225490" cy="450843"/>
          </a:xfrm>
          <a:prstGeom prst="rect">
            <a:avLst/>
          </a:prstGeom>
          <a:noFill/>
        </p:spPr>
        <p:txBody>
          <a:bodyPr wrap="square" lIns="91440" tIns="45720" rIns="91440" bIns="45720" anchor="ctr">
            <a:noAutofit/>
          </a:bodyPr>
          <a:lstStyle/>
          <a:p>
            <a:r>
              <a:rPr lang="zh-CN" altLang="en-US" b="1" dirty="0"/>
              <a:t>根据防火墙中配置的</a:t>
            </a:r>
            <a:r>
              <a:rPr lang="zh-CN" altLang="en-US" b="1" dirty="0">
                <a:solidFill>
                  <a:schemeClr val="accent1">
                    <a:lumMod val="75000"/>
                  </a:schemeClr>
                </a:solidFill>
              </a:rPr>
              <a:t>访问控制策略</a:t>
            </a:r>
            <a:r>
              <a:rPr lang="zh-CN" altLang="en-US" b="1" dirty="0"/>
              <a:t>，某些分组允许通过防火墙，而某些分组则被禁止通过。</a:t>
            </a:r>
            <a:endParaRPr lang="en-US" altLang="zh-CN" b="1" dirty="0"/>
          </a:p>
        </p:txBody>
      </p:sp>
      <p:sp>
        <p:nvSpPr>
          <p:cNvPr id="33" name="矩形 32">
            <a:extLst>
              <a:ext uri="{FF2B5EF4-FFF2-40B4-BE49-F238E27FC236}">
                <a16:creationId xmlns:a16="http://schemas.microsoft.com/office/drawing/2014/main" id="{D2EE1379-27A3-3FC4-27FA-19C2FF3D16EA}"/>
              </a:ext>
            </a:extLst>
          </p:cNvPr>
          <p:cNvSpPr/>
          <p:nvPr/>
        </p:nvSpPr>
        <p:spPr>
          <a:xfrm>
            <a:off x="1404733" y="226008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íşlïḍè">
            <a:extLst>
              <a:ext uri="{FF2B5EF4-FFF2-40B4-BE49-F238E27FC236}">
                <a16:creationId xmlns:a16="http://schemas.microsoft.com/office/drawing/2014/main" id="{700B3111-031E-F9A6-28B6-B31EADFBA982}"/>
              </a:ext>
            </a:extLst>
          </p:cNvPr>
          <p:cNvSpPr txBox="1"/>
          <p:nvPr/>
        </p:nvSpPr>
        <p:spPr>
          <a:xfrm>
            <a:off x="1661710" y="2714482"/>
            <a:ext cx="10225490" cy="450843"/>
          </a:xfrm>
          <a:prstGeom prst="rect">
            <a:avLst/>
          </a:prstGeom>
          <a:noFill/>
        </p:spPr>
        <p:txBody>
          <a:bodyPr wrap="square" lIns="91440" tIns="45720" rIns="91440" bIns="45720" anchor="ctr">
            <a:noAutofit/>
          </a:bodyPr>
          <a:lstStyle/>
          <a:p>
            <a:r>
              <a:rPr lang="zh-CN" altLang="en-US" b="1" dirty="0"/>
              <a:t>访问控制策略由使用防火墙的单位根据自己的安全需要自行制定。</a:t>
            </a:r>
            <a:endParaRPr lang="en-US" altLang="zh-CN" b="1" dirty="0"/>
          </a:p>
        </p:txBody>
      </p:sp>
      <p:sp>
        <p:nvSpPr>
          <p:cNvPr id="37" name="矩形 36">
            <a:extLst>
              <a:ext uri="{FF2B5EF4-FFF2-40B4-BE49-F238E27FC236}">
                <a16:creationId xmlns:a16="http://schemas.microsoft.com/office/drawing/2014/main" id="{9C22863C-E09A-7B88-C456-189647B6BCEC}"/>
              </a:ext>
            </a:extLst>
          </p:cNvPr>
          <p:cNvSpPr/>
          <p:nvPr/>
        </p:nvSpPr>
        <p:spPr>
          <a:xfrm>
            <a:off x="1404733" y="281319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19A4EFBA-E923-1A0B-5E5D-D5DAF2183CF2}"/>
              </a:ext>
            </a:extLst>
          </p:cNvPr>
          <p:cNvGrpSpPr/>
          <p:nvPr/>
        </p:nvGrpSpPr>
        <p:grpSpPr>
          <a:xfrm>
            <a:off x="1149578" y="3788741"/>
            <a:ext cx="9906000" cy="2537703"/>
            <a:chOff x="1202205" y="3788741"/>
            <a:chExt cx="9906000" cy="2537703"/>
          </a:xfrm>
        </p:grpSpPr>
        <p:cxnSp>
          <p:nvCxnSpPr>
            <p:cNvPr id="40" name="直接连接符 39">
              <a:extLst>
                <a:ext uri="{FF2B5EF4-FFF2-40B4-BE49-F238E27FC236}">
                  <a16:creationId xmlns:a16="http://schemas.microsoft.com/office/drawing/2014/main" id="{FE7BFB39-1E33-73E9-82DD-D3785AF8F940}"/>
                </a:ext>
              </a:extLst>
            </p:cNvPr>
            <p:cNvCxnSpPr>
              <a:cxnSpLocks/>
            </p:cNvCxnSpPr>
            <p:nvPr/>
          </p:nvCxnSpPr>
          <p:spPr>
            <a:xfrm>
              <a:off x="2876261" y="5168725"/>
              <a:ext cx="68947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形 40">
              <a:extLst>
                <a:ext uri="{FF2B5EF4-FFF2-40B4-BE49-F238E27FC236}">
                  <a16:creationId xmlns:a16="http://schemas.microsoft.com/office/drawing/2014/main" id="{437CDDF7-5AB8-83B6-72CD-BFB90B7A33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4802" y="4011008"/>
              <a:ext cx="1620805" cy="2315436"/>
            </a:xfrm>
            <a:prstGeom prst="rect">
              <a:avLst/>
            </a:prstGeom>
          </p:spPr>
        </p:pic>
        <p:sp>
          <p:nvSpPr>
            <p:cNvPr id="42" name="图形 73">
              <a:extLst>
                <a:ext uri="{FF2B5EF4-FFF2-40B4-BE49-F238E27FC236}">
                  <a16:creationId xmlns:a16="http://schemas.microsoft.com/office/drawing/2014/main" id="{4D63A1F3-02B9-33BD-4DC8-7258FEBDB9FD}"/>
                </a:ext>
              </a:extLst>
            </p:cNvPr>
            <p:cNvSpPr/>
            <p:nvPr/>
          </p:nvSpPr>
          <p:spPr>
            <a:xfrm>
              <a:off x="1698834" y="4530550"/>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52BCC1"/>
            </a:solidFill>
            <a:ln w="30732" cap="flat">
              <a:solidFill>
                <a:srgbClr val="323232"/>
              </a:solidFill>
              <a:prstDash val="solid"/>
              <a:miter/>
            </a:ln>
          </p:spPr>
          <p:txBody>
            <a:bodyPr rtlCol="0" anchor="ctr"/>
            <a:lstStyle/>
            <a:p>
              <a:pPr algn="ctr"/>
              <a:r>
                <a:rPr lang="zh-CN" altLang="en-US" b="1" dirty="0">
                  <a:latin typeface="+mn-ea"/>
                </a:rPr>
                <a:t>内部网络</a:t>
              </a:r>
              <a:endParaRPr lang="en-US" altLang="zh-CN" b="1" dirty="0">
                <a:latin typeface="+mn-ea"/>
              </a:endParaRPr>
            </a:p>
            <a:p>
              <a:pPr algn="ctr"/>
              <a:r>
                <a:rPr lang="zh-CN" altLang="en-US" b="1" dirty="0">
                  <a:latin typeface="+mn-ea"/>
                </a:rPr>
                <a:t>（可信网络）</a:t>
              </a:r>
            </a:p>
          </p:txBody>
        </p:sp>
        <p:sp>
          <p:nvSpPr>
            <p:cNvPr id="47" name="图形 73">
              <a:extLst>
                <a:ext uri="{FF2B5EF4-FFF2-40B4-BE49-F238E27FC236}">
                  <a16:creationId xmlns:a16="http://schemas.microsoft.com/office/drawing/2014/main" id="{97B6D086-3AE3-6D2A-B3BB-2E007F06D3A3}"/>
                </a:ext>
              </a:extLst>
            </p:cNvPr>
            <p:cNvSpPr/>
            <p:nvPr/>
          </p:nvSpPr>
          <p:spPr>
            <a:xfrm>
              <a:off x="8593605" y="4530550"/>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endParaRPr lang="en-US" altLang="zh-CN" b="1" dirty="0">
                <a:latin typeface="+mn-ea"/>
              </a:endParaRPr>
            </a:p>
            <a:p>
              <a:pPr algn="ctr"/>
              <a:r>
                <a:rPr lang="zh-CN" altLang="en-US" b="1" dirty="0">
                  <a:latin typeface="+mn-ea"/>
                </a:rPr>
                <a:t>（不可信网络）</a:t>
              </a:r>
            </a:p>
          </p:txBody>
        </p:sp>
        <p:sp>
          <p:nvSpPr>
            <p:cNvPr id="48" name="文本框 47">
              <a:extLst>
                <a:ext uri="{FF2B5EF4-FFF2-40B4-BE49-F238E27FC236}">
                  <a16:creationId xmlns:a16="http://schemas.microsoft.com/office/drawing/2014/main" id="{024EA564-363F-949E-78AE-375C9E053F73}"/>
                </a:ext>
              </a:extLst>
            </p:cNvPr>
            <p:cNvSpPr txBox="1"/>
            <p:nvPr/>
          </p:nvSpPr>
          <p:spPr>
            <a:xfrm>
              <a:off x="5912662" y="3788741"/>
              <a:ext cx="1052945" cy="369332"/>
            </a:xfrm>
            <a:prstGeom prst="rect">
              <a:avLst/>
            </a:prstGeom>
            <a:noFill/>
          </p:spPr>
          <p:txBody>
            <a:bodyPr wrap="square">
              <a:spAutoFit/>
            </a:bodyPr>
            <a:lstStyle/>
            <a:p>
              <a:pPr algn="ctr"/>
              <a:r>
                <a:rPr lang="zh-CN" altLang="en-US" b="1" dirty="0">
                  <a:latin typeface="+mn-ea"/>
                </a:rPr>
                <a:t>防火墙</a:t>
              </a:r>
              <a:endParaRPr lang="en-US" altLang="zh-CN" b="1" dirty="0">
                <a:latin typeface="+mn-ea"/>
              </a:endParaRPr>
            </a:p>
          </p:txBody>
        </p:sp>
        <p:grpSp>
          <p:nvGrpSpPr>
            <p:cNvPr id="49" name="组合 48">
              <a:extLst>
                <a:ext uri="{FF2B5EF4-FFF2-40B4-BE49-F238E27FC236}">
                  <a16:creationId xmlns:a16="http://schemas.microsoft.com/office/drawing/2014/main" id="{8867413B-615B-33C6-4AB9-0300D199897C}"/>
                </a:ext>
              </a:extLst>
            </p:cNvPr>
            <p:cNvGrpSpPr/>
            <p:nvPr/>
          </p:nvGrpSpPr>
          <p:grpSpPr>
            <a:xfrm>
              <a:off x="1202205" y="3827848"/>
              <a:ext cx="3080084" cy="2315436"/>
              <a:chOff x="1143000" y="2088122"/>
              <a:chExt cx="3080084" cy="2315436"/>
            </a:xfrm>
          </p:grpSpPr>
          <p:sp>
            <p:nvSpPr>
              <p:cNvPr id="52" name="矩形: 圆角 51">
                <a:extLst>
                  <a:ext uri="{FF2B5EF4-FFF2-40B4-BE49-F238E27FC236}">
                    <a16:creationId xmlns:a16="http://schemas.microsoft.com/office/drawing/2014/main" id="{B3B0CF47-B553-CCF5-4BB2-5C414FD91CCE}"/>
                  </a:ext>
                </a:extLst>
              </p:cNvPr>
              <p:cNvSpPr/>
              <p:nvPr/>
            </p:nvSpPr>
            <p:spPr>
              <a:xfrm>
                <a:off x="1143000" y="2088122"/>
                <a:ext cx="3080084" cy="2315436"/>
              </a:xfrm>
              <a:prstGeom prst="roundRect">
                <a:avLst>
                  <a:gd name="adj" fmla="val 17448"/>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endParaRPr>
              </a:p>
            </p:txBody>
          </p:sp>
          <p:sp>
            <p:nvSpPr>
              <p:cNvPr id="59" name="文本框 58">
                <a:extLst>
                  <a:ext uri="{FF2B5EF4-FFF2-40B4-BE49-F238E27FC236}">
                    <a16:creationId xmlns:a16="http://schemas.microsoft.com/office/drawing/2014/main" id="{508504BA-C9B0-3DB5-D755-0203928C7366}"/>
                  </a:ext>
                </a:extLst>
              </p:cNvPr>
              <p:cNvSpPr txBox="1"/>
              <p:nvPr/>
            </p:nvSpPr>
            <p:spPr>
              <a:xfrm>
                <a:off x="2023596" y="2233681"/>
                <a:ext cx="1318891" cy="369332"/>
              </a:xfrm>
              <a:prstGeom prst="rect">
                <a:avLst/>
              </a:prstGeom>
              <a:noFill/>
            </p:spPr>
            <p:txBody>
              <a:bodyPr wrap="square">
                <a:spAutoFit/>
              </a:bodyPr>
              <a:lstStyle/>
              <a:p>
                <a:pPr algn="ctr"/>
                <a:r>
                  <a:rPr lang="zh-CN" altLang="en-US" b="1" dirty="0">
                    <a:latin typeface="+mn-ea"/>
                  </a:rPr>
                  <a:t>防火墙内</a:t>
                </a:r>
                <a:endParaRPr lang="en-US" altLang="zh-CN" b="1" dirty="0">
                  <a:latin typeface="+mn-ea"/>
                </a:endParaRPr>
              </a:p>
            </p:txBody>
          </p:sp>
        </p:grpSp>
        <p:grpSp>
          <p:nvGrpSpPr>
            <p:cNvPr id="60" name="组合 59">
              <a:extLst>
                <a:ext uri="{FF2B5EF4-FFF2-40B4-BE49-F238E27FC236}">
                  <a16:creationId xmlns:a16="http://schemas.microsoft.com/office/drawing/2014/main" id="{F612297B-7DBD-1FDB-1F32-44AD972DF129}"/>
                </a:ext>
              </a:extLst>
            </p:cNvPr>
            <p:cNvGrpSpPr/>
            <p:nvPr/>
          </p:nvGrpSpPr>
          <p:grpSpPr>
            <a:xfrm>
              <a:off x="8028121" y="3827848"/>
              <a:ext cx="3080084" cy="2315436"/>
              <a:chOff x="1143000" y="2088122"/>
              <a:chExt cx="3080084" cy="2315436"/>
            </a:xfrm>
          </p:grpSpPr>
          <p:sp>
            <p:nvSpPr>
              <p:cNvPr id="61" name="矩形: 圆角 60">
                <a:extLst>
                  <a:ext uri="{FF2B5EF4-FFF2-40B4-BE49-F238E27FC236}">
                    <a16:creationId xmlns:a16="http://schemas.microsoft.com/office/drawing/2014/main" id="{7DAF15DB-F459-E903-B2CF-4256F0CB0A69}"/>
                  </a:ext>
                </a:extLst>
              </p:cNvPr>
              <p:cNvSpPr/>
              <p:nvPr/>
            </p:nvSpPr>
            <p:spPr>
              <a:xfrm>
                <a:off x="1143000" y="2088122"/>
                <a:ext cx="3080084" cy="2315436"/>
              </a:xfrm>
              <a:prstGeom prst="roundRect">
                <a:avLst>
                  <a:gd name="adj" fmla="val 17448"/>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endParaRPr>
              </a:p>
            </p:txBody>
          </p:sp>
          <p:sp>
            <p:nvSpPr>
              <p:cNvPr id="62" name="文本框 61">
                <a:extLst>
                  <a:ext uri="{FF2B5EF4-FFF2-40B4-BE49-F238E27FC236}">
                    <a16:creationId xmlns:a16="http://schemas.microsoft.com/office/drawing/2014/main" id="{928A835A-7807-1DF8-12E9-B9B1661BA8F7}"/>
                  </a:ext>
                </a:extLst>
              </p:cNvPr>
              <p:cNvSpPr txBox="1"/>
              <p:nvPr/>
            </p:nvSpPr>
            <p:spPr>
              <a:xfrm>
                <a:off x="2023596" y="2233681"/>
                <a:ext cx="1318891" cy="369332"/>
              </a:xfrm>
              <a:prstGeom prst="rect">
                <a:avLst/>
              </a:prstGeom>
              <a:noFill/>
            </p:spPr>
            <p:txBody>
              <a:bodyPr wrap="square">
                <a:spAutoFit/>
              </a:bodyPr>
              <a:lstStyle/>
              <a:p>
                <a:pPr algn="ctr"/>
                <a:r>
                  <a:rPr lang="zh-CN" altLang="en-US" b="1" dirty="0">
                    <a:latin typeface="+mn-ea"/>
                  </a:rPr>
                  <a:t>防火墙外</a:t>
                </a:r>
                <a:endParaRPr lang="en-US" altLang="zh-CN" b="1" dirty="0">
                  <a:latin typeface="+mn-ea"/>
                </a:endParaRPr>
              </a:p>
            </p:txBody>
          </p:sp>
        </p:grpSp>
      </p:grpSp>
      <p:sp>
        <p:nvSpPr>
          <p:cNvPr id="64" name="标注: 左箭头 63">
            <a:extLst>
              <a:ext uri="{FF2B5EF4-FFF2-40B4-BE49-F238E27FC236}">
                <a16:creationId xmlns:a16="http://schemas.microsoft.com/office/drawing/2014/main" id="{5A8B4CDC-9A8C-68E3-7C8C-8A46C24BC7CF}"/>
              </a:ext>
            </a:extLst>
          </p:cNvPr>
          <p:cNvSpPr/>
          <p:nvPr/>
        </p:nvSpPr>
        <p:spPr>
          <a:xfrm>
            <a:off x="6912980" y="5269091"/>
            <a:ext cx="960699" cy="342072"/>
          </a:xfrm>
          <a:prstGeom prst="leftArrowCallout">
            <a:avLst>
              <a:gd name="adj1" fmla="val 25000"/>
              <a:gd name="adj2" fmla="val 25000"/>
              <a:gd name="adj3" fmla="val 25000"/>
              <a:gd name="adj4" fmla="val 818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spTree>
    <p:custDataLst>
      <p:tags r:id="rId1"/>
    </p:custDataLst>
    <p:extLst>
      <p:ext uri="{BB962C8B-B14F-4D97-AF65-F5344CB8AC3E}">
        <p14:creationId xmlns:p14="http://schemas.microsoft.com/office/powerpoint/2010/main" val="219696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 calcmode="lin" valueType="num">
                                      <p:cBhvr>
                                        <p:cTn id="26" dur="500" fill="hold"/>
                                        <p:tgtEl>
                                          <p:spTgt spid="31"/>
                                        </p:tgtEl>
                                        <p:attrNameLst>
                                          <p:attrName>style.rotation</p:attrName>
                                        </p:attrNameLst>
                                      </p:cBhvr>
                                      <p:tavLst>
                                        <p:tav tm="0">
                                          <p:val>
                                            <p:fltVal val="360"/>
                                          </p:val>
                                        </p:tav>
                                        <p:tav tm="100000">
                                          <p:val>
                                            <p:fltVal val="0"/>
                                          </p:val>
                                        </p:tav>
                                      </p:tavLst>
                                    </p:anim>
                                    <p:animEffect transition="in" filter="fade">
                                      <p:cBhvr>
                                        <p:cTn id="27" dur="500"/>
                                        <p:tgtEl>
                                          <p:spTgt spid="31"/>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800" decel="100000"/>
                                        <p:tgtEl>
                                          <p:spTgt spid="5"/>
                                        </p:tgtEl>
                                      </p:cBhvr>
                                    </p:animEffect>
                                    <p:anim calcmode="lin" valueType="num">
                                      <p:cBhvr>
                                        <p:cTn id="36" dur="800" decel="100000" fill="hold"/>
                                        <p:tgtEl>
                                          <p:spTgt spid="5"/>
                                        </p:tgtEl>
                                        <p:attrNameLst>
                                          <p:attrName>style.rotation</p:attrName>
                                        </p:attrNameLst>
                                      </p:cBhvr>
                                      <p:tavLst>
                                        <p:tav tm="0">
                                          <p:val>
                                            <p:fltVal val="-90"/>
                                          </p:val>
                                        </p:tav>
                                        <p:tav tm="100000">
                                          <p:val>
                                            <p:fltVal val="0"/>
                                          </p:val>
                                        </p:tav>
                                      </p:tavLst>
                                    </p:anim>
                                    <p:anim calcmode="lin" valueType="num">
                                      <p:cBhvr>
                                        <p:cTn id="37" dur="800" decel="100000" fill="hold"/>
                                        <p:tgtEl>
                                          <p:spTgt spid="5"/>
                                        </p:tgtEl>
                                        <p:attrNameLst>
                                          <p:attrName>ppt_x</p:attrName>
                                        </p:attrNameLst>
                                      </p:cBhvr>
                                      <p:tavLst>
                                        <p:tav tm="0">
                                          <p:val>
                                            <p:strVal val="#ppt_x+0.4"/>
                                          </p:val>
                                        </p:tav>
                                        <p:tav tm="100000">
                                          <p:val>
                                            <p:strVal val="#ppt_x-0.05"/>
                                          </p:val>
                                        </p:tav>
                                      </p:tavLst>
                                    </p:anim>
                                    <p:anim calcmode="lin" valueType="num">
                                      <p:cBhvr>
                                        <p:cTn id="38" dur="800" decel="100000" fill="hold"/>
                                        <p:tgtEl>
                                          <p:spTgt spid="5"/>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 calcmode="lin" valueType="num">
                                      <p:cBhvr>
                                        <p:cTn id="47" dur="500" fill="hold"/>
                                        <p:tgtEl>
                                          <p:spTgt spid="33"/>
                                        </p:tgtEl>
                                        <p:attrNameLst>
                                          <p:attrName>style.rotation</p:attrName>
                                        </p:attrNameLst>
                                      </p:cBhvr>
                                      <p:tavLst>
                                        <p:tav tm="0">
                                          <p:val>
                                            <p:fltVal val="360"/>
                                          </p:val>
                                        </p:tav>
                                        <p:tav tm="100000">
                                          <p:val>
                                            <p:fltVal val="0"/>
                                          </p:val>
                                        </p:tav>
                                      </p:tavLst>
                                    </p:anim>
                                    <p:animEffect transition="in" filter="fade">
                                      <p:cBhvr>
                                        <p:cTn id="48" dur="500"/>
                                        <p:tgtEl>
                                          <p:spTgt spid="33"/>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3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2" presetClass="entr" presetSubtype="2"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500"/>
                                        <p:tgtEl>
                                          <p:spTgt spid="6"/>
                                        </p:tgtEl>
                                        <p:attrNameLst>
                                          <p:attrName>ppt_x</p:attrName>
                                        </p:attrNameLst>
                                      </p:cBhvr>
                                      <p:tavLst>
                                        <p:tav tm="0">
                                          <p:val>
                                            <p:strVal val="#ppt_x+#ppt_w*1.125000"/>
                                          </p:val>
                                        </p:tav>
                                        <p:tav tm="100000">
                                          <p:val>
                                            <p:strVal val="#ppt_x"/>
                                          </p:val>
                                        </p:tav>
                                      </p:tavLst>
                                    </p:anim>
                                    <p:animEffect transition="in" filter="wipe(left)">
                                      <p:cBhvr>
                                        <p:cTn id="57" dur="500"/>
                                        <p:tgtEl>
                                          <p:spTgt spid="6"/>
                                        </p:tgtEl>
                                      </p:cBhvr>
                                    </p:animEffect>
                                  </p:childTnLst>
                                </p:cTn>
                              </p:par>
                            </p:childTnLst>
                          </p:cTn>
                        </p:par>
                        <p:par>
                          <p:cTn id="58" fill="hold">
                            <p:stCondLst>
                              <p:cond delay="500"/>
                            </p:stCondLst>
                            <p:childTnLst>
                              <p:par>
                                <p:cTn id="59" presetID="12" presetClass="entr" presetSubtype="2"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additive="base">
                                        <p:cTn id="61" dur="500"/>
                                        <p:tgtEl>
                                          <p:spTgt spid="63"/>
                                        </p:tgtEl>
                                        <p:attrNameLst>
                                          <p:attrName>ppt_x</p:attrName>
                                        </p:attrNameLst>
                                      </p:cBhvr>
                                      <p:tavLst>
                                        <p:tav tm="0">
                                          <p:val>
                                            <p:strVal val="#ppt_x+#ppt_w*1.125000"/>
                                          </p:val>
                                        </p:tav>
                                        <p:tav tm="100000">
                                          <p:val>
                                            <p:strVal val="#ppt_x"/>
                                          </p:val>
                                        </p:tav>
                                      </p:tavLst>
                                    </p:anim>
                                    <p:animEffect transition="in" filter="wipe(left)">
                                      <p:cBhvr>
                                        <p:cTn id="62" dur="5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2" fill="hold" grpId="0" nodeType="click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p:tgtEl>
                                          <p:spTgt spid="64"/>
                                        </p:tgtEl>
                                        <p:attrNameLst>
                                          <p:attrName>ppt_x</p:attrName>
                                        </p:attrNameLst>
                                      </p:cBhvr>
                                      <p:tavLst>
                                        <p:tav tm="0">
                                          <p:val>
                                            <p:strVal val="#ppt_x+#ppt_w*1.125000"/>
                                          </p:val>
                                        </p:tav>
                                        <p:tav tm="100000">
                                          <p:val>
                                            <p:strVal val="#ppt_x"/>
                                          </p:val>
                                        </p:tav>
                                      </p:tavLst>
                                    </p:anim>
                                    <p:animEffect transition="in" filter="wipe(left)">
                                      <p:cBhvr>
                                        <p:cTn id="68" dur="500"/>
                                        <p:tgtEl>
                                          <p:spTgt spid="64"/>
                                        </p:tgtEl>
                                      </p:cBhvr>
                                    </p:animEffect>
                                  </p:childTnLst>
                                </p:cTn>
                              </p:par>
                            </p:childTnLst>
                          </p:cTn>
                        </p:par>
                        <p:par>
                          <p:cTn id="69" fill="hold">
                            <p:stCondLst>
                              <p:cond delay="500"/>
                            </p:stCondLst>
                            <p:childTnLst>
                              <p:par>
                                <p:cTn id="70" presetID="12" presetClass="entr" presetSubtype="8" fill="hold" grpId="0" nodeType="afterEffect">
                                  <p:stCondLst>
                                    <p:cond delay="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p:tgtEl>
                                          <p:spTgt spid="65"/>
                                        </p:tgtEl>
                                        <p:attrNameLst>
                                          <p:attrName>ppt_x</p:attrName>
                                        </p:attrNameLst>
                                      </p:cBhvr>
                                      <p:tavLst>
                                        <p:tav tm="0">
                                          <p:val>
                                            <p:strVal val="#ppt_x-#ppt_w*1.125000"/>
                                          </p:val>
                                        </p:tav>
                                        <p:tav tm="100000">
                                          <p:val>
                                            <p:strVal val="#ppt_x"/>
                                          </p:val>
                                        </p:tav>
                                      </p:tavLst>
                                    </p:anim>
                                    <p:animEffect transition="in" filter="wipe(right)">
                                      <p:cBhvr>
                                        <p:cTn id="73" dur="500"/>
                                        <p:tgtEl>
                                          <p:spTgt spid="65"/>
                                        </p:tgtEl>
                                      </p:cBhvr>
                                    </p:animEffect>
                                  </p:childTnLst>
                                </p:cTn>
                              </p:par>
                            </p:childTnLst>
                          </p:cTn>
                        </p:par>
                      </p:childTnLst>
                    </p:cTn>
                  </p:par>
                  <p:par>
                    <p:cTn id="74" fill="hold">
                      <p:stCondLst>
                        <p:cond delay="indefinite"/>
                      </p:stCondLst>
                      <p:childTnLst>
                        <p:par>
                          <p:cTn id="75" fill="hold">
                            <p:stCondLst>
                              <p:cond delay="0"/>
                            </p:stCondLst>
                            <p:childTnLst>
                              <p:par>
                                <p:cTn id="76" presetID="49" presetClass="entr" presetSubtype="0" decel="10000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p:cTn id="78" dur="500" fill="hold"/>
                                        <p:tgtEl>
                                          <p:spTgt spid="37"/>
                                        </p:tgtEl>
                                        <p:attrNameLst>
                                          <p:attrName>ppt_w</p:attrName>
                                        </p:attrNameLst>
                                      </p:cBhvr>
                                      <p:tavLst>
                                        <p:tav tm="0">
                                          <p:val>
                                            <p:fltVal val="0"/>
                                          </p:val>
                                        </p:tav>
                                        <p:tav tm="100000">
                                          <p:val>
                                            <p:strVal val="#ppt_w"/>
                                          </p:val>
                                        </p:tav>
                                      </p:tavLst>
                                    </p:anim>
                                    <p:anim calcmode="lin" valueType="num">
                                      <p:cBhvr>
                                        <p:cTn id="79" dur="500" fill="hold"/>
                                        <p:tgtEl>
                                          <p:spTgt spid="37"/>
                                        </p:tgtEl>
                                        <p:attrNameLst>
                                          <p:attrName>ppt_h</p:attrName>
                                        </p:attrNameLst>
                                      </p:cBhvr>
                                      <p:tavLst>
                                        <p:tav tm="0">
                                          <p:val>
                                            <p:fltVal val="0"/>
                                          </p:val>
                                        </p:tav>
                                        <p:tav tm="100000">
                                          <p:val>
                                            <p:strVal val="#ppt_h"/>
                                          </p:val>
                                        </p:tav>
                                      </p:tavLst>
                                    </p:anim>
                                    <p:anim calcmode="lin" valueType="num">
                                      <p:cBhvr>
                                        <p:cTn id="80" dur="500" fill="hold"/>
                                        <p:tgtEl>
                                          <p:spTgt spid="37"/>
                                        </p:tgtEl>
                                        <p:attrNameLst>
                                          <p:attrName>style.rotation</p:attrName>
                                        </p:attrNameLst>
                                      </p:cBhvr>
                                      <p:tavLst>
                                        <p:tav tm="0">
                                          <p:val>
                                            <p:fltVal val="360"/>
                                          </p:val>
                                        </p:tav>
                                        <p:tav tm="100000">
                                          <p:val>
                                            <p:fltVal val="0"/>
                                          </p:val>
                                        </p:tav>
                                      </p:tavLst>
                                    </p:anim>
                                    <p:animEffect transition="in" filter="fade">
                                      <p:cBhvr>
                                        <p:cTn id="81" dur="500"/>
                                        <p:tgtEl>
                                          <p:spTgt spid="37"/>
                                        </p:tgtEl>
                                      </p:cBhvr>
                                    </p:animEffect>
                                  </p:childTnLst>
                                </p:cTn>
                              </p:par>
                            </p:childTnLst>
                          </p:cTn>
                        </p:par>
                        <p:par>
                          <p:cTn id="82" fill="hold">
                            <p:stCondLst>
                              <p:cond delay="500"/>
                            </p:stCondLst>
                            <p:childTnLst>
                              <p:par>
                                <p:cTn id="83" presetID="1" presetClass="entr" presetSubtype="0" fill="hold" grpId="0" nodeType="afterEffect">
                                  <p:stCondLst>
                                    <p:cond delay="0"/>
                                  </p:stCondLst>
                                  <p:iterate type="lt">
                                    <p:tmAbs val="100"/>
                                  </p:iterate>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 grpId="0" animBg="1"/>
      <p:bldP spid="63" grpId="0" animBg="1"/>
      <p:bldP spid="28" grpId="0"/>
      <p:bldP spid="29" grpId="0" animBg="1"/>
      <p:bldP spid="30" grpId="0"/>
      <p:bldP spid="31" grpId="0" animBg="1"/>
      <p:bldP spid="32" grpId="0"/>
      <p:bldP spid="33" grpId="0" animBg="1"/>
      <p:bldP spid="34" grpId="0"/>
      <p:bldP spid="37" grpId="0" animBg="1"/>
      <p:bldP spid="6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7" name="矩形 6">
            <a:extLst>
              <a:ext uri="{FF2B5EF4-FFF2-40B4-BE49-F238E27FC236}">
                <a16:creationId xmlns:a16="http://schemas.microsoft.com/office/drawing/2014/main" id="{437D1AE4-ED6E-CC5C-E575-AE819D21C133}"/>
              </a:ext>
            </a:extLst>
          </p:cNvPr>
          <p:cNvSpPr/>
          <p:nvPr/>
        </p:nvSpPr>
        <p:spPr>
          <a:xfrm>
            <a:off x="2963610" y="3281625"/>
            <a:ext cx="2539269" cy="6249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实现防火墙技术的设备</a:t>
            </a:r>
          </a:p>
        </p:txBody>
      </p:sp>
      <p:sp>
        <p:nvSpPr>
          <p:cNvPr id="35" name="矩形 34">
            <a:extLst>
              <a:ext uri="{FF2B5EF4-FFF2-40B4-BE49-F238E27FC236}">
                <a16:creationId xmlns:a16="http://schemas.microsoft.com/office/drawing/2014/main" id="{B30A7258-53B5-70F4-2112-DE99259AB289}"/>
              </a:ext>
            </a:extLst>
          </p:cNvPr>
          <p:cNvSpPr/>
          <p:nvPr/>
        </p:nvSpPr>
        <p:spPr>
          <a:xfrm>
            <a:off x="6702276" y="2374352"/>
            <a:ext cx="2539269" cy="6249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6702275" y="4188898"/>
            <a:ext cx="2539269" cy="6249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grpSp>
        <p:nvGrpSpPr>
          <p:cNvPr id="6" name="组合 5">
            <a:extLst>
              <a:ext uri="{FF2B5EF4-FFF2-40B4-BE49-F238E27FC236}">
                <a16:creationId xmlns:a16="http://schemas.microsoft.com/office/drawing/2014/main" id="{299755F3-D115-1EB6-B2E0-8DD40F19CD54}"/>
              </a:ext>
            </a:extLst>
          </p:cNvPr>
          <p:cNvGrpSpPr/>
          <p:nvPr/>
        </p:nvGrpSpPr>
        <p:grpSpPr>
          <a:xfrm>
            <a:off x="5502879" y="2686827"/>
            <a:ext cx="1199397" cy="1814546"/>
            <a:chOff x="5502879" y="2686827"/>
            <a:chExt cx="1199397" cy="1814546"/>
          </a:xfrm>
        </p:grpSpPr>
        <p:cxnSp>
          <p:nvCxnSpPr>
            <p:cNvPr id="9" name="连接符: 肘形 8">
              <a:extLst>
                <a:ext uri="{FF2B5EF4-FFF2-40B4-BE49-F238E27FC236}">
                  <a16:creationId xmlns:a16="http://schemas.microsoft.com/office/drawing/2014/main" id="{135C9909-E9B0-2943-7E1A-BDD207305A28}"/>
                </a:ext>
              </a:extLst>
            </p:cNvPr>
            <p:cNvCxnSpPr>
              <a:stCxn id="7" idx="3"/>
              <a:endCxn id="35" idx="1"/>
            </p:cNvCxnSpPr>
            <p:nvPr/>
          </p:nvCxnSpPr>
          <p:spPr>
            <a:xfrm flipV="1">
              <a:off x="5502879" y="2686827"/>
              <a:ext cx="1199397" cy="907273"/>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0FF8DD79-B791-6793-3DF4-6EF11D2BF599}"/>
                </a:ext>
              </a:extLst>
            </p:cNvPr>
            <p:cNvCxnSpPr>
              <a:cxnSpLocks/>
              <a:stCxn id="7" idx="3"/>
              <a:endCxn id="36" idx="1"/>
            </p:cNvCxnSpPr>
            <p:nvPr/>
          </p:nvCxnSpPr>
          <p:spPr>
            <a:xfrm>
              <a:off x="5502879" y="3594100"/>
              <a:ext cx="1199396" cy="907273"/>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676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3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7"/>
            <a:ext cx="10825605" cy="755205"/>
          </a:xfrm>
          <a:prstGeom prst="rect">
            <a:avLst/>
          </a:prstGeom>
          <a:noFill/>
        </p:spPr>
        <p:txBody>
          <a:bodyPr wrap="square" lIns="91440" tIns="45720" rIns="91440" bIns="45720" anchor="ctr">
            <a:noAutofit/>
          </a:bodyPr>
          <a:lstStyle/>
          <a:p>
            <a:r>
              <a:rPr lang="zh-CN" altLang="en-US" b="1" dirty="0"/>
              <a:t>分组过滤路由器是一种具有分组过滤功能的路由器，它根据所配置的</a:t>
            </a:r>
            <a:r>
              <a:rPr lang="zh-CN" altLang="en-US" b="1" dirty="0">
                <a:solidFill>
                  <a:schemeClr val="accent1">
                    <a:lumMod val="75000"/>
                  </a:schemeClr>
                </a:solidFill>
              </a:rPr>
              <a:t>分组过滤规则</a:t>
            </a:r>
            <a:r>
              <a:rPr lang="zh-CN" altLang="en-US" b="1" dirty="0"/>
              <a:t>对出入内部网络的分组执行转发或丢弃（即分组过滤）。</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BF8B41A5-CEB6-90C1-3467-C518CDB82A3B}"/>
              </a:ext>
            </a:extLst>
          </p:cNvPr>
          <p:cNvSpPr txBox="1"/>
          <p:nvPr/>
        </p:nvSpPr>
        <p:spPr>
          <a:xfrm>
            <a:off x="1061594" y="3005783"/>
            <a:ext cx="10825605" cy="423218"/>
          </a:xfrm>
          <a:prstGeom prst="rect">
            <a:avLst/>
          </a:prstGeom>
          <a:noFill/>
        </p:spPr>
        <p:txBody>
          <a:bodyPr wrap="square" lIns="91440" tIns="45720" rIns="91440" bIns="45720" anchor="ctr">
            <a:noAutofit/>
          </a:bodyPr>
          <a:lstStyle/>
          <a:p>
            <a:r>
              <a:rPr lang="zh-CN" altLang="en-US" b="1" dirty="0"/>
              <a:t>分组过滤规则所采用的各参数来自分组的网际层和</a:t>
            </a:r>
            <a:r>
              <a:rPr lang="en-US" altLang="zh-CN" b="1" dirty="0"/>
              <a:t>/</a:t>
            </a:r>
            <a:r>
              <a:rPr lang="zh-CN" altLang="en-US" b="1" dirty="0"/>
              <a:t>或运输层首部中的某些字段的值。</a:t>
            </a:r>
            <a:endParaRPr lang="en-US" altLang="zh-CN" b="1" dirty="0"/>
          </a:p>
        </p:txBody>
      </p:sp>
      <p:sp>
        <p:nvSpPr>
          <p:cNvPr id="13" name="矩形 12">
            <a:extLst>
              <a:ext uri="{FF2B5EF4-FFF2-40B4-BE49-F238E27FC236}">
                <a16:creationId xmlns:a16="http://schemas.microsoft.com/office/drawing/2014/main" id="{7B0736DA-FF12-412E-B0AB-8F04819518A4}"/>
              </a:ext>
            </a:extLst>
          </p:cNvPr>
          <p:cNvSpPr/>
          <p:nvPr/>
        </p:nvSpPr>
        <p:spPr>
          <a:xfrm>
            <a:off x="804618" y="310449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0F7A55DD-5CEB-73BA-7E78-58EDE8E112B0}"/>
              </a:ext>
            </a:extLst>
          </p:cNvPr>
          <p:cNvSpPr txBox="1"/>
          <p:nvPr/>
        </p:nvSpPr>
        <p:spPr>
          <a:xfrm>
            <a:off x="1457395" y="3573171"/>
            <a:ext cx="10429805" cy="423218"/>
          </a:xfrm>
          <a:prstGeom prst="rect">
            <a:avLst/>
          </a:prstGeom>
          <a:noFill/>
        </p:spPr>
        <p:txBody>
          <a:bodyPr wrap="square" lIns="91440" tIns="45720" rIns="91440" bIns="45720" anchor="ctr">
            <a:noAutofit/>
          </a:bodyPr>
          <a:lstStyle/>
          <a:p>
            <a:r>
              <a:rPr lang="zh-CN" altLang="en-US" b="1" dirty="0"/>
              <a:t>网际层：源</a:t>
            </a:r>
            <a:r>
              <a:rPr lang="en-US" altLang="zh-CN" b="1" dirty="0"/>
              <a:t>IP</a:t>
            </a:r>
            <a:r>
              <a:rPr lang="zh-CN" altLang="en-US" b="1" dirty="0"/>
              <a:t>地址和目的</a:t>
            </a:r>
            <a:r>
              <a:rPr lang="en-US" altLang="zh-CN" b="1" dirty="0"/>
              <a:t>IP</a:t>
            </a:r>
            <a:r>
              <a:rPr lang="zh-CN" altLang="en-US" b="1" dirty="0"/>
              <a:t>地址</a:t>
            </a:r>
            <a:endParaRPr lang="en-US" altLang="zh-CN" b="1" dirty="0"/>
          </a:p>
        </p:txBody>
      </p:sp>
      <p:sp>
        <p:nvSpPr>
          <p:cNvPr id="15" name="矩形 14">
            <a:extLst>
              <a:ext uri="{FF2B5EF4-FFF2-40B4-BE49-F238E27FC236}">
                <a16:creationId xmlns:a16="http://schemas.microsoft.com/office/drawing/2014/main" id="{2A22E5A0-4666-7853-8404-D8EAE48B9349}"/>
              </a:ext>
            </a:extLst>
          </p:cNvPr>
          <p:cNvSpPr/>
          <p:nvPr/>
        </p:nvSpPr>
        <p:spPr>
          <a:xfrm>
            <a:off x="1200419" y="367188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a:extLst>
              <a:ext uri="{FF2B5EF4-FFF2-40B4-BE49-F238E27FC236}">
                <a16:creationId xmlns:a16="http://schemas.microsoft.com/office/drawing/2014/main" id="{A02DA9BF-33E4-242A-EB53-1DAA61A26D5C}"/>
              </a:ext>
            </a:extLst>
          </p:cNvPr>
          <p:cNvSpPr txBox="1"/>
          <p:nvPr/>
        </p:nvSpPr>
        <p:spPr>
          <a:xfrm>
            <a:off x="1457395" y="4105475"/>
            <a:ext cx="10429805" cy="423218"/>
          </a:xfrm>
          <a:prstGeom prst="rect">
            <a:avLst/>
          </a:prstGeom>
          <a:noFill/>
        </p:spPr>
        <p:txBody>
          <a:bodyPr wrap="square" lIns="91440" tIns="45720" rIns="91440" bIns="45720" anchor="ctr">
            <a:noAutofit/>
          </a:bodyPr>
          <a:lstStyle/>
          <a:p>
            <a:r>
              <a:rPr lang="zh-CN" altLang="en-US" b="1" dirty="0"/>
              <a:t>运输层：源端口和目的端口、以及协议类型（</a:t>
            </a:r>
            <a:r>
              <a:rPr lang="en-US" altLang="zh-CN" b="1" dirty="0"/>
              <a:t>TCP</a:t>
            </a:r>
            <a:r>
              <a:rPr lang="zh-CN" altLang="en-US" b="1" dirty="0"/>
              <a:t>或</a:t>
            </a:r>
            <a:r>
              <a:rPr lang="en-US" altLang="zh-CN" b="1" dirty="0"/>
              <a:t>UDP</a:t>
            </a:r>
            <a:r>
              <a:rPr lang="zh-CN" altLang="en-US" b="1" dirty="0"/>
              <a:t>）</a:t>
            </a:r>
            <a:endParaRPr lang="en-US" altLang="zh-CN" b="1" dirty="0"/>
          </a:p>
        </p:txBody>
      </p:sp>
      <p:sp>
        <p:nvSpPr>
          <p:cNvPr id="17" name="矩形 16">
            <a:extLst>
              <a:ext uri="{FF2B5EF4-FFF2-40B4-BE49-F238E27FC236}">
                <a16:creationId xmlns:a16="http://schemas.microsoft.com/office/drawing/2014/main" id="{85E1EBDA-1DF2-314C-D515-06EA82A09101}"/>
              </a:ext>
            </a:extLst>
          </p:cNvPr>
          <p:cNvSpPr/>
          <p:nvPr/>
        </p:nvSpPr>
        <p:spPr>
          <a:xfrm>
            <a:off x="1200419" y="420418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21246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style.rotation</p:attrName>
                                        </p:attrNameLst>
                                      </p:cBhvr>
                                      <p:tavLst>
                                        <p:tav tm="0">
                                          <p:val>
                                            <p:fltVal val="360"/>
                                          </p:val>
                                        </p:tav>
                                        <p:tav tm="100000">
                                          <p:val>
                                            <p:fltVal val="0"/>
                                          </p:val>
                                        </p:tav>
                                      </p:tavLst>
                                    </p:anim>
                                    <p:animEffect transition="in" filter="fade">
                                      <p:cBhvr>
                                        <p:cTn id="21" dur="500"/>
                                        <p:tgtEl>
                                          <p:spTgt spid="1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 calcmode="lin" valueType="num">
                                      <p:cBhvr>
                                        <p:cTn id="31" dur="500" fill="hold"/>
                                        <p:tgtEl>
                                          <p:spTgt spid="15"/>
                                        </p:tgtEl>
                                        <p:attrNameLst>
                                          <p:attrName>style.rotation</p:attrName>
                                        </p:attrNameLst>
                                      </p:cBhvr>
                                      <p:tavLst>
                                        <p:tav tm="0">
                                          <p:val>
                                            <p:fltVal val="360"/>
                                          </p:val>
                                        </p:tav>
                                        <p:tav tm="100000">
                                          <p:val>
                                            <p:fltVal val="0"/>
                                          </p:val>
                                        </p:tav>
                                      </p:tavLst>
                                    </p:anim>
                                    <p:animEffect transition="in" filter="fade">
                                      <p:cBhvr>
                                        <p:cTn id="32" dur="500"/>
                                        <p:tgtEl>
                                          <p:spTgt spid="15"/>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 calcmode="lin" valueType="num">
                                      <p:cBhvr>
                                        <p:cTn id="42" dur="500" fill="hold"/>
                                        <p:tgtEl>
                                          <p:spTgt spid="17"/>
                                        </p:tgtEl>
                                        <p:attrNameLst>
                                          <p:attrName>style.rotation</p:attrName>
                                        </p:attrNameLst>
                                      </p:cBhvr>
                                      <p:tavLst>
                                        <p:tav tm="0">
                                          <p:val>
                                            <p:fltVal val="360"/>
                                          </p:val>
                                        </p:tav>
                                        <p:tav tm="100000">
                                          <p:val>
                                            <p:fltVal val="0"/>
                                          </p:val>
                                        </p:tav>
                                      </p:tavLst>
                                    </p:anim>
                                    <p:animEffect transition="in" filter="fade">
                                      <p:cBhvr>
                                        <p:cTn id="43" dur="500"/>
                                        <p:tgtEl>
                                          <p:spTgt spid="17"/>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4" grpId="0"/>
      <p:bldP spid="15" grpId="0" animBg="1"/>
      <p:bldP spid="16" grpId="0"/>
      <p:bldP spid="17"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grpSp>
        <p:nvGrpSpPr>
          <p:cNvPr id="45" name="组合 44">
            <a:extLst>
              <a:ext uri="{FF2B5EF4-FFF2-40B4-BE49-F238E27FC236}">
                <a16:creationId xmlns:a16="http://schemas.microsoft.com/office/drawing/2014/main" id="{46471804-BB96-9A17-2679-B35BCA0D7A46}"/>
              </a:ext>
            </a:extLst>
          </p:cNvPr>
          <p:cNvGrpSpPr/>
          <p:nvPr/>
        </p:nvGrpSpPr>
        <p:grpSpPr>
          <a:xfrm>
            <a:off x="368347" y="2912610"/>
            <a:ext cx="11468462" cy="2455841"/>
            <a:chOff x="618953" y="3530984"/>
            <a:chExt cx="11468462" cy="2455841"/>
          </a:xfrm>
        </p:grpSpPr>
        <p:cxnSp>
          <p:nvCxnSpPr>
            <p:cNvPr id="43" name="直接连接符 42">
              <a:extLst>
                <a:ext uri="{FF2B5EF4-FFF2-40B4-BE49-F238E27FC236}">
                  <a16:creationId xmlns:a16="http://schemas.microsoft.com/office/drawing/2014/main" id="{760F4D48-10AA-B857-DC0C-59D8E44A2EAC}"/>
                </a:ext>
              </a:extLst>
            </p:cNvPr>
            <p:cNvCxnSpPr/>
            <p:nvPr/>
          </p:nvCxnSpPr>
          <p:spPr>
            <a:xfrm flipV="1">
              <a:off x="990989" y="5193276"/>
              <a:ext cx="848616" cy="4535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A15CD54-9FF2-AF55-BF82-8C971561F0D1}"/>
                </a:ext>
              </a:extLst>
            </p:cNvPr>
            <p:cNvCxnSpPr>
              <a:cxnSpLocks/>
            </p:cNvCxnSpPr>
            <p:nvPr/>
          </p:nvCxnSpPr>
          <p:spPr>
            <a:xfrm>
              <a:off x="1030095" y="4047609"/>
              <a:ext cx="1252616" cy="4845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C0A240B-DE4E-29FB-ABBD-FD4CBEB8D409}"/>
                </a:ext>
              </a:extLst>
            </p:cNvPr>
            <p:cNvCxnSpPr/>
            <p:nvPr/>
          </p:nvCxnSpPr>
          <p:spPr>
            <a:xfrm flipV="1">
              <a:off x="10262331" y="4098305"/>
              <a:ext cx="848616" cy="4535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1726C1A-4F1E-0A01-7972-C61ACAF30210}"/>
                </a:ext>
              </a:extLst>
            </p:cNvPr>
            <p:cNvCxnSpPr>
              <a:cxnSpLocks/>
            </p:cNvCxnSpPr>
            <p:nvPr/>
          </p:nvCxnSpPr>
          <p:spPr>
            <a:xfrm>
              <a:off x="2771006" y="4736481"/>
              <a:ext cx="6978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图形 73">
              <a:extLst>
                <a:ext uri="{FF2B5EF4-FFF2-40B4-BE49-F238E27FC236}">
                  <a16:creationId xmlns:a16="http://schemas.microsoft.com/office/drawing/2014/main" id="{6548D84F-1B54-EE89-5DE9-F39AD5F729D2}"/>
                </a:ext>
              </a:extLst>
            </p:cNvPr>
            <p:cNvSpPr/>
            <p:nvPr/>
          </p:nvSpPr>
          <p:spPr>
            <a:xfrm>
              <a:off x="1593579" y="4098306"/>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52BCC1"/>
            </a:solidFill>
            <a:ln w="30732" cap="flat">
              <a:solidFill>
                <a:srgbClr val="323232"/>
              </a:solidFill>
              <a:prstDash val="solid"/>
              <a:miter/>
            </a:ln>
          </p:spPr>
          <p:txBody>
            <a:bodyPr rtlCol="0" anchor="ctr"/>
            <a:lstStyle/>
            <a:p>
              <a:pPr algn="ctr"/>
              <a:r>
                <a:rPr lang="zh-CN" altLang="en-US" b="1" dirty="0">
                  <a:latin typeface="+mn-ea"/>
                </a:rPr>
                <a:t>内部网络</a:t>
              </a:r>
              <a:endParaRPr lang="en-US" altLang="zh-CN" b="1" dirty="0">
                <a:latin typeface="+mn-ea"/>
              </a:endParaRPr>
            </a:p>
            <a:p>
              <a:pPr algn="ctr"/>
              <a:r>
                <a:rPr lang="zh-CN" altLang="en-US" b="1" dirty="0">
                  <a:latin typeface="+mn-ea"/>
                </a:rPr>
                <a:t>（可信网络）</a:t>
              </a:r>
            </a:p>
          </p:txBody>
        </p:sp>
        <p:sp>
          <p:nvSpPr>
            <p:cNvPr id="25" name="图形 73">
              <a:extLst>
                <a:ext uri="{FF2B5EF4-FFF2-40B4-BE49-F238E27FC236}">
                  <a16:creationId xmlns:a16="http://schemas.microsoft.com/office/drawing/2014/main" id="{23C99155-F106-A86B-52A5-76E1C84B23B1}"/>
                </a:ext>
              </a:extLst>
            </p:cNvPr>
            <p:cNvSpPr/>
            <p:nvPr/>
          </p:nvSpPr>
          <p:spPr>
            <a:xfrm>
              <a:off x="8593606" y="4098305"/>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endParaRPr lang="en-US" altLang="zh-CN" b="1" dirty="0">
                <a:latin typeface="+mn-ea"/>
              </a:endParaRPr>
            </a:p>
            <a:p>
              <a:pPr algn="ctr"/>
              <a:r>
                <a:rPr lang="zh-CN" altLang="en-US" b="1" dirty="0">
                  <a:latin typeface="+mn-ea"/>
                </a:rPr>
                <a:t>（不可信网络）</a:t>
              </a:r>
            </a:p>
          </p:txBody>
        </p:sp>
        <p:sp>
          <p:nvSpPr>
            <p:cNvPr id="26" name="文本框 25">
              <a:extLst>
                <a:ext uri="{FF2B5EF4-FFF2-40B4-BE49-F238E27FC236}">
                  <a16:creationId xmlns:a16="http://schemas.microsoft.com/office/drawing/2014/main" id="{9A5A4724-31F7-92BE-2E0B-0E19F3335EE7}"/>
                </a:ext>
              </a:extLst>
            </p:cNvPr>
            <p:cNvSpPr txBox="1"/>
            <p:nvPr/>
          </p:nvSpPr>
          <p:spPr>
            <a:xfrm>
              <a:off x="3038928" y="5317254"/>
              <a:ext cx="1868870" cy="369332"/>
            </a:xfrm>
            <a:prstGeom prst="rect">
              <a:avLst/>
            </a:prstGeom>
            <a:noFill/>
          </p:spPr>
          <p:txBody>
            <a:bodyPr wrap="square">
              <a:spAutoFit/>
            </a:bodyPr>
            <a:lstStyle/>
            <a:p>
              <a:pPr algn="ctr"/>
              <a:r>
                <a:rPr lang="zh-CN" altLang="en-US" b="1" dirty="0">
                  <a:latin typeface="+mn-ea"/>
                </a:rPr>
                <a:t>分组过滤路由器</a:t>
              </a:r>
              <a:endParaRPr lang="en-US" altLang="zh-CN" b="1" dirty="0">
                <a:latin typeface="+mn-ea"/>
              </a:endParaRPr>
            </a:p>
          </p:txBody>
        </p:sp>
        <p:pic>
          <p:nvPicPr>
            <p:cNvPr id="23" name="图形 22">
              <a:extLst>
                <a:ext uri="{FF2B5EF4-FFF2-40B4-BE49-F238E27FC236}">
                  <a16:creationId xmlns:a16="http://schemas.microsoft.com/office/drawing/2014/main" id="{73FC614A-1312-B0FF-92FC-C27681BD60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8127" y="4002828"/>
              <a:ext cx="917050" cy="1310072"/>
            </a:xfrm>
            <a:prstGeom prst="rect">
              <a:avLst/>
            </a:prstGeom>
          </p:spPr>
        </p:pic>
        <p:pic>
          <p:nvPicPr>
            <p:cNvPr id="37" name="图形 36">
              <a:extLst>
                <a:ext uri="{FF2B5EF4-FFF2-40B4-BE49-F238E27FC236}">
                  <a16:creationId xmlns:a16="http://schemas.microsoft.com/office/drawing/2014/main" id="{7875A1F6-B6E9-1090-3D05-23510B3DB6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099" y="3530984"/>
              <a:ext cx="662814" cy="641082"/>
            </a:xfrm>
            <a:prstGeom prst="rect">
              <a:avLst/>
            </a:prstGeom>
          </p:spPr>
        </p:pic>
        <p:pic>
          <p:nvPicPr>
            <p:cNvPr id="38" name="图形 37">
              <a:extLst>
                <a:ext uri="{FF2B5EF4-FFF2-40B4-BE49-F238E27FC236}">
                  <a16:creationId xmlns:a16="http://schemas.microsoft.com/office/drawing/2014/main" id="{B30CBEF4-02A3-D136-FB02-543B866879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953" y="5345743"/>
              <a:ext cx="662814" cy="641082"/>
            </a:xfrm>
            <a:prstGeom prst="rect">
              <a:avLst/>
            </a:prstGeom>
          </p:spPr>
        </p:pic>
        <p:pic>
          <p:nvPicPr>
            <p:cNvPr id="39" name="图形 38">
              <a:extLst>
                <a:ext uri="{FF2B5EF4-FFF2-40B4-BE49-F238E27FC236}">
                  <a16:creationId xmlns:a16="http://schemas.microsoft.com/office/drawing/2014/main" id="{D0C65A3B-4D6B-0C08-5EAF-942DD32412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61715" y="3530984"/>
              <a:ext cx="644545" cy="738297"/>
            </a:xfrm>
            <a:prstGeom prst="rect">
              <a:avLst/>
            </a:prstGeom>
          </p:spPr>
        </p:pic>
        <p:sp>
          <p:nvSpPr>
            <p:cNvPr id="40" name="文本框 39">
              <a:extLst>
                <a:ext uri="{FF2B5EF4-FFF2-40B4-BE49-F238E27FC236}">
                  <a16:creationId xmlns:a16="http://schemas.microsoft.com/office/drawing/2014/main" id="{463D28B4-8C6C-DE66-B78C-3C02A0E25C45}"/>
                </a:ext>
              </a:extLst>
            </p:cNvPr>
            <p:cNvSpPr txBox="1"/>
            <p:nvPr/>
          </p:nvSpPr>
          <p:spPr>
            <a:xfrm>
              <a:off x="10520417" y="4367148"/>
              <a:ext cx="1566998" cy="369332"/>
            </a:xfrm>
            <a:prstGeom prst="rect">
              <a:avLst/>
            </a:prstGeom>
            <a:noFill/>
          </p:spPr>
          <p:txBody>
            <a:bodyPr wrap="square">
              <a:spAutoFit/>
            </a:bodyPr>
            <a:lstStyle/>
            <a:p>
              <a:pPr algn="ctr"/>
              <a:r>
                <a:rPr lang="en-US" altLang="zh-CN" b="1" dirty="0">
                  <a:latin typeface="+mn-ea"/>
                </a:rPr>
                <a:t>FTP</a:t>
              </a:r>
              <a:r>
                <a:rPr lang="zh-CN" altLang="en-US" b="1" dirty="0">
                  <a:latin typeface="+mn-ea"/>
                </a:rPr>
                <a:t>服务器</a:t>
              </a:r>
              <a:endParaRPr lang="en-US" altLang="zh-CN" b="1" dirty="0">
                <a:latin typeface="+mn-ea"/>
              </a:endParaRPr>
            </a:p>
          </p:txBody>
        </p:sp>
        <p:sp>
          <p:nvSpPr>
            <p:cNvPr id="44" name="文本框 43">
              <a:extLst>
                <a:ext uri="{FF2B5EF4-FFF2-40B4-BE49-F238E27FC236}">
                  <a16:creationId xmlns:a16="http://schemas.microsoft.com/office/drawing/2014/main" id="{5DC25EC1-F9A6-B756-4BA4-0A213805171B}"/>
                </a:ext>
              </a:extLst>
            </p:cNvPr>
            <p:cNvSpPr txBox="1"/>
            <p:nvPr/>
          </p:nvSpPr>
          <p:spPr>
            <a:xfrm>
              <a:off x="699084" y="4502115"/>
              <a:ext cx="461665" cy="400110"/>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grpSp>
        <p:nvGrpSpPr>
          <p:cNvPr id="51" name="组合 50">
            <a:extLst>
              <a:ext uri="{FF2B5EF4-FFF2-40B4-BE49-F238E27FC236}">
                <a16:creationId xmlns:a16="http://schemas.microsoft.com/office/drawing/2014/main" id="{F3AA27C2-CF8A-3101-0533-8EE199FF4467}"/>
              </a:ext>
            </a:extLst>
          </p:cNvPr>
          <p:cNvGrpSpPr/>
          <p:nvPr/>
        </p:nvGrpSpPr>
        <p:grpSpPr>
          <a:xfrm>
            <a:off x="1701794" y="5068638"/>
            <a:ext cx="4330614" cy="1272959"/>
            <a:chOff x="1699560" y="4897598"/>
            <a:chExt cx="4330614" cy="1272959"/>
          </a:xfrm>
        </p:grpSpPr>
        <p:sp>
          <p:nvSpPr>
            <p:cNvPr id="46" name="文本框 45">
              <a:extLst>
                <a:ext uri="{FF2B5EF4-FFF2-40B4-BE49-F238E27FC236}">
                  <a16:creationId xmlns:a16="http://schemas.microsoft.com/office/drawing/2014/main" id="{CE75B895-848E-9BFE-6BE8-B6BBEA047D81}"/>
                </a:ext>
              </a:extLst>
            </p:cNvPr>
            <p:cNvSpPr txBox="1"/>
            <p:nvPr/>
          </p:nvSpPr>
          <p:spPr>
            <a:xfrm>
              <a:off x="1699560" y="4897598"/>
              <a:ext cx="4021470" cy="369332"/>
            </a:xfrm>
            <a:prstGeom prst="rect">
              <a:avLst/>
            </a:prstGeom>
            <a:noFill/>
          </p:spPr>
          <p:txBody>
            <a:bodyPr wrap="square" rtlCol="0">
              <a:spAutoFit/>
            </a:bodyPr>
            <a:lstStyle/>
            <a:p>
              <a:pPr algn="ctr"/>
              <a:r>
                <a:rPr lang="zh-CN" altLang="en-US" b="1" dirty="0">
                  <a:solidFill>
                    <a:schemeClr val="accent1">
                      <a:lumMod val="75000"/>
                    </a:schemeClr>
                  </a:solidFill>
                </a:rPr>
                <a:t>分组过滤规则</a:t>
              </a:r>
            </a:p>
          </p:txBody>
        </p:sp>
        <p:sp>
          <p:nvSpPr>
            <p:cNvPr id="48" name="矩形 47">
              <a:extLst>
                <a:ext uri="{FF2B5EF4-FFF2-40B4-BE49-F238E27FC236}">
                  <a16:creationId xmlns:a16="http://schemas.microsoft.com/office/drawing/2014/main" id="{19586C88-27E1-426A-3175-39F4B9D7D645}"/>
                </a:ext>
              </a:extLst>
            </p:cNvPr>
            <p:cNvSpPr/>
            <p:nvPr/>
          </p:nvSpPr>
          <p:spPr>
            <a:xfrm>
              <a:off x="1699561" y="5331172"/>
              <a:ext cx="4021469" cy="8393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F41C8FF4-F3D3-D386-A6B3-E14728DD7B05}"/>
                </a:ext>
              </a:extLst>
            </p:cNvPr>
            <p:cNvSpPr txBox="1"/>
            <p:nvPr/>
          </p:nvSpPr>
          <p:spPr>
            <a:xfrm>
              <a:off x="1780693" y="5402080"/>
              <a:ext cx="4249481" cy="369332"/>
            </a:xfrm>
            <a:prstGeom prst="rect">
              <a:avLst/>
            </a:prstGeom>
            <a:noFill/>
          </p:spPr>
          <p:txBody>
            <a:bodyPr wrap="square" rtlCol="0">
              <a:spAutoFit/>
            </a:bodyPr>
            <a:lstStyle/>
            <a:p>
              <a:r>
                <a:rPr lang="zh-CN" altLang="en-US" b="1" dirty="0"/>
                <a:t>对目的端口号为</a:t>
              </a:r>
              <a:r>
                <a:rPr lang="en-US" altLang="zh-CN" b="1" dirty="0"/>
                <a:t>21</a:t>
              </a:r>
              <a:r>
                <a:rPr lang="zh-CN" altLang="en-US" b="1" dirty="0"/>
                <a:t>的出分组进行阻拦</a:t>
              </a:r>
            </a:p>
          </p:txBody>
        </p:sp>
        <p:sp>
          <p:nvSpPr>
            <p:cNvPr id="50" name="文本框 49">
              <a:extLst>
                <a:ext uri="{FF2B5EF4-FFF2-40B4-BE49-F238E27FC236}">
                  <a16:creationId xmlns:a16="http://schemas.microsoft.com/office/drawing/2014/main" id="{C41FD90C-F71C-D413-3E74-E1681F4C2DF3}"/>
                </a:ext>
              </a:extLst>
            </p:cNvPr>
            <p:cNvSpPr txBox="1"/>
            <p:nvPr/>
          </p:nvSpPr>
          <p:spPr>
            <a:xfrm>
              <a:off x="3392979" y="5763289"/>
              <a:ext cx="461665" cy="400110"/>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grpSp>
        <p:nvGrpSpPr>
          <p:cNvPr id="59" name="组合 58">
            <a:extLst>
              <a:ext uri="{FF2B5EF4-FFF2-40B4-BE49-F238E27FC236}">
                <a16:creationId xmlns:a16="http://schemas.microsoft.com/office/drawing/2014/main" id="{874E9C77-3975-431A-09E6-FF2205ED8768}"/>
              </a:ext>
            </a:extLst>
          </p:cNvPr>
          <p:cNvGrpSpPr/>
          <p:nvPr/>
        </p:nvGrpSpPr>
        <p:grpSpPr>
          <a:xfrm>
            <a:off x="713250" y="2044183"/>
            <a:ext cx="10426482" cy="874777"/>
            <a:chOff x="713250" y="2044183"/>
            <a:chExt cx="10426482" cy="874777"/>
          </a:xfrm>
        </p:grpSpPr>
        <p:cxnSp>
          <p:nvCxnSpPr>
            <p:cNvPr id="53" name="连接符: 曲线 52">
              <a:extLst>
                <a:ext uri="{FF2B5EF4-FFF2-40B4-BE49-F238E27FC236}">
                  <a16:creationId xmlns:a16="http://schemas.microsoft.com/office/drawing/2014/main" id="{963770D0-9C73-4F54-0682-E95E560DE915}"/>
                </a:ext>
              </a:extLst>
            </p:cNvPr>
            <p:cNvCxnSpPr>
              <a:stCxn id="37" idx="0"/>
              <a:endCxn id="39" idx="0"/>
            </p:cNvCxnSpPr>
            <p:nvPr/>
          </p:nvCxnSpPr>
          <p:spPr>
            <a:xfrm rot="5400000" flipH="1" flipV="1">
              <a:off x="5920141" y="-2300631"/>
              <a:ext cx="12700" cy="10426482"/>
            </a:xfrm>
            <a:prstGeom prst="curvedConnector3">
              <a:avLst>
                <a:gd name="adj1" fmla="val 4864866"/>
              </a:avLst>
            </a:prstGeom>
            <a:ln w="635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3D92D6A2-729E-A50A-71EB-FE3AB7AD6DB2}"/>
                </a:ext>
              </a:extLst>
            </p:cNvPr>
            <p:cNvSpPr txBox="1"/>
            <p:nvPr/>
          </p:nvSpPr>
          <p:spPr>
            <a:xfrm>
              <a:off x="5212079" y="2044183"/>
              <a:ext cx="1786598" cy="523220"/>
            </a:xfrm>
            <a:prstGeom prst="rect">
              <a:avLst/>
            </a:prstGeom>
            <a:noFill/>
          </p:spPr>
          <p:txBody>
            <a:bodyPr wrap="square" rtlCol="0">
              <a:spAutoFit/>
            </a:bodyPr>
            <a:lstStyle/>
            <a:p>
              <a:pPr algn="ctr"/>
              <a:r>
                <a:rPr lang="zh-CN" altLang="en-US" sz="2800" b="1" dirty="0">
                  <a:solidFill>
                    <a:schemeClr val="accent1">
                      <a:lumMod val="75000"/>
                    </a:schemeClr>
                  </a:solidFill>
                  <a:highlight>
                    <a:srgbClr val="FFFFFF"/>
                  </a:highlight>
                </a:rPr>
                <a:t>无法访问</a:t>
              </a:r>
            </a:p>
          </p:txBody>
        </p:sp>
      </p:grpSp>
    </p:spTree>
    <p:custDataLst>
      <p:tags r:id="rId1"/>
    </p:custDataLst>
    <p:extLst>
      <p:ext uri="{BB962C8B-B14F-4D97-AF65-F5344CB8AC3E}">
        <p14:creationId xmlns:p14="http://schemas.microsoft.com/office/powerpoint/2010/main" val="391944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800" decel="100000"/>
                                        <p:tgtEl>
                                          <p:spTgt spid="45"/>
                                        </p:tgtEl>
                                      </p:cBhvr>
                                    </p:animEffect>
                                    <p:anim calcmode="lin" valueType="num">
                                      <p:cBhvr>
                                        <p:cTn id="8" dur="800" decel="100000" fill="hold"/>
                                        <p:tgtEl>
                                          <p:spTgt spid="45"/>
                                        </p:tgtEl>
                                        <p:attrNameLst>
                                          <p:attrName>style.rotation</p:attrName>
                                        </p:attrNameLst>
                                      </p:cBhvr>
                                      <p:tavLst>
                                        <p:tav tm="0">
                                          <p:val>
                                            <p:fltVal val="-90"/>
                                          </p:val>
                                        </p:tav>
                                        <p:tav tm="100000">
                                          <p:val>
                                            <p:fltVal val="0"/>
                                          </p:val>
                                        </p:tav>
                                      </p:tavLst>
                                    </p:anim>
                                    <p:anim calcmode="lin" valueType="num">
                                      <p:cBhvr>
                                        <p:cTn id="9" dur="800" decel="100000" fill="hold"/>
                                        <p:tgtEl>
                                          <p:spTgt spid="45"/>
                                        </p:tgtEl>
                                        <p:attrNameLst>
                                          <p:attrName>ppt_x</p:attrName>
                                        </p:attrNameLst>
                                      </p:cBhvr>
                                      <p:tavLst>
                                        <p:tav tm="0">
                                          <p:val>
                                            <p:strVal val="#ppt_x+0.4"/>
                                          </p:val>
                                        </p:tav>
                                        <p:tav tm="100000">
                                          <p:val>
                                            <p:strVal val="#ppt_x-0.05"/>
                                          </p:val>
                                        </p:tav>
                                      </p:tavLst>
                                    </p:anim>
                                    <p:anim calcmode="lin" valueType="num">
                                      <p:cBhvr>
                                        <p:cTn id="10" dur="800" decel="100000" fill="hold"/>
                                        <p:tgtEl>
                                          <p:spTgt spid="4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p:tgtEl>
                                          <p:spTgt spid="51"/>
                                        </p:tgtEl>
                                        <p:attrNameLst>
                                          <p:attrName>ppt_y</p:attrName>
                                        </p:attrNameLst>
                                      </p:cBhvr>
                                      <p:tavLst>
                                        <p:tav tm="0">
                                          <p:val>
                                            <p:strVal val="#ppt_y-#ppt_h*1.125000"/>
                                          </p:val>
                                        </p:tav>
                                        <p:tav tm="100000">
                                          <p:val>
                                            <p:strVal val="#ppt_y"/>
                                          </p:val>
                                        </p:tav>
                                      </p:tavLst>
                                    </p:anim>
                                    <p:animEffect transition="in" filter="wipe(down)">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left)">
                                      <p:cBhvr>
                                        <p:cTn id="23"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t>通常，分组过滤规则以</a:t>
            </a:r>
            <a:r>
              <a:rPr lang="zh-CN" altLang="en-US" b="1" dirty="0">
                <a:solidFill>
                  <a:schemeClr val="accent1">
                    <a:lumMod val="75000"/>
                  </a:schemeClr>
                </a:solidFill>
              </a:rPr>
              <a:t>访问控制列表</a:t>
            </a:r>
            <a:r>
              <a:rPr lang="zh-CN" altLang="en-US" b="1" dirty="0"/>
              <a:t>（</a:t>
            </a:r>
            <a:r>
              <a:rPr lang="en-US" altLang="zh-CN" b="1" dirty="0">
                <a:solidFill>
                  <a:schemeClr val="accent1">
                    <a:lumMod val="75000"/>
                  </a:schemeClr>
                </a:solidFill>
              </a:rPr>
              <a:t>A</a:t>
            </a:r>
            <a:r>
              <a:rPr lang="en-US" altLang="zh-CN" b="1" dirty="0"/>
              <a:t>ccess </a:t>
            </a:r>
            <a:r>
              <a:rPr lang="en-US" altLang="zh-CN" b="1" dirty="0">
                <a:solidFill>
                  <a:schemeClr val="accent1">
                    <a:lumMod val="75000"/>
                  </a:schemeClr>
                </a:solidFill>
              </a:rPr>
              <a:t>C</a:t>
            </a:r>
            <a:r>
              <a:rPr lang="en-US" altLang="zh-CN" b="1" dirty="0"/>
              <a:t>ontrol </a:t>
            </a:r>
            <a:r>
              <a:rPr lang="en-US" altLang="zh-CN" b="1" dirty="0">
                <a:solidFill>
                  <a:schemeClr val="accent1">
                    <a:lumMod val="75000"/>
                  </a:schemeClr>
                </a:solidFill>
              </a:rPr>
              <a:t>L</a:t>
            </a:r>
            <a:r>
              <a:rPr lang="en-US" altLang="zh-CN" b="1" dirty="0"/>
              <a:t>ist</a:t>
            </a:r>
            <a:r>
              <a:rPr lang="zh-CN" altLang="en-US" b="1" dirty="0"/>
              <a:t>，</a:t>
            </a:r>
            <a:r>
              <a:rPr lang="en-US" altLang="zh-CN" b="1" dirty="0">
                <a:solidFill>
                  <a:schemeClr val="accent1">
                    <a:lumMod val="75000"/>
                  </a:schemeClr>
                </a:solidFill>
              </a:rPr>
              <a:t>ACL</a:t>
            </a:r>
            <a:r>
              <a:rPr lang="zh-CN" altLang="en-US" b="1" dirty="0"/>
              <a:t>）的形式存储在分组过滤路由器中。</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lïḍè">
            <a:extLst>
              <a:ext uri="{FF2B5EF4-FFF2-40B4-BE49-F238E27FC236}">
                <a16:creationId xmlns:a16="http://schemas.microsoft.com/office/drawing/2014/main" id="{A7BD1A65-5025-0C3B-ECB2-40D6F8E52D87}"/>
              </a:ext>
            </a:extLst>
          </p:cNvPr>
          <p:cNvSpPr txBox="1"/>
          <p:nvPr/>
        </p:nvSpPr>
        <p:spPr>
          <a:xfrm>
            <a:off x="1431083" y="2572162"/>
            <a:ext cx="10456118" cy="465754"/>
          </a:xfrm>
          <a:prstGeom prst="rect">
            <a:avLst/>
          </a:prstGeom>
          <a:noFill/>
        </p:spPr>
        <p:txBody>
          <a:bodyPr wrap="square" lIns="91440" tIns="45720" rIns="91440" bIns="45720" anchor="ctr">
            <a:noAutofit/>
          </a:bodyPr>
          <a:lstStyle/>
          <a:p>
            <a:r>
              <a:rPr lang="zh-CN" altLang="en-US" b="1" dirty="0"/>
              <a:t>网络管理人员可以通过</a:t>
            </a:r>
            <a:r>
              <a:rPr lang="zh-CN" altLang="en-US" b="1" dirty="0">
                <a:solidFill>
                  <a:schemeClr val="accent1">
                    <a:lumMod val="75000"/>
                  </a:schemeClr>
                </a:solidFill>
              </a:rPr>
              <a:t>命令行</a:t>
            </a:r>
            <a:r>
              <a:rPr lang="zh-CN" altLang="en-US" b="1" dirty="0"/>
              <a:t>或</a:t>
            </a:r>
            <a:r>
              <a:rPr lang="zh-CN" altLang="en-US" b="1" dirty="0">
                <a:solidFill>
                  <a:schemeClr val="accent1">
                    <a:lumMod val="75000"/>
                  </a:schemeClr>
                </a:solidFill>
              </a:rPr>
              <a:t>图形界面</a:t>
            </a:r>
            <a:r>
              <a:rPr lang="zh-CN" altLang="en-US" b="1" dirty="0"/>
              <a:t>来配置</a:t>
            </a:r>
            <a:r>
              <a:rPr lang="en-US" altLang="zh-CN" b="1" dirty="0"/>
              <a:t>ACL</a:t>
            </a:r>
            <a:r>
              <a:rPr lang="zh-CN" altLang="en-US" b="1" dirty="0"/>
              <a:t>中的规则。</a:t>
            </a:r>
            <a:endParaRPr lang="en-US" altLang="zh-CN" b="1" dirty="0"/>
          </a:p>
        </p:txBody>
      </p:sp>
      <p:sp>
        <p:nvSpPr>
          <p:cNvPr id="19" name="矩形 18">
            <a:extLst>
              <a:ext uri="{FF2B5EF4-FFF2-40B4-BE49-F238E27FC236}">
                <a16:creationId xmlns:a16="http://schemas.microsoft.com/office/drawing/2014/main" id="{FC883DAD-7D6D-7967-95B5-B8629AD1B1B2}"/>
              </a:ext>
            </a:extLst>
          </p:cNvPr>
          <p:cNvSpPr/>
          <p:nvPr/>
        </p:nvSpPr>
        <p:spPr>
          <a:xfrm>
            <a:off x="1174106" y="267087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3">
            <a:extLst>
              <a:ext uri="{FF2B5EF4-FFF2-40B4-BE49-F238E27FC236}">
                <a16:creationId xmlns:a16="http://schemas.microsoft.com/office/drawing/2014/main" id="{572156E2-DE73-B3EA-55BE-55C4255E4BDB}"/>
              </a:ext>
            </a:extLst>
          </p:cNvPr>
          <p:cNvGraphicFramePr>
            <a:graphicFrameLocks noGrp="1"/>
          </p:cNvGraphicFramePr>
          <p:nvPr/>
        </p:nvGraphicFramePr>
        <p:xfrm>
          <a:off x="1847677" y="3605134"/>
          <a:ext cx="8509802" cy="2494280"/>
        </p:xfrm>
        <a:graphic>
          <a:graphicData uri="http://schemas.openxmlformats.org/drawingml/2006/table">
            <a:tbl>
              <a:tblPr firstRow="1" bandRow="1">
                <a:tableStyleId>{5C22544A-7EE6-4342-B048-85BDC9FD1C3A}</a:tableStyleId>
              </a:tblPr>
              <a:tblGrid>
                <a:gridCol w="469192">
                  <a:extLst>
                    <a:ext uri="{9D8B030D-6E8A-4147-A177-3AD203B41FA5}">
                      <a16:colId xmlns:a16="http://schemas.microsoft.com/office/drawing/2014/main" val="1183872042"/>
                    </a:ext>
                  </a:extLst>
                </a:gridCol>
                <a:gridCol w="420740">
                  <a:extLst>
                    <a:ext uri="{9D8B030D-6E8A-4147-A177-3AD203B41FA5}">
                      <a16:colId xmlns:a16="http://schemas.microsoft.com/office/drawing/2014/main" val="1216381740"/>
                    </a:ext>
                  </a:extLst>
                </a:gridCol>
                <a:gridCol w="1537092">
                  <a:extLst>
                    <a:ext uri="{9D8B030D-6E8A-4147-A177-3AD203B41FA5}">
                      <a16:colId xmlns:a16="http://schemas.microsoft.com/office/drawing/2014/main" val="1944963589"/>
                    </a:ext>
                  </a:extLst>
                </a:gridCol>
                <a:gridCol w="1537092">
                  <a:extLst>
                    <a:ext uri="{9D8B030D-6E8A-4147-A177-3AD203B41FA5}">
                      <a16:colId xmlns:a16="http://schemas.microsoft.com/office/drawing/2014/main" val="3686915237"/>
                    </a:ext>
                  </a:extLst>
                </a:gridCol>
                <a:gridCol w="848616">
                  <a:extLst>
                    <a:ext uri="{9D8B030D-6E8A-4147-A177-3AD203B41FA5}">
                      <a16:colId xmlns:a16="http://schemas.microsoft.com/office/drawing/2014/main" val="722324575"/>
                    </a:ext>
                  </a:extLst>
                </a:gridCol>
                <a:gridCol w="1292659">
                  <a:extLst>
                    <a:ext uri="{9D8B030D-6E8A-4147-A177-3AD203B41FA5}">
                      <a16:colId xmlns:a16="http://schemas.microsoft.com/office/drawing/2014/main" val="4117656248"/>
                    </a:ext>
                  </a:extLst>
                </a:gridCol>
                <a:gridCol w="1292659">
                  <a:extLst>
                    <a:ext uri="{9D8B030D-6E8A-4147-A177-3AD203B41FA5}">
                      <a16:colId xmlns:a16="http://schemas.microsoft.com/office/drawing/2014/main" val="3080978393"/>
                    </a:ext>
                  </a:extLst>
                </a:gridCol>
                <a:gridCol w="1111752">
                  <a:extLst>
                    <a:ext uri="{9D8B030D-6E8A-4147-A177-3AD203B41FA5}">
                      <a16:colId xmlns:a16="http://schemas.microsoft.com/office/drawing/2014/main" val="4097020160"/>
                    </a:ext>
                  </a:extLst>
                </a:gridCol>
              </a:tblGrid>
              <a:tr h="370840">
                <a:tc>
                  <a:txBody>
                    <a:bodyPr/>
                    <a:lstStyle/>
                    <a:p>
                      <a:pPr algn="ctr"/>
                      <a:r>
                        <a:rPr lang="zh-CN" altLang="en-US" sz="1800" b="1" dirty="0">
                          <a:solidFill>
                            <a:schemeClr val="tx1"/>
                          </a:solidFill>
                          <a:latin typeface="+mn-lt"/>
                          <a:ea typeface="+mn-ea"/>
                        </a:rPr>
                        <a:t>编号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处理方法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91484460"/>
                  </a:ext>
                </a:extLst>
              </a:tr>
              <a:tr h="370840">
                <a:tc>
                  <a:txBody>
                    <a:bodyPr/>
                    <a:lstStyle/>
                    <a:p>
                      <a:pPr algn="ctr"/>
                      <a:r>
                        <a:rPr lang="en-US" altLang="zh-CN" sz="1800" b="1" dirty="0">
                          <a:solidFill>
                            <a:schemeClr val="tx1"/>
                          </a:solidFill>
                          <a:latin typeface="+mn-lt"/>
                          <a:ea typeface="+mn-ea"/>
                        </a:rPr>
                        <a:t>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899366"/>
                  </a:ext>
                </a:extLst>
              </a:tr>
              <a:tr h="370840">
                <a:tc>
                  <a:txBody>
                    <a:bodyPr/>
                    <a:lstStyle/>
                    <a:p>
                      <a:pPr algn="ctr"/>
                      <a:r>
                        <a:rPr lang="en-US" altLang="zh-CN" sz="1800" b="1" dirty="0">
                          <a:solidFill>
                            <a:schemeClr val="tx1"/>
                          </a:solidFill>
                          <a:latin typeface="+mn-lt"/>
                          <a:ea typeface="+mn-ea"/>
                        </a:rPr>
                        <a:t>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4488065"/>
                  </a:ext>
                </a:extLst>
              </a:tr>
              <a:tr h="370840">
                <a:tc>
                  <a:txBody>
                    <a:bodyPr/>
                    <a:lstStyle/>
                    <a:p>
                      <a:pPr algn="ctr"/>
                      <a:r>
                        <a:rPr lang="en-US" altLang="zh-CN" sz="1800" b="1" dirty="0">
                          <a:solidFill>
                            <a:schemeClr val="tx1"/>
                          </a:solidFill>
                          <a:latin typeface="+mn-lt"/>
                          <a:ea typeface="+mn-ea"/>
                        </a:rPr>
                        <a:t>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40147"/>
                  </a:ext>
                </a:extLst>
              </a:tr>
              <a:tr h="370840">
                <a:tc>
                  <a:txBody>
                    <a:bodyPr/>
                    <a:lstStyle/>
                    <a:p>
                      <a:pPr algn="ctr"/>
                      <a:r>
                        <a:rPr lang="en-US" altLang="zh-CN" sz="1800" b="1" dirty="0">
                          <a:solidFill>
                            <a:schemeClr val="tx1"/>
                          </a:solidFill>
                          <a:latin typeface="+mn-lt"/>
                          <a:ea typeface="+mn-ea"/>
                        </a:rPr>
                        <a:t>4</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5504649"/>
                  </a:ext>
                </a:extLst>
              </a:tr>
              <a:tr h="370840">
                <a:tc>
                  <a:txBody>
                    <a:bodyPr/>
                    <a:lstStyle/>
                    <a:p>
                      <a:pPr algn="ctr"/>
                      <a:r>
                        <a:rPr lang="en-US" altLang="zh-CN" sz="1800" b="1" dirty="0">
                          <a:solidFill>
                            <a:schemeClr val="tx1"/>
                          </a:solidFill>
                          <a:latin typeface="+mn-lt"/>
                          <a:ea typeface="+mn-ea"/>
                        </a:rPr>
                        <a:t>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211.67.230.1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拒绝通过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7332119"/>
                  </a:ext>
                </a:extLst>
              </a:tr>
            </a:tbl>
          </a:graphicData>
        </a:graphic>
      </p:graphicFrame>
    </p:spTree>
    <p:custDataLst>
      <p:tags r:id="rId1"/>
    </p:custDataLst>
    <p:extLst>
      <p:ext uri="{BB962C8B-B14F-4D97-AF65-F5344CB8AC3E}">
        <p14:creationId xmlns:p14="http://schemas.microsoft.com/office/powerpoint/2010/main" val="1620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 calcmode="lin" valueType="num">
                                      <p:cBhvr>
                                        <p:cTn id="20" dur="500" fill="hold"/>
                                        <p:tgtEl>
                                          <p:spTgt spid="19"/>
                                        </p:tgtEl>
                                        <p:attrNameLst>
                                          <p:attrName>style.rotation</p:attrName>
                                        </p:attrNameLst>
                                      </p:cBhvr>
                                      <p:tavLst>
                                        <p:tav tm="0">
                                          <p:val>
                                            <p:fltVal val="360"/>
                                          </p:val>
                                        </p:tav>
                                        <p:tav tm="100000">
                                          <p:val>
                                            <p:fltVal val="0"/>
                                          </p:val>
                                        </p:tav>
                                      </p:tavLst>
                                    </p:anim>
                                    <p:animEffect transition="in" filter="fade">
                                      <p:cBhvr>
                                        <p:cTn id="21" dur="500"/>
                                        <p:tgtEl>
                                          <p:spTgt spid="1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800" decel="100000"/>
                                        <p:tgtEl>
                                          <p:spTgt spid="20"/>
                                        </p:tgtEl>
                                      </p:cBhvr>
                                    </p:animEffect>
                                    <p:anim calcmode="lin" valueType="num">
                                      <p:cBhvr>
                                        <p:cTn id="30" dur="800" decel="100000" fill="hold"/>
                                        <p:tgtEl>
                                          <p:spTgt spid="20"/>
                                        </p:tgtEl>
                                        <p:attrNameLst>
                                          <p:attrName>style.rotation</p:attrName>
                                        </p:attrNameLst>
                                      </p:cBhvr>
                                      <p:tavLst>
                                        <p:tav tm="0">
                                          <p:val>
                                            <p:fltVal val="-90"/>
                                          </p:val>
                                        </p:tav>
                                        <p:tav tm="100000">
                                          <p:val>
                                            <p:fltVal val="0"/>
                                          </p:val>
                                        </p:tav>
                                      </p:tavLst>
                                    </p:anim>
                                    <p:anim calcmode="lin" valueType="num">
                                      <p:cBhvr>
                                        <p:cTn id="31" dur="800" decel="100000" fill="hold"/>
                                        <p:tgtEl>
                                          <p:spTgt spid="20"/>
                                        </p:tgtEl>
                                        <p:attrNameLst>
                                          <p:attrName>ppt_x</p:attrName>
                                        </p:attrNameLst>
                                      </p:cBhvr>
                                      <p:tavLst>
                                        <p:tav tm="0">
                                          <p:val>
                                            <p:strVal val="#ppt_x+0.4"/>
                                          </p:val>
                                        </p:tav>
                                        <p:tav tm="100000">
                                          <p:val>
                                            <p:strVal val="#ppt_x-0.05"/>
                                          </p:val>
                                        </p:tav>
                                      </p:tavLst>
                                    </p:anim>
                                    <p:anim calcmode="lin" valueType="num">
                                      <p:cBhvr>
                                        <p:cTn id="32" dur="800" decel="100000" fill="hold"/>
                                        <p:tgtEl>
                                          <p:spTgt spid="20"/>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8" grpId="0"/>
      <p:bldP spid="1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50162897-8376-2715-A472-9B44E0CEC3FF}"/>
              </a:ext>
            </a:extLst>
          </p:cNvPr>
          <p:cNvGrpSpPr/>
          <p:nvPr/>
        </p:nvGrpSpPr>
        <p:grpSpPr>
          <a:xfrm>
            <a:off x="442947" y="3820085"/>
            <a:ext cx="11391624" cy="1427517"/>
            <a:chOff x="442947" y="3820085"/>
            <a:chExt cx="11391624" cy="1427517"/>
          </a:xfrm>
        </p:grpSpPr>
        <p:sp>
          <p:nvSpPr>
            <p:cNvPr id="5" name="矩形 4">
              <a:extLst>
                <a:ext uri="{FF2B5EF4-FFF2-40B4-BE49-F238E27FC236}">
                  <a16:creationId xmlns:a16="http://schemas.microsoft.com/office/drawing/2014/main" id="{29C21BBC-6B6F-BF93-6809-D42368413262}"/>
                </a:ext>
              </a:extLst>
            </p:cNvPr>
            <p:cNvSpPr/>
            <p:nvPr/>
          </p:nvSpPr>
          <p:spPr>
            <a:xfrm>
              <a:off x="3324768" y="4269394"/>
              <a:ext cx="8509803" cy="6841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话气泡: 矩形 5">
              <a:extLst>
                <a:ext uri="{FF2B5EF4-FFF2-40B4-BE49-F238E27FC236}">
                  <a16:creationId xmlns:a16="http://schemas.microsoft.com/office/drawing/2014/main" id="{7A41E84D-1024-23CD-0B43-51753522FFAF}"/>
                </a:ext>
              </a:extLst>
            </p:cNvPr>
            <p:cNvSpPr/>
            <p:nvPr/>
          </p:nvSpPr>
          <p:spPr>
            <a:xfrm>
              <a:off x="442947" y="3820085"/>
              <a:ext cx="2694696" cy="1427517"/>
            </a:xfrm>
            <a:prstGeom prst="wedgeRectCallout">
              <a:avLst>
                <a:gd name="adj1" fmla="val 56555"/>
                <a:gd name="adj2" fmla="val -1513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latin typeface="+mn-ea"/>
                </a:rPr>
                <a:t>       使得内网中的主机可以访问因特网中的各种</a:t>
              </a:r>
              <a:r>
                <a:rPr lang="en-US" altLang="zh-CN" b="1" dirty="0">
                  <a:latin typeface="+mn-ea"/>
                </a:rPr>
                <a:t>Web</a:t>
              </a:r>
              <a:r>
                <a:rPr lang="zh-CN" altLang="en-US" b="1" dirty="0">
                  <a:latin typeface="+mn-ea"/>
                </a:rPr>
                <a:t>服务器。</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t>通常，分组过滤规则以</a:t>
            </a:r>
            <a:r>
              <a:rPr lang="zh-CN" altLang="en-US" b="1" dirty="0">
                <a:solidFill>
                  <a:schemeClr val="accent1">
                    <a:lumMod val="75000"/>
                  </a:schemeClr>
                </a:solidFill>
              </a:rPr>
              <a:t>访问控制列表</a:t>
            </a:r>
            <a:r>
              <a:rPr lang="zh-CN" altLang="en-US" b="1" dirty="0"/>
              <a:t>（</a:t>
            </a:r>
            <a:r>
              <a:rPr lang="en-US" altLang="zh-CN" b="1" dirty="0">
                <a:solidFill>
                  <a:schemeClr val="accent1">
                    <a:lumMod val="75000"/>
                  </a:schemeClr>
                </a:solidFill>
              </a:rPr>
              <a:t>A</a:t>
            </a:r>
            <a:r>
              <a:rPr lang="en-US" altLang="zh-CN" b="1" dirty="0"/>
              <a:t>ccess </a:t>
            </a:r>
            <a:r>
              <a:rPr lang="en-US" altLang="zh-CN" b="1" dirty="0">
                <a:solidFill>
                  <a:schemeClr val="accent1">
                    <a:lumMod val="75000"/>
                  </a:schemeClr>
                </a:solidFill>
              </a:rPr>
              <a:t>C</a:t>
            </a:r>
            <a:r>
              <a:rPr lang="en-US" altLang="zh-CN" b="1" dirty="0"/>
              <a:t>ontrol </a:t>
            </a:r>
            <a:r>
              <a:rPr lang="en-US" altLang="zh-CN" b="1" dirty="0">
                <a:solidFill>
                  <a:schemeClr val="accent1">
                    <a:lumMod val="75000"/>
                  </a:schemeClr>
                </a:solidFill>
              </a:rPr>
              <a:t>L</a:t>
            </a:r>
            <a:r>
              <a:rPr lang="en-US" altLang="zh-CN" b="1" dirty="0"/>
              <a:t>ist</a:t>
            </a:r>
            <a:r>
              <a:rPr lang="zh-CN" altLang="en-US" b="1" dirty="0"/>
              <a:t>，</a:t>
            </a:r>
            <a:r>
              <a:rPr lang="en-US" altLang="zh-CN" b="1" dirty="0">
                <a:solidFill>
                  <a:schemeClr val="accent1">
                    <a:lumMod val="75000"/>
                  </a:schemeClr>
                </a:solidFill>
              </a:rPr>
              <a:t>ACL</a:t>
            </a:r>
            <a:r>
              <a:rPr lang="zh-CN" altLang="en-US" b="1" dirty="0"/>
              <a:t>）的形式存储在分组过滤路由器中。</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lïḍè">
            <a:extLst>
              <a:ext uri="{FF2B5EF4-FFF2-40B4-BE49-F238E27FC236}">
                <a16:creationId xmlns:a16="http://schemas.microsoft.com/office/drawing/2014/main" id="{A7BD1A65-5025-0C3B-ECB2-40D6F8E52D87}"/>
              </a:ext>
            </a:extLst>
          </p:cNvPr>
          <p:cNvSpPr txBox="1"/>
          <p:nvPr/>
        </p:nvSpPr>
        <p:spPr>
          <a:xfrm>
            <a:off x="1431083" y="2572162"/>
            <a:ext cx="10456118" cy="465754"/>
          </a:xfrm>
          <a:prstGeom prst="rect">
            <a:avLst/>
          </a:prstGeom>
          <a:noFill/>
        </p:spPr>
        <p:txBody>
          <a:bodyPr wrap="square" lIns="91440" tIns="45720" rIns="91440" bIns="45720" anchor="ctr">
            <a:noAutofit/>
          </a:bodyPr>
          <a:lstStyle/>
          <a:p>
            <a:r>
              <a:rPr lang="zh-CN" altLang="en-US" b="1" dirty="0"/>
              <a:t>网络管理人员可以通过</a:t>
            </a:r>
            <a:r>
              <a:rPr lang="zh-CN" altLang="en-US" b="1" dirty="0">
                <a:solidFill>
                  <a:schemeClr val="accent1">
                    <a:lumMod val="75000"/>
                  </a:schemeClr>
                </a:solidFill>
              </a:rPr>
              <a:t>命令行</a:t>
            </a:r>
            <a:r>
              <a:rPr lang="zh-CN" altLang="en-US" b="1" dirty="0"/>
              <a:t>或</a:t>
            </a:r>
            <a:r>
              <a:rPr lang="zh-CN" altLang="en-US" b="1" dirty="0">
                <a:solidFill>
                  <a:schemeClr val="accent1">
                    <a:lumMod val="75000"/>
                  </a:schemeClr>
                </a:solidFill>
              </a:rPr>
              <a:t>图形界面</a:t>
            </a:r>
            <a:r>
              <a:rPr lang="zh-CN" altLang="en-US" b="1" dirty="0"/>
              <a:t>来配置</a:t>
            </a:r>
            <a:r>
              <a:rPr lang="en-US" altLang="zh-CN" b="1" dirty="0"/>
              <a:t>ACL</a:t>
            </a:r>
            <a:r>
              <a:rPr lang="zh-CN" altLang="en-US" b="1" dirty="0"/>
              <a:t>中的规则。</a:t>
            </a:r>
            <a:endParaRPr lang="en-US" altLang="zh-CN" b="1" dirty="0"/>
          </a:p>
        </p:txBody>
      </p:sp>
      <p:sp>
        <p:nvSpPr>
          <p:cNvPr id="19" name="矩形 18">
            <a:extLst>
              <a:ext uri="{FF2B5EF4-FFF2-40B4-BE49-F238E27FC236}">
                <a16:creationId xmlns:a16="http://schemas.microsoft.com/office/drawing/2014/main" id="{FC883DAD-7D6D-7967-95B5-B8629AD1B1B2}"/>
              </a:ext>
            </a:extLst>
          </p:cNvPr>
          <p:cNvSpPr/>
          <p:nvPr/>
        </p:nvSpPr>
        <p:spPr>
          <a:xfrm>
            <a:off x="1174106" y="267087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3">
            <a:extLst>
              <a:ext uri="{FF2B5EF4-FFF2-40B4-BE49-F238E27FC236}">
                <a16:creationId xmlns:a16="http://schemas.microsoft.com/office/drawing/2014/main" id="{572156E2-DE73-B3EA-55BE-55C4255E4BDB}"/>
              </a:ext>
            </a:extLst>
          </p:cNvPr>
          <p:cNvGraphicFramePr>
            <a:graphicFrameLocks noGrp="1"/>
          </p:cNvGraphicFramePr>
          <p:nvPr/>
        </p:nvGraphicFramePr>
        <p:xfrm>
          <a:off x="3377398" y="3602850"/>
          <a:ext cx="8509802" cy="2494280"/>
        </p:xfrm>
        <a:graphic>
          <a:graphicData uri="http://schemas.openxmlformats.org/drawingml/2006/table">
            <a:tbl>
              <a:tblPr firstRow="1" bandRow="1">
                <a:tableStyleId>{5C22544A-7EE6-4342-B048-85BDC9FD1C3A}</a:tableStyleId>
              </a:tblPr>
              <a:tblGrid>
                <a:gridCol w="469192">
                  <a:extLst>
                    <a:ext uri="{9D8B030D-6E8A-4147-A177-3AD203B41FA5}">
                      <a16:colId xmlns:a16="http://schemas.microsoft.com/office/drawing/2014/main" val="1183872042"/>
                    </a:ext>
                  </a:extLst>
                </a:gridCol>
                <a:gridCol w="420740">
                  <a:extLst>
                    <a:ext uri="{9D8B030D-6E8A-4147-A177-3AD203B41FA5}">
                      <a16:colId xmlns:a16="http://schemas.microsoft.com/office/drawing/2014/main" val="1216381740"/>
                    </a:ext>
                  </a:extLst>
                </a:gridCol>
                <a:gridCol w="1537092">
                  <a:extLst>
                    <a:ext uri="{9D8B030D-6E8A-4147-A177-3AD203B41FA5}">
                      <a16:colId xmlns:a16="http://schemas.microsoft.com/office/drawing/2014/main" val="1944963589"/>
                    </a:ext>
                  </a:extLst>
                </a:gridCol>
                <a:gridCol w="1537092">
                  <a:extLst>
                    <a:ext uri="{9D8B030D-6E8A-4147-A177-3AD203B41FA5}">
                      <a16:colId xmlns:a16="http://schemas.microsoft.com/office/drawing/2014/main" val="3686915237"/>
                    </a:ext>
                  </a:extLst>
                </a:gridCol>
                <a:gridCol w="848616">
                  <a:extLst>
                    <a:ext uri="{9D8B030D-6E8A-4147-A177-3AD203B41FA5}">
                      <a16:colId xmlns:a16="http://schemas.microsoft.com/office/drawing/2014/main" val="722324575"/>
                    </a:ext>
                  </a:extLst>
                </a:gridCol>
                <a:gridCol w="1292659">
                  <a:extLst>
                    <a:ext uri="{9D8B030D-6E8A-4147-A177-3AD203B41FA5}">
                      <a16:colId xmlns:a16="http://schemas.microsoft.com/office/drawing/2014/main" val="4117656248"/>
                    </a:ext>
                  </a:extLst>
                </a:gridCol>
                <a:gridCol w="1292659">
                  <a:extLst>
                    <a:ext uri="{9D8B030D-6E8A-4147-A177-3AD203B41FA5}">
                      <a16:colId xmlns:a16="http://schemas.microsoft.com/office/drawing/2014/main" val="3080978393"/>
                    </a:ext>
                  </a:extLst>
                </a:gridCol>
                <a:gridCol w="1111752">
                  <a:extLst>
                    <a:ext uri="{9D8B030D-6E8A-4147-A177-3AD203B41FA5}">
                      <a16:colId xmlns:a16="http://schemas.microsoft.com/office/drawing/2014/main" val="4097020160"/>
                    </a:ext>
                  </a:extLst>
                </a:gridCol>
              </a:tblGrid>
              <a:tr h="370840">
                <a:tc>
                  <a:txBody>
                    <a:bodyPr/>
                    <a:lstStyle/>
                    <a:p>
                      <a:pPr algn="ctr"/>
                      <a:r>
                        <a:rPr lang="zh-CN" altLang="en-US" sz="1800" b="1" dirty="0">
                          <a:solidFill>
                            <a:schemeClr val="tx1"/>
                          </a:solidFill>
                          <a:latin typeface="+mn-lt"/>
                          <a:ea typeface="+mn-ea"/>
                        </a:rPr>
                        <a:t>编号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处理方法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91484460"/>
                  </a:ext>
                </a:extLst>
              </a:tr>
              <a:tr h="370840">
                <a:tc>
                  <a:txBody>
                    <a:bodyPr/>
                    <a:lstStyle/>
                    <a:p>
                      <a:pPr algn="ctr"/>
                      <a:r>
                        <a:rPr lang="en-US" altLang="zh-CN" sz="1800" b="1" dirty="0">
                          <a:solidFill>
                            <a:schemeClr val="tx1"/>
                          </a:solidFill>
                          <a:latin typeface="+mn-lt"/>
                          <a:ea typeface="+mn-ea"/>
                        </a:rPr>
                        <a:t>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899366"/>
                  </a:ext>
                </a:extLst>
              </a:tr>
              <a:tr h="370840">
                <a:tc>
                  <a:txBody>
                    <a:bodyPr/>
                    <a:lstStyle/>
                    <a:p>
                      <a:pPr algn="ctr"/>
                      <a:r>
                        <a:rPr lang="en-US" altLang="zh-CN" sz="1800" b="1" dirty="0">
                          <a:solidFill>
                            <a:schemeClr val="tx1"/>
                          </a:solidFill>
                          <a:latin typeface="+mn-lt"/>
                          <a:ea typeface="+mn-ea"/>
                        </a:rPr>
                        <a:t>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4488065"/>
                  </a:ext>
                </a:extLst>
              </a:tr>
              <a:tr h="370840">
                <a:tc>
                  <a:txBody>
                    <a:bodyPr/>
                    <a:lstStyle/>
                    <a:p>
                      <a:pPr algn="ctr"/>
                      <a:r>
                        <a:rPr lang="en-US" altLang="zh-CN" sz="1800" b="1" dirty="0">
                          <a:solidFill>
                            <a:schemeClr val="tx1"/>
                          </a:solidFill>
                          <a:latin typeface="+mn-lt"/>
                          <a:ea typeface="+mn-ea"/>
                        </a:rPr>
                        <a:t>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40147"/>
                  </a:ext>
                </a:extLst>
              </a:tr>
              <a:tr h="370840">
                <a:tc>
                  <a:txBody>
                    <a:bodyPr/>
                    <a:lstStyle/>
                    <a:p>
                      <a:pPr algn="ctr"/>
                      <a:r>
                        <a:rPr lang="en-US" altLang="zh-CN" sz="1800" b="1" dirty="0">
                          <a:solidFill>
                            <a:schemeClr val="tx1"/>
                          </a:solidFill>
                          <a:latin typeface="+mn-lt"/>
                          <a:ea typeface="+mn-ea"/>
                        </a:rPr>
                        <a:t>4</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5504649"/>
                  </a:ext>
                </a:extLst>
              </a:tr>
              <a:tr h="370840">
                <a:tc>
                  <a:txBody>
                    <a:bodyPr/>
                    <a:lstStyle/>
                    <a:p>
                      <a:pPr algn="ctr"/>
                      <a:r>
                        <a:rPr lang="en-US" altLang="zh-CN" sz="1800" b="1" dirty="0">
                          <a:solidFill>
                            <a:schemeClr val="tx1"/>
                          </a:solidFill>
                          <a:latin typeface="+mn-lt"/>
                          <a:ea typeface="+mn-ea"/>
                        </a:rPr>
                        <a:t>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211.67.230.1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拒绝通过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7332119"/>
                  </a:ext>
                </a:extLst>
              </a:tr>
            </a:tbl>
          </a:graphicData>
        </a:graphic>
      </p:graphicFrame>
    </p:spTree>
    <p:custDataLst>
      <p:tags r:id="rId1"/>
    </p:custDataLst>
    <p:extLst>
      <p:ext uri="{BB962C8B-B14F-4D97-AF65-F5344CB8AC3E}">
        <p14:creationId xmlns:p14="http://schemas.microsoft.com/office/powerpoint/2010/main" val="316502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50162897-8376-2715-A472-9B44E0CEC3FF}"/>
              </a:ext>
            </a:extLst>
          </p:cNvPr>
          <p:cNvGrpSpPr/>
          <p:nvPr/>
        </p:nvGrpSpPr>
        <p:grpSpPr>
          <a:xfrm>
            <a:off x="442947" y="4451289"/>
            <a:ext cx="11391624" cy="1793934"/>
            <a:chOff x="442947" y="3714505"/>
            <a:chExt cx="11391624" cy="1793934"/>
          </a:xfrm>
        </p:grpSpPr>
        <p:sp>
          <p:nvSpPr>
            <p:cNvPr id="5" name="矩形 4">
              <a:extLst>
                <a:ext uri="{FF2B5EF4-FFF2-40B4-BE49-F238E27FC236}">
                  <a16:creationId xmlns:a16="http://schemas.microsoft.com/office/drawing/2014/main" id="{29C21BBC-6B6F-BF93-6809-D42368413262}"/>
                </a:ext>
              </a:extLst>
            </p:cNvPr>
            <p:cNvSpPr/>
            <p:nvPr/>
          </p:nvSpPr>
          <p:spPr>
            <a:xfrm>
              <a:off x="3324768" y="4269394"/>
              <a:ext cx="8509803" cy="6841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话气泡: 矩形 5">
              <a:extLst>
                <a:ext uri="{FF2B5EF4-FFF2-40B4-BE49-F238E27FC236}">
                  <a16:creationId xmlns:a16="http://schemas.microsoft.com/office/drawing/2014/main" id="{7A41E84D-1024-23CD-0B43-51753522FFAF}"/>
                </a:ext>
              </a:extLst>
            </p:cNvPr>
            <p:cNvSpPr/>
            <p:nvPr/>
          </p:nvSpPr>
          <p:spPr>
            <a:xfrm>
              <a:off x="442947" y="3714505"/>
              <a:ext cx="2694696" cy="1793934"/>
            </a:xfrm>
            <a:prstGeom prst="wedgeRectCallout">
              <a:avLst>
                <a:gd name="adj1" fmla="val 56555"/>
                <a:gd name="adj2" fmla="val -1513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t>       使得因特网中的主机可以访问内网中</a:t>
              </a:r>
              <a:r>
                <a:rPr lang="en-US" altLang="zh-CN" b="1" dirty="0"/>
                <a:t>IP</a:t>
              </a:r>
              <a:r>
                <a:rPr lang="zh-CN" altLang="en-US" b="1" dirty="0"/>
                <a:t>地址为</a:t>
              </a:r>
              <a:r>
                <a:rPr lang="en-US" altLang="zh-CN" b="1" dirty="0"/>
                <a:t>192.168.1.252</a:t>
              </a:r>
              <a:r>
                <a:rPr lang="zh-CN" altLang="en-US" b="1" dirty="0"/>
                <a:t>的电子邮件服务器。</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t>通常，分组过滤规则以</a:t>
            </a:r>
            <a:r>
              <a:rPr lang="zh-CN" altLang="en-US" b="1" dirty="0">
                <a:solidFill>
                  <a:schemeClr val="accent1">
                    <a:lumMod val="75000"/>
                  </a:schemeClr>
                </a:solidFill>
              </a:rPr>
              <a:t>访问控制列表</a:t>
            </a:r>
            <a:r>
              <a:rPr lang="zh-CN" altLang="en-US" b="1" dirty="0"/>
              <a:t>（</a:t>
            </a:r>
            <a:r>
              <a:rPr lang="en-US" altLang="zh-CN" b="1" dirty="0">
                <a:solidFill>
                  <a:schemeClr val="accent1">
                    <a:lumMod val="75000"/>
                  </a:schemeClr>
                </a:solidFill>
              </a:rPr>
              <a:t>A</a:t>
            </a:r>
            <a:r>
              <a:rPr lang="en-US" altLang="zh-CN" b="1" dirty="0"/>
              <a:t>ccess </a:t>
            </a:r>
            <a:r>
              <a:rPr lang="en-US" altLang="zh-CN" b="1" dirty="0">
                <a:solidFill>
                  <a:schemeClr val="accent1">
                    <a:lumMod val="75000"/>
                  </a:schemeClr>
                </a:solidFill>
              </a:rPr>
              <a:t>C</a:t>
            </a:r>
            <a:r>
              <a:rPr lang="en-US" altLang="zh-CN" b="1" dirty="0"/>
              <a:t>ontrol </a:t>
            </a:r>
            <a:r>
              <a:rPr lang="en-US" altLang="zh-CN" b="1" dirty="0">
                <a:solidFill>
                  <a:schemeClr val="accent1">
                    <a:lumMod val="75000"/>
                  </a:schemeClr>
                </a:solidFill>
              </a:rPr>
              <a:t>L</a:t>
            </a:r>
            <a:r>
              <a:rPr lang="en-US" altLang="zh-CN" b="1" dirty="0"/>
              <a:t>ist</a:t>
            </a:r>
            <a:r>
              <a:rPr lang="zh-CN" altLang="en-US" b="1" dirty="0"/>
              <a:t>，</a:t>
            </a:r>
            <a:r>
              <a:rPr lang="en-US" altLang="zh-CN" b="1" dirty="0">
                <a:solidFill>
                  <a:schemeClr val="accent1">
                    <a:lumMod val="75000"/>
                  </a:schemeClr>
                </a:solidFill>
              </a:rPr>
              <a:t>ACL</a:t>
            </a:r>
            <a:r>
              <a:rPr lang="zh-CN" altLang="en-US" b="1" dirty="0"/>
              <a:t>）的形式存储在分组过滤路由器中。</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lïḍè">
            <a:extLst>
              <a:ext uri="{FF2B5EF4-FFF2-40B4-BE49-F238E27FC236}">
                <a16:creationId xmlns:a16="http://schemas.microsoft.com/office/drawing/2014/main" id="{A7BD1A65-5025-0C3B-ECB2-40D6F8E52D87}"/>
              </a:ext>
            </a:extLst>
          </p:cNvPr>
          <p:cNvSpPr txBox="1"/>
          <p:nvPr/>
        </p:nvSpPr>
        <p:spPr>
          <a:xfrm>
            <a:off x="1431083" y="2572162"/>
            <a:ext cx="10456118" cy="465754"/>
          </a:xfrm>
          <a:prstGeom prst="rect">
            <a:avLst/>
          </a:prstGeom>
          <a:noFill/>
        </p:spPr>
        <p:txBody>
          <a:bodyPr wrap="square" lIns="91440" tIns="45720" rIns="91440" bIns="45720" anchor="ctr">
            <a:noAutofit/>
          </a:bodyPr>
          <a:lstStyle/>
          <a:p>
            <a:r>
              <a:rPr lang="zh-CN" altLang="en-US" b="1" dirty="0"/>
              <a:t>网络管理人员可以通过</a:t>
            </a:r>
            <a:r>
              <a:rPr lang="zh-CN" altLang="en-US" b="1" dirty="0">
                <a:solidFill>
                  <a:schemeClr val="accent1">
                    <a:lumMod val="75000"/>
                  </a:schemeClr>
                </a:solidFill>
              </a:rPr>
              <a:t>命令行</a:t>
            </a:r>
            <a:r>
              <a:rPr lang="zh-CN" altLang="en-US" b="1" dirty="0"/>
              <a:t>或</a:t>
            </a:r>
            <a:r>
              <a:rPr lang="zh-CN" altLang="en-US" b="1" dirty="0">
                <a:solidFill>
                  <a:schemeClr val="accent1">
                    <a:lumMod val="75000"/>
                  </a:schemeClr>
                </a:solidFill>
              </a:rPr>
              <a:t>图形界面</a:t>
            </a:r>
            <a:r>
              <a:rPr lang="zh-CN" altLang="en-US" b="1" dirty="0"/>
              <a:t>来配置</a:t>
            </a:r>
            <a:r>
              <a:rPr lang="en-US" altLang="zh-CN" b="1" dirty="0"/>
              <a:t>ACL</a:t>
            </a:r>
            <a:r>
              <a:rPr lang="zh-CN" altLang="en-US" b="1" dirty="0"/>
              <a:t>中的规则。</a:t>
            </a:r>
            <a:endParaRPr lang="en-US" altLang="zh-CN" b="1" dirty="0"/>
          </a:p>
        </p:txBody>
      </p:sp>
      <p:sp>
        <p:nvSpPr>
          <p:cNvPr id="19" name="矩形 18">
            <a:extLst>
              <a:ext uri="{FF2B5EF4-FFF2-40B4-BE49-F238E27FC236}">
                <a16:creationId xmlns:a16="http://schemas.microsoft.com/office/drawing/2014/main" id="{FC883DAD-7D6D-7967-95B5-B8629AD1B1B2}"/>
              </a:ext>
            </a:extLst>
          </p:cNvPr>
          <p:cNvSpPr/>
          <p:nvPr/>
        </p:nvSpPr>
        <p:spPr>
          <a:xfrm>
            <a:off x="1174106" y="267087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3">
            <a:extLst>
              <a:ext uri="{FF2B5EF4-FFF2-40B4-BE49-F238E27FC236}">
                <a16:creationId xmlns:a16="http://schemas.microsoft.com/office/drawing/2014/main" id="{572156E2-DE73-B3EA-55BE-55C4255E4BDB}"/>
              </a:ext>
            </a:extLst>
          </p:cNvPr>
          <p:cNvGraphicFramePr>
            <a:graphicFrameLocks noGrp="1"/>
          </p:cNvGraphicFramePr>
          <p:nvPr/>
        </p:nvGraphicFramePr>
        <p:xfrm>
          <a:off x="3377398" y="3602850"/>
          <a:ext cx="8509802" cy="2494280"/>
        </p:xfrm>
        <a:graphic>
          <a:graphicData uri="http://schemas.openxmlformats.org/drawingml/2006/table">
            <a:tbl>
              <a:tblPr firstRow="1" bandRow="1">
                <a:tableStyleId>{5C22544A-7EE6-4342-B048-85BDC9FD1C3A}</a:tableStyleId>
              </a:tblPr>
              <a:tblGrid>
                <a:gridCol w="469192">
                  <a:extLst>
                    <a:ext uri="{9D8B030D-6E8A-4147-A177-3AD203B41FA5}">
                      <a16:colId xmlns:a16="http://schemas.microsoft.com/office/drawing/2014/main" val="1183872042"/>
                    </a:ext>
                  </a:extLst>
                </a:gridCol>
                <a:gridCol w="420740">
                  <a:extLst>
                    <a:ext uri="{9D8B030D-6E8A-4147-A177-3AD203B41FA5}">
                      <a16:colId xmlns:a16="http://schemas.microsoft.com/office/drawing/2014/main" val="1216381740"/>
                    </a:ext>
                  </a:extLst>
                </a:gridCol>
                <a:gridCol w="1537092">
                  <a:extLst>
                    <a:ext uri="{9D8B030D-6E8A-4147-A177-3AD203B41FA5}">
                      <a16:colId xmlns:a16="http://schemas.microsoft.com/office/drawing/2014/main" val="1944963589"/>
                    </a:ext>
                  </a:extLst>
                </a:gridCol>
                <a:gridCol w="1537092">
                  <a:extLst>
                    <a:ext uri="{9D8B030D-6E8A-4147-A177-3AD203B41FA5}">
                      <a16:colId xmlns:a16="http://schemas.microsoft.com/office/drawing/2014/main" val="3686915237"/>
                    </a:ext>
                  </a:extLst>
                </a:gridCol>
                <a:gridCol w="848616">
                  <a:extLst>
                    <a:ext uri="{9D8B030D-6E8A-4147-A177-3AD203B41FA5}">
                      <a16:colId xmlns:a16="http://schemas.microsoft.com/office/drawing/2014/main" val="722324575"/>
                    </a:ext>
                  </a:extLst>
                </a:gridCol>
                <a:gridCol w="1292659">
                  <a:extLst>
                    <a:ext uri="{9D8B030D-6E8A-4147-A177-3AD203B41FA5}">
                      <a16:colId xmlns:a16="http://schemas.microsoft.com/office/drawing/2014/main" val="4117656248"/>
                    </a:ext>
                  </a:extLst>
                </a:gridCol>
                <a:gridCol w="1292659">
                  <a:extLst>
                    <a:ext uri="{9D8B030D-6E8A-4147-A177-3AD203B41FA5}">
                      <a16:colId xmlns:a16="http://schemas.microsoft.com/office/drawing/2014/main" val="3080978393"/>
                    </a:ext>
                  </a:extLst>
                </a:gridCol>
                <a:gridCol w="1111752">
                  <a:extLst>
                    <a:ext uri="{9D8B030D-6E8A-4147-A177-3AD203B41FA5}">
                      <a16:colId xmlns:a16="http://schemas.microsoft.com/office/drawing/2014/main" val="4097020160"/>
                    </a:ext>
                  </a:extLst>
                </a:gridCol>
              </a:tblGrid>
              <a:tr h="370840">
                <a:tc>
                  <a:txBody>
                    <a:bodyPr/>
                    <a:lstStyle/>
                    <a:p>
                      <a:pPr algn="ctr"/>
                      <a:r>
                        <a:rPr lang="zh-CN" altLang="en-US" sz="1800" b="1" dirty="0">
                          <a:solidFill>
                            <a:schemeClr val="tx1"/>
                          </a:solidFill>
                          <a:latin typeface="+mn-lt"/>
                          <a:ea typeface="+mn-ea"/>
                        </a:rPr>
                        <a:t>编号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处理方法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91484460"/>
                  </a:ext>
                </a:extLst>
              </a:tr>
              <a:tr h="370840">
                <a:tc>
                  <a:txBody>
                    <a:bodyPr/>
                    <a:lstStyle/>
                    <a:p>
                      <a:pPr algn="ctr"/>
                      <a:r>
                        <a:rPr lang="en-US" altLang="zh-CN" sz="1800" b="1" dirty="0">
                          <a:solidFill>
                            <a:schemeClr val="tx1"/>
                          </a:solidFill>
                          <a:latin typeface="+mn-lt"/>
                          <a:ea typeface="+mn-ea"/>
                        </a:rPr>
                        <a:t>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899366"/>
                  </a:ext>
                </a:extLst>
              </a:tr>
              <a:tr h="370840">
                <a:tc>
                  <a:txBody>
                    <a:bodyPr/>
                    <a:lstStyle/>
                    <a:p>
                      <a:pPr algn="ctr"/>
                      <a:r>
                        <a:rPr lang="en-US" altLang="zh-CN" sz="1800" b="1" dirty="0">
                          <a:solidFill>
                            <a:schemeClr val="tx1"/>
                          </a:solidFill>
                          <a:latin typeface="+mn-lt"/>
                          <a:ea typeface="+mn-ea"/>
                        </a:rPr>
                        <a:t>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4488065"/>
                  </a:ext>
                </a:extLst>
              </a:tr>
              <a:tr h="370840">
                <a:tc>
                  <a:txBody>
                    <a:bodyPr/>
                    <a:lstStyle/>
                    <a:p>
                      <a:pPr algn="ctr"/>
                      <a:r>
                        <a:rPr lang="en-US" altLang="zh-CN" sz="1800" b="1" dirty="0">
                          <a:solidFill>
                            <a:schemeClr val="tx1"/>
                          </a:solidFill>
                          <a:latin typeface="+mn-lt"/>
                          <a:ea typeface="+mn-ea"/>
                        </a:rPr>
                        <a:t>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40147"/>
                  </a:ext>
                </a:extLst>
              </a:tr>
              <a:tr h="370840">
                <a:tc>
                  <a:txBody>
                    <a:bodyPr/>
                    <a:lstStyle/>
                    <a:p>
                      <a:pPr algn="ctr"/>
                      <a:r>
                        <a:rPr lang="en-US" altLang="zh-CN" sz="1800" b="1" dirty="0">
                          <a:solidFill>
                            <a:schemeClr val="tx1"/>
                          </a:solidFill>
                          <a:latin typeface="+mn-lt"/>
                          <a:ea typeface="+mn-ea"/>
                        </a:rPr>
                        <a:t>4</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5504649"/>
                  </a:ext>
                </a:extLst>
              </a:tr>
              <a:tr h="370840">
                <a:tc>
                  <a:txBody>
                    <a:bodyPr/>
                    <a:lstStyle/>
                    <a:p>
                      <a:pPr algn="ctr"/>
                      <a:r>
                        <a:rPr lang="en-US" altLang="zh-CN" sz="1800" b="1" dirty="0">
                          <a:solidFill>
                            <a:schemeClr val="tx1"/>
                          </a:solidFill>
                          <a:latin typeface="+mn-lt"/>
                          <a:ea typeface="+mn-ea"/>
                        </a:rPr>
                        <a:t>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211.67.230.1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拒绝通过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7332119"/>
                  </a:ext>
                </a:extLst>
              </a:tr>
            </a:tbl>
          </a:graphicData>
        </a:graphic>
      </p:graphicFrame>
    </p:spTree>
    <p:custDataLst>
      <p:tags r:id="rId1"/>
    </p:custDataLst>
    <p:extLst>
      <p:ext uri="{BB962C8B-B14F-4D97-AF65-F5344CB8AC3E}">
        <p14:creationId xmlns:p14="http://schemas.microsoft.com/office/powerpoint/2010/main" val="289303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8A8E87F5-EDA5-6B4A-839F-293AE30F53B0}"/>
              </a:ext>
            </a:extLst>
          </p:cNvPr>
          <p:cNvSpPr/>
          <p:nvPr/>
        </p:nvSpPr>
        <p:spPr>
          <a:xfrm>
            <a:off x="2113280" y="1267862"/>
            <a:ext cx="9773919" cy="787199"/>
          </a:xfrm>
          <a:prstGeom prst="rect">
            <a:avLst/>
          </a:prstGeom>
          <a:no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sz="1600" b="1" dirty="0">
                <a:solidFill>
                  <a:schemeClr val="tx1"/>
                </a:solidFill>
              </a:rPr>
              <a:t>确保网络中传输的信息只有其发送方和接收方才能懂得其含义，而信息的截获者则看不懂所截获的数据。显然，保密性是计算机网络中最基本的安全服务，也是对付被动攻击所必须具备的功能。</a:t>
            </a:r>
          </a:p>
        </p:txBody>
      </p:sp>
      <p:sp>
        <p:nvSpPr>
          <p:cNvPr id="30" name="矩形 29">
            <a:extLst>
              <a:ext uri="{FF2B5EF4-FFF2-40B4-BE49-F238E27FC236}">
                <a16:creationId xmlns:a16="http://schemas.microsoft.com/office/drawing/2014/main" id="{67DB752D-1D85-568B-2BC7-D773D6E7A6C3}"/>
              </a:ext>
            </a:extLst>
          </p:cNvPr>
          <p:cNvSpPr/>
          <p:nvPr/>
        </p:nvSpPr>
        <p:spPr>
          <a:xfrm>
            <a:off x="2113279" y="2139082"/>
            <a:ext cx="9773919" cy="787199"/>
          </a:xfrm>
          <a:prstGeom prst="rect">
            <a:avLst/>
          </a:prstGeom>
          <a:no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sz="1600" b="1" dirty="0">
                <a:solidFill>
                  <a:schemeClr val="tx1"/>
                </a:solidFill>
              </a:rPr>
              <a:t>确保网络中传输的信息不被攻击者篡改或伪造，它在应对主动攻击时也是必不可少的。</a:t>
            </a:r>
          </a:p>
        </p:txBody>
      </p:sp>
      <p:sp>
        <p:nvSpPr>
          <p:cNvPr id="31" name="矩形 30">
            <a:extLst>
              <a:ext uri="{FF2B5EF4-FFF2-40B4-BE49-F238E27FC236}">
                <a16:creationId xmlns:a16="http://schemas.microsoft.com/office/drawing/2014/main" id="{B4C5F0DB-3FA6-00C8-3560-A445F39A8DEE}"/>
              </a:ext>
            </a:extLst>
          </p:cNvPr>
          <p:cNvSpPr/>
          <p:nvPr/>
        </p:nvSpPr>
        <p:spPr>
          <a:xfrm>
            <a:off x="2113278" y="3010302"/>
            <a:ext cx="9773919" cy="787199"/>
          </a:xfrm>
          <a:prstGeom prst="rect">
            <a:avLst/>
          </a:prstGeom>
          <a:no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sz="1600" b="1" dirty="0">
                <a:solidFill>
                  <a:schemeClr val="tx1"/>
                </a:solidFill>
              </a:rPr>
              <a:t>通信两端的实体能够相互验证对方的真实身份，确保不会与冒充者进行通信。目前频发的网络诈骗，多数情况都是由于在网络上不能鉴别出对方的真实身份。实体鉴别在对付主动攻击时是非常重要的。</a:t>
            </a:r>
          </a:p>
        </p:txBody>
      </p:sp>
      <p:sp>
        <p:nvSpPr>
          <p:cNvPr id="33" name="矩形 32">
            <a:extLst>
              <a:ext uri="{FF2B5EF4-FFF2-40B4-BE49-F238E27FC236}">
                <a16:creationId xmlns:a16="http://schemas.microsoft.com/office/drawing/2014/main" id="{8A40A1D5-381E-E5AC-DC60-587C3BC9E8AD}"/>
              </a:ext>
            </a:extLst>
          </p:cNvPr>
          <p:cNvSpPr/>
          <p:nvPr/>
        </p:nvSpPr>
        <p:spPr>
          <a:xfrm>
            <a:off x="2113277" y="3881522"/>
            <a:ext cx="9773919" cy="787199"/>
          </a:xfrm>
          <a:prstGeom prst="rect">
            <a:avLst/>
          </a:prstGeom>
          <a:no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sz="1600" b="1" dirty="0">
                <a:solidFill>
                  <a:schemeClr val="tx1"/>
                </a:solidFill>
              </a:rPr>
              <a:t>用来防止发送方或接收方否认发送或接收过某信息。在电子商务中这是一种非常重要的安全服务。</a:t>
            </a:r>
          </a:p>
        </p:txBody>
      </p:sp>
      <p:sp>
        <p:nvSpPr>
          <p:cNvPr id="34" name="矩形 33">
            <a:extLst>
              <a:ext uri="{FF2B5EF4-FFF2-40B4-BE49-F238E27FC236}">
                <a16:creationId xmlns:a16="http://schemas.microsoft.com/office/drawing/2014/main" id="{6934E046-5ABC-3CB9-648A-CA30800AE812}"/>
              </a:ext>
            </a:extLst>
          </p:cNvPr>
          <p:cNvSpPr/>
          <p:nvPr/>
        </p:nvSpPr>
        <p:spPr>
          <a:xfrm>
            <a:off x="2113276" y="4753389"/>
            <a:ext cx="9773919" cy="787199"/>
          </a:xfrm>
          <a:prstGeom prst="rect">
            <a:avLst/>
          </a:prstGeom>
          <a:no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sz="1600" b="1" dirty="0">
                <a:solidFill>
                  <a:schemeClr val="tx1"/>
                </a:solidFill>
              </a:rPr>
              <a:t>可以限制和控制不同实体对信息源或其他系统资源进行访问的能力。必须在鉴别实体身份的基础上对实体的访问权限进行控制。</a:t>
            </a:r>
          </a:p>
        </p:txBody>
      </p:sp>
      <p:sp>
        <p:nvSpPr>
          <p:cNvPr id="35" name="矩形 34">
            <a:extLst>
              <a:ext uri="{FF2B5EF4-FFF2-40B4-BE49-F238E27FC236}">
                <a16:creationId xmlns:a16="http://schemas.microsoft.com/office/drawing/2014/main" id="{804009A2-6722-B763-9C79-D1E66947401A}"/>
              </a:ext>
            </a:extLst>
          </p:cNvPr>
          <p:cNvSpPr/>
          <p:nvPr/>
        </p:nvSpPr>
        <p:spPr>
          <a:xfrm>
            <a:off x="2113281" y="5623963"/>
            <a:ext cx="9773919" cy="787199"/>
          </a:xfrm>
          <a:prstGeom prst="rect">
            <a:avLst/>
          </a:prstGeom>
          <a:no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sz="1600" b="1" dirty="0">
                <a:solidFill>
                  <a:schemeClr val="tx1"/>
                </a:solidFill>
              </a:rPr>
              <a:t>确保授权用户能够正常访问系统信息和资源。很多攻击都会导致系统可用性的损失，拒绝服务</a:t>
            </a:r>
            <a:r>
              <a:rPr lang="en-US" altLang="zh-CN" sz="1600" b="1" dirty="0">
                <a:solidFill>
                  <a:schemeClr val="tx1"/>
                </a:solidFill>
              </a:rPr>
              <a:t>DoS</a:t>
            </a:r>
            <a:r>
              <a:rPr lang="zh-CN" altLang="en-US" sz="1600" b="1" dirty="0">
                <a:solidFill>
                  <a:schemeClr val="tx1"/>
                </a:solidFill>
              </a:rPr>
              <a:t>攻击就是可用性最直接的威胁。</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3" cy="400110"/>
            <a:chOff x="424117" y="898245"/>
            <a:chExt cx="6192343"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088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4997" y="898245"/>
              <a:ext cx="5501463" cy="400110"/>
            </a:xfrm>
            <a:prstGeom prst="rect">
              <a:avLst/>
            </a:prstGeom>
            <a:noFill/>
          </p:spPr>
          <p:txBody>
            <a:bodyPr wrap="square" rtlCol="0">
              <a:spAutoFit/>
            </a:bodyPr>
            <a:lstStyle/>
            <a:p>
              <a:r>
                <a:rPr lang="zh-CN" altLang="en-US" sz="2000" b="1" dirty="0"/>
                <a:t>安全服务</a:t>
              </a:r>
            </a:p>
          </p:txBody>
        </p:sp>
      </p:grpSp>
      <p:sp>
        <p:nvSpPr>
          <p:cNvPr id="6" name="矩形 5">
            <a:extLst>
              <a:ext uri="{FF2B5EF4-FFF2-40B4-BE49-F238E27FC236}">
                <a16:creationId xmlns:a16="http://schemas.microsoft.com/office/drawing/2014/main" id="{3EB6E8B9-E64D-700C-FDEB-8F3EC02E9CFC}"/>
              </a:ext>
            </a:extLst>
          </p:cNvPr>
          <p:cNvSpPr/>
          <p:nvPr/>
        </p:nvSpPr>
        <p:spPr>
          <a:xfrm>
            <a:off x="670561" y="1267862"/>
            <a:ext cx="1442720" cy="787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保密性</a:t>
            </a:r>
          </a:p>
        </p:txBody>
      </p:sp>
      <p:sp>
        <p:nvSpPr>
          <p:cNvPr id="23" name="矩形 22">
            <a:extLst>
              <a:ext uri="{FF2B5EF4-FFF2-40B4-BE49-F238E27FC236}">
                <a16:creationId xmlns:a16="http://schemas.microsoft.com/office/drawing/2014/main" id="{C5EE5947-CA76-A850-2A02-1F20AA9123CB}"/>
              </a:ext>
            </a:extLst>
          </p:cNvPr>
          <p:cNvSpPr/>
          <p:nvPr/>
        </p:nvSpPr>
        <p:spPr>
          <a:xfrm>
            <a:off x="670561" y="2139082"/>
            <a:ext cx="1442720" cy="787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报文完整性</a:t>
            </a:r>
          </a:p>
        </p:txBody>
      </p:sp>
      <p:sp>
        <p:nvSpPr>
          <p:cNvPr id="25" name="矩形 24">
            <a:extLst>
              <a:ext uri="{FF2B5EF4-FFF2-40B4-BE49-F238E27FC236}">
                <a16:creationId xmlns:a16="http://schemas.microsoft.com/office/drawing/2014/main" id="{C0088EC7-E6F9-A6B9-F645-0DDCBF01A58D}"/>
              </a:ext>
            </a:extLst>
          </p:cNvPr>
          <p:cNvSpPr/>
          <p:nvPr/>
        </p:nvSpPr>
        <p:spPr>
          <a:xfrm>
            <a:off x="670561" y="3010302"/>
            <a:ext cx="1442720" cy="787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实体鉴别</a:t>
            </a:r>
          </a:p>
        </p:txBody>
      </p:sp>
      <p:sp>
        <p:nvSpPr>
          <p:cNvPr id="26" name="矩形 25">
            <a:extLst>
              <a:ext uri="{FF2B5EF4-FFF2-40B4-BE49-F238E27FC236}">
                <a16:creationId xmlns:a16="http://schemas.microsoft.com/office/drawing/2014/main" id="{7A97ECAD-4088-CE55-CD8B-770C16D58FF3}"/>
              </a:ext>
            </a:extLst>
          </p:cNvPr>
          <p:cNvSpPr/>
          <p:nvPr/>
        </p:nvSpPr>
        <p:spPr>
          <a:xfrm>
            <a:off x="670561" y="3881522"/>
            <a:ext cx="1442720" cy="787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不可否认性</a:t>
            </a:r>
          </a:p>
        </p:txBody>
      </p:sp>
      <p:sp>
        <p:nvSpPr>
          <p:cNvPr id="27" name="矩形 26">
            <a:extLst>
              <a:ext uri="{FF2B5EF4-FFF2-40B4-BE49-F238E27FC236}">
                <a16:creationId xmlns:a16="http://schemas.microsoft.com/office/drawing/2014/main" id="{D35E133C-65D4-8BBA-3243-C088ECE95EB6}"/>
              </a:ext>
            </a:extLst>
          </p:cNvPr>
          <p:cNvSpPr/>
          <p:nvPr/>
        </p:nvSpPr>
        <p:spPr>
          <a:xfrm>
            <a:off x="670561" y="4752742"/>
            <a:ext cx="1442720" cy="787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访问控制</a:t>
            </a:r>
          </a:p>
        </p:txBody>
      </p:sp>
      <p:sp>
        <p:nvSpPr>
          <p:cNvPr id="28" name="矩形 27">
            <a:extLst>
              <a:ext uri="{FF2B5EF4-FFF2-40B4-BE49-F238E27FC236}">
                <a16:creationId xmlns:a16="http://schemas.microsoft.com/office/drawing/2014/main" id="{83FC1628-54E1-DB85-8BB6-C2E69FD32AAE}"/>
              </a:ext>
            </a:extLst>
          </p:cNvPr>
          <p:cNvSpPr/>
          <p:nvPr/>
        </p:nvSpPr>
        <p:spPr>
          <a:xfrm>
            <a:off x="670561" y="5623963"/>
            <a:ext cx="1442720" cy="787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可用性</a:t>
            </a:r>
          </a:p>
        </p:txBody>
      </p:sp>
    </p:spTree>
    <p:custDataLst>
      <p:tags r:id="rId1"/>
    </p:custDataLst>
    <p:extLst>
      <p:ext uri="{BB962C8B-B14F-4D97-AF65-F5344CB8AC3E}">
        <p14:creationId xmlns:p14="http://schemas.microsoft.com/office/powerpoint/2010/main" val="35986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p:tgtEl>
                                          <p:spTgt spid="29"/>
                                        </p:tgtEl>
                                        <p:attrNameLst>
                                          <p:attrName>ppt_x</p:attrName>
                                        </p:attrNameLst>
                                      </p:cBhvr>
                                      <p:tavLst>
                                        <p:tav tm="0">
                                          <p:val>
                                            <p:strVal val="#ppt_x-#ppt_w*1.125000"/>
                                          </p:val>
                                        </p:tav>
                                        <p:tav tm="100000">
                                          <p:val>
                                            <p:strVal val="#ppt_x"/>
                                          </p:val>
                                        </p:tav>
                                      </p:tavLst>
                                    </p:anim>
                                    <p:animEffect transition="in" filter="wipe(right)">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p:tgtEl>
                                          <p:spTgt spid="30"/>
                                        </p:tgtEl>
                                        <p:attrNameLst>
                                          <p:attrName>ppt_x</p:attrName>
                                        </p:attrNameLst>
                                      </p:cBhvr>
                                      <p:tavLst>
                                        <p:tav tm="0">
                                          <p:val>
                                            <p:strVal val="#ppt_x-#ppt_w*1.125000"/>
                                          </p:val>
                                        </p:tav>
                                        <p:tav tm="100000">
                                          <p:val>
                                            <p:strVal val="#ppt_x"/>
                                          </p:val>
                                        </p:tav>
                                      </p:tavLst>
                                    </p:anim>
                                    <p:animEffect transition="in" filter="wipe(right)">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p:tgtEl>
                                          <p:spTgt spid="31"/>
                                        </p:tgtEl>
                                        <p:attrNameLst>
                                          <p:attrName>ppt_x</p:attrName>
                                        </p:attrNameLst>
                                      </p:cBhvr>
                                      <p:tavLst>
                                        <p:tav tm="0">
                                          <p:val>
                                            <p:strVal val="#ppt_x-#ppt_w*1.125000"/>
                                          </p:val>
                                        </p:tav>
                                        <p:tav tm="100000">
                                          <p:val>
                                            <p:strVal val="#ppt_x"/>
                                          </p:val>
                                        </p:tav>
                                      </p:tavLst>
                                    </p:anim>
                                    <p:animEffect transition="in" filter="wipe(right)">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8"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p:tgtEl>
                                          <p:spTgt spid="33"/>
                                        </p:tgtEl>
                                        <p:attrNameLst>
                                          <p:attrName>ppt_x</p:attrName>
                                        </p:attrNameLst>
                                      </p:cBhvr>
                                      <p:tavLst>
                                        <p:tav tm="0">
                                          <p:val>
                                            <p:strVal val="#ppt_x-#ppt_w*1.125000"/>
                                          </p:val>
                                        </p:tav>
                                        <p:tav tm="100000">
                                          <p:val>
                                            <p:strVal val="#ppt_x"/>
                                          </p:val>
                                        </p:tav>
                                      </p:tavLst>
                                    </p:anim>
                                    <p:animEffect transition="in" filter="wipe(right)">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p:tgtEl>
                                          <p:spTgt spid="34"/>
                                        </p:tgtEl>
                                        <p:attrNameLst>
                                          <p:attrName>ppt_x</p:attrName>
                                        </p:attrNameLst>
                                      </p:cBhvr>
                                      <p:tavLst>
                                        <p:tav tm="0">
                                          <p:val>
                                            <p:strVal val="#ppt_x-#ppt_w*1.125000"/>
                                          </p:val>
                                        </p:tav>
                                        <p:tav tm="100000">
                                          <p:val>
                                            <p:strVal val="#ppt_x"/>
                                          </p:val>
                                        </p:tav>
                                      </p:tavLst>
                                    </p:anim>
                                    <p:animEffect transition="in" filter="wipe(right)">
                                      <p:cBhvr>
                                        <p:cTn id="80" dur="5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8"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additive="base">
                                        <p:cTn id="85" dur="500"/>
                                        <p:tgtEl>
                                          <p:spTgt spid="35"/>
                                        </p:tgtEl>
                                        <p:attrNameLst>
                                          <p:attrName>ppt_x</p:attrName>
                                        </p:attrNameLst>
                                      </p:cBhvr>
                                      <p:tavLst>
                                        <p:tav tm="0">
                                          <p:val>
                                            <p:strVal val="#ppt_x-#ppt_w*1.125000"/>
                                          </p:val>
                                        </p:tav>
                                        <p:tav tm="100000">
                                          <p:val>
                                            <p:strVal val="#ppt_x"/>
                                          </p:val>
                                        </p:tav>
                                      </p:tavLst>
                                    </p:anim>
                                    <p:animEffect transition="in" filter="wipe(right)">
                                      <p:cBhvr>
                                        <p:cTn id="8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P spid="35" grpId="0" animBg="1"/>
      <p:bldP spid="6" grpId="0" animBg="1"/>
      <p:bldP spid="23" grpId="0" animBg="1"/>
      <p:bldP spid="25" grpId="0" animBg="1"/>
      <p:bldP spid="26" grpId="0" animBg="1"/>
      <p:bldP spid="27" grpId="0" animBg="1"/>
      <p:bldP spid="2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C0F18BF-80B3-0B18-2A52-A9EA0FA40437}"/>
              </a:ext>
            </a:extLst>
          </p:cNvPr>
          <p:cNvGrpSpPr/>
          <p:nvPr/>
        </p:nvGrpSpPr>
        <p:grpSpPr>
          <a:xfrm>
            <a:off x="436368" y="4589435"/>
            <a:ext cx="11398203" cy="1793934"/>
            <a:chOff x="436368" y="4589435"/>
            <a:chExt cx="11398203" cy="1793934"/>
          </a:xfrm>
        </p:grpSpPr>
        <p:sp>
          <p:nvSpPr>
            <p:cNvPr id="5" name="矩形 4">
              <a:extLst>
                <a:ext uri="{FF2B5EF4-FFF2-40B4-BE49-F238E27FC236}">
                  <a16:creationId xmlns:a16="http://schemas.microsoft.com/office/drawing/2014/main" id="{29C21BBC-6B6F-BF93-6809-D42368413262}"/>
                </a:ext>
              </a:extLst>
            </p:cNvPr>
            <p:cNvSpPr/>
            <p:nvPr/>
          </p:nvSpPr>
          <p:spPr>
            <a:xfrm>
              <a:off x="3324768" y="5756115"/>
              <a:ext cx="8509803" cy="321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对话气泡: 矩形 5">
              <a:extLst>
                <a:ext uri="{FF2B5EF4-FFF2-40B4-BE49-F238E27FC236}">
                  <a16:creationId xmlns:a16="http://schemas.microsoft.com/office/drawing/2014/main" id="{7A41E84D-1024-23CD-0B43-51753522FFAF}"/>
                </a:ext>
              </a:extLst>
            </p:cNvPr>
            <p:cNvSpPr/>
            <p:nvPr/>
          </p:nvSpPr>
          <p:spPr>
            <a:xfrm>
              <a:off x="436368" y="4589435"/>
              <a:ext cx="2694696" cy="1793934"/>
            </a:xfrm>
            <a:prstGeom prst="wedgeRectCallout">
              <a:avLst>
                <a:gd name="adj1" fmla="val 57043"/>
                <a:gd name="adj2" fmla="val 18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       禁止因特网中</a:t>
              </a:r>
              <a:r>
                <a:rPr lang="en-US" altLang="zh-CN" b="1" dirty="0"/>
                <a:t>IP</a:t>
              </a:r>
              <a:r>
                <a:rPr lang="zh-CN" altLang="en-US" b="1" dirty="0"/>
                <a:t>地址为</a:t>
              </a:r>
              <a:r>
                <a:rPr lang="en-US" altLang="zh-CN" b="1" dirty="0"/>
                <a:t>211.67.230.1</a:t>
              </a:r>
              <a:r>
                <a:rPr lang="zh-CN" altLang="en-US" b="1" dirty="0"/>
                <a:t>的主机访问内网中的任何主机。</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t>通常，分组过滤规则以</a:t>
            </a:r>
            <a:r>
              <a:rPr lang="zh-CN" altLang="en-US" b="1" dirty="0">
                <a:solidFill>
                  <a:schemeClr val="accent1">
                    <a:lumMod val="75000"/>
                  </a:schemeClr>
                </a:solidFill>
              </a:rPr>
              <a:t>访问控制列表</a:t>
            </a:r>
            <a:r>
              <a:rPr lang="zh-CN" altLang="en-US" b="1" dirty="0"/>
              <a:t>（</a:t>
            </a:r>
            <a:r>
              <a:rPr lang="en-US" altLang="zh-CN" b="1" dirty="0">
                <a:solidFill>
                  <a:schemeClr val="accent1">
                    <a:lumMod val="75000"/>
                  </a:schemeClr>
                </a:solidFill>
              </a:rPr>
              <a:t>A</a:t>
            </a:r>
            <a:r>
              <a:rPr lang="en-US" altLang="zh-CN" b="1" dirty="0"/>
              <a:t>ccess </a:t>
            </a:r>
            <a:r>
              <a:rPr lang="en-US" altLang="zh-CN" b="1" dirty="0">
                <a:solidFill>
                  <a:schemeClr val="accent1">
                    <a:lumMod val="75000"/>
                  </a:schemeClr>
                </a:solidFill>
              </a:rPr>
              <a:t>C</a:t>
            </a:r>
            <a:r>
              <a:rPr lang="en-US" altLang="zh-CN" b="1" dirty="0"/>
              <a:t>ontrol </a:t>
            </a:r>
            <a:r>
              <a:rPr lang="en-US" altLang="zh-CN" b="1" dirty="0">
                <a:solidFill>
                  <a:schemeClr val="accent1">
                    <a:lumMod val="75000"/>
                  </a:schemeClr>
                </a:solidFill>
              </a:rPr>
              <a:t>L</a:t>
            </a:r>
            <a:r>
              <a:rPr lang="en-US" altLang="zh-CN" b="1" dirty="0"/>
              <a:t>ist</a:t>
            </a:r>
            <a:r>
              <a:rPr lang="zh-CN" altLang="en-US" b="1" dirty="0"/>
              <a:t>，</a:t>
            </a:r>
            <a:r>
              <a:rPr lang="en-US" altLang="zh-CN" b="1" dirty="0">
                <a:solidFill>
                  <a:schemeClr val="accent1">
                    <a:lumMod val="75000"/>
                  </a:schemeClr>
                </a:solidFill>
              </a:rPr>
              <a:t>ACL</a:t>
            </a:r>
            <a:r>
              <a:rPr lang="zh-CN" altLang="en-US" b="1" dirty="0"/>
              <a:t>）的形式存储在分组过滤路由器中。</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lïḍè">
            <a:extLst>
              <a:ext uri="{FF2B5EF4-FFF2-40B4-BE49-F238E27FC236}">
                <a16:creationId xmlns:a16="http://schemas.microsoft.com/office/drawing/2014/main" id="{A7BD1A65-5025-0C3B-ECB2-40D6F8E52D87}"/>
              </a:ext>
            </a:extLst>
          </p:cNvPr>
          <p:cNvSpPr txBox="1"/>
          <p:nvPr/>
        </p:nvSpPr>
        <p:spPr>
          <a:xfrm>
            <a:off x="1431083" y="2572162"/>
            <a:ext cx="10456118" cy="465754"/>
          </a:xfrm>
          <a:prstGeom prst="rect">
            <a:avLst/>
          </a:prstGeom>
          <a:noFill/>
        </p:spPr>
        <p:txBody>
          <a:bodyPr wrap="square" lIns="91440" tIns="45720" rIns="91440" bIns="45720" anchor="ctr">
            <a:noAutofit/>
          </a:bodyPr>
          <a:lstStyle/>
          <a:p>
            <a:r>
              <a:rPr lang="zh-CN" altLang="en-US" b="1" dirty="0"/>
              <a:t>网络管理人员可以通过</a:t>
            </a:r>
            <a:r>
              <a:rPr lang="zh-CN" altLang="en-US" b="1" dirty="0">
                <a:solidFill>
                  <a:schemeClr val="accent1">
                    <a:lumMod val="75000"/>
                  </a:schemeClr>
                </a:solidFill>
              </a:rPr>
              <a:t>命令行</a:t>
            </a:r>
            <a:r>
              <a:rPr lang="zh-CN" altLang="en-US" b="1" dirty="0"/>
              <a:t>或</a:t>
            </a:r>
            <a:r>
              <a:rPr lang="zh-CN" altLang="en-US" b="1" dirty="0">
                <a:solidFill>
                  <a:schemeClr val="accent1">
                    <a:lumMod val="75000"/>
                  </a:schemeClr>
                </a:solidFill>
              </a:rPr>
              <a:t>图形界面</a:t>
            </a:r>
            <a:r>
              <a:rPr lang="zh-CN" altLang="en-US" b="1" dirty="0"/>
              <a:t>来配置</a:t>
            </a:r>
            <a:r>
              <a:rPr lang="en-US" altLang="zh-CN" b="1" dirty="0"/>
              <a:t>ACL</a:t>
            </a:r>
            <a:r>
              <a:rPr lang="zh-CN" altLang="en-US" b="1" dirty="0"/>
              <a:t>中的规则。</a:t>
            </a:r>
            <a:endParaRPr lang="en-US" altLang="zh-CN" b="1" dirty="0"/>
          </a:p>
        </p:txBody>
      </p:sp>
      <p:sp>
        <p:nvSpPr>
          <p:cNvPr id="19" name="矩形 18">
            <a:extLst>
              <a:ext uri="{FF2B5EF4-FFF2-40B4-BE49-F238E27FC236}">
                <a16:creationId xmlns:a16="http://schemas.microsoft.com/office/drawing/2014/main" id="{FC883DAD-7D6D-7967-95B5-B8629AD1B1B2}"/>
              </a:ext>
            </a:extLst>
          </p:cNvPr>
          <p:cNvSpPr/>
          <p:nvPr/>
        </p:nvSpPr>
        <p:spPr>
          <a:xfrm>
            <a:off x="1174106" y="267087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3">
            <a:extLst>
              <a:ext uri="{FF2B5EF4-FFF2-40B4-BE49-F238E27FC236}">
                <a16:creationId xmlns:a16="http://schemas.microsoft.com/office/drawing/2014/main" id="{572156E2-DE73-B3EA-55BE-55C4255E4BDB}"/>
              </a:ext>
            </a:extLst>
          </p:cNvPr>
          <p:cNvGraphicFramePr>
            <a:graphicFrameLocks noGrp="1"/>
          </p:cNvGraphicFramePr>
          <p:nvPr/>
        </p:nvGraphicFramePr>
        <p:xfrm>
          <a:off x="3377398" y="3602850"/>
          <a:ext cx="8509802" cy="2494280"/>
        </p:xfrm>
        <a:graphic>
          <a:graphicData uri="http://schemas.openxmlformats.org/drawingml/2006/table">
            <a:tbl>
              <a:tblPr firstRow="1" bandRow="1">
                <a:tableStyleId>{5C22544A-7EE6-4342-B048-85BDC9FD1C3A}</a:tableStyleId>
              </a:tblPr>
              <a:tblGrid>
                <a:gridCol w="469192">
                  <a:extLst>
                    <a:ext uri="{9D8B030D-6E8A-4147-A177-3AD203B41FA5}">
                      <a16:colId xmlns:a16="http://schemas.microsoft.com/office/drawing/2014/main" val="1183872042"/>
                    </a:ext>
                  </a:extLst>
                </a:gridCol>
                <a:gridCol w="420740">
                  <a:extLst>
                    <a:ext uri="{9D8B030D-6E8A-4147-A177-3AD203B41FA5}">
                      <a16:colId xmlns:a16="http://schemas.microsoft.com/office/drawing/2014/main" val="1216381740"/>
                    </a:ext>
                  </a:extLst>
                </a:gridCol>
                <a:gridCol w="1537092">
                  <a:extLst>
                    <a:ext uri="{9D8B030D-6E8A-4147-A177-3AD203B41FA5}">
                      <a16:colId xmlns:a16="http://schemas.microsoft.com/office/drawing/2014/main" val="1944963589"/>
                    </a:ext>
                  </a:extLst>
                </a:gridCol>
                <a:gridCol w="1537092">
                  <a:extLst>
                    <a:ext uri="{9D8B030D-6E8A-4147-A177-3AD203B41FA5}">
                      <a16:colId xmlns:a16="http://schemas.microsoft.com/office/drawing/2014/main" val="3686915237"/>
                    </a:ext>
                  </a:extLst>
                </a:gridCol>
                <a:gridCol w="848616">
                  <a:extLst>
                    <a:ext uri="{9D8B030D-6E8A-4147-A177-3AD203B41FA5}">
                      <a16:colId xmlns:a16="http://schemas.microsoft.com/office/drawing/2014/main" val="722324575"/>
                    </a:ext>
                  </a:extLst>
                </a:gridCol>
                <a:gridCol w="1292659">
                  <a:extLst>
                    <a:ext uri="{9D8B030D-6E8A-4147-A177-3AD203B41FA5}">
                      <a16:colId xmlns:a16="http://schemas.microsoft.com/office/drawing/2014/main" val="4117656248"/>
                    </a:ext>
                  </a:extLst>
                </a:gridCol>
                <a:gridCol w="1292659">
                  <a:extLst>
                    <a:ext uri="{9D8B030D-6E8A-4147-A177-3AD203B41FA5}">
                      <a16:colId xmlns:a16="http://schemas.microsoft.com/office/drawing/2014/main" val="3080978393"/>
                    </a:ext>
                  </a:extLst>
                </a:gridCol>
                <a:gridCol w="1111752">
                  <a:extLst>
                    <a:ext uri="{9D8B030D-6E8A-4147-A177-3AD203B41FA5}">
                      <a16:colId xmlns:a16="http://schemas.microsoft.com/office/drawing/2014/main" val="4097020160"/>
                    </a:ext>
                  </a:extLst>
                </a:gridCol>
              </a:tblGrid>
              <a:tr h="370840">
                <a:tc>
                  <a:txBody>
                    <a:bodyPr/>
                    <a:lstStyle/>
                    <a:p>
                      <a:pPr algn="ctr"/>
                      <a:r>
                        <a:rPr lang="zh-CN" altLang="en-US" sz="1800" b="1" dirty="0">
                          <a:solidFill>
                            <a:schemeClr val="tx1"/>
                          </a:solidFill>
                          <a:latin typeface="+mn-lt"/>
                          <a:ea typeface="+mn-ea"/>
                        </a:rPr>
                        <a:t>编号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处理方法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91484460"/>
                  </a:ext>
                </a:extLst>
              </a:tr>
              <a:tr h="370840">
                <a:tc>
                  <a:txBody>
                    <a:bodyPr/>
                    <a:lstStyle/>
                    <a:p>
                      <a:pPr algn="ctr"/>
                      <a:r>
                        <a:rPr lang="en-US" altLang="zh-CN" sz="1800" b="1" dirty="0">
                          <a:solidFill>
                            <a:schemeClr val="tx1"/>
                          </a:solidFill>
                          <a:latin typeface="+mn-lt"/>
                          <a:ea typeface="+mn-ea"/>
                        </a:rPr>
                        <a:t>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899366"/>
                  </a:ext>
                </a:extLst>
              </a:tr>
              <a:tr h="370840">
                <a:tc>
                  <a:txBody>
                    <a:bodyPr/>
                    <a:lstStyle/>
                    <a:p>
                      <a:pPr algn="ctr"/>
                      <a:r>
                        <a:rPr lang="en-US" altLang="zh-CN" sz="1800" b="1" dirty="0">
                          <a:solidFill>
                            <a:schemeClr val="tx1"/>
                          </a:solidFill>
                          <a:latin typeface="+mn-lt"/>
                          <a:ea typeface="+mn-ea"/>
                        </a:rPr>
                        <a:t>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4488065"/>
                  </a:ext>
                </a:extLst>
              </a:tr>
              <a:tr h="370840">
                <a:tc>
                  <a:txBody>
                    <a:bodyPr/>
                    <a:lstStyle/>
                    <a:p>
                      <a:pPr algn="ctr"/>
                      <a:r>
                        <a:rPr lang="en-US" altLang="zh-CN" sz="1800" b="1" dirty="0">
                          <a:solidFill>
                            <a:schemeClr val="tx1"/>
                          </a:solidFill>
                          <a:latin typeface="+mn-lt"/>
                          <a:ea typeface="+mn-ea"/>
                        </a:rPr>
                        <a:t>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40147"/>
                  </a:ext>
                </a:extLst>
              </a:tr>
              <a:tr h="370840">
                <a:tc>
                  <a:txBody>
                    <a:bodyPr/>
                    <a:lstStyle/>
                    <a:p>
                      <a:pPr algn="ctr"/>
                      <a:r>
                        <a:rPr lang="en-US" altLang="zh-CN" sz="1800" b="1" dirty="0">
                          <a:solidFill>
                            <a:schemeClr val="tx1"/>
                          </a:solidFill>
                          <a:latin typeface="+mn-lt"/>
                          <a:ea typeface="+mn-ea"/>
                        </a:rPr>
                        <a:t>4</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5504649"/>
                  </a:ext>
                </a:extLst>
              </a:tr>
              <a:tr h="370840">
                <a:tc>
                  <a:txBody>
                    <a:bodyPr/>
                    <a:lstStyle/>
                    <a:p>
                      <a:pPr algn="ctr"/>
                      <a:r>
                        <a:rPr lang="en-US" altLang="zh-CN" sz="1800" b="1" dirty="0">
                          <a:solidFill>
                            <a:schemeClr val="tx1"/>
                          </a:solidFill>
                          <a:latin typeface="+mn-lt"/>
                          <a:ea typeface="+mn-ea"/>
                        </a:rPr>
                        <a:t>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211.67.230.1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拒绝通过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7332119"/>
                  </a:ext>
                </a:extLst>
              </a:tr>
            </a:tbl>
          </a:graphicData>
        </a:graphic>
      </p:graphicFrame>
    </p:spTree>
    <p:custDataLst>
      <p:tags r:id="rId1"/>
    </p:custDataLst>
    <p:extLst>
      <p:ext uri="{BB962C8B-B14F-4D97-AF65-F5344CB8AC3E}">
        <p14:creationId xmlns:p14="http://schemas.microsoft.com/office/powerpoint/2010/main" val="20400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5138F5B-810F-7F38-EC13-02DA30AC59F5}"/>
              </a:ext>
            </a:extLst>
          </p:cNvPr>
          <p:cNvSpPr/>
          <p:nvPr/>
        </p:nvSpPr>
        <p:spPr>
          <a:xfrm>
            <a:off x="354415" y="3594100"/>
            <a:ext cx="2961107" cy="8792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b="1" dirty="0"/>
              <a:t>         该</a:t>
            </a:r>
            <a:r>
              <a:rPr lang="en-US" altLang="zh-CN" b="1" dirty="0"/>
              <a:t>ACL</a:t>
            </a:r>
            <a:r>
              <a:rPr lang="zh-CN" altLang="en-US" b="1" dirty="0"/>
              <a:t>所进行的分组过滤是</a:t>
            </a:r>
            <a:r>
              <a:rPr lang="zh-CN" altLang="en-US" b="1" dirty="0">
                <a:solidFill>
                  <a:schemeClr val="tx1"/>
                </a:solidFill>
                <a:highlight>
                  <a:srgbClr val="FFFF00"/>
                </a:highlight>
              </a:rPr>
              <a:t>无状态</a:t>
            </a:r>
            <a:r>
              <a:rPr lang="zh-CN" altLang="en-US" b="1" dirty="0"/>
              <a:t>的，也就是独立地处理每一个分组。</a:t>
            </a:r>
          </a:p>
        </p:txBody>
      </p:sp>
      <p:sp>
        <p:nvSpPr>
          <p:cNvPr id="16" name="矩形 15">
            <a:extLst>
              <a:ext uri="{FF2B5EF4-FFF2-40B4-BE49-F238E27FC236}">
                <a16:creationId xmlns:a16="http://schemas.microsoft.com/office/drawing/2014/main" id="{1E48B002-D9AC-84A7-C10E-DDF75473BA55}"/>
              </a:ext>
            </a:extLst>
          </p:cNvPr>
          <p:cNvSpPr/>
          <p:nvPr/>
        </p:nvSpPr>
        <p:spPr>
          <a:xfrm>
            <a:off x="354415" y="4545686"/>
            <a:ext cx="2961107" cy="18419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b="1" dirty="0"/>
              <a:t>         功能更强的分组过滤路由器还支持</a:t>
            </a:r>
            <a:r>
              <a:rPr lang="zh-CN" altLang="en-US" b="1" dirty="0">
                <a:solidFill>
                  <a:schemeClr val="tx1"/>
                </a:solidFill>
                <a:highlight>
                  <a:srgbClr val="FFFF00"/>
                </a:highlight>
              </a:rPr>
              <a:t>有状态</a:t>
            </a:r>
            <a:r>
              <a:rPr lang="zh-CN" altLang="en-US" b="1" dirty="0"/>
              <a:t>的分组过滤，也就是要跟踪每个连接或会话的通信状态，并根据这些状态信息来决定是否转发分组。</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t>通常，分组过滤规则以</a:t>
            </a:r>
            <a:r>
              <a:rPr lang="zh-CN" altLang="en-US" b="1" dirty="0">
                <a:solidFill>
                  <a:schemeClr val="accent1">
                    <a:lumMod val="75000"/>
                  </a:schemeClr>
                </a:solidFill>
              </a:rPr>
              <a:t>访问控制列表</a:t>
            </a:r>
            <a:r>
              <a:rPr lang="zh-CN" altLang="en-US" b="1" dirty="0"/>
              <a:t>（</a:t>
            </a:r>
            <a:r>
              <a:rPr lang="en-US" altLang="zh-CN" b="1" dirty="0">
                <a:solidFill>
                  <a:schemeClr val="accent1">
                    <a:lumMod val="75000"/>
                  </a:schemeClr>
                </a:solidFill>
              </a:rPr>
              <a:t>A</a:t>
            </a:r>
            <a:r>
              <a:rPr lang="en-US" altLang="zh-CN" b="1" dirty="0"/>
              <a:t>ccess </a:t>
            </a:r>
            <a:r>
              <a:rPr lang="en-US" altLang="zh-CN" b="1" dirty="0">
                <a:solidFill>
                  <a:schemeClr val="accent1">
                    <a:lumMod val="75000"/>
                  </a:schemeClr>
                </a:solidFill>
              </a:rPr>
              <a:t>C</a:t>
            </a:r>
            <a:r>
              <a:rPr lang="en-US" altLang="zh-CN" b="1" dirty="0"/>
              <a:t>ontrol </a:t>
            </a:r>
            <a:r>
              <a:rPr lang="en-US" altLang="zh-CN" b="1" dirty="0">
                <a:solidFill>
                  <a:schemeClr val="accent1">
                    <a:lumMod val="75000"/>
                  </a:schemeClr>
                </a:solidFill>
              </a:rPr>
              <a:t>L</a:t>
            </a:r>
            <a:r>
              <a:rPr lang="en-US" altLang="zh-CN" b="1" dirty="0"/>
              <a:t>ist</a:t>
            </a:r>
            <a:r>
              <a:rPr lang="zh-CN" altLang="en-US" b="1" dirty="0"/>
              <a:t>，</a:t>
            </a:r>
            <a:r>
              <a:rPr lang="en-US" altLang="zh-CN" b="1" dirty="0">
                <a:solidFill>
                  <a:schemeClr val="accent1">
                    <a:lumMod val="75000"/>
                  </a:schemeClr>
                </a:solidFill>
              </a:rPr>
              <a:t>ACL</a:t>
            </a:r>
            <a:r>
              <a:rPr lang="zh-CN" altLang="en-US" b="1" dirty="0"/>
              <a:t>）的形式存储在分组过滤路由器中。</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lïḍè">
            <a:extLst>
              <a:ext uri="{FF2B5EF4-FFF2-40B4-BE49-F238E27FC236}">
                <a16:creationId xmlns:a16="http://schemas.microsoft.com/office/drawing/2014/main" id="{A7BD1A65-5025-0C3B-ECB2-40D6F8E52D87}"/>
              </a:ext>
            </a:extLst>
          </p:cNvPr>
          <p:cNvSpPr txBox="1"/>
          <p:nvPr/>
        </p:nvSpPr>
        <p:spPr>
          <a:xfrm>
            <a:off x="1431083" y="2572162"/>
            <a:ext cx="10456118" cy="465754"/>
          </a:xfrm>
          <a:prstGeom prst="rect">
            <a:avLst/>
          </a:prstGeom>
          <a:noFill/>
        </p:spPr>
        <p:txBody>
          <a:bodyPr wrap="square" lIns="91440" tIns="45720" rIns="91440" bIns="45720" anchor="ctr">
            <a:noAutofit/>
          </a:bodyPr>
          <a:lstStyle/>
          <a:p>
            <a:r>
              <a:rPr lang="zh-CN" altLang="en-US" b="1" dirty="0"/>
              <a:t>网络管理人员可以通过</a:t>
            </a:r>
            <a:r>
              <a:rPr lang="zh-CN" altLang="en-US" b="1" dirty="0">
                <a:solidFill>
                  <a:schemeClr val="accent1">
                    <a:lumMod val="75000"/>
                  </a:schemeClr>
                </a:solidFill>
              </a:rPr>
              <a:t>命令行</a:t>
            </a:r>
            <a:r>
              <a:rPr lang="zh-CN" altLang="en-US" b="1" dirty="0"/>
              <a:t>或</a:t>
            </a:r>
            <a:r>
              <a:rPr lang="zh-CN" altLang="en-US" b="1" dirty="0">
                <a:solidFill>
                  <a:schemeClr val="accent1">
                    <a:lumMod val="75000"/>
                  </a:schemeClr>
                </a:solidFill>
              </a:rPr>
              <a:t>图形界面</a:t>
            </a:r>
            <a:r>
              <a:rPr lang="zh-CN" altLang="en-US" b="1" dirty="0"/>
              <a:t>来配置</a:t>
            </a:r>
            <a:r>
              <a:rPr lang="en-US" altLang="zh-CN" b="1" dirty="0"/>
              <a:t>ACL</a:t>
            </a:r>
            <a:r>
              <a:rPr lang="zh-CN" altLang="en-US" b="1" dirty="0"/>
              <a:t>中的规则。</a:t>
            </a:r>
            <a:endParaRPr lang="en-US" altLang="zh-CN" b="1" dirty="0"/>
          </a:p>
        </p:txBody>
      </p:sp>
      <p:sp>
        <p:nvSpPr>
          <p:cNvPr id="19" name="矩形 18">
            <a:extLst>
              <a:ext uri="{FF2B5EF4-FFF2-40B4-BE49-F238E27FC236}">
                <a16:creationId xmlns:a16="http://schemas.microsoft.com/office/drawing/2014/main" id="{FC883DAD-7D6D-7967-95B5-B8629AD1B1B2}"/>
              </a:ext>
            </a:extLst>
          </p:cNvPr>
          <p:cNvSpPr/>
          <p:nvPr/>
        </p:nvSpPr>
        <p:spPr>
          <a:xfrm>
            <a:off x="1174106" y="267087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3">
            <a:extLst>
              <a:ext uri="{FF2B5EF4-FFF2-40B4-BE49-F238E27FC236}">
                <a16:creationId xmlns:a16="http://schemas.microsoft.com/office/drawing/2014/main" id="{572156E2-DE73-B3EA-55BE-55C4255E4BDB}"/>
              </a:ext>
            </a:extLst>
          </p:cNvPr>
          <p:cNvGraphicFramePr>
            <a:graphicFrameLocks noGrp="1"/>
          </p:cNvGraphicFramePr>
          <p:nvPr/>
        </p:nvGraphicFramePr>
        <p:xfrm>
          <a:off x="3377398" y="3602850"/>
          <a:ext cx="8509802" cy="2494280"/>
        </p:xfrm>
        <a:graphic>
          <a:graphicData uri="http://schemas.openxmlformats.org/drawingml/2006/table">
            <a:tbl>
              <a:tblPr firstRow="1" bandRow="1">
                <a:tableStyleId>{5C22544A-7EE6-4342-B048-85BDC9FD1C3A}</a:tableStyleId>
              </a:tblPr>
              <a:tblGrid>
                <a:gridCol w="469192">
                  <a:extLst>
                    <a:ext uri="{9D8B030D-6E8A-4147-A177-3AD203B41FA5}">
                      <a16:colId xmlns:a16="http://schemas.microsoft.com/office/drawing/2014/main" val="1183872042"/>
                    </a:ext>
                  </a:extLst>
                </a:gridCol>
                <a:gridCol w="420740">
                  <a:extLst>
                    <a:ext uri="{9D8B030D-6E8A-4147-A177-3AD203B41FA5}">
                      <a16:colId xmlns:a16="http://schemas.microsoft.com/office/drawing/2014/main" val="1216381740"/>
                    </a:ext>
                  </a:extLst>
                </a:gridCol>
                <a:gridCol w="1537092">
                  <a:extLst>
                    <a:ext uri="{9D8B030D-6E8A-4147-A177-3AD203B41FA5}">
                      <a16:colId xmlns:a16="http://schemas.microsoft.com/office/drawing/2014/main" val="1944963589"/>
                    </a:ext>
                  </a:extLst>
                </a:gridCol>
                <a:gridCol w="1537092">
                  <a:extLst>
                    <a:ext uri="{9D8B030D-6E8A-4147-A177-3AD203B41FA5}">
                      <a16:colId xmlns:a16="http://schemas.microsoft.com/office/drawing/2014/main" val="3686915237"/>
                    </a:ext>
                  </a:extLst>
                </a:gridCol>
                <a:gridCol w="848616">
                  <a:extLst>
                    <a:ext uri="{9D8B030D-6E8A-4147-A177-3AD203B41FA5}">
                      <a16:colId xmlns:a16="http://schemas.microsoft.com/office/drawing/2014/main" val="722324575"/>
                    </a:ext>
                  </a:extLst>
                </a:gridCol>
                <a:gridCol w="1292659">
                  <a:extLst>
                    <a:ext uri="{9D8B030D-6E8A-4147-A177-3AD203B41FA5}">
                      <a16:colId xmlns:a16="http://schemas.microsoft.com/office/drawing/2014/main" val="4117656248"/>
                    </a:ext>
                  </a:extLst>
                </a:gridCol>
                <a:gridCol w="1292659">
                  <a:extLst>
                    <a:ext uri="{9D8B030D-6E8A-4147-A177-3AD203B41FA5}">
                      <a16:colId xmlns:a16="http://schemas.microsoft.com/office/drawing/2014/main" val="3080978393"/>
                    </a:ext>
                  </a:extLst>
                </a:gridCol>
                <a:gridCol w="1111752">
                  <a:extLst>
                    <a:ext uri="{9D8B030D-6E8A-4147-A177-3AD203B41FA5}">
                      <a16:colId xmlns:a16="http://schemas.microsoft.com/office/drawing/2014/main" val="4097020160"/>
                    </a:ext>
                  </a:extLst>
                </a:gridCol>
              </a:tblGrid>
              <a:tr h="370840">
                <a:tc>
                  <a:txBody>
                    <a:bodyPr/>
                    <a:lstStyle/>
                    <a:p>
                      <a:pPr algn="ctr"/>
                      <a:r>
                        <a:rPr lang="zh-CN" altLang="en-US" sz="1800" b="1" dirty="0">
                          <a:solidFill>
                            <a:schemeClr val="tx1"/>
                          </a:solidFill>
                          <a:latin typeface="+mn-lt"/>
                          <a:ea typeface="+mn-ea"/>
                        </a:rPr>
                        <a:t>编号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a:t>
                      </a:r>
                      <a:r>
                        <a:rPr lang="en-US" altLang="zh-CN" sz="1800" b="1" dirty="0">
                          <a:solidFill>
                            <a:schemeClr val="tx1"/>
                          </a:solidFill>
                          <a:latin typeface="+mn-lt"/>
                          <a:ea typeface="+mn-ea"/>
                        </a:rPr>
                        <a:t>IP</a:t>
                      </a:r>
                      <a:r>
                        <a:rPr lang="zh-CN" altLang="en-US" sz="1800"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源端口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目的端口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sz="1800" b="1" dirty="0">
                          <a:solidFill>
                            <a:schemeClr val="tx1"/>
                          </a:solidFill>
                          <a:latin typeface="+mn-lt"/>
                          <a:ea typeface="+mn-ea"/>
                        </a:rPr>
                        <a:t>处理方法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91484460"/>
                  </a:ext>
                </a:extLst>
              </a:tr>
              <a:tr h="370840">
                <a:tc>
                  <a:txBody>
                    <a:bodyPr/>
                    <a:lstStyle/>
                    <a:p>
                      <a:pPr algn="ctr"/>
                      <a:r>
                        <a:rPr lang="en-US" altLang="zh-CN" sz="1800" b="1" dirty="0">
                          <a:solidFill>
                            <a:schemeClr val="tx1"/>
                          </a:solidFill>
                          <a:latin typeface="+mn-lt"/>
                          <a:ea typeface="+mn-ea"/>
                        </a:rPr>
                        <a:t>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899366"/>
                  </a:ext>
                </a:extLst>
              </a:tr>
              <a:tr h="370840">
                <a:tc>
                  <a:txBody>
                    <a:bodyPr/>
                    <a:lstStyle/>
                    <a:p>
                      <a:pPr algn="ctr"/>
                      <a:r>
                        <a:rPr lang="en-US" altLang="zh-CN" sz="1800" b="1" dirty="0">
                          <a:solidFill>
                            <a:schemeClr val="tx1"/>
                          </a:solidFill>
                          <a:latin typeface="+mn-lt"/>
                          <a:ea typeface="+mn-ea"/>
                        </a:rPr>
                        <a:t>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80</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4488065"/>
                  </a:ext>
                </a:extLst>
              </a:tr>
              <a:tr h="370840">
                <a:tc>
                  <a:txBody>
                    <a:bodyPr/>
                    <a:lstStyle/>
                    <a:p>
                      <a:pPr algn="ctr"/>
                      <a:r>
                        <a:rPr lang="en-US" altLang="zh-CN" sz="1800" b="1" dirty="0">
                          <a:solidFill>
                            <a:schemeClr val="tx1"/>
                          </a:solidFill>
                          <a:latin typeface="+mn-lt"/>
                          <a:ea typeface="+mn-ea"/>
                        </a:rPr>
                        <a:t>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40147"/>
                  </a:ext>
                </a:extLst>
              </a:tr>
              <a:tr h="370840">
                <a:tc>
                  <a:txBody>
                    <a:bodyPr/>
                    <a:lstStyle/>
                    <a:p>
                      <a:pPr algn="ctr"/>
                      <a:r>
                        <a:rPr lang="en-US" altLang="zh-CN" sz="1800" b="1" dirty="0">
                          <a:solidFill>
                            <a:schemeClr val="tx1"/>
                          </a:solidFill>
                          <a:latin typeface="+mn-lt"/>
                          <a:ea typeface="+mn-ea"/>
                        </a:rPr>
                        <a:t>4</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因特网地址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192.168.1.252</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TCP</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大于</a:t>
                      </a:r>
                      <a:r>
                        <a:rPr lang="en-US" altLang="zh-CN" sz="1800" b="1" dirty="0">
                          <a:solidFill>
                            <a:schemeClr val="tx1"/>
                          </a:solidFill>
                          <a:latin typeface="+mn-lt"/>
                          <a:ea typeface="+mn-ea"/>
                        </a:rPr>
                        <a:t>1023</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允许通过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5504649"/>
                  </a:ext>
                </a:extLst>
              </a:tr>
              <a:tr h="370840">
                <a:tc>
                  <a:txBody>
                    <a:bodyPr/>
                    <a:lstStyle/>
                    <a:p>
                      <a:pPr algn="ctr"/>
                      <a:r>
                        <a:rPr lang="en-US" altLang="zh-CN" sz="1800" b="1" dirty="0">
                          <a:solidFill>
                            <a:schemeClr val="tx1"/>
                          </a:solidFill>
                          <a:latin typeface="+mn-lt"/>
                          <a:ea typeface="+mn-ea"/>
                        </a:rPr>
                        <a:t>5</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latin typeface="+mn-lt"/>
                          <a:ea typeface="+mn-ea"/>
                        </a:rPr>
                        <a:t>211.67.230.1</a:t>
                      </a:r>
                      <a:endParaRPr lang="zh-CN" altLang="en-US" sz="1800"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内网地址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任意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latin typeface="+mn-lt"/>
                          <a:ea typeface="+mn-ea"/>
                        </a:rPr>
                        <a:t>拒绝通过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7332119"/>
                  </a:ext>
                </a:extLst>
              </a:tr>
            </a:tbl>
          </a:graphicData>
        </a:graphic>
      </p:graphicFrame>
    </p:spTree>
    <p:custDataLst>
      <p:tags r:id="rId1"/>
    </p:custDataLst>
    <p:extLst>
      <p:ext uri="{BB962C8B-B14F-4D97-AF65-F5344CB8AC3E}">
        <p14:creationId xmlns:p14="http://schemas.microsoft.com/office/powerpoint/2010/main" val="21356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t>分组过滤路由器</a:t>
            </a:r>
            <a:r>
              <a:rPr lang="zh-CN" altLang="en-US" b="1" dirty="0">
                <a:solidFill>
                  <a:schemeClr val="accent1">
                    <a:lumMod val="75000"/>
                  </a:schemeClr>
                </a:solidFill>
              </a:rPr>
              <a:t>简单高效</a:t>
            </a:r>
            <a:r>
              <a:rPr lang="zh-CN" altLang="en-US" b="1" dirty="0"/>
              <a:t>，对用户是</a:t>
            </a:r>
            <a:r>
              <a:rPr lang="zh-CN" altLang="en-US" b="1" dirty="0">
                <a:solidFill>
                  <a:schemeClr val="accent1">
                    <a:lumMod val="75000"/>
                  </a:schemeClr>
                </a:solidFill>
              </a:rPr>
              <a:t>透明</a:t>
            </a:r>
            <a:r>
              <a:rPr lang="zh-CN" altLang="en-US" b="1" dirty="0"/>
              <a:t>的（用户感觉不到分组过滤路由器的存在）。</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3726C6FC-27B3-8CF8-DBB2-54F6F6D30062}"/>
              </a:ext>
            </a:extLst>
          </p:cNvPr>
          <p:cNvSpPr txBox="1"/>
          <p:nvPr/>
        </p:nvSpPr>
        <p:spPr>
          <a:xfrm>
            <a:off x="1061594" y="2560802"/>
            <a:ext cx="10825605" cy="465754"/>
          </a:xfrm>
          <a:prstGeom prst="rect">
            <a:avLst/>
          </a:prstGeom>
          <a:noFill/>
        </p:spPr>
        <p:txBody>
          <a:bodyPr wrap="square" lIns="91440" tIns="45720" rIns="91440" bIns="45720" anchor="ctr">
            <a:noAutofit/>
          </a:bodyPr>
          <a:lstStyle/>
          <a:p>
            <a:r>
              <a:rPr lang="zh-CN" altLang="en-US" b="1" dirty="0"/>
              <a:t>然而，</a:t>
            </a:r>
            <a:r>
              <a:rPr lang="zh-CN" altLang="en-US" b="1" dirty="0">
                <a:solidFill>
                  <a:schemeClr val="accent1">
                    <a:lumMod val="75000"/>
                  </a:schemeClr>
                </a:solidFill>
              </a:rPr>
              <a:t>分组过滤路由器不能对应用层数据进行过滤</a:t>
            </a:r>
            <a:r>
              <a:rPr lang="zh-CN" altLang="en-US" b="1" dirty="0"/>
              <a:t>。</a:t>
            </a:r>
            <a:endParaRPr lang="en-US" altLang="zh-CN" b="1" dirty="0"/>
          </a:p>
        </p:txBody>
      </p:sp>
      <p:sp>
        <p:nvSpPr>
          <p:cNvPr id="13" name="矩形 12">
            <a:extLst>
              <a:ext uri="{FF2B5EF4-FFF2-40B4-BE49-F238E27FC236}">
                <a16:creationId xmlns:a16="http://schemas.microsoft.com/office/drawing/2014/main" id="{9427FC43-9EE2-46ED-F66B-229B7F71E822}"/>
              </a:ext>
            </a:extLst>
          </p:cNvPr>
          <p:cNvSpPr/>
          <p:nvPr/>
        </p:nvSpPr>
        <p:spPr>
          <a:xfrm>
            <a:off x="804618" y="265951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8955F9FE-32E5-A6B9-9BF5-EC56F2D116F5}"/>
              </a:ext>
            </a:extLst>
          </p:cNvPr>
          <p:cNvSpPr txBox="1"/>
          <p:nvPr/>
        </p:nvSpPr>
        <p:spPr>
          <a:xfrm>
            <a:off x="1417926" y="3026556"/>
            <a:ext cx="6541959" cy="465754"/>
          </a:xfrm>
          <a:prstGeom prst="rect">
            <a:avLst/>
          </a:prstGeom>
          <a:noFill/>
        </p:spPr>
        <p:txBody>
          <a:bodyPr wrap="square" lIns="91440" tIns="45720" rIns="91440" bIns="45720" anchor="ctr">
            <a:noAutofit/>
          </a:bodyPr>
          <a:lstStyle/>
          <a:p>
            <a:r>
              <a:rPr lang="zh-CN" altLang="en-US" b="1" dirty="0"/>
              <a:t>不能禁止某个用户对某个特定网络应用进行某个特定的操作。</a:t>
            </a:r>
            <a:endParaRPr lang="en-US" altLang="zh-CN" b="1" dirty="0"/>
          </a:p>
        </p:txBody>
      </p:sp>
      <p:sp>
        <p:nvSpPr>
          <p:cNvPr id="15" name="矩形 14">
            <a:extLst>
              <a:ext uri="{FF2B5EF4-FFF2-40B4-BE49-F238E27FC236}">
                <a16:creationId xmlns:a16="http://schemas.microsoft.com/office/drawing/2014/main" id="{4913BC02-2E0D-769B-882A-C3D17460B0C3}"/>
              </a:ext>
            </a:extLst>
          </p:cNvPr>
          <p:cNvSpPr/>
          <p:nvPr/>
        </p:nvSpPr>
        <p:spPr>
          <a:xfrm>
            <a:off x="1160949" y="312526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a:extLst>
              <a:ext uri="{FF2B5EF4-FFF2-40B4-BE49-F238E27FC236}">
                <a16:creationId xmlns:a16="http://schemas.microsoft.com/office/drawing/2014/main" id="{6921666D-FAED-DF2A-A2B6-9C9AB6AF7F8C}"/>
              </a:ext>
            </a:extLst>
          </p:cNvPr>
          <p:cNvSpPr txBox="1"/>
          <p:nvPr/>
        </p:nvSpPr>
        <p:spPr>
          <a:xfrm>
            <a:off x="1417926" y="3591019"/>
            <a:ext cx="6541959" cy="465754"/>
          </a:xfrm>
          <a:prstGeom prst="rect">
            <a:avLst/>
          </a:prstGeom>
          <a:noFill/>
        </p:spPr>
        <p:txBody>
          <a:bodyPr wrap="square" lIns="91440" tIns="45720" rIns="91440" bIns="45720" anchor="ctr">
            <a:noAutofit/>
          </a:bodyPr>
          <a:lstStyle/>
          <a:p>
            <a:r>
              <a:rPr lang="zh-CN" altLang="en-US" b="1" dirty="0"/>
              <a:t>不支持应用层用户鉴别。</a:t>
            </a:r>
            <a:endParaRPr lang="en-US" altLang="zh-CN" b="1" dirty="0"/>
          </a:p>
        </p:txBody>
      </p:sp>
      <p:sp>
        <p:nvSpPr>
          <p:cNvPr id="17" name="矩形 16">
            <a:extLst>
              <a:ext uri="{FF2B5EF4-FFF2-40B4-BE49-F238E27FC236}">
                <a16:creationId xmlns:a16="http://schemas.microsoft.com/office/drawing/2014/main" id="{17211DBB-1EA0-5BAD-35B8-BF2ECF49E112}"/>
              </a:ext>
            </a:extLst>
          </p:cNvPr>
          <p:cNvSpPr/>
          <p:nvPr/>
        </p:nvSpPr>
        <p:spPr>
          <a:xfrm>
            <a:off x="1160949" y="368972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2D53C5B-EEE7-ABC0-21B1-1786C43E00D5}"/>
              </a:ext>
            </a:extLst>
          </p:cNvPr>
          <p:cNvGrpSpPr/>
          <p:nvPr/>
        </p:nvGrpSpPr>
        <p:grpSpPr>
          <a:xfrm>
            <a:off x="7683592" y="3230003"/>
            <a:ext cx="3197110" cy="716701"/>
            <a:chOff x="7683592" y="3230003"/>
            <a:chExt cx="3197110" cy="716701"/>
          </a:xfrm>
        </p:grpSpPr>
        <p:sp>
          <p:nvSpPr>
            <p:cNvPr id="5" name="右大括号 4">
              <a:extLst>
                <a:ext uri="{FF2B5EF4-FFF2-40B4-BE49-F238E27FC236}">
                  <a16:creationId xmlns:a16="http://schemas.microsoft.com/office/drawing/2014/main" id="{357CCA9A-F2AC-E498-472D-9943A92A8B2D}"/>
                </a:ext>
              </a:extLst>
            </p:cNvPr>
            <p:cNvSpPr/>
            <p:nvPr/>
          </p:nvSpPr>
          <p:spPr>
            <a:xfrm>
              <a:off x="7683592" y="3230003"/>
              <a:ext cx="276293" cy="716701"/>
            </a:xfrm>
            <a:prstGeom prst="rightBrace">
              <a:avLst>
                <a:gd name="adj1" fmla="val 46929"/>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13599DD6-F954-30D7-0E52-AD44355B712C}"/>
                </a:ext>
              </a:extLst>
            </p:cNvPr>
            <p:cNvSpPr txBox="1"/>
            <p:nvPr/>
          </p:nvSpPr>
          <p:spPr>
            <a:xfrm>
              <a:off x="8036911" y="3352462"/>
              <a:ext cx="2843791" cy="465754"/>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需要使用应用网关来实现</a:t>
              </a:r>
              <a:endParaRPr lang="en-US" altLang="zh-CN" b="1" dirty="0">
                <a:solidFill>
                  <a:schemeClr val="accent1">
                    <a:lumMod val="75000"/>
                  </a:schemeClr>
                </a:solidFill>
              </a:endParaRPr>
            </a:p>
          </p:txBody>
        </p:sp>
      </p:grpSp>
    </p:spTree>
    <p:custDataLst>
      <p:tags r:id="rId1"/>
    </p:custDataLst>
    <p:extLst>
      <p:ext uri="{BB962C8B-B14F-4D97-AF65-F5344CB8AC3E}">
        <p14:creationId xmlns:p14="http://schemas.microsoft.com/office/powerpoint/2010/main" val="3000605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style.rotation</p:attrName>
                                        </p:attrNameLst>
                                      </p:cBhvr>
                                      <p:tavLst>
                                        <p:tav tm="0">
                                          <p:val>
                                            <p:fltVal val="360"/>
                                          </p:val>
                                        </p:tav>
                                        <p:tav tm="100000">
                                          <p:val>
                                            <p:fltVal val="0"/>
                                          </p:val>
                                        </p:tav>
                                      </p:tavLst>
                                    </p:anim>
                                    <p:animEffect transition="in" filter="fade">
                                      <p:cBhvr>
                                        <p:cTn id="21" dur="500"/>
                                        <p:tgtEl>
                                          <p:spTgt spid="1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 calcmode="lin" valueType="num">
                                      <p:cBhvr>
                                        <p:cTn id="31" dur="500" fill="hold"/>
                                        <p:tgtEl>
                                          <p:spTgt spid="15"/>
                                        </p:tgtEl>
                                        <p:attrNameLst>
                                          <p:attrName>style.rotation</p:attrName>
                                        </p:attrNameLst>
                                      </p:cBhvr>
                                      <p:tavLst>
                                        <p:tav tm="0">
                                          <p:val>
                                            <p:fltVal val="360"/>
                                          </p:val>
                                        </p:tav>
                                        <p:tav tm="100000">
                                          <p:val>
                                            <p:fltVal val="0"/>
                                          </p:val>
                                        </p:tav>
                                      </p:tavLst>
                                    </p:anim>
                                    <p:animEffect transition="in" filter="fade">
                                      <p:cBhvr>
                                        <p:cTn id="32" dur="500"/>
                                        <p:tgtEl>
                                          <p:spTgt spid="15"/>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 calcmode="lin" valueType="num">
                                      <p:cBhvr>
                                        <p:cTn id="42" dur="500" fill="hold"/>
                                        <p:tgtEl>
                                          <p:spTgt spid="17"/>
                                        </p:tgtEl>
                                        <p:attrNameLst>
                                          <p:attrName>style.rotation</p:attrName>
                                        </p:attrNameLst>
                                      </p:cBhvr>
                                      <p:tavLst>
                                        <p:tav tm="0">
                                          <p:val>
                                            <p:fltVal val="360"/>
                                          </p:val>
                                        </p:tav>
                                        <p:tav tm="100000">
                                          <p:val>
                                            <p:fltVal val="0"/>
                                          </p:val>
                                        </p:tav>
                                      </p:tavLst>
                                    </p:anim>
                                    <p:animEffect transition="in" filter="fade">
                                      <p:cBhvr>
                                        <p:cTn id="43" dur="500"/>
                                        <p:tgtEl>
                                          <p:spTgt spid="17"/>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4" grpId="0"/>
      <p:bldP spid="15" grpId="0" animBg="1"/>
      <p:bldP spid="16" grpId="0"/>
      <p:bldP spid="1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应用网关</a:t>
            </a:r>
            <a:r>
              <a:rPr lang="zh-CN" altLang="en-US" b="1" dirty="0"/>
              <a:t>又称为</a:t>
            </a:r>
            <a:r>
              <a:rPr lang="zh-CN" altLang="en-US" b="1" dirty="0">
                <a:solidFill>
                  <a:schemeClr val="accent1">
                    <a:lumMod val="75000"/>
                  </a:schemeClr>
                </a:solidFill>
              </a:rPr>
              <a:t>代理服务器</a:t>
            </a:r>
            <a:r>
              <a:rPr lang="zh-CN" altLang="en-US" b="1" dirty="0"/>
              <a:t>（</a:t>
            </a:r>
            <a:r>
              <a:rPr lang="en-US" altLang="zh-CN" b="1" dirty="0"/>
              <a:t>Proxy Server</a:t>
            </a:r>
            <a:r>
              <a:rPr lang="zh-CN" altLang="en-US" b="1" dirty="0"/>
              <a:t>），它可以实现</a:t>
            </a:r>
            <a:r>
              <a:rPr lang="zh-CN" altLang="en-US" b="1" dirty="0">
                <a:solidFill>
                  <a:schemeClr val="accent1">
                    <a:lumMod val="75000"/>
                  </a:schemeClr>
                </a:solidFill>
              </a:rPr>
              <a:t>应用层数据的过滤</a:t>
            </a:r>
            <a:r>
              <a:rPr lang="zh-CN" altLang="en-US" b="1" dirty="0"/>
              <a:t>和</a:t>
            </a:r>
            <a:r>
              <a:rPr lang="zh-CN" altLang="en-US" b="1" dirty="0">
                <a:solidFill>
                  <a:schemeClr val="accent1">
                    <a:lumMod val="75000"/>
                  </a:schemeClr>
                </a:solidFill>
              </a:rPr>
              <a:t>高层用户的鉴别</a:t>
            </a:r>
            <a:r>
              <a:rPr lang="zh-CN" altLang="en-US" b="1" dirty="0"/>
              <a:t>。</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3726C6FC-27B3-8CF8-DBB2-54F6F6D30062}"/>
              </a:ext>
            </a:extLst>
          </p:cNvPr>
          <p:cNvSpPr txBox="1"/>
          <p:nvPr/>
        </p:nvSpPr>
        <p:spPr>
          <a:xfrm>
            <a:off x="1061594" y="2560802"/>
            <a:ext cx="10825605" cy="721828"/>
          </a:xfrm>
          <a:prstGeom prst="rect">
            <a:avLst/>
          </a:prstGeom>
          <a:noFill/>
        </p:spPr>
        <p:txBody>
          <a:bodyPr wrap="square" lIns="91440" tIns="45720" rIns="91440" bIns="45720" anchor="ctr">
            <a:noAutofit/>
          </a:bodyPr>
          <a:lstStyle/>
          <a:p>
            <a:r>
              <a:rPr lang="zh-CN" altLang="en-US" b="1" dirty="0"/>
              <a:t>当用户通过应用网关访问内网或外网资源时，应用网关可以要求用户进行身份鉴别，然后</a:t>
            </a:r>
            <a:r>
              <a:rPr lang="zh-CN" altLang="en-US" b="1" dirty="0">
                <a:solidFill>
                  <a:schemeClr val="accent1">
                    <a:lumMod val="75000"/>
                  </a:schemeClr>
                </a:solidFill>
              </a:rPr>
              <a:t>根据用户身份对用户做出相应的访问控制</a:t>
            </a:r>
            <a:r>
              <a:rPr lang="zh-CN" altLang="en-US" b="1" dirty="0"/>
              <a:t>。</a:t>
            </a:r>
            <a:endParaRPr lang="en-US" altLang="zh-CN" b="1" dirty="0"/>
          </a:p>
        </p:txBody>
      </p:sp>
      <p:sp>
        <p:nvSpPr>
          <p:cNvPr id="13" name="矩形 12">
            <a:extLst>
              <a:ext uri="{FF2B5EF4-FFF2-40B4-BE49-F238E27FC236}">
                <a16:creationId xmlns:a16="http://schemas.microsoft.com/office/drawing/2014/main" id="{9427FC43-9EE2-46ED-F66B-229B7F71E822}"/>
              </a:ext>
            </a:extLst>
          </p:cNvPr>
          <p:cNvSpPr/>
          <p:nvPr/>
        </p:nvSpPr>
        <p:spPr>
          <a:xfrm>
            <a:off x="804618" y="265951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778EE2A-E0A1-1B2C-C5DB-40CA088EB8B7}"/>
              </a:ext>
            </a:extLst>
          </p:cNvPr>
          <p:cNvSpPr/>
          <p:nvPr/>
        </p:nvSpPr>
        <p:spPr>
          <a:xfrm>
            <a:off x="7021366"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grpSp>
        <p:nvGrpSpPr>
          <p:cNvPr id="7" name="组合 6">
            <a:extLst>
              <a:ext uri="{FF2B5EF4-FFF2-40B4-BE49-F238E27FC236}">
                <a16:creationId xmlns:a16="http://schemas.microsoft.com/office/drawing/2014/main" id="{43542745-664E-FBB9-62D7-D4FC47ED3AB0}"/>
              </a:ext>
            </a:extLst>
          </p:cNvPr>
          <p:cNvGrpSpPr/>
          <p:nvPr/>
        </p:nvGrpSpPr>
        <p:grpSpPr>
          <a:xfrm>
            <a:off x="366114" y="3843788"/>
            <a:ext cx="11468462" cy="2585893"/>
            <a:chOff x="366114" y="3843788"/>
            <a:chExt cx="11468462" cy="2585893"/>
          </a:xfrm>
        </p:grpSpPr>
        <p:cxnSp>
          <p:nvCxnSpPr>
            <p:cNvPr id="20" name="直接连接符 19">
              <a:extLst>
                <a:ext uri="{FF2B5EF4-FFF2-40B4-BE49-F238E27FC236}">
                  <a16:creationId xmlns:a16="http://schemas.microsoft.com/office/drawing/2014/main" id="{4447136B-451B-D4FD-E67D-477A9FEB8216}"/>
                </a:ext>
              </a:extLst>
            </p:cNvPr>
            <p:cNvCxnSpPr/>
            <p:nvPr/>
          </p:nvCxnSpPr>
          <p:spPr>
            <a:xfrm flipV="1">
              <a:off x="738150" y="5636132"/>
              <a:ext cx="848616" cy="4535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D4962F4-099A-C519-2AD1-4F5CA89C4E51}"/>
                </a:ext>
              </a:extLst>
            </p:cNvPr>
            <p:cNvCxnSpPr>
              <a:cxnSpLocks/>
            </p:cNvCxnSpPr>
            <p:nvPr/>
          </p:nvCxnSpPr>
          <p:spPr>
            <a:xfrm>
              <a:off x="777256" y="4490465"/>
              <a:ext cx="1252616" cy="4845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83660F8-3CA8-0198-11AF-42691EA939E6}"/>
                </a:ext>
              </a:extLst>
            </p:cNvPr>
            <p:cNvCxnSpPr/>
            <p:nvPr/>
          </p:nvCxnSpPr>
          <p:spPr>
            <a:xfrm flipV="1">
              <a:off x="10009492" y="4541161"/>
              <a:ext cx="848616" cy="4535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123FB58-4953-E5AA-6975-25614243BE98}"/>
                </a:ext>
              </a:extLst>
            </p:cNvPr>
            <p:cNvCxnSpPr>
              <a:cxnSpLocks/>
            </p:cNvCxnSpPr>
            <p:nvPr/>
          </p:nvCxnSpPr>
          <p:spPr>
            <a:xfrm>
              <a:off x="2518167" y="5179337"/>
              <a:ext cx="6978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图形 73">
              <a:extLst>
                <a:ext uri="{FF2B5EF4-FFF2-40B4-BE49-F238E27FC236}">
                  <a16:creationId xmlns:a16="http://schemas.microsoft.com/office/drawing/2014/main" id="{F8C742DA-2B2C-4815-3655-F17768CEB25B}"/>
                </a:ext>
              </a:extLst>
            </p:cNvPr>
            <p:cNvSpPr/>
            <p:nvPr/>
          </p:nvSpPr>
          <p:spPr>
            <a:xfrm>
              <a:off x="1340740" y="4541162"/>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52BCC1"/>
            </a:solidFill>
            <a:ln w="30732" cap="flat">
              <a:solidFill>
                <a:srgbClr val="323232"/>
              </a:solidFill>
              <a:prstDash val="solid"/>
              <a:miter/>
            </a:ln>
          </p:spPr>
          <p:txBody>
            <a:bodyPr rtlCol="0" anchor="ctr"/>
            <a:lstStyle/>
            <a:p>
              <a:pPr algn="ctr"/>
              <a:r>
                <a:rPr lang="zh-CN" altLang="en-US" b="1" dirty="0">
                  <a:latin typeface="+mn-ea"/>
                </a:rPr>
                <a:t>内部网络</a:t>
              </a:r>
              <a:endParaRPr lang="en-US" altLang="zh-CN" b="1" dirty="0">
                <a:latin typeface="+mn-ea"/>
              </a:endParaRPr>
            </a:p>
            <a:p>
              <a:pPr algn="ctr"/>
              <a:r>
                <a:rPr lang="zh-CN" altLang="en-US" b="1" dirty="0">
                  <a:latin typeface="+mn-ea"/>
                </a:rPr>
                <a:t>（可信网络）</a:t>
              </a:r>
            </a:p>
          </p:txBody>
        </p:sp>
        <p:sp>
          <p:nvSpPr>
            <p:cNvPr id="26" name="图形 73">
              <a:extLst>
                <a:ext uri="{FF2B5EF4-FFF2-40B4-BE49-F238E27FC236}">
                  <a16:creationId xmlns:a16="http://schemas.microsoft.com/office/drawing/2014/main" id="{B1520B5C-AB56-5A9B-5A3A-5176551A6282}"/>
                </a:ext>
              </a:extLst>
            </p:cNvPr>
            <p:cNvSpPr/>
            <p:nvPr/>
          </p:nvSpPr>
          <p:spPr>
            <a:xfrm>
              <a:off x="8340767" y="4541161"/>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endParaRPr lang="en-US" altLang="zh-CN" b="1" dirty="0">
                <a:latin typeface="+mn-ea"/>
              </a:endParaRPr>
            </a:p>
            <a:p>
              <a:pPr algn="ctr"/>
              <a:r>
                <a:rPr lang="zh-CN" altLang="en-US" b="1" dirty="0">
                  <a:latin typeface="+mn-ea"/>
                </a:rPr>
                <a:t>（不可信网络）</a:t>
              </a:r>
            </a:p>
          </p:txBody>
        </p:sp>
        <p:sp>
          <p:nvSpPr>
            <p:cNvPr id="27" name="文本框 26">
              <a:extLst>
                <a:ext uri="{FF2B5EF4-FFF2-40B4-BE49-F238E27FC236}">
                  <a16:creationId xmlns:a16="http://schemas.microsoft.com/office/drawing/2014/main" id="{10214E0C-157A-9A04-BB4B-D65E4C93E53F}"/>
                </a:ext>
              </a:extLst>
            </p:cNvPr>
            <p:cNvSpPr txBox="1"/>
            <p:nvPr/>
          </p:nvSpPr>
          <p:spPr>
            <a:xfrm>
              <a:off x="2954946" y="5536191"/>
              <a:ext cx="1175211" cy="369332"/>
            </a:xfrm>
            <a:prstGeom prst="rect">
              <a:avLst/>
            </a:prstGeom>
            <a:noFill/>
          </p:spPr>
          <p:txBody>
            <a:bodyPr wrap="square">
              <a:spAutoFit/>
            </a:bodyPr>
            <a:lstStyle/>
            <a:p>
              <a:pPr algn="ctr"/>
              <a:r>
                <a:rPr lang="zh-CN" altLang="en-US" b="1" dirty="0">
                  <a:latin typeface="+mn-ea"/>
                </a:rPr>
                <a:t>应用网关</a:t>
              </a:r>
              <a:endParaRPr lang="en-US" altLang="zh-CN" b="1" dirty="0">
                <a:latin typeface="+mn-ea"/>
              </a:endParaRPr>
            </a:p>
          </p:txBody>
        </p:sp>
        <p:pic>
          <p:nvPicPr>
            <p:cNvPr id="29" name="图形 28">
              <a:extLst>
                <a:ext uri="{FF2B5EF4-FFF2-40B4-BE49-F238E27FC236}">
                  <a16:creationId xmlns:a16="http://schemas.microsoft.com/office/drawing/2014/main" id="{643CC556-F02E-516C-3BBC-E1C0032229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3260" y="3973840"/>
              <a:ext cx="662814" cy="641082"/>
            </a:xfrm>
            <a:prstGeom prst="rect">
              <a:avLst/>
            </a:prstGeom>
          </p:spPr>
        </p:pic>
        <p:pic>
          <p:nvPicPr>
            <p:cNvPr id="30" name="图形 29">
              <a:extLst>
                <a:ext uri="{FF2B5EF4-FFF2-40B4-BE49-F238E27FC236}">
                  <a16:creationId xmlns:a16="http://schemas.microsoft.com/office/drawing/2014/main" id="{EB5D8E7A-DF25-564B-8A19-DBD28F9F54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114" y="5788599"/>
              <a:ext cx="662814" cy="641082"/>
            </a:xfrm>
            <a:prstGeom prst="rect">
              <a:avLst/>
            </a:prstGeom>
          </p:spPr>
        </p:pic>
        <p:sp>
          <p:nvSpPr>
            <p:cNvPr id="32" name="文本框 31">
              <a:extLst>
                <a:ext uri="{FF2B5EF4-FFF2-40B4-BE49-F238E27FC236}">
                  <a16:creationId xmlns:a16="http://schemas.microsoft.com/office/drawing/2014/main" id="{74CD3768-9949-9273-7138-8230DC4DA449}"/>
                </a:ext>
              </a:extLst>
            </p:cNvPr>
            <p:cNvSpPr txBox="1"/>
            <p:nvPr/>
          </p:nvSpPr>
          <p:spPr>
            <a:xfrm>
              <a:off x="10267578" y="4810004"/>
              <a:ext cx="1566998" cy="369332"/>
            </a:xfrm>
            <a:prstGeom prst="rect">
              <a:avLst/>
            </a:prstGeom>
            <a:noFill/>
          </p:spPr>
          <p:txBody>
            <a:bodyPr wrap="square">
              <a:spAutoFit/>
            </a:bodyPr>
            <a:lstStyle/>
            <a:p>
              <a:pPr algn="ctr"/>
              <a:r>
                <a:rPr lang="zh-CN" altLang="en-US" b="1" dirty="0">
                  <a:latin typeface="+mn-ea"/>
                </a:rPr>
                <a:t>邮件服务器</a:t>
              </a:r>
              <a:endParaRPr lang="en-US" altLang="zh-CN" b="1" dirty="0">
                <a:latin typeface="+mn-ea"/>
              </a:endParaRPr>
            </a:p>
          </p:txBody>
        </p:sp>
        <p:sp>
          <p:nvSpPr>
            <p:cNvPr id="33" name="文本框 32">
              <a:extLst>
                <a:ext uri="{FF2B5EF4-FFF2-40B4-BE49-F238E27FC236}">
                  <a16:creationId xmlns:a16="http://schemas.microsoft.com/office/drawing/2014/main" id="{25F34712-9FAE-758D-1101-821B5C2B9112}"/>
                </a:ext>
              </a:extLst>
            </p:cNvPr>
            <p:cNvSpPr txBox="1"/>
            <p:nvPr/>
          </p:nvSpPr>
          <p:spPr>
            <a:xfrm>
              <a:off x="446245" y="4944971"/>
              <a:ext cx="461665" cy="400110"/>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34" name="图形 33">
              <a:extLst>
                <a:ext uri="{FF2B5EF4-FFF2-40B4-BE49-F238E27FC236}">
                  <a16:creationId xmlns:a16="http://schemas.microsoft.com/office/drawing/2014/main" id="{9FBEE14D-75C2-2166-AC26-A2B6E1880C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7299" y="4687028"/>
              <a:ext cx="665552" cy="857538"/>
            </a:xfrm>
            <a:prstGeom prst="rect">
              <a:avLst/>
            </a:prstGeom>
          </p:spPr>
        </p:pic>
        <p:pic>
          <p:nvPicPr>
            <p:cNvPr id="37" name="图形 36">
              <a:extLst>
                <a:ext uri="{FF2B5EF4-FFF2-40B4-BE49-F238E27FC236}">
                  <a16:creationId xmlns:a16="http://schemas.microsoft.com/office/drawing/2014/main" id="{E6A14E98-704A-9218-CE40-1C1B47FBE3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33630" y="3843788"/>
              <a:ext cx="726053" cy="863044"/>
            </a:xfrm>
            <a:prstGeom prst="rect">
              <a:avLst/>
            </a:prstGeom>
          </p:spPr>
        </p:pic>
      </p:grpSp>
    </p:spTree>
    <p:custDataLst>
      <p:tags r:id="rId1"/>
    </p:custDataLst>
    <p:extLst>
      <p:ext uri="{BB962C8B-B14F-4D97-AF65-F5344CB8AC3E}">
        <p14:creationId xmlns:p14="http://schemas.microsoft.com/office/powerpoint/2010/main" val="360299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 calcmode="lin" valueType="num">
                                      <p:cBhvr>
                                        <p:cTn id="14" dur="500" fill="hold"/>
                                        <p:tgtEl>
                                          <p:spTgt spid="11"/>
                                        </p:tgtEl>
                                        <p:attrNameLst>
                                          <p:attrName>style.rotation</p:attrName>
                                        </p:attrNameLst>
                                      </p:cBhvr>
                                      <p:tavLst>
                                        <p:tav tm="0">
                                          <p:val>
                                            <p:fltVal val="360"/>
                                          </p:val>
                                        </p:tav>
                                        <p:tav tm="100000">
                                          <p:val>
                                            <p:fltVal val="0"/>
                                          </p:val>
                                        </p:tav>
                                      </p:tavLst>
                                    </p:anim>
                                    <p:animEffect transition="in" filter="fade">
                                      <p:cBhvr>
                                        <p:cTn id="15" dur="500"/>
                                        <p:tgtEl>
                                          <p:spTgt spid="11"/>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360"/>
                                          </p:val>
                                        </p:tav>
                                        <p:tav tm="100000">
                                          <p:val>
                                            <p:fltVal val="0"/>
                                          </p:val>
                                        </p:tav>
                                      </p:tavLst>
                                    </p:anim>
                                    <p:animEffect transition="in" filter="fade">
                                      <p:cBhvr>
                                        <p:cTn id="26" dur="500"/>
                                        <p:tgtEl>
                                          <p:spTgt spid="13"/>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800" decel="100000"/>
                                        <p:tgtEl>
                                          <p:spTgt spid="7"/>
                                        </p:tgtEl>
                                      </p:cBhvr>
                                    </p:animEffect>
                                    <p:anim calcmode="lin" valueType="num">
                                      <p:cBhvr>
                                        <p:cTn id="35" dur="800" decel="100000" fill="hold"/>
                                        <p:tgtEl>
                                          <p:spTgt spid="7"/>
                                        </p:tgtEl>
                                        <p:attrNameLst>
                                          <p:attrName>style.rotation</p:attrName>
                                        </p:attrNameLst>
                                      </p:cBhvr>
                                      <p:tavLst>
                                        <p:tav tm="0">
                                          <p:val>
                                            <p:fltVal val="-90"/>
                                          </p:val>
                                        </p:tav>
                                        <p:tav tm="100000">
                                          <p:val>
                                            <p:fltVal val="0"/>
                                          </p:val>
                                        </p:tav>
                                      </p:tavLst>
                                    </p:anim>
                                    <p:anim calcmode="lin" valueType="num">
                                      <p:cBhvr>
                                        <p:cTn id="36" dur="800" decel="100000" fill="hold"/>
                                        <p:tgtEl>
                                          <p:spTgt spid="7"/>
                                        </p:tgtEl>
                                        <p:attrNameLst>
                                          <p:attrName>ppt_x</p:attrName>
                                        </p:attrNameLst>
                                      </p:cBhvr>
                                      <p:tavLst>
                                        <p:tav tm="0">
                                          <p:val>
                                            <p:strVal val="#ppt_x+0.4"/>
                                          </p:val>
                                        </p:tav>
                                        <p:tav tm="100000">
                                          <p:val>
                                            <p:strVal val="#ppt_x-0.05"/>
                                          </p:val>
                                        </p:tav>
                                      </p:tavLst>
                                    </p:anim>
                                    <p:anim calcmode="lin" valueType="num">
                                      <p:cBhvr>
                                        <p:cTn id="37" dur="800" decel="100000" fill="hold"/>
                                        <p:tgtEl>
                                          <p:spTgt spid="7"/>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written-letter_73473">
            <a:extLst>
              <a:ext uri="{FF2B5EF4-FFF2-40B4-BE49-F238E27FC236}">
                <a16:creationId xmlns:a16="http://schemas.microsoft.com/office/drawing/2014/main" id="{301CE09F-F24B-5A46-0872-3217230B6E8C}"/>
              </a:ext>
            </a:extLst>
          </p:cNvPr>
          <p:cNvSpPr/>
          <p:nvPr/>
        </p:nvSpPr>
        <p:spPr>
          <a:xfrm>
            <a:off x="10094422" y="4074102"/>
            <a:ext cx="451761" cy="398272"/>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2" h="2315">
                <a:moveTo>
                  <a:pt x="751" y="330"/>
                </a:moveTo>
                <a:cubicBezTo>
                  <a:pt x="751" y="293"/>
                  <a:pt x="781" y="263"/>
                  <a:pt x="818" y="263"/>
                </a:cubicBezTo>
                <a:lnTo>
                  <a:pt x="1754" y="263"/>
                </a:lnTo>
                <a:cubicBezTo>
                  <a:pt x="1791" y="263"/>
                  <a:pt x="1821" y="293"/>
                  <a:pt x="1821" y="330"/>
                </a:cubicBezTo>
                <a:cubicBezTo>
                  <a:pt x="1821" y="367"/>
                  <a:pt x="1791" y="397"/>
                  <a:pt x="1754" y="397"/>
                </a:cubicBezTo>
                <a:lnTo>
                  <a:pt x="818" y="397"/>
                </a:lnTo>
                <a:cubicBezTo>
                  <a:pt x="781" y="397"/>
                  <a:pt x="751" y="367"/>
                  <a:pt x="751" y="330"/>
                </a:cubicBezTo>
                <a:close/>
                <a:moveTo>
                  <a:pt x="2622" y="837"/>
                </a:moveTo>
                <a:lnTo>
                  <a:pt x="2622" y="2035"/>
                </a:lnTo>
                <a:cubicBezTo>
                  <a:pt x="2622" y="2189"/>
                  <a:pt x="2497" y="2315"/>
                  <a:pt x="2343" y="2315"/>
                </a:cubicBezTo>
                <a:lnTo>
                  <a:pt x="279" y="2315"/>
                </a:lnTo>
                <a:cubicBezTo>
                  <a:pt x="125" y="2315"/>
                  <a:pt x="0" y="2189"/>
                  <a:pt x="0" y="2035"/>
                </a:cubicBezTo>
                <a:lnTo>
                  <a:pt x="0" y="837"/>
                </a:lnTo>
                <a:cubicBezTo>
                  <a:pt x="0" y="683"/>
                  <a:pt x="125" y="558"/>
                  <a:pt x="279" y="558"/>
                </a:cubicBezTo>
                <a:lnTo>
                  <a:pt x="486" y="558"/>
                </a:lnTo>
                <a:lnTo>
                  <a:pt x="486" y="183"/>
                </a:lnTo>
                <a:cubicBezTo>
                  <a:pt x="486" y="82"/>
                  <a:pt x="569" y="0"/>
                  <a:pt x="670" y="0"/>
                </a:cubicBezTo>
                <a:lnTo>
                  <a:pt x="1927" y="0"/>
                </a:lnTo>
                <a:cubicBezTo>
                  <a:pt x="2028" y="0"/>
                  <a:pt x="2111" y="82"/>
                  <a:pt x="2111" y="183"/>
                </a:cubicBezTo>
                <a:lnTo>
                  <a:pt x="2111" y="558"/>
                </a:lnTo>
                <a:lnTo>
                  <a:pt x="2343" y="558"/>
                </a:lnTo>
                <a:cubicBezTo>
                  <a:pt x="2497" y="558"/>
                  <a:pt x="2622" y="683"/>
                  <a:pt x="2622" y="837"/>
                </a:cubicBezTo>
                <a:close/>
                <a:moveTo>
                  <a:pt x="2420" y="1997"/>
                </a:moveTo>
                <a:lnTo>
                  <a:pt x="1583" y="1452"/>
                </a:lnTo>
                <a:lnTo>
                  <a:pt x="2422" y="861"/>
                </a:lnTo>
                <a:cubicBezTo>
                  <a:pt x="2452" y="839"/>
                  <a:pt x="2459" y="798"/>
                  <a:pt x="2438" y="768"/>
                </a:cubicBezTo>
                <a:cubicBezTo>
                  <a:pt x="2417" y="738"/>
                  <a:pt x="2375" y="730"/>
                  <a:pt x="2345" y="752"/>
                </a:cubicBezTo>
                <a:lnTo>
                  <a:pt x="1978" y="1011"/>
                </a:lnTo>
                <a:lnTo>
                  <a:pt x="1978" y="778"/>
                </a:lnTo>
                <a:lnTo>
                  <a:pt x="1978" y="764"/>
                </a:lnTo>
                <a:lnTo>
                  <a:pt x="1978" y="183"/>
                </a:lnTo>
                <a:cubicBezTo>
                  <a:pt x="1978" y="156"/>
                  <a:pt x="1955" y="133"/>
                  <a:pt x="1927" y="133"/>
                </a:cubicBezTo>
                <a:lnTo>
                  <a:pt x="670" y="133"/>
                </a:lnTo>
                <a:cubicBezTo>
                  <a:pt x="642" y="133"/>
                  <a:pt x="620" y="156"/>
                  <a:pt x="620" y="183"/>
                </a:cubicBezTo>
                <a:lnTo>
                  <a:pt x="620" y="755"/>
                </a:lnTo>
                <a:lnTo>
                  <a:pt x="620" y="755"/>
                </a:lnTo>
                <a:lnTo>
                  <a:pt x="620" y="995"/>
                </a:lnTo>
                <a:lnTo>
                  <a:pt x="279" y="756"/>
                </a:lnTo>
                <a:cubicBezTo>
                  <a:pt x="249" y="735"/>
                  <a:pt x="208" y="742"/>
                  <a:pt x="186" y="773"/>
                </a:cubicBezTo>
                <a:cubicBezTo>
                  <a:pt x="165" y="803"/>
                  <a:pt x="173" y="844"/>
                  <a:pt x="203" y="865"/>
                </a:cubicBezTo>
                <a:lnTo>
                  <a:pt x="1046" y="1458"/>
                </a:lnTo>
                <a:lnTo>
                  <a:pt x="205" y="2005"/>
                </a:lnTo>
                <a:cubicBezTo>
                  <a:pt x="174" y="2025"/>
                  <a:pt x="165" y="2066"/>
                  <a:pt x="185" y="2097"/>
                </a:cubicBezTo>
                <a:cubicBezTo>
                  <a:pt x="198" y="2117"/>
                  <a:pt x="219" y="2127"/>
                  <a:pt x="241" y="2127"/>
                </a:cubicBezTo>
                <a:cubicBezTo>
                  <a:pt x="254" y="2127"/>
                  <a:pt x="266" y="2124"/>
                  <a:pt x="277" y="2117"/>
                </a:cubicBezTo>
                <a:lnTo>
                  <a:pt x="1161" y="1542"/>
                </a:lnTo>
                <a:cubicBezTo>
                  <a:pt x="1162" y="1541"/>
                  <a:pt x="1162" y="1540"/>
                  <a:pt x="1163" y="1540"/>
                </a:cubicBezTo>
                <a:lnTo>
                  <a:pt x="1201" y="1566"/>
                </a:lnTo>
                <a:cubicBezTo>
                  <a:pt x="1234" y="1589"/>
                  <a:pt x="1272" y="1601"/>
                  <a:pt x="1311" y="1601"/>
                </a:cubicBezTo>
                <a:cubicBezTo>
                  <a:pt x="1350" y="1601"/>
                  <a:pt x="1389" y="1589"/>
                  <a:pt x="1422" y="1566"/>
                </a:cubicBezTo>
                <a:lnTo>
                  <a:pt x="1466" y="1535"/>
                </a:lnTo>
                <a:lnTo>
                  <a:pt x="2347" y="2108"/>
                </a:lnTo>
                <a:cubicBezTo>
                  <a:pt x="2359" y="2116"/>
                  <a:pt x="2371" y="2119"/>
                  <a:pt x="2384" y="2119"/>
                </a:cubicBezTo>
                <a:cubicBezTo>
                  <a:pt x="2405" y="2119"/>
                  <a:pt x="2427" y="2109"/>
                  <a:pt x="2440" y="2089"/>
                </a:cubicBezTo>
                <a:cubicBezTo>
                  <a:pt x="2460" y="2058"/>
                  <a:pt x="2451" y="2017"/>
                  <a:pt x="2420" y="1997"/>
                </a:cubicBezTo>
                <a:close/>
                <a:moveTo>
                  <a:pt x="818" y="695"/>
                </a:moveTo>
                <a:lnTo>
                  <a:pt x="1754" y="695"/>
                </a:lnTo>
                <a:cubicBezTo>
                  <a:pt x="1791" y="695"/>
                  <a:pt x="1821" y="665"/>
                  <a:pt x="1821" y="628"/>
                </a:cubicBezTo>
                <a:cubicBezTo>
                  <a:pt x="1821" y="591"/>
                  <a:pt x="1791" y="561"/>
                  <a:pt x="1754" y="561"/>
                </a:cubicBezTo>
                <a:lnTo>
                  <a:pt x="818" y="561"/>
                </a:lnTo>
                <a:cubicBezTo>
                  <a:pt x="781" y="561"/>
                  <a:pt x="751" y="591"/>
                  <a:pt x="751" y="628"/>
                </a:cubicBezTo>
                <a:cubicBezTo>
                  <a:pt x="751" y="665"/>
                  <a:pt x="781" y="695"/>
                  <a:pt x="818" y="695"/>
                </a:cubicBezTo>
                <a:close/>
                <a:moveTo>
                  <a:pt x="818" y="993"/>
                </a:moveTo>
                <a:lnTo>
                  <a:pt x="1754" y="993"/>
                </a:lnTo>
                <a:cubicBezTo>
                  <a:pt x="1791" y="993"/>
                  <a:pt x="1821" y="963"/>
                  <a:pt x="1821" y="926"/>
                </a:cubicBezTo>
                <a:cubicBezTo>
                  <a:pt x="1821" y="889"/>
                  <a:pt x="1791" y="859"/>
                  <a:pt x="1754" y="859"/>
                </a:cubicBezTo>
                <a:lnTo>
                  <a:pt x="818" y="859"/>
                </a:lnTo>
                <a:cubicBezTo>
                  <a:pt x="781" y="859"/>
                  <a:pt x="751" y="889"/>
                  <a:pt x="751" y="926"/>
                </a:cubicBezTo>
                <a:cubicBezTo>
                  <a:pt x="751" y="963"/>
                  <a:pt x="781" y="993"/>
                  <a:pt x="818" y="993"/>
                </a:cubicBez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应用网关</a:t>
            </a:r>
            <a:r>
              <a:rPr lang="zh-CN" altLang="en-US" b="1" dirty="0"/>
              <a:t>又称为</a:t>
            </a:r>
            <a:r>
              <a:rPr lang="zh-CN" altLang="en-US" b="1" dirty="0">
                <a:solidFill>
                  <a:schemeClr val="accent1">
                    <a:lumMod val="75000"/>
                  </a:schemeClr>
                </a:solidFill>
              </a:rPr>
              <a:t>代理服务器</a:t>
            </a:r>
            <a:r>
              <a:rPr lang="zh-CN" altLang="en-US" b="1" dirty="0"/>
              <a:t>（</a:t>
            </a:r>
            <a:r>
              <a:rPr lang="en-US" altLang="zh-CN" b="1" dirty="0"/>
              <a:t>Proxy Server</a:t>
            </a:r>
            <a:r>
              <a:rPr lang="zh-CN" altLang="en-US" b="1" dirty="0"/>
              <a:t>），它可以实现</a:t>
            </a:r>
            <a:r>
              <a:rPr lang="zh-CN" altLang="en-US" b="1" dirty="0">
                <a:solidFill>
                  <a:schemeClr val="accent1">
                    <a:lumMod val="75000"/>
                  </a:schemeClr>
                </a:solidFill>
              </a:rPr>
              <a:t>应用层数据的过滤</a:t>
            </a:r>
            <a:r>
              <a:rPr lang="zh-CN" altLang="en-US" b="1" dirty="0"/>
              <a:t>和</a:t>
            </a:r>
            <a:r>
              <a:rPr lang="zh-CN" altLang="en-US" b="1" dirty="0">
                <a:solidFill>
                  <a:schemeClr val="accent1">
                    <a:lumMod val="75000"/>
                  </a:schemeClr>
                </a:solidFill>
              </a:rPr>
              <a:t>高层用户的鉴别</a:t>
            </a:r>
            <a:r>
              <a:rPr lang="zh-CN" altLang="en-US" b="1" dirty="0"/>
              <a:t>。</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3726C6FC-27B3-8CF8-DBB2-54F6F6D30062}"/>
              </a:ext>
            </a:extLst>
          </p:cNvPr>
          <p:cNvSpPr txBox="1"/>
          <p:nvPr/>
        </p:nvSpPr>
        <p:spPr>
          <a:xfrm>
            <a:off x="1061594" y="2560802"/>
            <a:ext cx="10825605" cy="721828"/>
          </a:xfrm>
          <a:prstGeom prst="rect">
            <a:avLst/>
          </a:prstGeom>
          <a:noFill/>
        </p:spPr>
        <p:txBody>
          <a:bodyPr wrap="square" lIns="91440" tIns="45720" rIns="91440" bIns="45720" anchor="ctr">
            <a:noAutofit/>
          </a:bodyPr>
          <a:lstStyle/>
          <a:p>
            <a:r>
              <a:rPr lang="zh-CN" altLang="en-US" b="1" dirty="0"/>
              <a:t>当用户通过应用网关访问内网或外网资源时，应用网关可以要求用户进行身份鉴别，然后</a:t>
            </a:r>
            <a:r>
              <a:rPr lang="zh-CN" altLang="en-US" b="1" dirty="0">
                <a:solidFill>
                  <a:schemeClr val="accent1">
                    <a:lumMod val="75000"/>
                  </a:schemeClr>
                </a:solidFill>
              </a:rPr>
              <a:t>根据用户身份对用户做出相应的访问控制</a:t>
            </a:r>
            <a:r>
              <a:rPr lang="zh-CN" altLang="en-US" b="1" dirty="0"/>
              <a:t>。</a:t>
            </a:r>
            <a:endParaRPr lang="en-US" altLang="zh-CN" b="1" dirty="0"/>
          </a:p>
        </p:txBody>
      </p:sp>
      <p:sp>
        <p:nvSpPr>
          <p:cNvPr id="13" name="矩形 12">
            <a:extLst>
              <a:ext uri="{FF2B5EF4-FFF2-40B4-BE49-F238E27FC236}">
                <a16:creationId xmlns:a16="http://schemas.microsoft.com/office/drawing/2014/main" id="{9427FC43-9EE2-46ED-F66B-229B7F71E822}"/>
              </a:ext>
            </a:extLst>
          </p:cNvPr>
          <p:cNvSpPr/>
          <p:nvPr/>
        </p:nvSpPr>
        <p:spPr>
          <a:xfrm>
            <a:off x="804618" y="265951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778EE2A-E0A1-1B2C-C5DB-40CA088EB8B7}"/>
              </a:ext>
            </a:extLst>
          </p:cNvPr>
          <p:cNvSpPr/>
          <p:nvPr/>
        </p:nvSpPr>
        <p:spPr>
          <a:xfrm>
            <a:off x="7021366"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cxnSp>
        <p:nvCxnSpPr>
          <p:cNvPr id="20" name="直接连接符 19">
            <a:extLst>
              <a:ext uri="{FF2B5EF4-FFF2-40B4-BE49-F238E27FC236}">
                <a16:creationId xmlns:a16="http://schemas.microsoft.com/office/drawing/2014/main" id="{4447136B-451B-D4FD-E67D-477A9FEB8216}"/>
              </a:ext>
            </a:extLst>
          </p:cNvPr>
          <p:cNvCxnSpPr/>
          <p:nvPr/>
        </p:nvCxnSpPr>
        <p:spPr>
          <a:xfrm flipV="1">
            <a:off x="738150" y="5636132"/>
            <a:ext cx="848616" cy="4535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D4962F4-099A-C519-2AD1-4F5CA89C4E51}"/>
              </a:ext>
            </a:extLst>
          </p:cNvPr>
          <p:cNvCxnSpPr>
            <a:cxnSpLocks/>
          </p:cNvCxnSpPr>
          <p:nvPr/>
        </p:nvCxnSpPr>
        <p:spPr>
          <a:xfrm>
            <a:off x="777256" y="4490465"/>
            <a:ext cx="1252616" cy="4845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83660F8-3CA8-0198-11AF-42691EA939E6}"/>
              </a:ext>
            </a:extLst>
          </p:cNvPr>
          <p:cNvCxnSpPr/>
          <p:nvPr/>
        </p:nvCxnSpPr>
        <p:spPr>
          <a:xfrm flipV="1">
            <a:off x="10009492" y="4541161"/>
            <a:ext cx="848616" cy="4535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123FB58-4953-E5AA-6975-25614243BE98}"/>
              </a:ext>
            </a:extLst>
          </p:cNvPr>
          <p:cNvCxnSpPr>
            <a:cxnSpLocks/>
          </p:cNvCxnSpPr>
          <p:nvPr/>
        </p:nvCxnSpPr>
        <p:spPr>
          <a:xfrm>
            <a:off x="2518167" y="5179337"/>
            <a:ext cx="6978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图形 73">
            <a:extLst>
              <a:ext uri="{FF2B5EF4-FFF2-40B4-BE49-F238E27FC236}">
                <a16:creationId xmlns:a16="http://schemas.microsoft.com/office/drawing/2014/main" id="{F8C742DA-2B2C-4815-3655-F17768CEB25B}"/>
              </a:ext>
            </a:extLst>
          </p:cNvPr>
          <p:cNvSpPr/>
          <p:nvPr/>
        </p:nvSpPr>
        <p:spPr>
          <a:xfrm>
            <a:off x="1340740" y="4541162"/>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52BCC1"/>
          </a:solidFill>
          <a:ln w="30732" cap="flat">
            <a:solidFill>
              <a:srgbClr val="323232"/>
            </a:solidFill>
            <a:prstDash val="solid"/>
            <a:miter/>
          </a:ln>
        </p:spPr>
        <p:txBody>
          <a:bodyPr rtlCol="0" anchor="ctr"/>
          <a:lstStyle/>
          <a:p>
            <a:pPr algn="ctr"/>
            <a:r>
              <a:rPr lang="zh-CN" altLang="en-US" b="1" dirty="0">
                <a:latin typeface="+mn-ea"/>
              </a:rPr>
              <a:t>内部网络</a:t>
            </a:r>
            <a:endParaRPr lang="en-US" altLang="zh-CN" b="1" dirty="0">
              <a:latin typeface="+mn-ea"/>
            </a:endParaRPr>
          </a:p>
          <a:p>
            <a:pPr algn="ctr"/>
            <a:r>
              <a:rPr lang="zh-CN" altLang="en-US" b="1" dirty="0">
                <a:latin typeface="+mn-ea"/>
              </a:rPr>
              <a:t>（可信网络）</a:t>
            </a:r>
          </a:p>
        </p:txBody>
      </p:sp>
      <p:sp>
        <p:nvSpPr>
          <p:cNvPr id="26" name="图形 73">
            <a:extLst>
              <a:ext uri="{FF2B5EF4-FFF2-40B4-BE49-F238E27FC236}">
                <a16:creationId xmlns:a16="http://schemas.microsoft.com/office/drawing/2014/main" id="{B1520B5C-AB56-5A9B-5A3A-5176551A6282}"/>
              </a:ext>
            </a:extLst>
          </p:cNvPr>
          <p:cNvSpPr/>
          <p:nvPr/>
        </p:nvSpPr>
        <p:spPr>
          <a:xfrm>
            <a:off x="8340767" y="4541161"/>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endParaRPr lang="en-US" altLang="zh-CN" b="1" dirty="0">
              <a:latin typeface="+mn-ea"/>
            </a:endParaRPr>
          </a:p>
          <a:p>
            <a:pPr algn="ctr"/>
            <a:r>
              <a:rPr lang="zh-CN" altLang="en-US" b="1" dirty="0">
                <a:latin typeface="+mn-ea"/>
              </a:rPr>
              <a:t>（不可信网络）</a:t>
            </a:r>
          </a:p>
        </p:txBody>
      </p:sp>
      <p:sp>
        <p:nvSpPr>
          <p:cNvPr id="27" name="文本框 26">
            <a:extLst>
              <a:ext uri="{FF2B5EF4-FFF2-40B4-BE49-F238E27FC236}">
                <a16:creationId xmlns:a16="http://schemas.microsoft.com/office/drawing/2014/main" id="{10214E0C-157A-9A04-BB4B-D65E4C93E53F}"/>
              </a:ext>
            </a:extLst>
          </p:cNvPr>
          <p:cNvSpPr txBox="1"/>
          <p:nvPr/>
        </p:nvSpPr>
        <p:spPr>
          <a:xfrm>
            <a:off x="2954946" y="5536191"/>
            <a:ext cx="1175211" cy="369332"/>
          </a:xfrm>
          <a:prstGeom prst="rect">
            <a:avLst/>
          </a:prstGeom>
          <a:noFill/>
        </p:spPr>
        <p:txBody>
          <a:bodyPr wrap="square">
            <a:spAutoFit/>
          </a:bodyPr>
          <a:lstStyle/>
          <a:p>
            <a:pPr algn="ctr"/>
            <a:r>
              <a:rPr lang="zh-CN" altLang="en-US" b="1" dirty="0">
                <a:latin typeface="+mn-ea"/>
              </a:rPr>
              <a:t>应用网关</a:t>
            </a:r>
            <a:endParaRPr lang="en-US" altLang="zh-CN" b="1" dirty="0">
              <a:latin typeface="+mn-ea"/>
            </a:endParaRPr>
          </a:p>
        </p:txBody>
      </p:sp>
      <p:pic>
        <p:nvPicPr>
          <p:cNvPr id="29" name="图形 28">
            <a:extLst>
              <a:ext uri="{FF2B5EF4-FFF2-40B4-BE49-F238E27FC236}">
                <a16:creationId xmlns:a16="http://schemas.microsoft.com/office/drawing/2014/main" id="{643CC556-F02E-516C-3BBC-E1C0032229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3260" y="3973840"/>
            <a:ext cx="662814" cy="641082"/>
          </a:xfrm>
          <a:prstGeom prst="rect">
            <a:avLst/>
          </a:prstGeom>
        </p:spPr>
      </p:pic>
      <p:pic>
        <p:nvPicPr>
          <p:cNvPr id="30" name="图形 29">
            <a:extLst>
              <a:ext uri="{FF2B5EF4-FFF2-40B4-BE49-F238E27FC236}">
                <a16:creationId xmlns:a16="http://schemas.microsoft.com/office/drawing/2014/main" id="{EB5D8E7A-DF25-564B-8A19-DBD28F9F54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114" y="5788599"/>
            <a:ext cx="662814" cy="641082"/>
          </a:xfrm>
          <a:prstGeom prst="rect">
            <a:avLst/>
          </a:prstGeom>
        </p:spPr>
      </p:pic>
      <p:sp>
        <p:nvSpPr>
          <p:cNvPr id="32" name="文本框 31">
            <a:extLst>
              <a:ext uri="{FF2B5EF4-FFF2-40B4-BE49-F238E27FC236}">
                <a16:creationId xmlns:a16="http://schemas.microsoft.com/office/drawing/2014/main" id="{74CD3768-9949-9273-7138-8230DC4DA449}"/>
              </a:ext>
            </a:extLst>
          </p:cNvPr>
          <p:cNvSpPr txBox="1"/>
          <p:nvPr/>
        </p:nvSpPr>
        <p:spPr>
          <a:xfrm>
            <a:off x="10267578" y="4810004"/>
            <a:ext cx="1566998" cy="369332"/>
          </a:xfrm>
          <a:prstGeom prst="rect">
            <a:avLst/>
          </a:prstGeom>
          <a:noFill/>
        </p:spPr>
        <p:txBody>
          <a:bodyPr wrap="square">
            <a:spAutoFit/>
          </a:bodyPr>
          <a:lstStyle/>
          <a:p>
            <a:pPr algn="ctr"/>
            <a:r>
              <a:rPr lang="zh-CN" altLang="en-US" b="1" dirty="0">
                <a:latin typeface="+mn-ea"/>
              </a:rPr>
              <a:t>邮件服务器</a:t>
            </a:r>
            <a:endParaRPr lang="en-US" altLang="zh-CN" b="1" dirty="0">
              <a:latin typeface="+mn-ea"/>
            </a:endParaRPr>
          </a:p>
        </p:txBody>
      </p:sp>
      <p:sp>
        <p:nvSpPr>
          <p:cNvPr id="33" name="文本框 32">
            <a:extLst>
              <a:ext uri="{FF2B5EF4-FFF2-40B4-BE49-F238E27FC236}">
                <a16:creationId xmlns:a16="http://schemas.microsoft.com/office/drawing/2014/main" id="{25F34712-9FAE-758D-1101-821B5C2B9112}"/>
              </a:ext>
            </a:extLst>
          </p:cNvPr>
          <p:cNvSpPr txBox="1"/>
          <p:nvPr/>
        </p:nvSpPr>
        <p:spPr>
          <a:xfrm>
            <a:off x="446245" y="4944971"/>
            <a:ext cx="461665" cy="400110"/>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34" name="图形 33">
            <a:extLst>
              <a:ext uri="{FF2B5EF4-FFF2-40B4-BE49-F238E27FC236}">
                <a16:creationId xmlns:a16="http://schemas.microsoft.com/office/drawing/2014/main" id="{9FBEE14D-75C2-2166-AC26-A2B6E1880C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7299" y="4687028"/>
            <a:ext cx="665552" cy="857538"/>
          </a:xfrm>
          <a:prstGeom prst="rect">
            <a:avLst/>
          </a:prstGeom>
        </p:spPr>
      </p:pic>
      <p:pic>
        <p:nvPicPr>
          <p:cNvPr id="37" name="图形 36">
            <a:extLst>
              <a:ext uri="{FF2B5EF4-FFF2-40B4-BE49-F238E27FC236}">
                <a16:creationId xmlns:a16="http://schemas.microsoft.com/office/drawing/2014/main" id="{E6A14E98-704A-9218-CE40-1C1B47FBE3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33630" y="3843788"/>
            <a:ext cx="726053" cy="863044"/>
          </a:xfrm>
          <a:prstGeom prst="rect">
            <a:avLst/>
          </a:prstGeom>
        </p:spPr>
      </p:pic>
      <p:sp>
        <p:nvSpPr>
          <p:cNvPr id="28" name="文本框 27">
            <a:extLst>
              <a:ext uri="{FF2B5EF4-FFF2-40B4-BE49-F238E27FC236}">
                <a16:creationId xmlns:a16="http://schemas.microsoft.com/office/drawing/2014/main" id="{C529F997-715B-A5E4-0ED4-08F7020CF8C6}"/>
              </a:ext>
            </a:extLst>
          </p:cNvPr>
          <p:cNvSpPr txBox="1"/>
          <p:nvPr/>
        </p:nvSpPr>
        <p:spPr>
          <a:xfrm>
            <a:off x="2952469" y="5862886"/>
            <a:ext cx="1175211" cy="369332"/>
          </a:xfrm>
          <a:prstGeom prst="rect">
            <a:avLst/>
          </a:prstGeom>
          <a:noFill/>
        </p:spPr>
        <p:txBody>
          <a:bodyPr wrap="square">
            <a:spAutoFit/>
          </a:bodyPr>
          <a:lstStyle/>
          <a:p>
            <a:pPr algn="ctr"/>
            <a:r>
              <a:rPr lang="zh-CN" altLang="en-US" b="1" dirty="0">
                <a:latin typeface="+mn-ea"/>
              </a:rPr>
              <a:t>邮件网关</a:t>
            </a:r>
            <a:endParaRPr lang="en-US" altLang="zh-CN" b="1" dirty="0">
              <a:latin typeface="+mn-ea"/>
            </a:endParaRPr>
          </a:p>
        </p:txBody>
      </p:sp>
    </p:spTree>
    <p:custDataLst>
      <p:tags r:id="rId1"/>
    </p:custDataLst>
    <p:extLst>
      <p:ext uri="{BB962C8B-B14F-4D97-AF65-F5344CB8AC3E}">
        <p14:creationId xmlns:p14="http://schemas.microsoft.com/office/powerpoint/2010/main" val="2347051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down)">
                                      <p:cBhvr>
                                        <p:cTn id="8" dur="500"/>
                                        <p:tgtEl>
                                          <p:spTgt spid="2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p:tgtEl>
                                          <p:spTgt spid="39"/>
                                        </p:tgtEl>
                                        <p:attrNameLst>
                                          <p:attrName>ppt_x</p:attrName>
                                        </p:attrNameLst>
                                      </p:cBhvr>
                                      <p:tavLst>
                                        <p:tav tm="0">
                                          <p:val>
                                            <p:strVal val="#ppt_x+#ppt_w*1.125000"/>
                                          </p:val>
                                        </p:tav>
                                        <p:tav tm="100000">
                                          <p:val>
                                            <p:strVal val="#ppt_x"/>
                                          </p:val>
                                        </p:tav>
                                      </p:tavLst>
                                    </p:anim>
                                    <p:animEffect transition="in" filter="wipe(left)">
                                      <p:cBhvr>
                                        <p:cTn id="14" dur="500"/>
                                        <p:tgtEl>
                                          <p:spTgt spid="39"/>
                                        </p:tgtEl>
                                      </p:cBhvr>
                                    </p:animEffect>
                                  </p:childTnLst>
                                </p:cTn>
                              </p:par>
                            </p:childTnLst>
                          </p:cTn>
                        </p:par>
                        <p:par>
                          <p:cTn id="15" fill="hold">
                            <p:stCondLst>
                              <p:cond delay="500"/>
                            </p:stCondLst>
                            <p:childTnLst>
                              <p:par>
                                <p:cTn id="16" presetID="0" presetClass="path" presetSubtype="0" accel="50000" decel="50000" fill="hold" grpId="1" nodeType="afterEffect">
                                  <p:stCondLst>
                                    <p:cond delay="0"/>
                                  </p:stCondLst>
                                  <p:childTnLst>
                                    <p:animMotion origin="layout" path="M -4.375E-6 3.33333E-6 L -0.17825 0.09352 L -0.522 0.0912 L -0.522 0.09143 " pathEditMode="relative" rAng="0" ptsTypes="AAAA">
                                      <p:cBhvr>
                                        <p:cTn id="17" dur="2000" fill="hold"/>
                                        <p:tgtEl>
                                          <p:spTgt spid="39"/>
                                        </p:tgtEl>
                                        <p:attrNameLst>
                                          <p:attrName>ppt_x</p:attrName>
                                          <p:attrName>ppt_y</p:attrName>
                                        </p:attrNameLst>
                                      </p:cBhvr>
                                      <p:rCtr x="-26107"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2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written-letter_73473">
            <a:extLst>
              <a:ext uri="{FF2B5EF4-FFF2-40B4-BE49-F238E27FC236}">
                <a16:creationId xmlns:a16="http://schemas.microsoft.com/office/drawing/2014/main" id="{37016FEC-8CCD-B2E0-ECAE-323866E758D4}"/>
              </a:ext>
            </a:extLst>
          </p:cNvPr>
          <p:cNvSpPr/>
          <p:nvPr/>
        </p:nvSpPr>
        <p:spPr>
          <a:xfrm>
            <a:off x="3745389" y="4704369"/>
            <a:ext cx="451761" cy="398272"/>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2" h="2315">
                <a:moveTo>
                  <a:pt x="751" y="330"/>
                </a:moveTo>
                <a:cubicBezTo>
                  <a:pt x="751" y="293"/>
                  <a:pt x="781" y="263"/>
                  <a:pt x="818" y="263"/>
                </a:cubicBezTo>
                <a:lnTo>
                  <a:pt x="1754" y="263"/>
                </a:lnTo>
                <a:cubicBezTo>
                  <a:pt x="1791" y="263"/>
                  <a:pt x="1821" y="293"/>
                  <a:pt x="1821" y="330"/>
                </a:cubicBezTo>
                <a:cubicBezTo>
                  <a:pt x="1821" y="367"/>
                  <a:pt x="1791" y="397"/>
                  <a:pt x="1754" y="397"/>
                </a:cubicBezTo>
                <a:lnTo>
                  <a:pt x="818" y="397"/>
                </a:lnTo>
                <a:cubicBezTo>
                  <a:pt x="781" y="397"/>
                  <a:pt x="751" y="367"/>
                  <a:pt x="751" y="330"/>
                </a:cubicBezTo>
                <a:close/>
                <a:moveTo>
                  <a:pt x="2622" y="837"/>
                </a:moveTo>
                <a:lnTo>
                  <a:pt x="2622" y="2035"/>
                </a:lnTo>
                <a:cubicBezTo>
                  <a:pt x="2622" y="2189"/>
                  <a:pt x="2497" y="2315"/>
                  <a:pt x="2343" y="2315"/>
                </a:cubicBezTo>
                <a:lnTo>
                  <a:pt x="279" y="2315"/>
                </a:lnTo>
                <a:cubicBezTo>
                  <a:pt x="125" y="2315"/>
                  <a:pt x="0" y="2189"/>
                  <a:pt x="0" y="2035"/>
                </a:cubicBezTo>
                <a:lnTo>
                  <a:pt x="0" y="837"/>
                </a:lnTo>
                <a:cubicBezTo>
                  <a:pt x="0" y="683"/>
                  <a:pt x="125" y="558"/>
                  <a:pt x="279" y="558"/>
                </a:cubicBezTo>
                <a:lnTo>
                  <a:pt x="486" y="558"/>
                </a:lnTo>
                <a:lnTo>
                  <a:pt x="486" y="183"/>
                </a:lnTo>
                <a:cubicBezTo>
                  <a:pt x="486" y="82"/>
                  <a:pt x="569" y="0"/>
                  <a:pt x="670" y="0"/>
                </a:cubicBezTo>
                <a:lnTo>
                  <a:pt x="1927" y="0"/>
                </a:lnTo>
                <a:cubicBezTo>
                  <a:pt x="2028" y="0"/>
                  <a:pt x="2111" y="82"/>
                  <a:pt x="2111" y="183"/>
                </a:cubicBezTo>
                <a:lnTo>
                  <a:pt x="2111" y="558"/>
                </a:lnTo>
                <a:lnTo>
                  <a:pt x="2343" y="558"/>
                </a:lnTo>
                <a:cubicBezTo>
                  <a:pt x="2497" y="558"/>
                  <a:pt x="2622" y="683"/>
                  <a:pt x="2622" y="837"/>
                </a:cubicBezTo>
                <a:close/>
                <a:moveTo>
                  <a:pt x="2420" y="1997"/>
                </a:moveTo>
                <a:lnTo>
                  <a:pt x="1583" y="1452"/>
                </a:lnTo>
                <a:lnTo>
                  <a:pt x="2422" y="861"/>
                </a:lnTo>
                <a:cubicBezTo>
                  <a:pt x="2452" y="839"/>
                  <a:pt x="2459" y="798"/>
                  <a:pt x="2438" y="768"/>
                </a:cubicBezTo>
                <a:cubicBezTo>
                  <a:pt x="2417" y="738"/>
                  <a:pt x="2375" y="730"/>
                  <a:pt x="2345" y="752"/>
                </a:cubicBezTo>
                <a:lnTo>
                  <a:pt x="1978" y="1011"/>
                </a:lnTo>
                <a:lnTo>
                  <a:pt x="1978" y="778"/>
                </a:lnTo>
                <a:lnTo>
                  <a:pt x="1978" y="764"/>
                </a:lnTo>
                <a:lnTo>
                  <a:pt x="1978" y="183"/>
                </a:lnTo>
                <a:cubicBezTo>
                  <a:pt x="1978" y="156"/>
                  <a:pt x="1955" y="133"/>
                  <a:pt x="1927" y="133"/>
                </a:cubicBezTo>
                <a:lnTo>
                  <a:pt x="670" y="133"/>
                </a:lnTo>
                <a:cubicBezTo>
                  <a:pt x="642" y="133"/>
                  <a:pt x="620" y="156"/>
                  <a:pt x="620" y="183"/>
                </a:cubicBezTo>
                <a:lnTo>
                  <a:pt x="620" y="755"/>
                </a:lnTo>
                <a:lnTo>
                  <a:pt x="620" y="755"/>
                </a:lnTo>
                <a:lnTo>
                  <a:pt x="620" y="995"/>
                </a:lnTo>
                <a:lnTo>
                  <a:pt x="279" y="756"/>
                </a:lnTo>
                <a:cubicBezTo>
                  <a:pt x="249" y="735"/>
                  <a:pt x="208" y="742"/>
                  <a:pt x="186" y="773"/>
                </a:cubicBezTo>
                <a:cubicBezTo>
                  <a:pt x="165" y="803"/>
                  <a:pt x="173" y="844"/>
                  <a:pt x="203" y="865"/>
                </a:cubicBezTo>
                <a:lnTo>
                  <a:pt x="1046" y="1458"/>
                </a:lnTo>
                <a:lnTo>
                  <a:pt x="205" y="2005"/>
                </a:lnTo>
                <a:cubicBezTo>
                  <a:pt x="174" y="2025"/>
                  <a:pt x="165" y="2066"/>
                  <a:pt x="185" y="2097"/>
                </a:cubicBezTo>
                <a:cubicBezTo>
                  <a:pt x="198" y="2117"/>
                  <a:pt x="219" y="2127"/>
                  <a:pt x="241" y="2127"/>
                </a:cubicBezTo>
                <a:cubicBezTo>
                  <a:pt x="254" y="2127"/>
                  <a:pt x="266" y="2124"/>
                  <a:pt x="277" y="2117"/>
                </a:cubicBezTo>
                <a:lnTo>
                  <a:pt x="1161" y="1542"/>
                </a:lnTo>
                <a:cubicBezTo>
                  <a:pt x="1162" y="1541"/>
                  <a:pt x="1162" y="1540"/>
                  <a:pt x="1163" y="1540"/>
                </a:cubicBezTo>
                <a:lnTo>
                  <a:pt x="1201" y="1566"/>
                </a:lnTo>
                <a:cubicBezTo>
                  <a:pt x="1234" y="1589"/>
                  <a:pt x="1272" y="1601"/>
                  <a:pt x="1311" y="1601"/>
                </a:cubicBezTo>
                <a:cubicBezTo>
                  <a:pt x="1350" y="1601"/>
                  <a:pt x="1389" y="1589"/>
                  <a:pt x="1422" y="1566"/>
                </a:cubicBezTo>
                <a:lnTo>
                  <a:pt x="1466" y="1535"/>
                </a:lnTo>
                <a:lnTo>
                  <a:pt x="2347" y="2108"/>
                </a:lnTo>
                <a:cubicBezTo>
                  <a:pt x="2359" y="2116"/>
                  <a:pt x="2371" y="2119"/>
                  <a:pt x="2384" y="2119"/>
                </a:cubicBezTo>
                <a:cubicBezTo>
                  <a:pt x="2405" y="2119"/>
                  <a:pt x="2427" y="2109"/>
                  <a:pt x="2440" y="2089"/>
                </a:cubicBezTo>
                <a:cubicBezTo>
                  <a:pt x="2460" y="2058"/>
                  <a:pt x="2451" y="2017"/>
                  <a:pt x="2420" y="1997"/>
                </a:cubicBezTo>
                <a:close/>
                <a:moveTo>
                  <a:pt x="818" y="695"/>
                </a:moveTo>
                <a:lnTo>
                  <a:pt x="1754" y="695"/>
                </a:lnTo>
                <a:cubicBezTo>
                  <a:pt x="1791" y="695"/>
                  <a:pt x="1821" y="665"/>
                  <a:pt x="1821" y="628"/>
                </a:cubicBezTo>
                <a:cubicBezTo>
                  <a:pt x="1821" y="591"/>
                  <a:pt x="1791" y="561"/>
                  <a:pt x="1754" y="561"/>
                </a:cubicBezTo>
                <a:lnTo>
                  <a:pt x="818" y="561"/>
                </a:lnTo>
                <a:cubicBezTo>
                  <a:pt x="781" y="561"/>
                  <a:pt x="751" y="591"/>
                  <a:pt x="751" y="628"/>
                </a:cubicBezTo>
                <a:cubicBezTo>
                  <a:pt x="751" y="665"/>
                  <a:pt x="781" y="695"/>
                  <a:pt x="818" y="695"/>
                </a:cubicBezTo>
                <a:close/>
                <a:moveTo>
                  <a:pt x="818" y="993"/>
                </a:moveTo>
                <a:lnTo>
                  <a:pt x="1754" y="993"/>
                </a:lnTo>
                <a:cubicBezTo>
                  <a:pt x="1791" y="993"/>
                  <a:pt x="1821" y="963"/>
                  <a:pt x="1821" y="926"/>
                </a:cubicBezTo>
                <a:cubicBezTo>
                  <a:pt x="1821" y="889"/>
                  <a:pt x="1791" y="859"/>
                  <a:pt x="1754" y="859"/>
                </a:cubicBezTo>
                <a:lnTo>
                  <a:pt x="818" y="859"/>
                </a:lnTo>
                <a:cubicBezTo>
                  <a:pt x="781" y="859"/>
                  <a:pt x="751" y="889"/>
                  <a:pt x="751" y="926"/>
                </a:cubicBezTo>
                <a:cubicBezTo>
                  <a:pt x="751" y="963"/>
                  <a:pt x="781" y="993"/>
                  <a:pt x="818" y="993"/>
                </a:cubicBez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应用网关</a:t>
            </a:r>
            <a:r>
              <a:rPr lang="zh-CN" altLang="en-US" b="1" dirty="0"/>
              <a:t>又称为</a:t>
            </a:r>
            <a:r>
              <a:rPr lang="zh-CN" altLang="en-US" b="1" dirty="0">
                <a:solidFill>
                  <a:schemeClr val="accent1">
                    <a:lumMod val="75000"/>
                  </a:schemeClr>
                </a:solidFill>
              </a:rPr>
              <a:t>代理服务器</a:t>
            </a:r>
            <a:r>
              <a:rPr lang="zh-CN" altLang="en-US" b="1" dirty="0"/>
              <a:t>（</a:t>
            </a:r>
            <a:r>
              <a:rPr lang="en-US" altLang="zh-CN" b="1" dirty="0"/>
              <a:t>Proxy Server</a:t>
            </a:r>
            <a:r>
              <a:rPr lang="zh-CN" altLang="en-US" b="1" dirty="0"/>
              <a:t>），它可以实现</a:t>
            </a:r>
            <a:r>
              <a:rPr lang="zh-CN" altLang="en-US" b="1" dirty="0">
                <a:solidFill>
                  <a:schemeClr val="accent1">
                    <a:lumMod val="75000"/>
                  </a:schemeClr>
                </a:solidFill>
              </a:rPr>
              <a:t>应用层数据的过滤</a:t>
            </a:r>
            <a:r>
              <a:rPr lang="zh-CN" altLang="en-US" b="1" dirty="0"/>
              <a:t>和</a:t>
            </a:r>
            <a:r>
              <a:rPr lang="zh-CN" altLang="en-US" b="1" dirty="0">
                <a:solidFill>
                  <a:schemeClr val="accent1">
                    <a:lumMod val="75000"/>
                  </a:schemeClr>
                </a:solidFill>
              </a:rPr>
              <a:t>高层用户的鉴别</a:t>
            </a:r>
            <a:r>
              <a:rPr lang="zh-CN" altLang="en-US" b="1" dirty="0"/>
              <a:t>。</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3726C6FC-27B3-8CF8-DBB2-54F6F6D30062}"/>
              </a:ext>
            </a:extLst>
          </p:cNvPr>
          <p:cNvSpPr txBox="1"/>
          <p:nvPr/>
        </p:nvSpPr>
        <p:spPr>
          <a:xfrm>
            <a:off x="1061594" y="2560802"/>
            <a:ext cx="10825605" cy="721828"/>
          </a:xfrm>
          <a:prstGeom prst="rect">
            <a:avLst/>
          </a:prstGeom>
          <a:noFill/>
        </p:spPr>
        <p:txBody>
          <a:bodyPr wrap="square" lIns="91440" tIns="45720" rIns="91440" bIns="45720" anchor="ctr">
            <a:noAutofit/>
          </a:bodyPr>
          <a:lstStyle/>
          <a:p>
            <a:r>
              <a:rPr lang="zh-CN" altLang="en-US" b="1" dirty="0"/>
              <a:t>当用户通过应用网关访问内网或外网资源时，应用网关可以要求用户进行身份鉴别，然后</a:t>
            </a:r>
            <a:r>
              <a:rPr lang="zh-CN" altLang="en-US" b="1" dirty="0">
                <a:solidFill>
                  <a:schemeClr val="accent1">
                    <a:lumMod val="75000"/>
                  </a:schemeClr>
                </a:solidFill>
              </a:rPr>
              <a:t>根据用户身份对用户做出相应的访问控制</a:t>
            </a:r>
            <a:r>
              <a:rPr lang="zh-CN" altLang="en-US" b="1" dirty="0"/>
              <a:t>。</a:t>
            </a:r>
            <a:endParaRPr lang="en-US" altLang="zh-CN" b="1" dirty="0"/>
          </a:p>
        </p:txBody>
      </p:sp>
      <p:sp>
        <p:nvSpPr>
          <p:cNvPr id="13" name="矩形 12">
            <a:extLst>
              <a:ext uri="{FF2B5EF4-FFF2-40B4-BE49-F238E27FC236}">
                <a16:creationId xmlns:a16="http://schemas.microsoft.com/office/drawing/2014/main" id="{9427FC43-9EE2-46ED-F66B-229B7F71E822}"/>
              </a:ext>
            </a:extLst>
          </p:cNvPr>
          <p:cNvSpPr/>
          <p:nvPr/>
        </p:nvSpPr>
        <p:spPr>
          <a:xfrm>
            <a:off x="804618" y="265951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778EE2A-E0A1-1B2C-C5DB-40CA088EB8B7}"/>
              </a:ext>
            </a:extLst>
          </p:cNvPr>
          <p:cNvSpPr/>
          <p:nvPr/>
        </p:nvSpPr>
        <p:spPr>
          <a:xfrm>
            <a:off x="7021366"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cxnSp>
        <p:nvCxnSpPr>
          <p:cNvPr id="20" name="直接连接符 19">
            <a:extLst>
              <a:ext uri="{FF2B5EF4-FFF2-40B4-BE49-F238E27FC236}">
                <a16:creationId xmlns:a16="http://schemas.microsoft.com/office/drawing/2014/main" id="{4447136B-451B-D4FD-E67D-477A9FEB8216}"/>
              </a:ext>
            </a:extLst>
          </p:cNvPr>
          <p:cNvCxnSpPr/>
          <p:nvPr/>
        </p:nvCxnSpPr>
        <p:spPr>
          <a:xfrm flipV="1">
            <a:off x="738150" y="5636132"/>
            <a:ext cx="848616" cy="4535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D4962F4-099A-C519-2AD1-4F5CA89C4E51}"/>
              </a:ext>
            </a:extLst>
          </p:cNvPr>
          <p:cNvCxnSpPr>
            <a:cxnSpLocks/>
          </p:cNvCxnSpPr>
          <p:nvPr/>
        </p:nvCxnSpPr>
        <p:spPr>
          <a:xfrm>
            <a:off x="777256" y="4490465"/>
            <a:ext cx="1252616" cy="4845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83660F8-3CA8-0198-11AF-42691EA939E6}"/>
              </a:ext>
            </a:extLst>
          </p:cNvPr>
          <p:cNvCxnSpPr/>
          <p:nvPr/>
        </p:nvCxnSpPr>
        <p:spPr>
          <a:xfrm flipV="1">
            <a:off x="10009492" y="4541161"/>
            <a:ext cx="848616" cy="4535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123FB58-4953-E5AA-6975-25614243BE98}"/>
              </a:ext>
            </a:extLst>
          </p:cNvPr>
          <p:cNvCxnSpPr>
            <a:cxnSpLocks/>
          </p:cNvCxnSpPr>
          <p:nvPr/>
        </p:nvCxnSpPr>
        <p:spPr>
          <a:xfrm>
            <a:off x="2518167" y="5179337"/>
            <a:ext cx="6978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图形 73">
            <a:extLst>
              <a:ext uri="{FF2B5EF4-FFF2-40B4-BE49-F238E27FC236}">
                <a16:creationId xmlns:a16="http://schemas.microsoft.com/office/drawing/2014/main" id="{F8C742DA-2B2C-4815-3655-F17768CEB25B}"/>
              </a:ext>
            </a:extLst>
          </p:cNvPr>
          <p:cNvSpPr/>
          <p:nvPr/>
        </p:nvSpPr>
        <p:spPr>
          <a:xfrm>
            <a:off x="1340740" y="4541162"/>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52BCC1"/>
          </a:solidFill>
          <a:ln w="30732" cap="flat">
            <a:solidFill>
              <a:srgbClr val="323232"/>
            </a:solidFill>
            <a:prstDash val="solid"/>
            <a:miter/>
          </a:ln>
        </p:spPr>
        <p:txBody>
          <a:bodyPr rtlCol="0" anchor="ctr"/>
          <a:lstStyle/>
          <a:p>
            <a:pPr algn="ctr"/>
            <a:r>
              <a:rPr lang="zh-CN" altLang="en-US" b="1" dirty="0">
                <a:latin typeface="+mn-ea"/>
              </a:rPr>
              <a:t>内部网络</a:t>
            </a:r>
            <a:endParaRPr lang="en-US" altLang="zh-CN" b="1" dirty="0">
              <a:latin typeface="+mn-ea"/>
            </a:endParaRPr>
          </a:p>
          <a:p>
            <a:pPr algn="ctr"/>
            <a:r>
              <a:rPr lang="zh-CN" altLang="en-US" b="1" dirty="0">
                <a:latin typeface="+mn-ea"/>
              </a:rPr>
              <a:t>（可信网络）</a:t>
            </a:r>
          </a:p>
        </p:txBody>
      </p:sp>
      <p:sp>
        <p:nvSpPr>
          <p:cNvPr id="26" name="图形 73">
            <a:extLst>
              <a:ext uri="{FF2B5EF4-FFF2-40B4-BE49-F238E27FC236}">
                <a16:creationId xmlns:a16="http://schemas.microsoft.com/office/drawing/2014/main" id="{B1520B5C-AB56-5A9B-5A3A-5176551A6282}"/>
              </a:ext>
            </a:extLst>
          </p:cNvPr>
          <p:cNvSpPr/>
          <p:nvPr/>
        </p:nvSpPr>
        <p:spPr>
          <a:xfrm>
            <a:off x="8340767" y="4541161"/>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endParaRPr lang="en-US" altLang="zh-CN" b="1" dirty="0">
              <a:latin typeface="+mn-ea"/>
            </a:endParaRPr>
          </a:p>
          <a:p>
            <a:pPr algn="ctr"/>
            <a:r>
              <a:rPr lang="zh-CN" altLang="en-US" b="1" dirty="0">
                <a:latin typeface="+mn-ea"/>
              </a:rPr>
              <a:t>（不可信网络）</a:t>
            </a:r>
          </a:p>
        </p:txBody>
      </p:sp>
      <p:sp>
        <p:nvSpPr>
          <p:cNvPr id="27" name="文本框 26">
            <a:extLst>
              <a:ext uri="{FF2B5EF4-FFF2-40B4-BE49-F238E27FC236}">
                <a16:creationId xmlns:a16="http://schemas.microsoft.com/office/drawing/2014/main" id="{10214E0C-157A-9A04-BB4B-D65E4C93E53F}"/>
              </a:ext>
            </a:extLst>
          </p:cNvPr>
          <p:cNvSpPr txBox="1"/>
          <p:nvPr/>
        </p:nvSpPr>
        <p:spPr>
          <a:xfrm>
            <a:off x="2954946" y="5536191"/>
            <a:ext cx="1175211" cy="369332"/>
          </a:xfrm>
          <a:prstGeom prst="rect">
            <a:avLst/>
          </a:prstGeom>
          <a:noFill/>
        </p:spPr>
        <p:txBody>
          <a:bodyPr wrap="square">
            <a:spAutoFit/>
          </a:bodyPr>
          <a:lstStyle/>
          <a:p>
            <a:pPr algn="ctr"/>
            <a:r>
              <a:rPr lang="zh-CN" altLang="en-US" b="1" dirty="0">
                <a:latin typeface="+mn-ea"/>
              </a:rPr>
              <a:t>应用网关</a:t>
            </a:r>
            <a:endParaRPr lang="en-US" altLang="zh-CN" b="1" dirty="0">
              <a:latin typeface="+mn-ea"/>
            </a:endParaRPr>
          </a:p>
        </p:txBody>
      </p:sp>
      <p:pic>
        <p:nvPicPr>
          <p:cNvPr id="29" name="图形 28">
            <a:extLst>
              <a:ext uri="{FF2B5EF4-FFF2-40B4-BE49-F238E27FC236}">
                <a16:creationId xmlns:a16="http://schemas.microsoft.com/office/drawing/2014/main" id="{643CC556-F02E-516C-3BBC-E1C0032229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3260" y="3973840"/>
            <a:ext cx="662814" cy="641082"/>
          </a:xfrm>
          <a:prstGeom prst="rect">
            <a:avLst/>
          </a:prstGeom>
        </p:spPr>
      </p:pic>
      <p:pic>
        <p:nvPicPr>
          <p:cNvPr id="30" name="图形 29">
            <a:extLst>
              <a:ext uri="{FF2B5EF4-FFF2-40B4-BE49-F238E27FC236}">
                <a16:creationId xmlns:a16="http://schemas.microsoft.com/office/drawing/2014/main" id="{EB5D8E7A-DF25-564B-8A19-DBD28F9F54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114" y="5788599"/>
            <a:ext cx="662814" cy="641082"/>
          </a:xfrm>
          <a:prstGeom prst="rect">
            <a:avLst/>
          </a:prstGeom>
        </p:spPr>
      </p:pic>
      <p:sp>
        <p:nvSpPr>
          <p:cNvPr id="32" name="文本框 31">
            <a:extLst>
              <a:ext uri="{FF2B5EF4-FFF2-40B4-BE49-F238E27FC236}">
                <a16:creationId xmlns:a16="http://schemas.microsoft.com/office/drawing/2014/main" id="{74CD3768-9949-9273-7138-8230DC4DA449}"/>
              </a:ext>
            </a:extLst>
          </p:cNvPr>
          <p:cNvSpPr txBox="1"/>
          <p:nvPr/>
        </p:nvSpPr>
        <p:spPr>
          <a:xfrm>
            <a:off x="10267578" y="4810004"/>
            <a:ext cx="1566998" cy="369332"/>
          </a:xfrm>
          <a:prstGeom prst="rect">
            <a:avLst/>
          </a:prstGeom>
          <a:noFill/>
        </p:spPr>
        <p:txBody>
          <a:bodyPr wrap="square">
            <a:spAutoFit/>
          </a:bodyPr>
          <a:lstStyle/>
          <a:p>
            <a:pPr algn="ctr"/>
            <a:r>
              <a:rPr lang="zh-CN" altLang="en-US" b="1" dirty="0">
                <a:latin typeface="+mn-ea"/>
              </a:rPr>
              <a:t>邮件服务器</a:t>
            </a:r>
            <a:endParaRPr lang="en-US" altLang="zh-CN" b="1" dirty="0">
              <a:latin typeface="+mn-ea"/>
            </a:endParaRPr>
          </a:p>
        </p:txBody>
      </p:sp>
      <p:sp>
        <p:nvSpPr>
          <p:cNvPr id="33" name="文本框 32">
            <a:extLst>
              <a:ext uri="{FF2B5EF4-FFF2-40B4-BE49-F238E27FC236}">
                <a16:creationId xmlns:a16="http://schemas.microsoft.com/office/drawing/2014/main" id="{25F34712-9FAE-758D-1101-821B5C2B9112}"/>
              </a:ext>
            </a:extLst>
          </p:cNvPr>
          <p:cNvSpPr txBox="1"/>
          <p:nvPr/>
        </p:nvSpPr>
        <p:spPr>
          <a:xfrm>
            <a:off x="446245" y="4944971"/>
            <a:ext cx="461665" cy="400110"/>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34" name="图形 33">
            <a:extLst>
              <a:ext uri="{FF2B5EF4-FFF2-40B4-BE49-F238E27FC236}">
                <a16:creationId xmlns:a16="http://schemas.microsoft.com/office/drawing/2014/main" id="{9FBEE14D-75C2-2166-AC26-A2B6E1880C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7299" y="4687028"/>
            <a:ext cx="665552" cy="857538"/>
          </a:xfrm>
          <a:prstGeom prst="rect">
            <a:avLst/>
          </a:prstGeom>
        </p:spPr>
      </p:pic>
      <p:pic>
        <p:nvPicPr>
          <p:cNvPr id="37" name="图形 36">
            <a:extLst>
              <a:ext uri="{FF2B5EF4-FFF2-40B4-BE49-F238E27FC236}">
                <a16:creationId xmlns:a16="http://schemas.microsoft.com/office/drawing/2014/main" id="{E6A14E98-704A-9218-CE40-1C1B47FBE3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33630" y="3843788"/>
            <a:ext cx="726053" cy="863044"/>
          </a:xfrm>
          <a:prstGeom prst="rect">
            <a:avLst/>
          </a:prstGeom>
        </p:spPr>
      </p:pic>
      <p:sp>
        <p:nvSpPr>
          <p:cNvPr id="28" name="文本框 27">
            <a:extLst>
              <a:ext uri="{FF2B5EF4-FFF2-40B4-BE49-F238E27FC236}">
                <a16:creationId xmlns:a16="http://schemas.microsoft.com/office/drawing/2014/main" id="{C529F997-715B-A5E4-0ED4-08F7020CF8C6}"/>
              </a:ext>
            </a:extLst>
          </p:cNvPr>
          <p:cNvSpPr txBox="1"/>
          <p:nvPr/>
        </p:nvSpPr>
        <p:spPr>
          <a:xfrm>
            <a:off x="2952469" y="5862886"/>
            <a:ext cx="1175211" cy="369332"/>
          </a:xfrm>
          <a:prstGeom prst="rect">
            <a:avLst/>
          </a:prstGeom>
          <a:noFill/>
        </p:spPr>
        <p:txBody>
          <a:bodyPr wrap="square">
            <a:spAutoFit/>
          </a:bodyPr>
          <a:lstStyle/>
          <a:p>
            <a:pPr algn="ctr"/>
            <a:r>
              <a:rPr lang="zh-CN" altLang="en-US" b="1" dirty="0">
                <a:latin typeface="+mn-ea"/>
              </a:rPr>
              <a:t>邮件网关</a:t>
            </a:r>
            <a:endParaRPr lang="en-US" altLang="zh-CN" b="1" dirty="0">
              <a:latin typeface="+mn-ea"/>
            </a:endParaRPr>
          </a:p>
        </p:txBody>
      </p:sp>
      <p:sp>
        <p:nvSpPr>
          <p:cNvPr id="5" name="文本框 4">
            <a:extLst>
              <a:ext uri="{FF2B5EF4-FFF2-40B4-BE49-F238E27FC236}">
                <a16:creationId xmlns:a16="http://schemas.microsoft.com/office/drawing/2014/main" id="{03893366-151B-C74D-EDEA-4432B26D768C}"/>
              </a:ext>
            </a:extLst>
          </p:cNvPr>
          <p:cNvSpPr txBox="1"/>
          <p:nvPr/>
        </p:nvSpPr>
        <p:spPr>
          <a:xfrm>
            <a:off x="3019613" y="3886160"/>
            <a:ext cx="2355073" cy="646331"/>
          </a:xfrm>
          <a:prstGeom prst="rect">
            <a:avLst/>
          </a:prstGeom>
          <a:noFill/>
        </p:spPr>
        <p:txBody>
          <a:bodyPr wrap="square" rtlCol="0">
            <a:spAutoFit/>
          </a:bodyPr>
          <a:lstStyle/>
          <a:p>
            <a:r>
              <a:rPr lang="zh-CN" altLang="en-US" b="1" dirty="0">
                <a:solidFill>
                  <a:schemeClr val="accent5"/>
                </a:solidFill>
              </a:rPr>
              <a:t>检查邮件的内容是否包含有禁用的敏感词</a:t>
            </a:r>
            <a:endParaRPr lang="en-US" altLang="zh-CN" b="1" dirty="0">
              <a:solidFill>
                <a:schemeClr val="accent5"/>
              </a:solidFill>
            </a:endParaRPr>
          </a:p>
        </p:txBody>
      </p:sp>
    </p:spTree>
    <p:custDataLst>
      <p:tags r:id="rId1"/>
    </p:custDataLst>
    <p:extLst>
      <p:ext uri="{BB962C8B-B14F-4D97-AF65-F5344CB8AC3E}">
        <p14:creationId xmlns:p14="http://schemas.microsoft.com/office/powerpoint/2010/main" val="1385626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0" name="íşlïḍè">
            <a:extLst>
              <a:ext uri="{FF2B5EF4-FFF2-40B4-BE49-F238E27FC236}">
                <a16:creationId xmlns:a16="http://schemas.microsoft.com/office/drawing/2014/main" id="{6B91F9A9-2138-042D-FAFE-D277212AF5E2}"/>
              </a:ext>
            </a:extLst>
          </p:cNvPr>
          <p:cNvSpPr txBox="1"/>
          <p:nvPr/>
        </p:nvSpPr>
        <p:spPr>
          <a:xfrm>
            <a:off x="1061594" y="2106408"/>
            <a:ext cx="10825605" cy="465754"/>
          </a:xfrm>
          <a:prstGeom prst="rect">
            <a:avLst/>
          </a:prstGeom>
          <a:noFill/>
        </p:spPr>
        <p:txBody>
          <a:bodyPr wrap="square" lIns="91440" tIns="45720" rIns="91440" bIns="45720" anchor="ctr">
            <a:noAutofit/>
          </a:bodyPr>
          <a:lstStyle/>
          <a:p>
            <a:r>
              <a:rPr lang="zh-CN" altLang="en-US" b="1" dirty="0"/>
              <a:t>应用网关也有一些</a:t>
            </a:r>
            <a:r>
              <a:rPr lang="zh-CN" altLang="en-US" b="1" dirty="0">
                <a:solidFill>
                  <a:schemeClr val="accent1">
                    <a:lumMod val="75000"/>
                  </a:schemeClr>
                </a:solidFill>
              </a:rPr>
              <a:t>局限</a:t>
            </a:r>
            <a:r>
              <a:rPr lang="zh-CN" altLang="en-US" b="1" dirty="0"/>
              <a:t>：</a:t>
            </a:r>
            <a:endParaRPr lang="en-US" altLang="zh-CN" b="1" dirty="0"/>
          </a:p>
        </p:txBody>
      </p:sp>
      <p:sp>
        <p:nvSpPr>
          <p:cNvPr id="11" name="矩形 10">
            <a:extLst>
              <a:ext uri="{FF2B5EF4-FFF2-40B4-BE49-F238E27FC236}">
                <a16:creationId xmlns:a16="http://schemas.microsoft.com/office/drawing/2014/main" id="{016AC8EE-A3BA-770D-9C8A-598961878DFE}"/>
              </a:ext>
            </a:extLst>
          </p:cNvPr>
          <p:cNvSpPr/>
          <p:nvPr/>
        </p:nvSpPr>
        <p:spPr>
          <a:xfrm>
            <a:off x="804618" y="22051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778EE2A-E0A1-1B2C-C5DB-40CA088EB8B7}"/>
              </a:ext>
            </a:extLst>
          </p:cNvPr>
          <p:cNvSpPr/>
          <p:nvPr/>
        </p:nvSpPr>
        <p:spPr>
          <a:xfrm>
            <a:off x="7021366"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28" name="íşlïḍè">
            <a:extLst>
              <a:ext uri="{FF2B5EF4-FFF2-40B4-BE49-F238E27FC236}">
                <a16:creationId xmlns:a16="http://schemas.microsoft.com/office/drawing/2014/main" id="{1AEC47A8-5C59-3D94-FDBE-49C4D17A17CF}"/>
              </a:ext>
            </a:extLst>
          </p:cNvPr>
          <p:cNvSpPr txBox="1"/>
          <p:nvPr/>
        </p:nvSpPr>
        <p:spPr>
          <a:xfrm>
            <a:off x="1408335" y="2551980"/>
            <a:ext cx="10478866" cy="465754"/>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每种网络应用都需要一个专用的应用网关</a:t>
            </a:r>
            <a:r>
              <a:rPr lang="zh-CN" altLang="en-US" b="1" dirty="0"/>
              <a:t>。当然，多个不同的应用网关可以运行在同一台主机上。</a:t>
            </a:r>
            <a:endParaRPr lang="en-US" altLang="zh-CN" b="1" dirty="0"/>
          </a:p>
        </p:txBody>
      </p:sp>
      <p:sp>
        <p:nvSpPr>
          <p:cNvPr id="31" name="矩形 30">
            <a:extLst>
              <a:ext uri="{FF2B5EF4-FFF2-40B4-BE49-F238E27FC236}">
                <a16:creationId xmlns:a16="http://schemas.microsoft.com/office/drawing/2014/main" id="{8B93A263-473C-CAC2-BB4F-1DE3ECC46A58}"/>
              </a:ext>
            </a:extLst>
          </p:cNvPr>
          <p:cNvSpPr/>
          <p:nvPr/>
        </p:nvSpPr>
        <p:spPr>
          <a:xfrm>
            <a:off x="1151358" y="265068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íşlïḍè">
            <a:extLst>
              <a:ext uri="{FF2B5EF4-FFF2-40B4-BE49-F238E27FC236}">
                <a16:creationId xmlns:a16="http://schemas.microsoft.com/office/drawing/2014/main" id="{187A6592-7E63-888E-4E19-5288E9D91E22}"/>
              </a:ext>
            </a:extLst>
          </p:cNvPr>
          <p:cNvSpPr txBox="1"/>
          <p:nvPr/>
        </p:nvSpPr>
        <p:spPr>
          <a:xfrm>
            <a:off x="1408335" y="3051836"/>
            <a:ext cx="10478866" cy="465754"/>
          </a:xfrm>
          <a:prstGeom prst="rect">
            <a:avLst/>
          </a:prstGeom>
          <a:noFill/>
        </p:spPr>
        <p:txBody>
          <a:bodyPr wrap="square" lIns="91440" tIns="45720" rIns="91440" bIns="45720" anchor="ctr">
            <a:noAutofit/>
          </a:bodyPr>
          <a:lstStyle/>
          <a:p>
            <a:r>
              <a:rPr lang="zh-CN" altLang="en-US" b="1" dirty="0"/>
              <a:t>在应用层处理和转发报文，</a:t>
            </a:r>
            <a:r>
              <a:rPr lang="zh-CN" altLang="en-US" b="1" dirty="0">
                <a:solidFill>
                  <a:schemeClr val="accent1">
                    <a:lumMod val="75000"/>
                  </a:schemeClr>
                </a:solidFill>
              </a:rPr>
              <a:t>处理负担较重</a:t>
            </a:r>
            <a:r>
              <a:rPr lang="zh-CN" altLang="en-US" b="1" dirty="0"/>
              <a:t>。</a:t>
            </a:r>
            <a:endParaRPr lang="en-US" altLang="zh-CN" b="1" dirty="0"/>
          </a:p>
        </p:txBody>
      </p:sp>
      <p:sp>
        <p:nvSpPr>
          <p:cNvPr id="39" name="矩形 38">
            <a:extLst>
              <a:ext uri="{FF2B5EF4-FFF2-40B4-BE49-F238E27FC236}">
                <a16:creationId xmlns:a16="http://schemas.microsoft.com/office/drawing/2014/main" id="{23703953-4254-7566-27D9-A08EC1F68E84}"/>
              </a:ext>
            </a:extLst>
          </p:cNvPr>
          <p:cNvSpPr/>
          <p:nvPr/>
        </p:nvSpPr>
        <p:spPr>
          <a:xfrm>
            <a:off x="1151358" y="315054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íşlïḍè">
            <a:extLst>
              <a:ext uri="{FF2B5EF4-FFF2-40B4-BE49-F238E27FC236}">
                <a16:creationId xmlns:a16="http://schemas.microsoft.com/office/drawing/2014/main" id="{BC4B71A8-4E0F-9DCD-8950-A9CCDC9B5430}"/>
              </a:ext>
            </a:extLst>
          </p:cNvPr>
          <p:cNvSpPr txBox="1"/>
          <p:nvPr/>
        </p:nvSpPr>
        <p:spPr>
          <a:xfrm>
            <a:off x="1408335" y="3554751"/>
            <a:ext cx="10478866" cy="465754"/>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应用网关对应用程序是不透明的</a:t>
            </a:r>
            <a:r>
              <a:rPr lang="zh-CN" altLang="en-US" b="1" dirty="0"/>
              <a:t>，用户需要在应用程序客户端指明应用网关（代理服务器）的地址。</a:t>
            </a:r>
            <a:endParaRPr lang="en-US" altLang="zh-CN" b="1" dirty="0"/>
          </a:p>
        </p:txBody>
      </p:sp>
      <p:sp>
        <p:nvSpPr>
          <p:cNvPr id="43" name="矩形 42">
            <a:extLst>
              <a:ext uri="{FF2B5EF4-FFF2-40B4-BE49-F238E27FC236}">
                <a16:creationId xmlns:a16="http://schemas.microsoft.com/office/drawing/2014/main" id="{D1D62298-7149-367D-D7B3-41542CB44521}"/>
              </a:ext>
            </a:extLst>
          </p:cNvPr>
          <p:cNvSpPr/>
          <p:nvPr/>
        </p:nvSpPr>
        <p:spPr>
          <a:xfrm>
            <a:off x="1151358" y="365346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90010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anim calcmode="lin" valueType="num">
                                      <p:cBhvr>
                                        <p:cTn id="31" dur="500" fill="hold"/>
                                        <p:tgtEl>
                                          <p:spTgt spid="39"/>
                                        </p:tgtEl>
                                        <p:attrNameLst>
                                          <p:attrName>style.rotation</p:attrName>
                                        </p:attrNameLst>
                                      </p:cBhvr>
                                      <p:tavLst>
                                        <p:tav tm="0">
                                          <p:val>
                                            <p:fltVal val="360"/>
                                          </p:val>
                                        </p:tav>
                                        <p:tav tm="100000">
                                          <p:val>
                                            <p:fltVal val="0"/>
                                          </p:val>
                                        </p:tav>
                                      </p:tavLst>
                                    </p:anim>
                                    <p:animEffect transition="in" filter="fade">
                                      <p:cBhvr>
                                        <p:cTn id="32" dur="500"/>
                                        <p:tgtEl>
                                          <p:spTgt spid="39"/>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 calcmode="lin" valueType="num">
                                      <p:cBhvr>
                                        <p:cTn id="40" dur="500" fill="hold"/>
                                        <p:tgtEl>
                                          <p:spTgt spid="43"/>
                                        </p:tgtEl>
                                        <p:attrNameLst>
                                          <p:attrName>ppt_w</p:attrName>
                                        </p:attrNameLst>
                                      </p:cBhvr>
                                      <p:tavLst>
                                        <p:tav tm="0">
                                          <p:val>
                                            <p:fltVal val="0"/>
                                          </p:val>
                                        </p:tav>
                                        <p:tav tm="100000">
                                          <p:val>
                                            <p:strVal val="#ppt_w"/>
                                          </p:val>
                                        </p:tav>
                                      </p:tavLst>
                                    </p:anim>
                                    <p:anim calcmode="lin" valueType="num">
                                      <p:cBhvr>
                                        <p:cTn id="41" dur="500" fill="hold"/>
                                        <p:tgtEl>
                                          <p:spTgt spid="43"/>
                                        </p:tgtEl>
                                        <p:attrNameLst>
                                          <p:attrName>ppt_h</p:attrName>
                                        </p:attrNameLst>
                                      </p:cBhvr>
                                      <p:tavLst>
                                        <p:tav tm="0">
                                          <p:val>
                                            <p:fltVal val="0"/>
                                          </p:val>
                                        </p:tav>
                                        <p:tav tm="100000">
                                          <p:val>
                                            <p:strVal val="#ppt_h"/>
                                          </p:val>
                                        </p:tav>
                                      </p:tavLst>
                                    </p:anim>
                                    <p:anim calcmode="lin" valueType="num">
                                      <p:cBhvr>
                                        <p:cTn id="42" dur="500" fill="hold"/>
                                        <p:tgtEl>
                                          <p:spTgt spid="43"/>
                                        </p:tgtEl>
                                        <p:attrNameLst>
                                          <p:attrName>style.rotation</p:attrName>
                                        </p:attrNameLst>
                                      </p:cBhvr>
                                      <p:tavLst>
                                        <p:tav tm="0">
                                          <p:val>
                                            <p:fltVal val="360"/>
                                          </p:val>
                                        </p:tav>
                                        <p:tav tm="100000">
                                          <p:val>
                                            <p:fltVal val="0"/>
                                          </p:val>
                                        </p:tav>
                                      </p:tavLst>
                                    </p:anim>
                                    <p:animEffect transition="in" filter="fade">
                                      <p:cBhvr>
                                        <p:cTn id="43" dur="500"/>
                                        <p:tgtEl>
                                          <p:spTgt spid="43"/>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28" grpId="0"/>
      <p:bldP spid="31" grpId="0" animBg="1"/>
      <p:bldP spid="38" grpId="0"/>
      <p:bldP spid="39" grpId="0" animBg="1"/>
      <p:bldP spid="42" grpId="0"/>
      <p:bldP spid="43"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35" name="矩形 34">
            <a:extLst>
              <a:ext uri="{FF2B5EF4-FFF2-40B4-BE49-F238E27FC236}">
                <a16:creationId xmlns:a16="http://schemas.microsoft.com/office/drawing/2014/main" id="{B30A7258-53B5-70F4-2112-DE99259AB289}"/>
              </a:ext>
            </a:extLst>
          </p:cNvPr>
          <p:cNvSpPr/>
          <p:nvPr/>
        </p:nvSpPr>
        <p:spPr>
          <a:xfrm>
            <a:off x="808014"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分组过滤路由器</a:t>
            </a:r>
          </a:p>
        </p:txBody>
      </p:sp>
      <p:sp>
        <p:nvSpPr>
          <p:cNvPr id="36" name="矩形 35">
            <a:extLst>
              <a:ext uri="{FF2B5EF4-FFF2-40B4-BE49-F238E27FC236}">
                <a16:creationId xmlns:a16="http://schemas.microsoft.com/office/drawing/2014/main" id="{D22F5B7F-A6A1-D12B-7704-5FCEBFA932D6}"/>
              </a:ext>
            </a:extLst>
          </p:cNvPr>
          <p:cNvSpPr/>
          <p:nvPr/>
        </p:nvSpPr>
        <p:spPr>
          <a:xfrm>
            <a:off x="7021366" y="1433638"/>
            <a:ext cx="4362622" cy="400111"/>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sp>
        <p:nvSpPr>
          <p:cNvPr id="18" name="矩形 17">
            <a:extLst>
              <a:ext uri="{FF2B5EF4-FFF2-40B4-BE49-F238E27FC236}">
                <a16:creationId xmlns:a16="http://schemas.microsoft.com/office/drawing/2014/main" id="{3778EE2A-E0A1-1B2C-C5DB-40CA088EB8B7}"/>
              </a:ext>
            </a:extLst>
          </p:cNvPr>
          <p:cNvSpPr/>
          <p:nvPr/>
        </p:nvSpPr>
        <p:spPr>
          <a:xfrm>
            <a:off x="7021366" y="1433638"/>
            <a:ext cx="4362622" cy="4001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应用网关</a:t>
            </a:r>
          </a:p>
        </p:txBody>
      </p:sp>
      <p:grpSp>
        <p:nvGrpSpPr>
          <p:cNvPr id="5" name="组合 4">
            <a:extLst>
              <a:ext uri="{FF2B5EF4-FFF2-40B4-BE49-F238E27FC236}">
                <a16:creationId xmlns:a16="http://schemas.microsoft.com/office/drawing/2014/main" id="{AAC85DC0-9082-017D-9431-4865B38CFAAC}"/>
              </a:ext>
            </a:extLst>
          </p:cNvPr>
          <p:cNvGrpSpPr/>
          <p:nvPr/>
        </p:nvGrpSpPr>
        <p:grpSpPr>
          <a:xfrm>
            <a:off x="875768" y="2641764"/>
            <a:ext cx="10449014" cy="3110181"/>
            <a:chOff x="808014" y="2404941"/>
            <a:chExt cx="10449014" cy="3110181"/>
          </a:xfrm>
        </p:grpSpPr>
        <p:pic>
          <p:nvPicPr>
            <p:cNvPr id="16" name="图形 15">
              <a:extLst>
                <a:ext uri="{FF2B5EF4-FFF2-40B4-BE49-F238E27FC236}">
                  <a16:creationId xmlns:a16="http://schemas.microsoft.com/office/drawing/2014/main" id="{EBEECB75-00DF-6B77-3117-C4169AF5EC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143" y="2757490"/>
              <a:ext cx="5851237" cy="2757632"/>
            </a:xfrm>
            <a:prstGeom prst="rect">
              <a:avLst/>
            </a:prstGeom>
          </p:spPr>
        </p:pic>
        <p:sp>
          <p:nvSpPr>
            <p:cNvPr id="17" name="矩形: 圆角 16">
              <a:extLst>
                <a:ext uri="{FF2B5EF4-FFF2-40B4-BE49-F238E27FC236}">
                  <a16:creationId xmlns:a16="http://schemas.microsoft.com/office/drawing/2014/main" id="{64F348F6-1D24-0C28-5A66-760C5D18920F}"/>
                </a:ext>
              </a:extLst>
            </p:cNvPr>
            <p:cNvSpPr/>
            <p:nvPr/>
          </p:nvSpPr>
          <p:spPr>
            <a:xfrm>
              <a:off x="3769345" y="3104441"/>
              <a:ext cx="4424218" cy="2052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cxnSp>
          <p:nvCxnSpPr>
            <p:cNvPr id="19" name="直接连接符 18">
              <a:extLst>
                <a:ext uri="{FF2B5EF4-FFF2-40B4-BE49-F238E27FC236}">
                  <a16:creationId xmlns:a16="http://schemas.microsoft.com/office/drawing/2014/main" id="{EDE15D9F-E29D-7D9A-4B1E-34B8EFFAE4F8}"/>
                </a:ext>
              </a:extLst>
            </p:cNvPr>
            <p:cNvCxnSpPr>
              <a:cxnSpLocks/>
            </p:cNvCxnSpPr>
            <p:nvPr/>
          </p:nvCxnSpPr>
          <p:spPr>
            <a:xfrm>
              <a:off x="4157408" y="4713867"/>
              <a:ext cx="16439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D22E4FA-CACA-8546-6B43-AC73F97D92AE}"/>
                </a:ext>
              </a:extLst>
            </p:cNvPr>
            <p:cNvCxnSpPr>
              <a:cxnSpLocks/>
            </p:cNvCxnSpPr>
            <p:nvPr/>
          </p:nvCxnSpPr>
          <p:spPr>
            <a:xfrm>
              <a:off x="5916400" y="4700013"/>
              <a:ext cx="17949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7279D0-ABE5-C9E7-C684-86B4CB33E15E}"/>
                </a:ext>
              </a:extLst>
            </p:cNvPr>
            <p:cNvCxnSpPr/>
            <p:nvPr/>
          </p:nvCxnSpPr>
          <p:spPr>
            <a:xfrm>
              <a:off x="4437605" y="4090413"/>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8A8BBD6-059A-A5C7-BCA9-A26E6027035A}"/>
                </a:ext>
              </a:extLst>
            </p:cNvPr>
            <p:cNvCxnSpPr/>
            <p:nvPr/>
          </p:nvCxnSpPr>
          <p:spPr>
            <a:xfrm>
              <a:off x="5698370" y="4104267"/>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82CF07A-EF31-0474-385F-D932D6E46829}"/>
                </a:ext>
              </a:extLst>
            </p:cNvPr>
            <p:cNvCxnSpPr/>
            <p:nvPr/>
          </p:nvCxnSpPr>
          <p:spPr>
            <a:xfrm>
              <a:off x="5999038" y="4104268"/>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图形 23">
              <a:extLst>
                <a:ext uri="{FF2B5EF4-FFF2-40B4-BE49-F238E27FC236}">
                  <a16:creationId xmlns:a16="http://schemas.microsoft.com/office/drawing/2014/main" id="{2CBCCDC1-8F12-A874-BC7C-CEAF54E804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6262" y="3643892"/>
              <a:ext cx="665552" cy="857538"/>
            </a:xfrm>
            <a:prstGeom prst="rect">
              <a:avLst/>
            </a:prstGeom>
          </p:spPr>
        </p:pic>
        <p:cxnSp>
          <p:nvCxnSpPr>
            <p:cNvPr id="25" name="直接连接符 24">
              <a:extLst>
                <a:ext uri="{FF2B5EF4-FFF2-40B4-BE49-F238E27FC236}">
                  <a16:creationId xmlns:a16="http://schemas.microsoft.com/office/drawing/2014/main" id="{B8B4B694-05AF-CD09-6CCF-31173EDA983D}"/>
                </a:ext>
              </a:extLst>
            </p:cNvPr>
            <p:cNvCxnSpPr/>
            <p:nvPr/>
          </p:nvCxnSpPr>
          <p:spPr>
            <a:xfrm>
              <a:off x="7560470" y="4090413"/>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22B55F4-1924-48F3-E425-1342E4E10340}"/>
                </a:ext>
              </a:extLst>
            </p:cNvPr>
            <p:cNvSpPr txBox="1"/>
            <p:nvPr/>
          </p:nvSpPr>
          <p:spPr>
            <a:xfrm>
              <a:off x="3883423" y="3257674"/>
              <a:ext cx="1108364" cy="646331"/>
            </a:xfrm>
            <a:prstGeom prst="rect">
              <a:avLst/>
            </a:prstGeom>
            <a:noFill/>
          </p:spPr>
          <p:txBody>
            <a:bodyPr wrap="square" rtlCol="0">
              <a:spAutoFit/>
            </a:bodyPr>
            <a:lstStyle/>
            <a:p>
              <a:pPr algn="ctr"/>
              <a:r>
                <a:rPr lang="zh-CN" altLang="en-US" b="1" dirty="0">
                  <a:latin typeface="+mn-ea"/>
                </a:rPr>
                <a:t>分组过滤</a:t>
              </a:r>
              <a:endParaRPr lang="en-US" altLang="zh-CN" b="1" dirty="0">
                <a:latin typeface="+mn-ea"/>
              </a:endParaRPr>
            </a:p>
            <a:p>
              <a:pPr algn="ctr"/>
              <a:r>
                <a:rPr lang="zh-CN" altLang="en-US" b="1" dirty="0">
                  <a:latin typeface="+mn-ea"/>
                </a:rPr>
                <a:t>路由器</a:t>
              </a:r>
            </a:p>
          </p:txBody>
        </p:sp>
        <p:sp>
          <p:nvSpPr>
            <p:cNvPr id="27" name="文本框 26">
              <a:extLst>
                <a:ext uri="{FF2B5EF4-FFF2-40B4-BE49-F238E27FC236}">
                  <a16:creationId xmlns:a16="http://schemas.microsoft.com/office/drawing/2014/main" id="{298D958C-CCC3-8DD1-EFE1-7944259C49CD}"/>
                </a:ext>
              </a:extLst>
            </p:cNvPr>
            <p:cNvSpPr txBox="1"/>
            <p:nvPr/>
          </p:nvSpPr>
          <p:spPr>
            <a:xfrm>
              <a:off x="6972207" y="3257674"/>
              <a:ext cx="1108364" cy="646331"/>
            </a:xfrm>
            <a:prstGeom prst="rect">
              <a:avLst/>
            </a:prstGeom>
            <a:noFill/>
          </p:spPr>
          <p:txBody>
            <a:bodyPr wrap="square" rtlCol="0">
              <a:spAutoFit/>
            </a:bodyPr>
            <a:lstStyle/>
            <a:p>
              <a:pPr algn="ctr"/>
              <a:r>
                <a:rPr lang="zh-CN" altLang="en-US" b="1" dirty="0">
                  <a:latin typeface="+mn-ea"/>
                </a:rPr>
                <a:t>分组过滤</a:t>
              </a:r>
              <a:endParaRPr lang="en-US" altLang="zh-CN" b="1" dirty="0">
                <a:latin typeface="+mn-ea"/>
              </a:endParaRPr>
            </a:p>
            <a:p>
              <a:pPr algn="ctr"/>
              <a:r>
                <a:rPr lang="zh-CN" altLang="en-US" b="1" dirty="0">
                  <a:latin typeface="+mn-ea"/>
                </a:rPr>
                <a:t>路由器</a:t>
              </a:r>
            </a:p>
          </p:txBody>
        </p:sp>
        <p:sp>
          <p:nvSpPr>
            <p:cNvPr id="29" name="文本框 28">
              <a:extLst>
                <a:ext uri="{FF2B5EF4-FFF2-40B4-BE49-F238E27FC236}">
                  <a16:creationId xmlns:a16="http://schemas.microsoft.com/office/drawing/2014/main" id="{F4D4D703-91C7-24B1-A531-557C72406757}"/>
                </a:ext>
              </a:extLst>
            </p:cNvPr>
            <p:cNvSpPr txBox="1"/>
            <p:nvPr/>
          </p:nvSpPr>
          <p:spPr>
            <a:xfrm>
              <a:off x="5407077" y="3211507"/>
              <a:ext cx="1183921" cy="369332"/>
            </a:xfrm>
            <a:prstGeom prst="rect">
              <a:avLst/>
            </a:prstGeom>
            <a:noFill/>
          </p:spPr>
          <p:txBody>
            <a:bodyPr wrap="square" rtlCol="0">
              <a:spAutoFit/>
            </a:bodyPr>
            <a:lstStyle/>
            <a:p>
              <a:pPr algn="ctr"/>
              <a:r>
                <a:rPr lang="zh-CN" altLang="en-US" b="1" dirty="0">
                  <a:latin typeface="+mn-ea"/>
                </a:rPr>
                <a:t>应用网关</a:t>
              </a:r>
            </a:p>
          </p:txBody>
        </p:sp>
        <p:sp>
          <p:nvSpPr>
            <p:cNvPr id="30" name="文本框 29">
              <a:extLst>
                <a:ext uri="{FF2B5EF4-FFF2-40B4-BE49-F238E27FC236}">
                  <a16:creationId xmlns:a16="http://schemas.microsoft.com/office/drawing/2014/main" id="{0375F735-D062-79AB-4A99-1E0ABB9C7066}"/>
                </a:ext>
              </a:extLst>
            </p:cNvPr>
            <p:cNvSpPr txBox="1"/>
            <p:nvPr/>
          </p:nvSpPr>
          <p:spPr>
            <a:xfrm>
              <a:off x="6221919" y="4739506"/>
              <a:ext cx="1183921" cy="369332"/>
            </a:xfrm>
            <a:prstGeom prst="rect">
              <a:avLst/>
            </a:prstGeom>
            <a:noFill/>
          </p:spPr>
          <p:txBody>
            <a:bodyPr wrap="square" rtlCol="0">
              <a:spAutoFit/>
            </a:bodyPr>
            <a:lstStyle/>
            <a:p>
              <a:pPr algn="ctr"/>
              <a:r>
                <a:rPr lang="zh-CN" altLang="en-US" b="1" dirty="0">
                  <a:latin typeface="+mn-ea"/>
                </a:rPr>
                <a:t>外局域网</a:t>
              </a:r>
            </a:p>
          </p:txBody>
        </p:sp>
        <p:sp>
          <p:nvSpPr>
            <p:cNvPr id="32" name="文本框 31">
              <a:extLst>
                <a:ext uri="{FF2B5EF4-FFF2-40B4-BE49-F238E27FC236}">
                  <a16:creationId xmlns:a16="http://schemas.microsoft.com/office/drawing/2014/main" id="{E2029FD8-D741-79A4-A0F5-C7F5CBA72ACF}"/>
                </a:ext>
              </a:extLst>
            </p:cNvPr>
            <p:cNvSpPr txBox="1"/>
            <p:nvPr/>
          </p:nvSpPr>
          <p:spPr>
            <a:xfrm>
              <a:off x="4387415" y="4739506"/>
              <a:ext cx="1183921" cy="369332"/>
            </a:xfrm>
            <a:prstGeom prst="rect">
              <a:avLst/>
            </a:prstGeom>
            <a:noFill/>
          </p:spPr>
          <p:txBody>
            <a:bodyPr wrap="square" rtlCol="0">
              <a:spAutoFit/>
            </a:bodyPr>
            <a:lstStyle/>
            <a:p>
              <a:pPr algn="ctr"/>
              <a:r>
                <a:rPr lang="zh-CN" altLang="en-US" b="1" dirty="0">
                  <a:latin typeface="+mn-ea"/>
                </a:rPr>
                <a:t>内局域网</a:t>
              </a:r>
            </a:p>
          </p:txBody>
        </p:sp>
        <p:sp>
          <p:nvSpPr>
            <p:cNvPr id="33" name="文本框 32">
              <a:extLst>
                <a:ext uri="{FF2B5EF4-FFF2-40B4-BE49-F238E27FC236}">
                  <a16:creationId xmlns:a16="http://schemas.microsoft.com/office/drawing/2014/main" id="{54C0A50C-6512-C56C-6EE1-B35F70C11809}"/>
                </a:ext>
              </a:extLst>
            </p:cNvPr>
            <p:cNvSpPr txBox="1"/>
            <p:nvPr/>
          </p:nvSpPr>
          <p:spPr>
            <a:xfrm>
              <a:off x="5430113" y="2404941"/>
              <a:ext cx="1183921" cy="369332"/>
            </a:xfrm>
            <a:prstGeom prst="rect">
              <a:avLst/>
            </a:prstGeom>
            <a:noFill/>
          </p:spPr>
          <p:txBody>
            <a:bodyPr wrap="square" rtlCol="0">
              <a:spAutoFit/>
            </a:bodyPr>
            <a:lstStyle/>
            <a:p>
              <a:pPr algn="ctr"/>
              <a:r>
                <a:rPr lang="zh-CN" altLang="en-US" b="1" dirty="0">
                  <a:latin typeface="+mn-ea"/>
                </a:rPr>
                <a:t>防火墙</a:t>
              </a:r>
            </a:p>
          </p:txBody>
        </p:sp>
        <p:cxnSp>
          <p:nvCxnSpPr>
            <p:cNvPr id="34" name="直接连接符 33">
              <a:extLst>
                <a:ext uri="{FF2B5EF4-FFF2-40B4-BE49-F238E27FC236}">
                  <a16:creationId xmlns:a16="http://schemas.microsoft.com/office/drawing/2014/main" id="{A0616A24-5613-A0B5-EFD2-7B7C7539FC8B}"/>
                </a:ext>
              </a:extLst>
            </p:cNvPr>
            <p:cNvCxnSpPr>
              <a:cxnSpLocks/>
            </p:cNvCxnSpPr>
            <p:nvPr/>
          </p:nvCxnSpPr>
          <p:spPr>
            <a:xfrm>
              <a:off x="2610317" y="4130831"/>
              <a:ext cx="16439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图形 73">
              <a:extLst>
                <a:ext uri="{FF2B5EF4-FFF2-40B4-BE49-F238E27FC236}">
                  <a16:creationId xmlns:a16="http://schemas.microsoft.com/office/drawing/2014/main" id="{98817438-9F7C-239E-96C3-24D5F311F9F6}"/>
                </a:ext>
              </a:extLst>
            </p:cNvPr>
            <p:cNvSpPr/>
            <p:nvPr/>
          </p:nvSpPr>
          <p:spPr>
            <a:xfrm>
              <a:off x="808014" y="3468401"/>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52BCC1"/>
            </a:solidFill>
            <a:ln w="30732" cap="flat">
              <a:solidFill>
                <a:srgbClr val="323232"/>
              </a:solidFill>
              <a:prstDash val="solid"/>
              <a:miter/>
            </a:ln>
          </p:spPr>
          <p:txBody>
            <a:bodyPr rtlCol="0" anchor="ctr"/>
            <a:lstStyle/>
            <a:p>
              <a:pPr algn="ctr"/>
              <a:r>
                <a:rPr lang="zh-CN" altLang="en-US" b="1" dirty="0">
                  <a:latin typeface="+mn-ea"/>
                </a:rPr>
                <a:t>内部网络</a:t>
              </a:r>
              <a:endParaRPr lang="en-US" altLang="zh-CN" b="1" dirty="0">
                <a:latin typeface="+mn-ea"/>
              </a:endParaRPr>
            </a:p>
            <a:p>
              <a:pPr algn="ctr"/>
              <a:r>
                <a:rPr lang="zh-CN" altLang="en-US" b="1" dirty="0">
                  <a:latin typeface="+mn-ea"/>
                </a:rPr>
                <a:t>（可信网络）</a:t>
              </a:r>
            </a:p>
          </p:txBody>
        </p:sp>
        <p:pic>
          <p:nvPicPr>
            <p:cNvPr id="40" name="图形 39">
              <a:extLst>
                <a:ext uri="{FF2B5EF4-FFF2-40B4-BE49-F238E27FC236}">
                  <a16:creationId xmlns:a16="http://schemas.microsoft.com/office/drawing/2014/main" id="{D3D45398-0B30-C49A-B5B4-FBD6149295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57408" y="3904005"/>
              <a:ext cx="560395" cy="453653"/>
            </a:xfrm>
            <a:prstGeom prst="rect">
              <a:avLst/>
            </a:prstGeom>
          </p:spPr>
        </p:pic>
        <p:cxnSp>
          <p:nvCxnSpPr>
            <p:cNvPr id="41" name="直接连接符 40">
              <a:extLst>
                <a:ext uri="{FF2B5EF4-FFF2-40B4-BE49-F238E27FC236}">
                  <a16:creationId xmlns:a16="http://schemas.microsoft.com/office/drawing/2014/main" id="{8FE75528-700A-54F7-A7E6-1059BDE5ED1C}"/>
                </a:ext>
              </a:extLst>
            </p:cNvPr>
            <p:cNvCxnSpPr>
              <a:cxnSpLocks/>
            </p:cNvCxnSpPr>
            <p:nvPr/>
          </p:nvCxnSpPr>
          <p:spPr>
            <a:xfrm>
              <a:off x="7766517" y="4130831"/>
              <a:ext cx="16439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图形 73">
              <a:extLst>
                <a:ext uri="{FF2B5EF4-FFF2-40B4-BE49-F238E27FC236}">
                  <a16:creationId xmlns:a16="http://schemas.microsoft.com/office/drawing/2014/main" id="{CB3E1912-C1C3-5793-2A98-55F82C834717}"/>
                </a:ext>
              </a:extLst>
            </p:cNvPr>
            <p:cNvSpPr/>
            <p:nvPr/>
          </p:nvSpPr>
          <p:spPr>
            <a:xfrm>
              <a:off x="9239058" y="3463155"/>
              <a:ext cx="2017970" cy="127635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endParaRPr lang="en-US" altLang="zh-CN" b="1" dirty="0">
                <a:latin typeface="+mn-ea"/>
              </a:endParaRPr>
            </a:p>
            <a:p>
              <a:pPr algn="ctr"/>
              <a:r>
                <a:rPr lang="zh-CN" altLang="en-US" b="1" dirty="0">
                  <a:latin typeface="+mn-ea"/>
                </a:rPr>
                <a:t>（不可信网络）</a:t>
              </a:r>
            </a:p>
          </p:txBody>
        </p:sp>
        <p:pic>
          <p:nvPicPr>
            <p:cNvPr id="45" name="图形 44">
              <a:extLst>
                <a:ext uri="{FF2B5EF4-FFF2-40B4-BE49-F238E27FC236}">
                  <a16:creationId xmlns:a16="http://schemas.microsoft.com/office/drawing/2014/main" id="{7910B9D0-BF69-BD49-CFA6-835AAEBD45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0273" y="3904005"/>
              <a:ext cx="560395" cy="453653"/>
            </a:xfrm>
            <a:prstGeom prst="rect">
              <a:avLst/>
            </a:prstGeom>
          </p:spPr>
        </p:pic>
      </p:grpSp>
    </p:spTree>
    <p:custDataLst>
      <p:tags r:id="rId1"/>
    </p:custDataLst>
    <p:extLst>
      <p:ext uri="{BB962C8B-B14F-4D97-AF65-F5344CB8AC3E}">
        <p14:creationId xmlns:p14="http://schemas.microsoft.com/office/powerpoint/2010/main" val="560313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4085F695-F963-168E-654D-326DEFEE441F}"/>
              </a:ext>
            </a:extLst>
          </p:cNvPr>
          <p:cNvSpPr txBox="1"/>
          <p:nvPr/>
        </p:nvSpPr>
        <p:spPr>
          <a:xfrm>
            <a:off x="5663184" y="4468351"/>
            <a:ext cx="2737104" cy="369332"/>
          </a:xfrm>
          <a:prstGeom prst="rect">
            <a:avLst/>
          </a:prstGeom>
          <a:noFill/>
        </p:spPr>
        <p:txBody>
          <a:bodyPr wrap="square" rtlCol="0">
            <a:spAutoFit/>
          </a:bodyPr>
          <a:lstStyle/>
          <a:p>
            <a:r>
              <a:rPr lang="zh-CN" altLang="en-US" b="1" dirty="0"/>
              <a:t>仅保护</a:t>
            </a:r>
            <a:r>
              <a:rPr lang="zh-CN" altLang="en-US" b="1" dirty="0">
                <a:solidFill>
                  <a:srgbClr val="FF0000"/>
                </a:solidFill>
              </a:rPr>
              <a:t>单台计算机</a:t>
            </a:r>
          </a:p>
        </p:txBody>
      </p:sp>
      <p:sp>
        <p:nvSpPr>
          <p:cNvPr id="78" name="文本框 77">
            <a:extLst>
              <a:ext uri="{FF2B5EF4-FFF2-40B4-BE49-F238E27FC236}">
                <a16:creationId xmlns:a16="http://schemas.microsoft.com/office/drawing/2014/main" id="{28FA022B-23EA-0FE9-EAAD-58E98E319C9E}"/>
              </a:ext>
            </a:extLst>
          </p:cNvPr>
          <p:cNvSpPr txBox="1"/>
          <p:nvPr/>
        </p:nvSpPr>
        <p:spPr>
          <a:xfrm>
            <a:off x="5663184" y="4780826"/>
            <a:ext cx="3352800" cy="369332"/>
          </a:xfrm>
          <a:prstGeom prst="rect">
            <a:avLst/>
          </a:prstGeom>
          <a:noFill/>
        </p:spPr>
        <p:txBody>
          <a:bodyPr wrap="square" rtlCol="0">
            <a:spAutoFit/>
          </a:bodyPr>
          <a:lstStyle/>
          <a:p>
            <a:r>
              <a:rPr lang="zh-CN" altLang="en-US" b="1" dirty="0"/>
              <a:t>由</a:t>
            </a:r>
            <a:r>
              <a:rPr lang="zh-CN" altLang="en-US" b="1" dirty="0">
                <a:solidFill>
                  <a:srgbClr val="FF0000"/>
                </a:solidFill>
              </a:rPr>
              <a:t>用户</a:t>
            </a:r>
            <a:r>
              <a:rPr lang="zh-CN" altLang="en-US" b="1" dirty="0"/>
              <a:t>为其配置分组过滤规则</a:t>
            </a:r>
            <a:endParaRPr lang="zh-CN" altLang="en-US" b="1" dirty="0">
              <a:solidFill>
                <a:srgbClr val="FF0000"/>
              </a:solidFill>
            </a:endParaRPr>
          </a:p>
        </p:txBody>
      </p:sp>
      <p:sp>
        <p:nvSpPr>
          <p:cNvPr id="79" name="文本框 78">
            <a:extLst>
              <a:ext uri="{FF2B5EF4-FFF2-40B4-BE49-F238E27FC236}">
                <a16:creationId xmlns:a16="http://schemas.microsoft.com/office/drawing/2014/main" id="{319FC4A8-87B8-7F43-E122-DBBC89D42BC8}"/>
              </a:ext>
            </a:extLst>
          </p:cNvPr>
          <p:cNvSpPr txBox="1"/>
          <p:nvPr/>
        </p:nvSpPr>
        <p:spPr>
          <a:xfrm>
            <a:off x="5663184" y="5098435"/>
            <a:ext cx="4175760" cy="369332"/>
          </a:xfrm>
          <a:prstGeom prst="rect">
            <a:avLst/>
          </a:prstGeom>
          <a:noFill/>
        </p:spPr>
        <p:txBody>
          <a:bodyPr wrap="square" rtlCol="0">
            <a:spAutoFit/>
          </a:bodyPr>
          <a:lstStyle/>
          <a:p>
            <a:r>
              <a:rPr lang="zh-CN" altLang="en-US" b="1" dirty="0"/>
              <a:t>一般操作系统都自带功能较弱的防火墙</a:t>
            </a:r>
            <a:endParaRPr lang="zh-CN" altLang="en-US" b="1" dirty="0">
              <a:solidFill>
                <a:srgbClr val="FF0000"/>
              </a:solidFill>
            </a:endParaRPr>
          </a:p>
        </p:txBody>
      </p:sp>
      <p:sp>
        <p:nvSpPr>
          <p:cNvPr id="75" name="文本框 74">
            <a:extLst>
              <a:ext uri="{FF2B5EF4-FFF2-40B4-BE49-F238E27FC236}">
                <a16:creationId xmlns:a16="http://schemas.microsoft.com/office/drawing/2014/main" id="{C5494937-C6C3-9269-571E-536072AC324C}"/>
              </a:ext>
            </a:extLst>
          </p:cNvPr>
          <p:cNvSpPr txBox="1"/>
          <p:nvPr/>
        </p:nvSpPr>
        <p:spPr>
          <a:xfrm>
            <a:off x="5663184" y="1885778"/>
            <a:ext cx="2737104" cy="369332"/>
          </a:xfrm>
          <a:prstGeom prst="rect">
            <a:avLst/>
          </a:prstGeom>
          <a:noFill/>
        </p:spPr>
        <p:txBody>
          <a:bodyPr wrap="square" rtlCol="0">
            <a:spAutoFit/>
          </a:bodyPr>
          <a:lstStyle/>
          <a:p>
            <a:r>
              <a:rPr lang="zh-CN" altLang="en-US" b="1" dirty="0"/>
              <a:t>保护内部</a:t>
            </a:r>
            <a:r>
              <a:rPr lang="zh-CN" altLang="en-US" b="1" dirty="0">
                <a:solidFill>
                  <a:srgbClr val="FF0000"/>
                </a:solidFill>
              </a:rPr>
              <a:t>网络的安全</a:t>
            </a:r>
          </a:p>
        </p:txBody>
      </p:sp>
      <p:sp>
        <p:nvSpPr>
          <p:cNvPr id="76" name="文本框 75">
            <a:extLst>
              <a:ext uri="{FF2B5EF4-FFF2-40B4-BE49-F238E27FC236}">
                <a16:creationId xmlns:a16="http://schemas.microsoft.com/office/drawing/2014/main" id="{E820BA7A-71BB-8AB5-4482-A8654F60E45E}"/>
              </a:ext>
            </a:extLst>
          </p:cNvPr>
          <p:cNvSpPr txBox="1"/>
          <p:nvPr/>
        </p:nvSpPr>
        <p:spPr>
          <a:xfrm>
            <a:off x="5663184" y="2331196"/>
            <a:ext cx="4230624" cy="369332"/>
          </a:xfrm>
          <a:prstGeom prst="rect">
            <a:avLst/>
          </a:prstGeom>
          <a:noFill/>
        </p:spPr>
        <p:txBody>
          <a:bodyPr wrap="square" rtlCol="0">
            <a:spAutoFit/>
          </a:bodyPr>
          <a:lstStyle/>
          <a:p>
            <a:r>
              <a:rPr lang="zh-CN" altLang="en-US" b="1" dirty="0"/>
              <a:t>由</a:t>
            </a:r>
            <a:r>
              <a:rPr lang="zh-CN" altLang="en-US" b="1" dirty="0">
                <a:solidFill>
                  <a:srgbClr val="FF0000"/>
                </a:solidFill>
              </a:rPr>
              <a:t>网络管理员</a:t>
            </a:r>
            <a:r>
              <a:rPr lang="zh-CN" altLang="en-US" b="1" dirty="0"/>
              <a:t>进行配置和使用</a:t>
            </a:r>
            <a:endParaRPr lang="zh-CN" altLang="en-US" b="1" dirty="0">
              <a:solidFill>
                <a:srgbClr val="FF0000"/>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65" name="矩形 64">
            <a:extLst>
              <a:ext uri="{FF2B5EF4-FFF2-40B4-BE49-F238E27FC236}">
                <a16:creationId xmlns:a16="http://schemas.microsoft.com/office/drawing/2014/main" id="{39974EFD-6A02-21DB-82C9-4207361F7501}"/>
              </a:ext>
            </a:extLst>
          </p:cNvPr>
          <p:cNvSpPr/>
          <p:nvPr/>
        </p:nvSpPr>
        <p:spPr>
          <a:xfrm>
            <a:off x="1591474" y="3184089"/>
            <a:ext cx="1370645" cy="857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防火墙</a:t>
            </a:r>
          </a:p>
        </p:txBody>
      </p:sp>
      <p:sp>
        <p:nvSpPr>
          <p:cNvPr id="68" name="矩形 67">
            <a:extLst>
              <a:ext uri="{FF2B5EF4-FFF2-40B4-BE49-F238E27FC236}">
                <a16:creationId xmlns:a16="http://schemas.microsoft.com/office/drawing/2014/main" id="{F2B4D231-CF09-2D03-00E9-4A269B510B29}"/>
              </a:ext>
            </a:extLst>
          </p:cNvPr>
          <p:cNvSpPr/>
          <p:nvPr/>
        </p:nvSpPr>
        <p:spPr>
          <a:xfrm>
            <a:off x="3865282" y="1842969"/>
            <a:ext cx="1370645" cy="857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网络防火墙</a:t>
            </a:r>
          </a:p>
        </p:txBody>
      </p:sp>
      <p:sp>
        <p:nvSpPr>
          <p:cNvPr id="69" name="矩形 68">
            <a:extLst>
              <a:ext uri="{FF2B5EF4-FFF2-40B4-BE49-F238E27FC236}">
                <a16:creationId xmlns:a16="http://schemas.microsoft.com/office/drawing/2014/main" id="{209BD977-7A97-0E35-6BDE-9C976F933525}"/>
              </a:ext>
            </a:extLst>
          </p:cNvPr>
          <p:cNvSpPr/>
          <p:nvPr/>
        </p:nvSpPr>
        <p:spPr>
          <a:xfrm>
            <a:off x="3865282" y="4525209"/>
            <a:ext cx="1370645" cy="857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个人防火墙</a:t>
            </a:r>
          </a:p>
        </p:txBody>
      </p:sp>
      <p:cxnSp>
        <p:nvCxnSpPr>
          <p:cNvPr id="71" name="连接符: 肘形 70">
            <a:extLst>
              <a:ext uri="{FF2B5EF4-FFF2-40B4-BE49-F238E27FC236}">
                <a16:creationId xmlns:a16="http://schemas.microsoft.com/office/drawing/2014/main" id="{74CC6E7C-0C62-66EE-5B6E-BDAF7986DECA}"/>
              </a:ext>
            </a:extLst>
          </p:cNvPr>
          <p:cNvCxnSpPr>
            <a:cxnSpLocks/>
            <a:stCxn id="65" idx="3"/>
            <a:endCxn id="68" idx="1"/>
          </p:cNvCxnSpPr>
          <p:nvPr/>
        </p:nvCxnSpPr>
        <p:spPr>
          <a:xfrm flipV="1">
            <a:off x="2962119" y="2271749"/>
            <a:ext cx="903163" cy="134112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60ABF695-FDDE-96FD-22E8-ACA4B8F8BA2F}"/>
              </a:ext>
            </a:extLst>
          </p:cNvPr>
          <p:cNvCxnSpPr>
            <a:cxnSpLocks/>
            <a:stCxn id="65" idx="3"/>
            <a:endCxn id="69" idx="1"/>
          </p:cNvCxnSpPr>
          <p:nvPr/>
        </p:nvCxnSpPr>
        <p:spPr>
          <a:xfrm>
            <a:off x="2962119" y="3612869"/>
            <a:ext cx="903163" cy="1341120"/>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45970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 calcmode="lin" valueType="num">
                                      <p:cBhvr>
                                        <p:cTn id="18" dur="500" fill="hold"/>
                                        <p:tgtEl>
                                          <p:spTgt spid="68"/>
                                        </p:tgtEl>
                                        <p:attrNameLst>
                                          <p:attrName>ppt_w</p:attrName>
                                        </p:attrNameLst>
                                      </p:cBhvr>
                                      <p:tavLst>
                                        <p:tav tm="0">
                                          <p:val>
                                            <p:fltVal val="0"/>
                                          </p:val>
                                        </p:tav>
                                        <p:tav tm="100000">
                                          <p:val>
                                            <p:strVal val="#ppt_w"/>
                                          </p:val>
                                        </p:tav>
                                      </p:tavLst>
                                    </p:anim>
                                    <p:anim calcmode="lin" valueType="num">
                                      <p:cBhvr>
                                        <p:cTn id="19" dur="500" fill="hold"/>
                                        <p:tgtEl>
                                          <p:spTgt spid="68"/>
                                        </p:tgtEl>
                                        <p:attrNameLst>
                                          <p:attrName>ppt_h</p:attrName>
                                        </p:attrNameLst>
                                      </p:cBhvr>
                                      <p:tavLst>
                                        <p:tav tm="0">
                                          <p:val>
                                            <p:fltVal val="0"/>
                                          </p:val>
                                        </p:tav>
                                        <p:tav tm="100000">
                                          <p:val>
                                            <p:strVal val="#ppt_h"/>
                                          </p:val>
                                        </p:tav>
                                      </p:tavLst>
                                    </p:anim>
                                    <p:animEffect transition="in" filter="fade">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additive="base">
                                        <p:cTn id="25" dur="500"/>
                                        <p:tgtEl>
                                          <p:spTgt spid="75"/>
                                        </p:tgtEl>
                                        <p:attrNameLst>
                                          <p:attrName>ppt_x</p:attrName>
                                        </p:attrNameLst>
                                      </p:cBhvr>
                                      <p:tavLst>
                                        <p:tav tm="0">
                                          <p:val>
                                            <p:strVal val="#ppt_x-#ppt_w*1.125000"/>
                                          </p:val>
                                        </p:tav>
                                        <p:tav tm="100000">
                                          <p:val>
                                            <p:strVal val="#ppt_x"/>
                                          </p:val>
                                        </p:tav>
                                      </p:tavLst>
                                    </p:anim>
                                    <p:animEffect transition="in" filter="wipe(right)">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p:tgtEl>
                                          <p:spTgt spid="76"/>
                                        </p:tgtEl>
                                        <p:attrNameLst>
                                          <p:attrName>ppt_x</p:attrName>
                                        </p:attrNameLst>
                                      </p:cBhvr>
                                      <p:tavLst>
                                        <p:tav tm="0">
                                          <p:val>
                                            <p:strVal val="#ppt_x-#ppt_w*1.125000"/>
                                          </p:val>
                                        </p:tav>
                                        <p:tav tm="100000">
                                          <p:val>
                                            <p:strVal val="#ppt_x"/>
                                          </p:val>
                                        </p:tav>
                                      </p:tavLst>
                                    </p:anim>
                                    <p:animEffect transition="in" filter="wipe(right)">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69"/>
                                        </p:tgtEl>
                                        <p:attrNameLst>
                                          <p:attrName>style.visibility</p:attrName>
                                        </p:attrNameLst>
                                      </p:cBhvr>
                                      <p:to>
                                        <p:strVal val="visible"/>
                                      </p:to>
                                    </p:set>
                                    <p:anim calcmode="lin" valueType="num">
                                      <p:cBhvr>
                                        <p:cTn id="41" dur="500" fill="hold"/>
                                        <p:tgtEl>
                                          <p:spTgt spid="69"/>
                                        </p:tgtEl>
                                        <p:attrNameLst>
                                          <p:attrName>ppt_w</p:attrName>
                                        </p:attrNameLst>
                                      </p:cBhvr>
                                      <p:tavLst>
                                        <p:tav tm="0">
                                          <p:val>
                                            <p:fltVal val="0"/>
                                          </p:val>
                                        </p:tav>
                                        <p:tav tm="100000">
                                          <p:val>
                                            <p:strVal val="#ppt_w"/>
                                          </p:val>
                                        </p:tav>
                                      </p:tavLst>
                                    </p:anim>
                                    <p:anim calcmode="lin" valueType="num">
                                      <p:cBhvr>
                                        <p:cTn id="42" dur="500" fill="hold"/>
                                        <p:tgtEl>
                                          <p:spTgt spid="69"/>
                                        </p:tgtEl>
                                        <p:attrNameLst>
                                          <p:attrName>ppt_h</p:attrName>
                                        </p:attrNameLst>
                                      </p:cBhvr>
                                      <p:tavLst>
                                        <p:tav tm="0">
                                          <p:val>
                                            <p:fltVal val="0"/>
                                          </p:val>
                                        </p:tav>
                                        <p:tav tm="100000">
                                          <p:val>
                                            <p:strVal val="#ppt_h"/>
                                          </p:val>
                                        </p:tav>
                                      </p:tavLst>
                                    </p:anim>
                                    <p:animEffect transition="in" filter="fade">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77"/>
                                        </p:tgtEl>
                                        <p:attrNameLst>
                                          <p:attrName>style.visibility</p:attrName>
                                        </p:attrNameLst>
                                      </p:cBhvr>
                                      <p:to>
                                        <p:strVal val="visible"/>
                                      </p:to>
                                    </p:set>
                                    <p:anim calcmode="lin" valueType="num">
                                      <p:cBhvr additive="base">
                                        <p:cTn id="48" dur="500"/>
                                        <p:tgtEl>
                                          <p:spTgt spid="77"/>
                                        </p:tgtEl>
                                        <p:attrNameLst>
                                          <p:attrName>ppt_x</p:attrName>
                                        </p:attrNameLst>
                                      </p:cBhvr>
                                      <p:tavLst>
                                        <p:tav tm="0">
                                          <p:val>
                                            <p:strVal val="#ppt_x-#ppt_w*1.125000"/>
                                          </p:val>
                                        </p:tav>
                                        <p:tav tm="100000">
                                          <p:val>
                                            <p:strVal val="#ppt_x"/>
                                          </p:val>
                                        </p:tav>
                                      </p:tavLst>
                                    </p:anim>
                                    <p:animEffect transition="in" filter="wipe(right)">
                                      <p:cBhvr>
                                        <p:cTn id="49" dur="500"/>
                                        <p:tgtEl>
                                          <p:spTgt spid="77"/>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0"/>
                                  </p:stCondLst>
                                  <p:childTnLst>
                                    <p:set>
                                      <p:cBhvr>
                                        <p:cTn id="53" dur="1" fill="hold">
                                          <p:stCondLst>
                                            <p:cond delay="0"/>
                                          </p:stCondLst>
                                        </p:cTn>
                                        <p:tgtEl>
                                          <p:spTgt spid="78"/>
                                        </p:tgtEl>
                                        <p:attrNameLst>
                                          <p:attrName>style.visibility</p:attrName>
                                        </p:attrNameLst>
                                      </p:cBhvr>
                                      <p:to>
                                        <p:strVal val="visible"/>
                                      </p:to>
                                    </p:set>
                                    <p:anim calcmode="lin" valueType="num">
                                      <p:cBhvr additive="base">
                                        <p:cTn id="54" dur="500"/>
                                        <p:tgtEl>
                                          <p:spTgt spid="78"/>
                                        </p:tgtEl>
                                        <p:attrNameLst>
                                          <p:attrName>ppt_x</p:attrName>
                                        </p:attrNameLst>
                                      </p:cBhvr>
                                      <p:tavLst>
                                        <p:tav tm="0">
                                          <p:val>
                                            <p:strVal val="#ppt_x-#ppt_w*1.125000"/>
                                          </p:val>
                                        </p:tav>
                                        <p:tav tm="100000">
                                          <p:val>
                                            <p:strVal val="#ppt_x"/>
                                          </p:val>
                                        </p:tav>
                                      </p:tavLst>
                                    </p:anim>
                                    <p:animEffect transition="in" filter="wipe(right)">
                                      <p:cBhvr>
                                        <p:cTn id="55" dur="500"/>
                                        <p:tgtEl>
                                          <p:spTgt spid="78"/>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79"/>
                                        </p:tgtEl>
                                        <p:attrNameLst>
                                          <p:attrName>style.visibility</p:attrName>
                                        </p:attrNameLst>
                                      </p:cBhvr>
                                      <p:to>
                                        <p:strVal val="visible"/>
                                      </p:to>
                                    </p:set>
                                    <p:anim calcmode="lin" valueType="num">
                                      <p:cBhvr additive="base">
                                        <p:cTn id="60" dur="500"/>
                                        <p:tgtEl>
                                          <p:spTgt spid="79"/>
                                        </p:tgtEl>
                                        <p:attrNameLst>
                                          <p:attrName>ppt_x</p:attrName>
                                        </p:attrNameLst>
                                      </p:cBhvr>
                                      <p:tavLst>
                                        <p:tav tm="0">
                                          <p:val>
                                            <p:strVal val="#ppt_x-#ppt_w*1.125000"/>
                                          </p:val>
                                        </p:tav>
                                        <p:tav tm="100000">
                                          <p:val>
                                            <p:strVal val="#ppt_x"/>
                                          </p:val>
                                        </p:tav>
                                      </p:tavLst>
                                    </p:anim>
                                    <p:animEffect transition="in" filter="wipe(right)">
                                      <p:cBhvr>
                                        <p:cTn id="6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75" grpId="0"/>
      <p:bldP spid="76" grpId="0"/>
      <p:bldP spid="65" grpId="0" animBg="1"/>
      <p:bldP spid="68" grpId="0" animBg="1"/>
      <p:bldP spid="69"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防火墙</a:t>
              </a:r>
            </a:p>
          </p:txBody>
        </p:sp>
      </p:grpSp>
      <p:sp>
        <p:nvSpPr>
          <p:cNvPr id="28" name="íşlïḍè">
            <a:extLst>
              <a:ext uri="{FF2B5EF4-FFF2-40B4-BE49-F238E27FC236}">
                <a16:creationId xmlns:a16="http://schemas.microsoft.com/office/drawing/2014/main" id="{D62AAFFB-A297-C716-F68B-6333D5AD3757}"/>
              </a:ext>
            </a:extLst>
          </p:cNvPr>
          <p:cNvSpPr txBox="1"/>
          <p:nvPr/>
        </p:nvSpPr>
        <p:spPr>
          <a:xfrm>
            <a:off x="1297408" y="1160980"/>
            <a:ext cx="10589792" cy="450843"/>
          </a:xfrm>
          <a:prstGeom prst="rect">
            <a:avLst/>
          </a:prstGeom>
          <a:noFill/>
        </p:spPr>
        <p:txBody>
          <a:bodyPr wrap="square" lIns="91440" tIns="45720" rIns="91440" bIns="45720" anchor="ctr">
            <a:noAutofit/>
          </a:bodyPr>
          <a:lstStyle/>
          <a:p>
            <a:r>
              <a:rPr lang="zh-CN" altLang="en-US" b="1" dirty="0"/>
              <a:t>尽管</a:t>
            </a:r>
            <a:r>
              <a:rPr lang="zh-CN" altLang="en-US" b="1" dirty="0">
                <a:solidFill>
                  <a:srgbClr val="FF0000"/>
                </a:solidFill>
              </a:rPr>
              <a:t>防火墙</a:t>
            </a:r>
            <a:r>
              <a:rPr lang="zh-CN" altLang="en-US" b="1" dirty="0"/>
              <a:t>提高了内部网络的安全防护程度，但仍存在以下</a:t>
            </a:r>
            <a:r>
              <a:rPr lang="zh-CN" altLang="en-US" b="1" dirty="0">
                <a:solidFill>
                  <a:srgbClr val="FF0000"/>
                </a:solidFill>
              </a:rPr>
              <a:t>局限</a:t>
            </a:r>
            <a:r>
              <a:rPr lang="zh-CN" altLang="en-US" b="1" dirty="0"/>
              <a:t>：</a:t>
            </a:r>
            <a:endParaRPr lang="en-US" altLang="zh-CN" b="1" dirty="0"/>
          </a:p>
        </p:txBody>
      </p:sp>
      <p:sp>
        <p:nvSpPr>
          <p:cNvPr id="29" name="矩形 28">
            <a:extLst>
              <a:ext uri="{FF2B5EF4-FFF2-40B4-BE49-F238E27FC236}">
                <a16:creationId xmlns:a16="http://schemas.microsoft.com/office/drawing/2014/main" id="{6F58980F-E63C-5B38-72A4-8C4A1CB4B56A}"/>
              </a:ext>
            </a:extLst>
          </p:cNvPr>
          <p:cNvSpPr/>
          <p:nvPr/>
        </p:nvSpPr>
        <p:spPr>
          <a:xfrm>
            <a:off x="1040431" y="12596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2220912D-AD78-4732-A7D3-827544264DF0}"/>
              </a:ext>
            </a:extLst>
          </p:cNvPr>
          <p:cNvSpPr txBox="1"/>
          <p:nvPr/>
        </p:nvSpPr>
        <p:spPr>
          <a:xfrm>
            <a:off x="1661710" y="1601917"/>
            <a:ext cx="10225490" cy="450843"/>
          </a:xfrm>
          <a:prstGeom prst="rect">
            <a:avLst/>
          </a:prstGeom>
          <a:noFill/>
        </p:spPr>
        <p:txBody>
          <a:bodyPr wrap="square" lIns="91440" tIns="45720" rIns="91440" bIns="45720" anchor="ctr">
            <a:noAutofit/>
          </a:bodyPr>
          <a:lstStyle/>
          <a:p>
            <a:r>
              <a:rPr lang="zh-CN" altLang="en-US" b="1" dirty="0"/>
              <a:t>对防火墙的</a:t>
            </a:r>
            <a:r>
              <a:rPr lang="zh-CN" altLang="en-US" b="1" dirty="0">
                <a:solidFill>
                  <a:srgbClr val="FF0000"/>
                </a:solidFill>
              </a:rPr>
              <a:t>配置是否正确和完善</a:t>
            </a:r>
            <a:r>
              <a:rPr lang="zh-CN" altLang="en-US" b="1" dirty="0"/>
              <a:t>，在很大程度上决定了防火墙可以发挥的安全防护作用。</a:t>
            </a:r>
            <a:endParaRPr lang="en-US" altLang="zh-CN" b="1" dirty="0"/>
          </a:p>
        </p:txBody>
      </p:sp>
      <p:sp>
        <p:nvSpPr>
          <p:cNvPr id="35" name="íşlïḍè">
            <a:extLst>
              <a:ext uri="{FF2B5EF4-FFF2-40B4-BE49-F238E27FC236}">
                <a16:creationId xmlns:a16="http://schemas.microsoft.com/office/drawing/2014/main" id="{DA32EE7E-C9A9-D849-D46C-304CE688BFF8}"/>
              </a:ext>
            </a:extLst>
          </p:cNvPr>
          <p:cNvSpPr txBox="1"/>
          <p:nvPr/>
        </p:nvSpPr>
        <p:spPr>
          <a:xfrm>
            <a:off x="1297407" y="1601917"/>
            <a:ext cx="450686" cy="450843"/>
          </a:xfrm>
          <a:prstGeom prst="rect">
            <a:avLst/>
          </a:prstGeom>
          <a:noFill/>
        </p:spPr>
        <p:txBody>
          <a:bodyPr wrap="square" lIns="91440" tIns="45720" rIns="91440" bIns="45720" anchor="ctr">
            <a:noAutofit/>
          </a:bodyPr>
          <a:lstStyle/>
          <a:p>
            <a:r>
              <a:rPr lang="zh-CN" altLang="en-US" b="1" dirty="0"/>
              <a:t>❶</a:t>
            </a:r>
            <a:endParaRPr lang="en-US" altLang="zh-CN" b="1" dirty="0"/>
          </a:p>
        </p:txBody>
      </p:sp>
      <p:sp>
        <p:nvSpPr>
          <p:cNvPr id="36" name="íşlïḍè">
            <a:extLst>
              <a:ext uri="{FF2B5EF4-FFF2-40B4-BE49-F238E27FC236}">
                <a16:creationId xmlns:a16="http://schemas.microsoft.com/office/drawing/2014/main" id="{243BBBE0-68FE-F8E3-4109-C240B7029B34}"/>
              </a:ext>
            </a:extLst>
          </p:cNvPr>
          <p:cNvSpPr txBox="1"/>
          <p:nvPr/>
        </p:nvSpPr>
        <p:spPr>
          <a:xfrm>
            <a:off x="1661710" y="2042854"/>
            <a:ext cx="10225490" cy="751002"/>
          </a:xfrm>
          <a:prstGeom prst="rect">
            <a:avLst/>
          </a:prstGeom>
          <a:noFill/>
        </p:spPr>
        <p:txBody>
          <a:bodyPr wrap="square" lIns="91440" tIns="45720" rIns="91440" bIns="45720" anchor="ctr">
            <a:noAutofit/>
          </a:bodyPr>
          <a:lstStyle/>
          <a:p>
            <a:r>
              <a:rPr lang="zh-CN" altLang="en-US" b="1" dirty="0"/>
              <a:t>防火墙</a:t>
            </a:r>
            <a:r>
              <a:rPr lang="zh-CN" altLang="en-US" b="1" dirty="0">
                <a:solidFill>
                  <a:srgbClr val="FF0000"/>
                </a:solidFill>
              </a:rPr>
              <a:t>对恶意代码（病毒、木马等）的查杀能力非常有限</a:t>
            </a:r>
            <a:r>
              <a:rPr lang="zh-CN" altLang="en-US" b="1" dirty="0"/>
              <a:t>，因此不能有效地防止恶意代码通过网络的传播。</a:t>
            </a:r>
            <a:endParaRPr lang="en-US" altLang="zh-CN" b="1" dirty="0"/>
          </a:p>
        </p:txBody>
      </p:sp>
      <p:sp>
        <p:nvSpPr>
          <p:cNvPr id="38" name="íşlïḍè">
            <a:extLst>
              <a:ext uri="{FF2B5EF4-FFF2-40B4-BE49-F238E27FC236}">
                <a16:creationId xmlns:a16="http://schemas.microsoft.com/office/drawing/2014/main" id="{36455149-7826-81A1-D13F-E02772AF6572}"/>
              </a:ext>
            </a:extLst>
          </p:cNvPr>
          <p:cNvSpPr txBox="1"/>
          <p:nvPr/>
        </p:nvSpPr>
        <p:spPr>
          <a:xfrm>
            <a:off x="1297407" y="2042854"/>
            <a:ext cx="450686" cy="450843"/>
          </a:xfrm>
          <a:prstGeom prst="rect">
            <a:avLst/>
          </a:prstGeom>
          <a:noFill/>
        </p:spPr>
        <p:txBody>
          <a:bodyPr wrap="square" lIns="91440" tIns="45720" rIns="91440" bIns="45720" anchor="ctr">
            <a:noAutofit/>
          </a:bodyPr>
          <a:lstStyle/>
          <a:p>
            <a:r>
              <a:rPr lang="zh-CN" altLang="en-US" b="1" dirty="0"/>
              <a:t>❷</a:t>
            </a:r>
            <a:endParaRPr lang="en-US" altLang="zh-CN" b="1" dirty="0"/>
          </a:p>
        </p:txBody>
      </p:sp>
      <p:sp>
        <p:nvSpPr>
          <p:cNvPr id="39" name="íşlïḍè">
            <a:extLst>
              <a:ext uri="{FF2B5EF4-FFF2-40B4-BE49-F238E27FC236}">
                <a16:creationId xmlns:a16="http://schemas.microsoft.com/office/drawing/2014/main" id="{B5F9168F-9A7B-C0C8-E16F-56D921592A30}"/>
              </a:ext>
            </a:extLst>
          </p:cNvPr>
          <p:cNvSpPr txBox="1"/>
          <p:nvPr/>
        </p:nvSpPr>
        <p:spPr>
          <a:xfrm>
            <a:off x="1661710" y="3525046"/>
            <a:ext cx="10225490" cy="450843"/>
          </a:xfrm>
          <a:prstGeom prst="rect">
            <a:avLst/>
          </a:prstGeom>
          <a:noFill/>
        </p:spPr>
        <p:txBody>
          <a:bodyPr wrap="square" lIns="91440" tIns="45720" rIns="91440" bIns="45720" anchor="ctr">
            <a:noAutofit/>
          </a:bodyPr>
          <a:lstStyle/>
          <a:p>
            <a:r>
              <a:rPr lang="zh-CN" altLang="en-US" b="1" dirty="0"/>
              <a:t>防火墙</a:t>
            </a:r>
            <a:r>
              <a:rPr lang="zh-CN" altLang="en-US" b="1" dirty="0">
                <a:solidFill>
                  <a:srgbClr val="FF0000"/>
                </a:solidFill>
              </a:rPr>
              <a:t>对于一些利用系统漏洞或网络协议漏洞进行的攻击是无法防范的</a:t>
            </a:r>
            <a:r>
              <a:rPr lang="zh-CN" altLang="en-US" b="1" dirty="0"/>
              <a:t>。</a:t>
            </a:r>
            <a:endParaRPr lang="en-US" altLang="zh-CN" b="1" dirty="0"/>
          </a:p>
        </p:txBody>
      </p:sp>
      <p:sp>
        <p:nvSpPr>
          <p:cNvPr id="43" name="íşlïḍè">
            <a:extLst>
              <a:ext uri="{FF2B5EF4-FFF2-40B4-BE49-F238E27FC236}">
                <a16:creationId xmlns:a16="http://schemas.microsoft.com/office/drawing/2014/main" id="{C0D887C9-65B5-6ED8-DDD8-EE3FEA647395}"/>
              </a:ext>
            </a:extLst>
          </p:cNvPr>
          <p:cNvSpPr txBox="1"/>
          <p:nvPr/>
        </p:nvSpPr>
        <p:spPr>
          <a:xfrm>
            <a:off x="1297407" y="3525046"/>
            <a:ext cx="450686" cy="450843"/>
          </a:xfrm>
          <a:prstGeom prst="rect">
            <a:avLst/>
          </a:prstGeom>
          <a:noFill/>
        </p:spPr>
        <p:txBody>
          <a:bodyPr wrap="square" lIns="91440" tIns="45720" rIns="91440" bIns="45720" anchor="ctr">
            <a:noAutofit/>
          </a:bodyPr>
          <a:lstStyle/>
          <a:p>
            <a:r>
              <a:rPr lang="zh-CN" altLang="en-US" b="1" dirty="0"/>
              <a:t>❸</a:t>
            </a:r>
            <a:endParaRPr lang="en-US" altLang="zh-CN" b="1" dirty="0"/>
          </a:p>
        </p:txBody>
      </p:sp>
      <p:sp>
        <p:nvSpPr>
          <p:cNvPr id="7" name="椭圆 6">
            <a:extLst>
              <a:ext uri="{FF2B5EF4-FFF2-40B4-BE49-F238E27FC236}">
                <a16:creationId xmlns:a16="http://schemas.microsoft.com/office/drawing/2014/main" id="{FB41D1E9-B1BC-1ADE-3CBC-F9FADADD0571}"/>
              </a:ext>
            </a:extLst>
          </p:cNvPr>
          <p:cNvSpPr/>
          <p:nvPr/>
        </p:nvSpPr>
        <p:spPr>
          <a:xfrm>
            <a:off x="1748093" y="2922338"/>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íşlïḍè">
            <a:extLst>
              <a:ext uri="{FF2B5EF4-FFF2-40B4-BE49-F238E27FC236}">
                <a16:creationId xmlns:a16="http://schemas.microsoft.com/office/drawing/2014/main" id="{124BF713-798C-6136-4791-4B563D6C5B74}"/>
              </a:ext>
            </a:extLst>
          </p:cNvPr>
          <p:cNvSpPr txBox="1"/>
          <p:nvPr/>
        </p:nvSpPr>
        <p:spPr>
          <a:xfrm>
            <a:off x="2026013" y="2783950"/>
            <a:ext cx="9861187" cy="751002"/>
          </a:xfrm>
          <a:prstGeom prst="rect">
            <a:avLst/>
          </a:prstGeom>
          <a:noFill/>
        </p:spPr>
        <p:txBody>
          <a:bodyPr wrap="square" lIns="91440" tIns="45720" rIns="91440" bIns="45720" anchor="ctr">
            <a:noAutofit/>
          </a:bodyPr>
          <a:lstStyle/>
          <a:p>
            <a:r>
              <a:rPr lang="zh-CN" altLang="en-US" b="1" dirty="0"/>
              <a:t>由于查杀恶意代码的计算开销非常大，若提高防火墙的查杀力度，则会降低防火墙的处理速度，进而降低用户的网络带宽。</a:t>
            </a:r>
            <a:endParaRPr lang="en-US" altLang="zh-CN" b="1" dirty="0"/>
          </a:p>
        </p:txBody>
      </p:sp>
      <p:sp>
        <p:nvSpPr>
          <p:cNvPr id="45" name="椭圆 44">
            <a:extLst>
              <a:ext uri="{FF2B5EF4-FFF2-40B4-BE49-F238E27FC236}">
                <a16:creationId xmlns:a16="http://schemas.microsoft.com/office/drawing/2014/main" id="{3C3FBA91-9CD7-2782-5C4B-FB6A00B501E0}"/>
              </a:ext>
            </a:extLst>
          </p:cNvPr>
          <p:cNvSpPr/>
          <p:nvPr/>
        </p:nvSpPr>
        <p:spPr>
          <a:xfrm>
            <a:off x="1748093" y="4104371"/>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íşlïḍè">
            <a:extLst>
              <a:ext uri="{FF2B5EF4-FFF2-40B4-BE49-F238E27FC236}">
                <a16:creationId xmlns:a16="http://schemas.microsoft.com/office/drawing/2014/main" id="{86ACDD2E-F0FC-6B2B-8817-6031210A9153}"/>
              </a:ext>
            </a:extLst>
          </p:cNvPr>
          <p:cNvSpPr txBox="1"/>
          <p:nvPr/>
        </p:nvSpPr>
        <p:spPr>
          <a:xfrm>
            <a:off x="2026013" y="3965983"/>
            <a:ext cx="9861187" cy="751002"/>
          </a:xfrm>
          <a:prstGeom prst="rect">
            <a:avLst/>
          </a:prstGeom>
          <a:noFill/>
        </p:spPr>
        <p:txBody>
          <a:bodyPr wrap="square" lIns="91440" tIns="45720" rIns="91440" bIns="45720" anchor="ctr">
            <a:noAutofit/>
          </a:bodyPr>
          <a:lstStyle/>
          <a:p>
            <a:r>
              <a:rPr lang="zh-CN" altLang="en-US" b="1" dirty="0"/>
              <a:t>攻击者通过分组过滤规则中允许的端口对某个服务器的漏洞进行攻击，这对于一般的分组过滤路由器是无法防护的。</a:t>
            </a:r>
            <a:endParaRPr lang="en-US" altLang="zh-CN" b="1" dirty="0"/>
          </a:p>
        </p:txBody>
      </p:sp>
      <p:sp>
        <p:nvSpPr>
          <p:cNvPr id="50" name="椭圆 49">
            <a:extLst>
              <a:ext uri="{FF2B5EF4-FFF2-40B4-BE49-F238E27FC236}">
                <a16:creationId xmlns:a16="http://schemas.microsoft.com/office/drawing/2014/main" id="{E34F6425-ED47-519F-E1D9-53CEC952428B}"/>
              </a:ext>
            </a:extLst>
          </p:cNvPr>
          <p:cNvSpPr/>
          <p:nvPr/>
        </p:nvSpPr>
        <p:spPr>
          <a:xfrm>
            <a:off x="1748093" y="4845467"/>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íşlïḍè">
            <a:extLst>
              <a:ext uri="{FF2B5EF4-FFF2-40B4-BE49-F238E27FC236}">
                <a16:creationId xmlns:a16="http://schemas.microsoft.com/office/drawing/2014/main" id="{9036C81F-9BF8-7662-DE83-3966D798491D}"/>
              </a:ext>
            </a:extLst>
          </p:cNvPr>
          <p:cNvSpPr txBox="1"/>
          <p:nvPr/>
        </p:nvSpPr>
        <p:spPr>
          <a:xfrm>
            <a:off x="2026013" y="4707079"/>
            <a:ext cx="9861187" cy="462333"/>
          </a:xfrm>
          <a:prstGeom prst="rect">
            <a:avLst/>
          </a:prstGeom>
          <a:noFill/>
        </p:spPr>
        <p:txBody>
          <a:bodyPr wrap="square" lIns="91440" tIns="45720" rIns="91440" bIns="45720" anchor="ctr">
            <a:noAutofit/>
          </a:bodyPr>
          <a:lstStyle/>
          <a:p>
            <a:r>
              <a:rPr lang="zh-CN" altLang="en-US" b="1" dirty="0"/>
              <a:t>即使使用应用网关，也必须具有能够识别该特定漏洞的应用网关才能阻断攻击。</a:t>
            </a:r>
            <a:endParaRPr lang="en-US" altLang="zh-CN" b="1" dirty="0"/>
          </a:p>
        </p:txBody>
      </p:sp>
      <p:sp>
        <p:nvSpPr>
          <p:cNvPr id="53" name="íşlïḍè">
            <a:extLst>
              <a:ext uri="{FF2B5EF4-FFF2-40B4-BE49-F238E27FC236}">
                <a16:creationId xmlns:a16="http://schemas.microsoft.com/office/drawing/2014/main" id="{08B9A09E-6201-E9DF-AB70-5A87F88AEF6D}"/>
              </a:ext>
            </a:extLst>
          </p:cNvPr>
          <p:cNvSpPr txBox="1"/>
          <p:nvPr/>
        </p:nvSpPr>
        <p:spPr>
          <a:xfrm>
            <a:off x="1661710" y="5159506"/>
            <a:ext cx="10225490" cy="450843"/>
          </a:xfrm>
          <a:prstGeom prst="rect">
            <a:avLst/>
          </a:prstGeom>
          <a:noFill/>
        </p:spPr>
        <p:txBody>
          <a:bodyPr wrap="square" lIns="91440" tIns="45720" rIns="91440" bIns="45720" anchor="ctr">
            <a:noAutofit/>
          </a:bodyPr>
          <a:lstStyle/>
          <a:p>
            <a:r>
              <a:rPr lang="zh-CN" altLang="en-US" b="1" dirty="0"/>
              <a:t>防火墙技术</a:t>
            </a:r>
            <a:r>
              <a:rPr lang="zh-CN" altLang="en-US" b="1" dirty="0">
                <a:solidFill>
                  <a:srgbClr val="FF0000"/>
                </a:solidFill>
              </a:rPr>
              <a:t>自身存在不足</a:t>
            </a:r>
            <a:r>
              <a:rPr lang="zh-CN" altLang="en-US" b="1" dirty="0"/>
              <a:t>。</a:t>
            </a:r>
            <a:endParaRPr lang="en-US" altLang="zh-CN" b="1" dirty="0"/>
          </a:p>
        </p:txBody>
      </p:sp>
      <p:sp>
        <p:nvSpPr>
          <p:cNvPr id="54" name="íşlïḍè">
            <a:extLst>
              <a:ext uri="{FF2B5EF4-FFF2-40B4-BE49-F238E27FC236}">
                <a16:creationId xmlns:a16="http://schemas.microsoft.com/office/drawing/2014/main" id="{60FB94E0-40EA-2986-99FC-06BDB77D5236}"/>
              </a:ext>
            </a:extLst>
          </p:cNvPr>
          <p:cNvSpPr txBox="1"/>
          <p:nvPr/>
        </p:nvSpPr>
        <p:spPr>
          <a:xfrm>
            <a:off x="1297407" y="5159506"/>
            <a:ext cx="450686" cy="450843"/>
          </a:xfrm>
          <a:prstGeom prst="rect">
            <a:avLst/>
          </a:prstGeom>
          <a:noFill/>
        </p:spPr>
        <p:txBody>
          <a:bodyPr wrap="square" lIns="91440" tIns="45720" rIns="91440" bIns="45720" anchor="ctr">
            <a:noAutofit/>
          </a:bodyPr>
          <a:lstStyle/>
          <a:p>
            <a:r>
              <a:rPr lang="zh-CN" altLang="en-US" b="1" dirty="0"/>
              <a:t>❹</a:t>
            </a:r>
            <a:endParaRPr lang="en-US" altLang="zh-CN" b="1" dirty="0"/>
          </a:p>
        </p:txBody>
      </p:sp>
      <p:sp>
        <p:nvSpPr>
          <p:cNvPr id="66" name="椭圆 65">
            <a:extLst>
              <a:ext uri="{FF2B5EF4-FFF2-40B4-BE49-F238E27FC236}">
                <a16:creationId xmlns:a16="http://schemas.microsoft.com/office/drawing/2014/main" id="{CBD54000-C5AE-4AA8-67A8-E5C4E0F34BB6}"/>
              </a:ext>
            </a:extLst>
          </p:cNvPr>
          <p:cNvSpPr/>
          <p:nvPr/>
        </p:nvSpPr>
        <p:spPr>
          <a:xfrm>
            <a:off x="1748093" y="5738831"/>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íşlïḍè">
            <a:extLst>
              <a:ext uri="{FF2B5EF4-FFF2-40B4-BE49-F238E27FC236}">
                <a16:creationId xmlns:a16="http://schemas.microsoft.com/office/drawing/2014/main" id="{999D1934-26AA-8B1C-CC32-DF36CAE415D4}"/>
              </a:ext>
            </a:extLst>
          </p:cNvPr>
          <p:cNvSpPr txBox="1"/>
          <p:nvPr/>
        </p:nvSpPr>
        <p:spPr>
          <a:xfrm>
            <a:off x="2026013" y="5600443"/>
            <a:ext cx="9861187" cy="462333"/>
          </a:xfrm>
          <a:prstGeom prst="rect">
            <a:avLst/>
          </a:prstGeom>
          <a:noFill/>
        </p:spPr>
        <p:txBody>
          <a:bodyPr wrap="square" lIns="91440" tIns="45720" rIns="91440" bIns="45720" anchor="ctr">
            <a:noAutofit/>
          </a:bodyPr>
          <a:lstStyle/>
          <a:p>
            <a:r>
              <a:rPr lang="zh-CN" altLang="en-US" b="1" dirty="0"/>
              <a:t>分组过滤路由器不能防止</a:t>
            </a:r>
            <a:r>
              <a:rPr lang="en-US" altLang="zh-CN" b="1" dirty="0"/>
              <a:t>IP</a:t>
            </a:r>
            <a:r>
              <a:rPr lang="zh-CN" altLang="en-US" b="1" dirty="0"/>
              <a:t>地址和端口号欺骗。</a:t>
            </a:r>
            <a:endParaRPr lang="en-US" altLang="zh-CN" b="1" dirty="0"/>
          </a:p>
        </p:txBody>
      </p:sp>
      <p:sp>
        <p:nvSpPr>
          <p:cNvPr id="70" name="椭圆 69">
            <a:extLst>
              <a:ext uri="{FF2B5EF4-FFF2-40B4-BE49-F238E27FC236}">
                <a16:creationId xmlns:a16="http://schemas.microsoft.com/office/drawing/2014/main" id="{C99D299B-38DF-18A3-9A47-B46F59A63F07}"/>
              </a:ext>
            </a:extLst>
          </p:cNvPr>
          <p:cNvSpPr/>
          <p:nvPr/>
        </p:nvSpPr>
        <p:spPr>
          <a:xfrm>
            <a:off x="1748093" y="6191260"/>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íşlïḍè">
            <a:extLst>
              <a:ext uri="{FF2B5EF4-FFF2-40B4-BE49-F238E27FC236}">
                <a16:creationId xmlns:a16="http://schemas.microsoft.com/office/drawing/2014/main" id="{ED17FF01-40F2-8DA0-E27E-275566AA6EEF}"/>
              </a:ext>
            </a:extLst>
          </p:cNvPr>
          <p:cNvSpPr txBox="1"/>
          <p:nvPr/>
        </p:nvSpPr>
        <p:spPr>
          <a:xfrm>
            <a:off x="2026013" y="6052872"/>
            <a:ext cx="9861187" cy="462333"/>
          </a:xfrm>
          <a:prstGeom prst="rect">
            <a:avLst/>
          </a:prstGeom>
          <a:noFill/>
        </p:spPr>
        <p:txBody>
          <a:bodyPr wrap="square" lIns="91440" tIns="45720" rIns="91440" bIns="45720" anchor="ctr">
            <a:noAutofit/>
          </a:bodyPr>
          <a:lstStyle/>
          <a:p>
            <a:r>
              <a:rPr lang="zh-CN" altLang="en-US" b="1" dirty="0"/>
              <a:t>应用软件自身也可能有软件漏洞而存在被渗透攻击的风险。</a:t>
            </a:r>
          </a:p>
        </p:txBody>
      </p:sp>
    </p:spTree>
    <p:custDataLst>
      <p:tags r:id="rId1"/>
    </p:custDataLst>
    <p:extLst>
      <p:ext uri="{BB962C8B-B14F-4D97-AF65-F5344CB8AC3E}">
        <p14:creationId xmlns:p14="http://schemas.microsoft.com/office/powerpoint/2010/main" val="20185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 calcmode="lin" valueType="num">
                                      <p:cBhvr>
                                        <p:cTn id="9" dur="500" fill="hold"/>
                                        <p:tgtEl>
                                          <p:spTgt spid="29"/>
                                        </p:tgtEl>
                                        <p:attrNameLst>
                                          <p:attrName>style.rotation</p:attrName>
                                        </p:attrNameLst>
                                      </p:cBhvr>
                                      <p:tavLst>
                                        <p:tav tm="0">
                                          <p:val>
                                            <p:fltVal val="360"/>
                                          </p:val>
                                        </p:tav>
                                        <p:tav tm="100000">
                                          <p:val>
                                            <p:fltVal val="0"/>
                                          </p:val>
                                        </p:tav>
                                      </p:tavLst>
                                    </p:anim>
                                    <p:animEffect transition="in" filter="fade">
                                      <p:cBhvr>
                                        <p:cTn id="10" dur="500"/>
                                        <p:tgtEl>
                                          <p:spTgt spid="2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p:cTn id="18" dur="500" fill="hold"/>
                                        <p:tgtEl>
                                          <p:spTgt spid="35"/>
                                        </p:tgtEl>
                                        <p:attrNameLst>
                                          <p:attrName>ppt_w</p:attrName>
                                        </p:attrNameLst>
                                      </p:cBhvr>
                                      <p:tavLst>
                                        <p:tav tm="0">
                                          <p:val>
                                            <p:fltVal val="0"/>
                                          </p:val>
                                        </p:tav>
                                        <p:tav tm="100000">
                                          <p:val>
                                            <p:strVal val="#ppt_w"/>
                                          </p:val>
                                        </p:tav>
                                      </p:tavLst>
                                    </p:anim>
                                    <p:anim calcmode="lin" valueType="num">
                                      <p:cBhvr>
                                        <p:cTn id="19" dur="500" fill="hold"/>
                                        <p:tgtEl>
                                          <p:spTgt spid="35"/>
                                        </p:tgtEl>
                                        <p:attrNameLst>
                                          <p:attrName>ppt_h</p:attrName>
                                        </p:attrNameLst>
                                      </p:cBhvr>
                                      <p:tavLst>
                                        <p:tav tm="0">
                                          <p:val>
                                            <p:fltVal val="0"/>
                                          </p:val>
                                        </p:tav>
                                        <p:tav tm="100000">
                                          <p:val>
                                            <p:strVal val="#ppt_h"/>
                                          </p:val>
                                        </p:tav>
                                      </p:tavLst>
                                    </p:anim>
                                    <p:anim calcmode="lin" valueType="num">
                                      <p:cBhvr>
                                        <p:cTn id="20" dur="500" fill="hold"/>
                                        <p:tgtEl>
                                          <p:spTgt spid="35"/>
                                        </p:tgtEl>
                                        <p:attrNameLst>
                                          <p:attrName>style.rotation</p:attrName>
                                        </p:attrNameLst>
                                      </p:cBhvr>
                                      <p:tavLst>
                                        <p:tav tm="0">
                                          <p:val>
                                            <p:fltVal val="360"/>
                                          </p:val>
                                        </p:tav>
                                        <p:tav tm="100000">
                                          <p:val>
                                            <p:fltVal val="0"/>
                                          </p:val>
                                        </p:tav>
                                      </p:tavLst>
                                    </p:anim>
                                    <p:animEffect transition="in" filter="fade">
                                      <p:cBhvr>
                                        <p:cTn id="21" dur="500"/>
                                        <p:tgtEl>
                                          <p:spTgt spid="35"/>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 calcmode="lin" valueType="num">
                                      <p:cBhvr>
                                        <p:cTn id="31" dur="500" fill="hold"/>
                                        <p:tgtEl>
                                          <p:spTgt spid="38"/>
                                        </p:tgtEl>
                                        <p:attrNameLst>
                                          <p:attrName>style.rotation</p:attrName>
                                        </p:attrNameLst>
                                      </p:cBhvr>
                                      <p:tavLst>
                                        <p:tav tm="0">
                                          <p:val>
                                            <p:fltVal val="360"/>
                                          </p:val>
                                        </p:tav>
                                        <p:tav tm="100000">
                                          <p:val>
                                            <p:fltVal val="0"/>
                                          </p:val>
                                        </p:tav>
                                      </p:tavLst>
                                    </p:anim>
                                    <p:animEffect transition="in" filter="fade">
                                      <p:cBhvr>
                                        <p:cTn id="32" dur="500"/>
                                        <p:tgtEl>
                                          <p:spTgt spid="38"/>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par>
                          <p:cTn id="43" fill="hold">
                            <p:stCondLst>
                              <p:cond delay="500"/>
                            </p:stCondLst>
                            <p:childTnLst>
                              <p:par>
                                <p:cTn id="44" presetID="1" presetClass="entr" presetSubtype="0" fill="hold" grpId="0" nodeType="afterEffect">
                                  <p:stCondLst>
                                    <p:cond delay="0"/>
                                  </p:stCondLst>
                                  <p:iterate type="lt">
                                    <p:tmAbs val="100"/>
                                  </p:iterate>
                                  <p:childTnLst>
                                    <p:set>
                                      <p:cBhvr>
                                        <p:cTn id="45" dur="1" fill="hold">
                                          <p:stCondLst>
                                            <p:cond delay="0"/>
                                          </p:stCondLst>
                                        </p:cTn>
                                        <p:tgtEl>
                                          <p:spTgt spid="4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p:cTn id="50" dur="500" fill="hold"/>
                                        <p:tgtEl>
                                          <p:spTgt spid="43"/>
                                        </p:tgtEl>
                                        <p:attrNameLst>
                                          <p:attrName>ppt_w</p:attrName>
                                        </p:attrNameLst>
                                      </p:cBhvr>
                                      <p:tavLst>
                                        <p:tav tm="0">
                                          <p:val>
                                            <p:fltVal val="0"/>
                                          </p:val>
                                        </p:tav>
                                        <p:tav tm="100000">
                                          <p:val>
                                            <p:strVal val="#ppt_w"/>
                                          </p:val>
                                        </p:tav>
                                      </p:tavLst>
                                    </p:anim>
                                    <p:anim calcmode="lin" valueType="num">
                                      <p:cBhvr>
                                        <p:cTn id="51" dur="500" fill="hold"/>
                                        <p:tgtEl>
                                          <p:spTgt spid="43"/>
                                        </p:tgtEl>
                                        <p:attrNameLst>
                                          <p:attrName>ppt_h</p:attrName>
                                        </p:attrNameLst>
                                      </p:cBhvr>
                                      <p:tavLst>
                                        <p:tav tm="0">
                                          <p:val>
                                            <p:fltVal val="0"/>
                                          </p:val>
                                        </p:tav>
                                        <p:tav tm="100000">
                                          <p:val>
                                            <p:strVal val="#ppt_h"/>
                                          </p:val>
                                        </p:tav>
                                      </p:tavLst>
                                    </p:anim>
                                    <p:anim calcmode="lin" valueType="num">
                                      <p:cBhvr>
                                        <p:cTn id="52" dur="500" fill="hold"/>
                                        <p:tgtEl>
                                          <p:spTgt spid="43"/>
                                        </p:tgtEl>
                                        <p:attrNameLst>
                                          <p:attrName>style.rotation</p:attrName>
                                        </p:attrNameLst>
                                      </p:cBhvr>
                                      <p:tavLst>
                                        <p:tav tm="0">
                                          <p:val>
                                            <p:fltVal val="360"/>
                                          </p:val>
                                        </p:tav>
                                        <p:tav tm="100000">
                                          <p:val>
                                            <p:fltVal val="0"/>
                                          </p:val>
                                        </p:tav>
                                      </p:tavLst>
                                    </p:anim>
                                    <p:animEffect transition="in" filter="fade">
                                      <p:cBhvr>
                                        <p:cTn id="53" dur="500"/>
                                        <p:tgtEl>
                                          <p:spTgt spid="43"/>
                                        </p:tgtEl>
                                      </p:cBhvr>
                                    </p:animEffect>
                                  </p:childTnLst>
                                </p:cTn>
                              </p:par>
                            </p:childTnLst>
                          </p:cTn>
                        </p:par>
                        <p:par>
                          <p:cTn id="54" fill="hold">
                            <p:stCondLst>
                              <p:cond delay="500"/>
                            </p:stCondLst>
                            <p:childTnLst>
                              <p:par>
                                <p:cTn id="55" presetID="1" presetClass="entr" presetSubtype="0" fill="hold" grpId="0" nodeType="afterEffect">
                                  <p:stCondLst>
                                    <p:cond delay="0"/>
                                  </p:stCondLst>
                                  <p:iterate type="lt">
                                    <p:tmAbs val="100"/>
                                  </p:iterate>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p:cTn id="61" dur="500" fill="hold"/>
                                        <p:tgtEl>
                                          <p:spTgt spid="45"/>
                                        </p:tgtEl>
                                        <p:attrNameLst>
                                          <p:attrName>ppt_w</p:attrName>
                                        </p:attrNameLst>
                                      </p:cBhvr>
                                      <p:tavLst>
                                        <p:tav tm="0">
                                          <p:val>
                                            <p:fltVal val="0"/>
                                          </p:val>
                                        </p:tav>
                                        <p:tav tm="100000">
                                          <p:val>
                                            <p:strVal val="#ppt_w"/>
                                          </p:val>
                                        </p:tav>
                                      </p:tavLst>
                                    </p:anim>
                                    <p:anim calcmode="lin" valueType="num">
                                      <p:cBhvr>
                                        <p:cTn id="62" dur="500" fill="hold"/>
                                        <p:tgtEl>
                                          <p:spTgt spid="45"/>
                                        </p:tgtEl>
                                        <p:attrNameLst>
                                          <p:attrName>ppt_h</p:attrName>
                                        </p:attrNameLst>
                                      </p:cBhvr>
                                      <p:tavLst>
                                        <p:tav tm="0">
                                          <p:val>
                                            <p:fltVal val="0"/>
                                          </p:val>
                                        </p:tav>
                                        <p:tav tm="100000">
                                          <p:val>
                                            <p:strVal val="#ppt_h"/>
                                          </p:val>
                                        </p:tav>
                                      </p:tavLst>
                                    </p:anim>
                                    <p:animEffect transition="in" filter="fade">
                                      <p:cBhvr>
                                        <p:cTn id="63" dur="500"/>
                                        <p:tgtEl>
                                          <p:spTgt spid="45"/>
                                        </p:tgtEl>
                                      </p:cBhvr>
                                    </p:animEffect>
                                  </p:childTnLst>
                                </p:cTn>
                              </p:par>
                            </p:childTnLst>
                          </p:cTn>
                        </p:par>
                        <p:par>
                          <p:cTn id="64" fill="hold">
                            <p:stCondLst>
                              <p:cond delay="500"/>
                            </p:stCondLst>
                            <p:childTnLst>
                              <p:par>
                                <p:cTn id="65" presetID="1" presetClass="entr" presetSubtype="0" fill="hold" grpId="0" nodeType="afterEffect">
                                  <p:stCondLst>
                                    <p:cond delay="0"/>
                                  </p:stCondLst>
                                  <p:iterate type="lt">
                                    <p:tmAbs val="100"/>
                                  </p:iterate>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p:cTn id="71" dur="500" fill="hold"/>
                                        <p:tgtEl>
                                          <p:spTgt spid="50"/>
                                        </p:tgtEl>
                                        <p:attrNameLst>
                                          <p:attrName>ppt_w</p:attrName>
                                        </p:attrNameLst>
                                      </p:cBhvr>
                                      <p:tavLst>
                                        <p:tav tm="0">
                                          <p:val>
                                            <p:fltVal val="0"/>
                                          </p:val>
                                        </p:tav>
                                        <p:tav tm="100000">
                                          <p:val>
                                            <p:strVal val="#ppt_w"/>
                                          </p:val>
                                        </p:tav>
                                      </p:tavLst>
                                    </p:anim>
                                    <p:anim calcmode="lin" valueType="num">
                                      <p:cBhvr>
                                        <p:cTn id="72" dur="500" fill="hold"/>
                                        <p:tgtEl>
                                          <p:spTgt spid="50"/>
                                        </p:tgtEl>
                                        <p:attrNameLst>
                                          <p:attrName>ppt_h</p:attrName>
                                        </p:attrNameLst>
                                      </p:cBhvr>
                                      <p:tavLst>
                                        <p:tav tm="0">
                                          <p:val>
                                            <p:fltVal val="0"/>
                                          </p:val>
                                        </p:tav>
                                        <p:tav tm="100000">
                                          <p:val>
                                            <p:strVal val="#ppt_h"/>
                                          </p:val>
                                        </p:tav>
                                      </p:tavLst>
                                    </p:anim>
                                    <p:animEffect transition="in" filter="fade">
                                      <p:cBhvr>
                                        <p:cTn id="73" dur="500"/>
                                        <p:tgtEl>
                                          <p:spTgt spid="50"/>
                                        </p:tgtEl>
                                      </p:cBhvr>
                                    </p:animEffect>
                                  </p:childTnLst>
                                </p:cTn>
                              </p:par>
                            </p:childTnLst>
                          </p:cTn>
                        </p:par>
                        <p:par>
                          <p:cTn id="74" fill="hold">
                            <p:stCondLst>
                              <p:cond delay="500"/>
                            </p:stCondLst>
                            <p:childTnLst>
                              <p:par>
                                <p:cTn id="75" presetID="1" presetClass="entr" presetSubtype="0" fill="hold" grpId="0" nodeType="afterEffect">
                                  <p:stCondLst>
                                    <p:cond delay="0"/>
                                  </p:stCondLst>
                                  <p:iterate type="lt">
                                    <p:tmAbs val="100"/>
                                  </p:iterate>
                                  <p:childTnLst>
                                    <p:set>
                                      <p:cBhvr>
                                        <p:cTn id="76" dur="1" fill="hold">
                                          <p:stCondLst>
                                            <p:cond delay="0"/>
                                          </p:stCondLst>
                                        </p:cTn>
                                        <p:tgtEl>
                                          <p:spTgt spid="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49" presetClass="entr" presetSubtype="0" decel="100000" fill="hold" grpId="0" nodeType="clickEffect">
                                  <p:stCondLst>
                                    <p:cond delay="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 calcmode="lin" valueType="num">
                                      <p:cBhvr>
                                        <p:cTn id="83" dur="500" fill="hold"/>
                                        <p:tgtEl>
                                          <p:spTgt spid="54"/>
                                        </p:tgtEl>
                                        <p:attrNameLst>
                                          <p:attrName>style.rotation</p:attrName>
                                        </p:attrNameLst>
                                      </p:cBhvr>
                                      <p:tavLst>
                                        <p:tav tm="0">
                                          <p:val>
                                            <p:fltVal val="360"/>
                                          </p:val>
                                        </p:tav>
                                        <p:tav tm="100000">
                                          <p:val>
                                            <p:fltVal val="0"/>
                                          </p:val>
                                        </p:tav>
                                      </p:tavLst>
                                    </p:anim>
                                    <p:animEffect transition="in" filter="fade">
                                      <p:cBhvr>
                                        <p:cTn id="84" dur="500"/>
                                        <p:tgtEl>
                                          <p:spTgt spid="54"/>
                                        </p:tgtEl>
                                      </p:cBhvr>
                                    </p:animEffect>
                                  </p:childTnLst>
                                </p:cTn>
                              </p:par>
                            </p:childTnLst>
                          </p:cTn>
                        </p:par>
                        <p:par>
                          <p:cTn id="85" fill="hold">
                            <p:stCondLst>
                              <p:cond delay="500"/>
                            </p:stCondLst>
                            <p:childTnLst>
                              <p:par>
                                <p:cTn id="86" presetID="1" presetClass="entr" presetSubtype="0" fill="hold" grpId="0" nodeType="afterEffect">
                                  <p:stCondLst>
                                    <p:cond delay="0"/>
                                  </p:stCondLst>
                                  <p:iterate type="lt">
                                    <p:tmAbs val="100"/>
                                  </p:iterate>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66"/>
                                        </p:tgtEl>
                                        <p:attrNameLst>
                                          <p:attrName>style.visibility</p:attrName>
                                        </p:attrNameLst>
                                      </p:cBhvr>
                                      <p:to>
                                        <p:strVal val="visible"/>
                                      </p:to>
                                    </p:set>
                                    <p:anim calcmode="lin" valueType="num">
                                      <p:cBhvr>
                                        <p:cTn id="92" dur="500" fill="hold"/>
                                        <p:tgtEl>
                                          <p:spTgt spid="66"/>
                                        </p:tgtEl>
                                        <p:attrNameLst>
                                          <p:attrName>ppt_w</p:attrName>
                                        </p:attrNameLst>
                                      </p:cBhvr>
                                      <p:tavLst>
                                        <p:tav tm="0">
                                          <p:val>
                                            <p:fltVal val="0"/>
                                          </p:val>
                                        </p:tav>
                                        <p:tav tm="100000">
                                          <p:val>
                                            <p:strVal val="#ppt_w"/>
                                          </p:val>
                                        </p:tav>
                                      </p:tavLst>
                                    </p:anim>
                                    <p:anim calcmode="lin" valueType="num">
                                      <p:cBhvr>
                                        <p:cTn id="93" dur="500" fill="hold"/>
                                        <p:tgtEl>
                                          <p:spTgt spid="66"/>
                                        </p:tgtEl>
                                        <p:attrNameLst>
                                          <p:attrName>ppt_h</p:attrName>
                                        </p:attrNameLst>
                                      </p:cBhvr>
                                      <p:tavLst>
                                        <p:tav tm="0">
                                          <p:val>
                                            <p:fltVal val="0"/>
                                          </p:val>
                                        </p:tav>
                                        <p:tav tm="100000">
                                          <p:val>
                                            <p:strVal val="#ppt_h"/>
                                          </p:val>
                                        </p:tav>
                                      </p:tavLst>
                                    </p:anim>
                                    <p:animEffect transition="in" filter="fade">
                                      <p:cBhvr>
                                        <p:cTn id="94" dur="500"/>
                                        <p:tgtEl>
                                          <p:spTgt spid="66"/>
                                        </p:tgtEl>
                                      </p:cBhvr>
                                    </p:animEffect>
                                  </p:childTnLst>
                                </p:cTn>
                              </p:par>
                            </p:childTnLst>
                          </p:cTn>
                        </p:par>
                        <p:par>
                          <p:cTn id="95" fill="hold">
                            <p:stCondLst>
                              <p:cond delay="500"/>
                            </p:stCondLst>
                            <p:childTnLst>
                              <p:par>
                                <p:cTn id="96" presetID="1" presetClass="entr" presetSubtype="0" fill="hold" grpId="0" nodeType="afterEffect">
                                  <p:stCondLst>
                                    <p:cond delay="0"/>
                                  </p:stCondLst>
                                  <p:iterate type="lt">
                                    <p:tmAbs val="100"/>
                                  </p:iterate>
                                  <p:childTnLst>
                                    <p:set>
                                      <p:cBhvr>
                                        <p:cTn id="97" dur="1" fill="hold">
                                          <p:stCondLst>
                                            <p:cond delay="0"/>
                                          </p:stCondLst>
                                        </p:cTn>
                                        <p:tgtEl>
                                          <p:spTgt spid="6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childTnLst>
                          </p:cTn>
                        </p:par>
                        <p:par>
                          <p:cTn id="105" fill="hold">
                            <p:stCondLst>
                              <p:cond delay="500"/>
                            </p:stCondLst>
                            <p:childTnLst>
                              <p:par>
                                <p:cTn id="106" presetID="1" presetClass="entr" presetSubtype="0" fill="hold" grpId="0" nodeType="afterEffect">
                                  <p:stCondLst>
                                    <p:cond delay="0"/>
                                  </p:stCondLst>
                                  <p:iterate type="lt">
                                    <p:tmAbs val="100"/>
                                  </p:iterate>
                                  <p:childTnLst>
                                    <p:set>
                                      <p:cBhvr>
                                        <p:cTn id="107"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p:bldP spid="35" grpId="0"/>
      <p:bldP spid="36" grpId="0"/>
      <p:bldP spid="38" grpId="0"/>
      <p:bldP spid="39" grpId="0"/>
      <p:bldP spid="43" grpId="0"/>
      <p:bldP spid="7" grpId="0" animBg="1"/>
      <p:bldP spid="44" grpId="0"/>
      <p:bldP spid="45" grpId="0" animBg="1"/>
      <p:bldP spid="46" grpId="0"/>
      <p:bldP spid="50" grpId="0" animBg="1"/>
      <p:bldP spid="51" grpId="0"/>
      <p:bldP spid="53" grpId="0"/>
      <p:bldP spid="54" grpId="0"/>
      <p:bldP spid="66" grpId="0" animBg="1"/>
      <p:bldP spid="67" grpId="0"/>
      <p:bldP spid="70" grpId="0" animBg="1"/>
      <p:bldP spid="7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3" cy="400110"/>
            <a:chOff x="424117" y="898245"/>
            <a:chExt cx="6192343"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088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4997" y="898245"/>
              <a:ext cx="5501463" cy="400110"/>
            </a:xfrm>
            <a:prstGeom prst="rect">
              <a:avLst/>
            </a:prstGeom>
            <a:noFill/>
          </p:spPr>
          <p:txBody>
            <a:bodyPr wrap="square" rtlCol="0">
              <a:spAutoFit/>
            </a:bodyPr>
            <a:lstStyle/>
            <a:p>
              <a:r>
                <a:rPr lang="zh-CN" altLang="en-US" sz="2000" b="1" dirty="0"/>
                <a:t>安全服务</a:t>
              </a:r>
            </a:p>
          </p:txBody>
        </p:sp>
      </p:grpSp>
      <p:pic>
        <p:nvPicPr>
          <p:cNvPr id="7" name="图片 6" descr="背景图案&#10;&#10;描述已自动生成">
            <a:extLst>
              <a:ext uri="{FF2B5EF4-FFF2-40B4-BE49-F238E27FC236}">
                <a16:creationId xmlns:a16="http://schemas.microsoft.com/office/drawing/2014/main" id="{B39D45C5-E9D0-7ADE-75AA-EC9B155E5E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7977" y="1269883"/>
            <a:ext cx="9042609" cy="4203374"/>
          </a:xfrm>
          <a:prstGeom prst="rect">
            <a:avLst/>
          </a:prstGeom>
        </p:spPr>
      </p:pic>
      <p:sp>
        <p:nvSpPr>
          <p:cNvPr id="19" name="矩形 18">
            <a:extLst>
              <a:ext uri="{FF2B5EF4-FFF2-40B4-BE49-F238E27FC236}">
                <a16:creationId xmlns:a16="http://schemas.microsoft.com/office/drawing/2014/main" id="{3436FE49-5C93-2FFC-5A4B-79B5EFCF6197}"/>
              </a:ext>
            </a:extLst>
          </p:cNvPr>
          <p:cNvSpPr/>
          <p:nvPr/>
        </p:nvSpPr>
        <p:spPr>
          <a:xfrm>
            <a:off x="304800" y="5662627"/>
            <a:ext cx="11582400" cy="7565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t>从下节课开始，我们陆续介绍实现上述安全服务的各种</a:t>
            </a:r>
            <a:r>
              <a:rPr lang="zh-CN" altLang="en-US" sz="2400" b="1" dirty="0">
                <a:solidFill>
                  <a:schemeClr val="tx1"/>
                </a:solidFill>
                <a:highlight>
                  <a:srgbClr val="FFFF00"/>
                </a:highlight>
              </a:rPr>
              <a:t>安全机制</a:t>
            </a:r>
            <a:r>
              <a:rPr lang="zh-CN" altLang="en-US" sz="2400" b="1" dirty="0"/>
              <a:t>。</a:t>
            </a:r>
          </a:p>
        </p:txBody>
      </p:sp>
    </p:spTree>
    <p:custDataLst>
      <p:tags r:id="rId1"/>
    </p:custDataLst>
    <p:extLst>
      <p:ext uri="{BB962C8B-B14F-4D97-AF65-F5344CB8AC3E}">
        <p14:creationId xmlns:p14="http://schemas.microsoft.com/office/powerpoint/2010/main" val="241049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6079" y="898245"/>
              <a:ext cx="5510382" cy="400110"/>
            </a:xfrm>
            <a:prstGeom prst="rect">
              <a:avLst/>
            </a:prstGeom>
            <a:noFill/>
          </p:spPr>
          <p:txBody>
            <a:bodyPr wrap="square" rtlCol="0">
              <a:spAutoFit/>
            </a:bodyPr>
            <a:lstStyle/>
            <a:p>
              <a:r>
                <a:rPr lang="zh-CN" altLang="en-US" sz="2000" b="1" dirty="0"/>
                <a:t>入侵检测系统</a:t>
              </a:r>
            </a:p>
          </p:txBody>
        </p:sp>
      </p:grpSp>
      <p:sp>
        <p:nvSpPr>
          <p:cNvPr id="28" name="íşlïḍè">
            <a:extLst>
              <a:ext uri="{FF2B5EF4-FFF2-40B4-BE49-F238E27FC236}">
                <a16:creationId xmlns:a16="http://schemas.microsoft.com/office/drawing/2014/main" id="{D62AAFFB-A297-C716-F68B-6333D5AD3757}"/>
              </a:ext>
            </a:extLst>
          </p:cNvPr>
          <p:cNvSpPr txBox="1"/>
          <p:nvPr/>
        </p:nvSpPr>
        <p:spPr>
          <a:xfrm>
            <a:off x="1297408" y="1160980"/>
            <a:ext cx="10589792" cy="450843"/>
          </a:xfrm>
          <a:prstGeom prst="rect">
            <a:avLst/>
          </a:prstGeom>
          <a:noFill/>
        </p:spPr>
        <p:txBody>
          <a:bodyPr wrap="square" lIns="91440" tIns="45720" rIns="91440" bIns="45720" anchor="ctr">
            <a:noAutofit/>
          </a:bodyPr>
          <a:lstStyle/>
          <a:p>
            <a:r>
              <a:rPr lang="zh-CN" altLang="en-US" b="1" dirty="0"/>
              <a:t>防火墙并不能阻止所有的入侵行为。</a:t>
            </a:r>
            <a:endParaRPr lang="en-US" altLang="zh-CN" b="1" dirty="0"/>
          </a:p>
        </p:txBody>
      </p:sp>
      <p:sp>
        <p:nvSpPr>
          <p:cNvPr id="29" name="矩形 28">
            <a:extLst>
              <a:ext uri="{FF2B5EF4-FFF2-40B4-BE49-F238E27FC236}">
                <a16:creationId xmlns:a16="http://schemas.microsoft.com/office/drawing/2014/main" id="{6F58980F-E63C-5B38-72A4-8C4A1CB4B56A}"/>
              </a:ext>
            </a:extLst>
          </p:cNvPr>
          <p:cNvSpPr/>
          <p:nvPr/>
        </p:nvSpPr>
        <p:spPr>
          <a:xfrm>
            <a:off x="1040431" y="12596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íşlïḍè">
            <a:extLst>
              <a:ext uri="{FF2B5EF4-FFF2-40B4-BE49-F238E27FC236}">
                <a16:creationId xmlns:a16="http://schemas.microsoft.com/office/drawing/2014/main" id="{9BB81D6A-3F59-D2FE-1125-51D69A775ACF}"/>
              </a:ext>
            </a:extLst>
          </p:cNvPr>
          <p:cNvSpPr txBox="1"/>
          <p:nvPr/>
        </p:nvSpPr>
        <p:spPr>
          <a:xfrm>
            <a:off x="1297408" y="1710533"/>
            <a:ext cx="10589792" cy="703746"/>
          </a:xfrm>
          <a:prstGeom prst="rect">
            <a:avLst/>
          </a:prstGeom>
          <a:noFill/>
        </p:spPr>
        <p:txBody>
          <a:bodyPr wrap="square" lIns="91440" tIns="45720" rIns="91440" bIns="45720" anchor="ctr">
            <a:noAutofit/>
          </a:bodyPr>
          <a:lstStyle/>
          <a:p>
            <a:r>
              <a:rPr lang="zh-CN" altLang="en-US" b="1" dirty="0"/>
              <a:t>在入侵已经开始但还未造成危害或在造成更大危害之前，</a:t>
            </a:r>
            <a:r>
              <a:rPr lang="zh-CN" altLang="en-US" b="1" dirty="0">
                <a:solidFill>
                  <a:srgbClr val="FF0000"/>
                </a:solidFill>
              </a:rPr>
              <a:t>及时检测到入侵并尽快阻止入侵</a:t>
            </a:r>
            <a:r>
              <a:rPr lang="zh-CN" altLang="en-US" b="1" dirty="0"/>
              <a:t>，尽量把危害降到最小，就是非常有必要的。</a:t>
            </a:r>
            <a:r>
              <a:rPr lang="zh-CN" altLang="en-US" b="1" dirty="0">
                <a:solidFill>
                  <a:srgbClr val="FF0000"/>
                </a:solidFill>
              </a:rPr>
              <a:t>入侵检测系统</a:t>
            </a:r>
            <a:r>
              <a:rPr lang="zh-CN" altLang="en-US" b="1" dirty="0"/>
              <a:t>（</a:t>
            </a:r>
            <a:r>
              <a:rPr lang="en-US" altLang="zh-CN" b="1" dirty="0">
                <a:solidFill>
                  <a:srgbClr val="FF0000"/>
                </a:solidFill>
              </a:rPr>
              <a:t>I</a:t>
            </a:r>
            <a:r>
              <a:rPr lang="en-US" altLang="zh-CN" b="1" dirty="0"/>
              <a:t>ntrusion </a:t>
            </a:r>
            <a:r>
              <a:rPr lang="en-US" altLang="zh-CN" b="1" dirty="0">
                <a:solidFill>
                  <a:srgbClr val="FF0000"/>
                </a:solidFill>
              </a:rPr>
              <a:t>D</a:t>
            </a:r>
            <a:r>
              <a:rPr lang="en-US" altLang="zh-CN" b="1" dirty="0"/>
              <a:t>etection </a:t>
            </a:r>
            <a:r>
              <a:rPr lang="en-US" altLang="zh-CN" b="1" dirty="0">
                <a:solidFill>
                  <a:srgbClr val="FF0000"/>
                </a:solidFill>
              </a:rPr>
              <a:t>S</a:t>
            </a:r>
            <a:r>
              <a:rPr lang="en-US" altLang="zh-CN" b="1" dirty="0"/>
              <a:t>ystem</a:t>
            </a:r>
            <a:r>
              <a:rPr lang="zh-CN" altLang="en-US" b="1" dirty="0"/>
              <a:t>，</a:t>
            </a:r>
            <a:r>
              <a:rPr lang="en-US" altLang="zh-CN" b="1" dirty="0">
                <a:solidFill>
                  <a:srgbClr val="FF0000"/>
                </a:solidFill>
              </a:rPr>
              <a:t>IDS</a:t>
            </a:r>
            <a:r>
              <a:rPr lang="zh-CN" altLang="en-US" b="1" dirty="0"/>
              <a:t>）正是这样一种技术。</a:t>
            </a:r>
            <a:endParaRPr lang="en-US" altLang="zh-CN" b="1" dirty="0"/>
          </a:p>
        </p:txBody>
      </p:sp>
      <p:sp>
        <p:nvSpPr>
          <p:cNvPr id="36" name="矩形 35">
            <a:extLst>
              <a:ext uri="{FF2B5EF4-FFF2-40B4-BE49-F238E27FC236}">
                <a16:creationId xmlns:a16="http://schemas.microsoft.com/office/drawing/2014/main" id="{460480AE-F2F2-0718-EA61-5F2D253E7F1A}"/>
              </a:ext>
            </a:extLst>
          </p:cNvPr>
          <p:cNvSpPr/>
          <p:nvPr/>
        </p:nvSpPr>
        <p:spPr>
          <a:xfrm>
            <a:off x="1040431" y="180924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íşlïḍè">
            <a:extLst>
              <a:ext uri="{FF2B5EF4-FFF2-40B4-BE49-F238E27FC236}">
                <a16:creationId xmlns:a16="http://schemas.microsoft.com/office/drawing/2014/main" id="{E6285F03-7A85-EB61-6479-5A2A5CA8B646}"/>
              </a:ext>
            </a:extLst>
          </p:cNvPr>
          <p:cNvSpPr txBox="1"/>
          <p:nvPr/>
        </p:nvSpPr>
        <p:spPr>
          <a:xfrm>
            <a:off x="1297408" y="2503996"/>
            <a:ext cx="10589792" cy="456292"/>
          </a:xfrm>
          <a:prstGeom prst="rect">
            <a:avLst/>
          </a:prstGeom>
          <a:noFill/>
        </p:spPr>
        <p:txBody>
          <a:bodyPr wrap="square" lIns="91440" tIns="45720" rIns="91440" bIns="45720" anchor="ctr">
            <a:noAutofit/>
          </a:bodyPr>
          <a:lstStyle/>
          <a:p>
            <a:r>
              <a:rPr lang="en-US" altLang="zh-CN" b="1" dirty="0"/>
              <a:t>IDS</a:t>
            </a:r>
            <a:r>
              <a:rPr lang="zh-CN" altLang="en-US" b="1" dirty="0"/>
              <a:t>对出入网络的分组执行</a:t>
            </a:r>
            <a:r>
              <a:rPr lang="zh-CN" altLang="en-US" b="1" dirty="0">
                <a:solidFill>
                  <a:srgbClr val="FF0000"/>
                </a:solidFill>
              </a:rPr>
              <a:t>深度检查</a:t>
            </a:r>
            <a:r>
              <a:rPr lang="zh-CN" altLang="en-US" b="1" dirty="0"/>
              <a:t>，当</a:t>
            </a:r>
            <a:r>
              <a:rPr lang="zh-CN" altLang="en-US" b="1" dirty="0">
                <a:solidFill>
                  <a:srgbClr val="FF0000"/>
                </a:solidFill>
              </a:rPr>
              <a:t>检查到可疑分组</a:t>
            </a:r>
            <a:r>
              <a:rPr lang="zh-CN" altLang="en-US" b="1" dirty="0"/>
              <a:t>时，会</a:t>
            </a:r>
            <a:r>
              <a:rPr lang="zh-CN" altLang="en-US" b="1" dirty="0">
                <a:solidFill>
                  <a:srgbClr val="FF0000"/>
                </a:solidFill>
              </a:rPr>
              <a:t>及时向网络管理员发出警报或进行阻断</a:t>
            </a:r>
            <a:r>
              <a:rPr lang="zh-CN" altLang="en-US" b="1" dirty="0"/>
              <a:t>。</a:t>
            </a:r>
            <a:endParaRPr lang="en-US" altLang="zh-CN" b="1" dirty="0"/>
          </a:p>
        </p:txBody>
      </p:sp>
      <p:sp>
        <p:nvSpPr>
          <p:cNvPr id="39" name="矩形 38">
            <a:extLst>
              <a:ext uri="{FF2B5EF4-FFF2-40B4-BE49-F238E27FC236}">
                <a16:creationId xmlns:a16="http://schemas.microsoft.com/office/drawing/2014/main" id="{FB2D46BA-1CE2-7CA3-BC8A-B2AB7065A03D}"/>
              </a:ext>
            </a:extLst>
          </p:cNvPr>
          <p:cNvSpPr/>
          <p:nvPr/>
        </p:nvSpPr>
        <p:spPr>
          <a:xfrm>
            <a:off x="1040431" y="260270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şlïḍè">
            <a:extLst>
              <a:ext uri="{FF2B5EF4-FFF2-40B4-BE49-F238E27FC236}">
                <a16:creationId xmlns:a16="http://schemas.microsoft.com/office/drawing/2014/main" id="{8949ED4A-E372-6717-9703-C542A037E84C}"/>
              </a:ext>
            </a:extLst>
          </p:cNvPr>
          <p:cNvSpPr txBox="1"/>
          <p:nvPr/>
        </p:nvSpPr>
        <p:spPr>
          <a:xfrm>
            <a:off x="1660317" y="2958684"/>
            <a:ext cx="10226883" cy="456292"/>
          </a:xfrm>
          <a:prstGeom prst="rect">
            <a:avLst/>
          </a:prstGeom>
          <a:noFill/>
        </p:spPr>
        <p:txBody>
          <a:bodyPr wrap="square" lIns="91440" tIns="45720" rIns="91440" bIns="45720" anchor="ctr">
            <a:noAutofit/>
          </a:bodyPr>
          <a:lstStyle/>
          <a:p>
            <a:r>
              <a:rPr lang="zh-CN" altLang="en-US" b="1" dirty="0"/>
              <a:t>由于</a:t>
            </a:r>
            <a:r>
              <a:rPr lang="en-US" altLang="zh-CN" b="1" dirty="0"/>
              <a:t>IDS</a:t>
            </a:r>
            <a:r>
              <a:rPr lang="zh-CN" altLang="en-US" b="1" dirty="0"/>
              <a:t>的误报率较高，因此</a:t>
            </a:r>
            <a:r>
              <a:rPr lang="zh-CN" altLang="en-US" b="1" dirty="0">
                <a:solidFill>
                  <a:srgbClr val="FF0000"/>
                </a:solidFill>
              </a:rPr>
              <a:t>一般情况下不建议对可疑分组进行自动阻断</a:t>
            </a:r>
            <a:r>
              <a:rPr lang="zh-CN" altLang="en-US" b="1" dirty="0"/>
              <a:t>。</a:t>
            </a:r>
            <a:endParaRPr lang="en-US" altLang="zh-CN" b="1" dirty="0"/>
          </a:p>
        </p:txBody>
      </p:sp>
      <p:sp>
        <p:nvSpPr>
          <p:cNvPr id="44" name="矩形 43">
            <a:extLst>
              <a:ext uri="{FF2B5EF4-FFF2-40B4-BE49-F238E27FC236}">
                <a16:creationId xmlns:a16="http://schemas.microsoft.com/office/drawing/2014/main" id="{D2AD0E0F-FB77-9ACB-EC5E-63AA24D780F3}"/>
              </a:ext>
            </a:extLst>
          </p:cNvPr>
          <p:cNvSpPr/>
          <p:nvPr/>
        </p:nvSpPr>
        <p:spPr>
          <a:xfrm>
            <a:off x="1403340" y="305739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şlïḍè">
            <a:extLst>
              <a:ext uri="{FF2B5EF4-FFF2-40B4-BE49-F238E27FC236}">
                <a16:creationId xmlns:a16="http://schemas.microsoft.com/office/drawing/2014/main" id="{2F0CBE33-9486-BD43-7AC7-D02BE38D3EC1}"/>
              </a:ext>
            </a:extLst>
          </p:cNvPr>
          <p:cNvSpPr txBox="1"/>
          <p:nvPr/>
        </p:nvSpPr>
        <p:spPr>
          <a:xfrm>
            <a:off x="1297408" y="3542027"/>
            <a:ext cx="10589792" cy="456292"/>
          </a:xfrm>
          <a:prstGeom prst="rect">
            <a:avLst/>
          </a:prstGeom>
          <a:noFill/>
        </p:spPr>
        <p:txBody>
          <a:bodyPr wrap="square" lIns="91440" tIns="45720" rIns="91440" bIns="45720" anchor="ctr">
            <a:noAutofit/>
          </a:bodyPr>
          <a:lstStyle/>
          <a:p>
            <a:r>
              <a:rPr lang="en-US" altLang="zh-CN" b="1" dirty="0"/>
              <a:t>IDS</a:t>
            </a:r>
            <a:r>
              <a:rPr lang="zh-CN" altLang="en-US" b="1" dirty="0"/>
              <a:t>能够检测多种网络攻击：</a:t>
            </a:r>
            <a:endParaRPr lang="en-US" altLang="zh-CN" b="1" dirty="0"/>
          </a:p>
        </p:txBody>
      </p:sp>
      <p:sp>
        <p:nvSpPr>
          <p:cNvPr id="46" name="矩形 45">
            <a:extLst>
              <a:ext uri="{FF2B5EF4-FFF2-40B4-BE49-F238E27FC236}">
                <a16:creationId xmlns:a16="http://schemas.microsoft.com/office/drawing/2014/main" id="{4BAD0F9E-1C98-83EA-7AE2-D799474DD7EC}"/>
              </a:ext>
            </a:extLst>
          </p:cNvPr>
          <p:cNvSpPr/>
          <p:nvPr/>
        </p:nvSpPr>
        <p:spPr>
          <a:xfrm>
            <a:off x="1040431" y="364073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ECC3468-41D3-D6DD-BF24-ADC97C04B087}"/>
              </a:ext>
            </a:extLst>
          </p:cNvPr>
          <p:cNvSpPr/>
          <p:nvPr/>
        </p:nvSpPr>
        <p:spPr>
          <a:xfrm>
            <a:off x="1403340" y="4225976"/>
            <a:ext cx="1609575" cy="5065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端口扫描</a:t>
            </a:r>
          </a:p>
        </p:txBody>
      </p:sp>
      <p:sp>
        <p:nvSpPr>
          <p:cNvPr id="57" name="矩形 56">
            <a:extLst>
              <a:ext uri="{FF2B5EF4-FFF2-40B4-BE49-F238E27FC236}">
                <a16:creationId xmlns:a16="http://schemas.microsoft.com/office/drawing/2014/main" id="{AC2A4901-192D-EF7E-21E6-AA1AD1B99101}"/>
              </a:ext>
            </a:extLst>
          </p:cNvPr>
          <p:cNvSpPr/>
          <p:nvPr/>
        </p:nvSpPr>
        <p:spPr>
          <a:xfrm>
            <a:off x="3229673" y="4225976"/>
            <a:ext cx="1609575" cy="5065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拒绝服务攻击</a:t>
            </a:r>
          </a:p>
        </p:txBody>
      </p:sp>
      <p:sp>
        <p:nvSpPr>
          <p:cNvPr id="58" name="矩形 57">
            <a:extLst>
              <a:ext uri="{FF2B5EF4-FFF2-40B4-BE49-F238E27FC236}">
                <a16:creationId xmlns:a16="http://schemas.microsoft.com/office/drawing/2014/main" id="{8A2C8102-6A65-94AC-46FD-842BCB0F1AD1}"/>
              </a:ext>
            </a:extLst>
          </p:cNvPr>
          <p:cNvSpPr/>
          <p:nvPr/>
        </p:nvSpPr>
        <p:spPr>
          <a:xfrm>
            <a:off x="5056006" y="4225976"/>
            <a:ext cx="1609575" cy="5065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网络映射</a:t>
            </a:r>
          </a:p>
        </p:txBody>
      </p:sp>
      <p:sp>
        <p:nvSpPr>
          <p:cNvPr id="66" name="矩形 65">
            <a:extLst>
              <a:ext uri="{FF2B5EF4-FFF2-40B4-BE49-F238E27FC236}">
                <a16:creationId xmlns:a16="http://schemas.microsoft.com/office/drawing/2014/main" id="{885B82C5-FA9E-B857-15AE-EC156F2CB116}"/>
              </a:ext>
            </a:extLst>
          </p:cNvPr>
          <p:cNvSpPr/>
          <p:nvPr/>
        </p:nvSpPr>
        <p:spPr>
          <a:xfrm>
            <a:off x="6882339" y="4225976"/>
            <a:ext cx="1609575" cy="5065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恶意代码</a:t>
            </a:r>
          </a:p>
        </p:txBody>
      </p:sp>
      <p:sp>
        <p:nvSpPr>
          <p:cNvPr id="67" name="矩形 66">
            <a:extLst>
              <a:ext uri="{FF2B5EF4-FFF2-40B4-BE49-F238E27FC236}">
                <a16:creationId xmlns:a16="http://schemas.microsoft.com/office/drawing/2014/main" id="{4C6AEED3-3151-BC28-C496-BF810363A878}"/>
              </a:ext>
            </a:extLst>
          </p:cNvPr>
          <p:cNvSpPr/>
          <p:nvPr/>
        </p:nvSpPr>
        <p:spPr>
          <a:xfrm>
            <a:off x="8708672" y="4225976"/>
            <a:ext cx="1609575" cy="5065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系统漏洞</a:t>
            </a:r>
          </a:p>
        </p:txBody>
      </p:sp>
    </p:spTree>
    <p:custDataLst>
      <p:tags r:id="rId1"/>
    </p:custDataLst>
    <p:extLst>
      <p:ext uri="{BB962C8B-B14F-4D97-AF65-F5344CB8AC3E}">
        <p14:creationId xmlns:p14="http://schemas.microsoft.com/office/powerpoint/2010/main" val="9299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 calcmode="lin" valueType="num">
                                      <p:cBhvr>
                                        <p:cTn id="26" dur="500" fill="hold"/>
                                        <p:tgtEl>
                                          <p:spTgt spid="36"/>
                                        </p:tgtEl>
                                        <p:attrNameLst>
                                          <p:attrName>style.rotation</p:attrName>
                                        </p:attrNameLst>
                                      </p:cBhvr>
                                      <p:tavLst>
                                        <p:tav tm="0">
                                          <p:val>
                                            <p:fltVal val="360"/>
                                          </p:val>
                                        </p:tav>
                                        <p:tav tm="100000">
                                          <p:val>
                                            <p:fltVal val="0"/>
                                          </p:val>
                                        </p:tav>
                                      </p:tavLst>
                                    </p:anim>
                                    <p:animEffect transition="in" filter="fade">
                                      <p:cBhvr>
                                        <p:cTn id="27" dur="500"/>
                                        <p:tgtEl>
                                          <p:spTgt spid="36"/>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 calcmode="lin" valueType="num">
                                      <p:cBhvr>
                                        <p:cTn id="37" dur="500" fill="hold"/>
                                        <p:tgtEl>
                                          <p:spTgt spid="39"/>
                                        </p:tgtEl>
                                        <p:attrNameLst>
                                          <p:attrName>style.rotation</p:attrName>
                                        </p:attrNameLst>
                                      </p:cBhvr>
                                      <p:tavLst>
                                        <p:tav tm="0">
                                          <p:val>
                                            <p:fltVal val="360"/>
                                          </p:val>
                                        </p:tav>
                                        <p:tav tm="100000">
                                          <p:val>
                                            <p:fltVal val="0"/>
                                          </p:val>
                                        </p:tav>
                                      </p:tavLst>
                                    </p:anim>
                                    <p:animEffect transition="in" filter="fade">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 calcmode="lin" valueType="num">
                                      <p:cBhvr>
                                        <p:cTn id="48" dur="500" fill="hold"/>
                                        <p:tgtEl>
                                          <p:spTgt spid="44"/>
                                        </p:tgtEl>
                                        <p:attrNameLst>
                                          <p:attrName>style.rotation</p:attrName>
                                        </p:attrNameLst>
                                      </p:cBhvr>
                                      <p:tavLst>
                                        <p:tav tm="0">
                                          <p:val>
                                            <p:fltVal val="360"/>
                                          </p:val>
                                        </p:tav>
                                        <p:tav tm="100000">
                                          <p:val>
                                            <p:fltVal val="0"/>
                                          </p:val>
                                        </p:tav>
                                      </p:tavLst>
                                    </p:anim>
                                    <p:animEffect transition="in" filter="fade">
                                      <p:cBhvr>
                                        <p:cTn id="49" dur="500"/>
                                        <p:tgtEl>
                                          <p:spTgt spid="44"/>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 calcmode="lin" valueType="num">
                                      <p:cBhvr>
                                        <p:cTn id="59" dur="500" fill="hold"/>
                                        <p:tgtEl>
                                          <p:spTgt spid="46"/>
                                        </p:tgtEl>
                                        <p:attrNameLst>
                                          <p:attrName>style.rotation</p:attrName>
                                        </p:attrNameLst>
                                      </p:cBhvr>
                                      <p:tavLst>
                                        <p:tav tm="0">
                                          <p:val>
                                            <p:fltVal val="360"/>
                                          </p:val>
                                        </p:tav>
                                        <p:tav tm="100000">
                                          <p:val>
                                            <p:fltVal val="0"/>
                                          </p:val>
                                        </p:tav>
                                      </p:tavLst>
                                    </p:anim>
                                    <p:animEffect transition="in" filter="fade">
                                      <p:cBhvr>
                                        <p:cTn id="60" dur="500"/>
                                        <p:tgtEl>
                                          <p:spTgt spid="46"/>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4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p:cTn id="68" dur="500" fill="hold"/>
                                        <p:tgtEl>
                                          <p:spTgt spid="7"/>
                                        </p:tgtEl>
                                        <p:attrNameLst>
                                          <p:attrName>ppt_w</p:attrName>
                                        </p:attrNameLst>
                                      </p:cBhvr>
                                      <p:tavLst>
                                        <p:tav tm="0">
                                          <p:val>
                                            <p:fltVal val="0"/>
                                          </p:val>
                                        </p:tav>
                                        <p:tav tm="100000">
                                          <p:val>
                                            <p:strVal val="#ppt_w"/>
                                          </p:val>
                                        </p:tav>
                                      </p:tavLst>
                                    </p:anim>
                                    <p:anim calcmode="lin" valueType="num">
                                      <p:cBhvr>
                                        <p:cTn id="69" dur="500" fill="hold"/>
                                        <p:tgtEl>
                                          <p:spTgt spid="7"/>
                                        </p:tgtEl>
                                        <p:attrNameLst>
                                          <p:attrName>ppt_h</p:attrName>
                                        </p:attrNameLst>
                                      </p:cBhvr>
                                      <p:tavLst>
                                        <p:tav tm="0">
                                          <p:val>
                                            <p:fltVal val="0"/>
                                          </p:val>
                                        </p:tav>
                                        <p:tav tm="100000">
                                          <p:val>
                                            <p:strVal val="#ppt_h"/>
                                          </p:val>
                                        </p:tav>
                                      </p:tavLst>
                                    </p:anim>
                                    <p:animEffect transition="in" filter="fade">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p:cTn id="75" dur="500" fill="hold"/>
                                        <p:tgtEl>
                                          <p:spTgt spid="57"/>
                                        </p:tgtEl>
                                        <p:attrNameLst>
                                          <p:attrName>ppt_w</p:attrName>
                                        </p:attrNameLst>
                                      </p:cBhvr>
                                      <p:tavLst>
                                        <p:tav tm="0">
                                          <p:val>
                                            <p:fltVal val="0"/>
                                          </p:val>
                                        </p:tav>
                                        <p:tav tm="100000">
                                          <p:val>
                                            <p:strVal val="#ppt_w"/>
                                          </p:val>
                                        </p:tav>
                                      </p:tavLst>
                                    </p:anim>
                                    <p:anim calcmode="lin" valueType="num">
                                      <p:cBhvr>
                                        <p:cTn id="76" dur="500" fill="hold"/>
                                        <p:tgtEl>
                                          <p:spTgt spid="57"/>
                                        </p:tgtEl>
                                        <p:attrNameLst>
                                          <p:attrName>ppt_h</p:attrName>
                                        </p:attrNameLst>
                                      </p:cBhvr>
                                      <p:tavLst>
                                        <p:tav tm="0">
                                          <p:val>
                                            <p:fltVal val="0"/>
                                          </p:val>
                                        </p:tav>
                                        <p:tav tm="100000">
                                          <p:val>
                                            <p:strVal val="#ppt_h"/>
                                          </p:val>
                                        </p:tav>
                                      </p:tavLst>
                                    </p:anim>
                                    <p:animEffect transition="in" filter="fade">
                                      <p:cBhvr>
                                        <p:cTn id="77" dur="500"/>
                                        <p:tgtEl>
                                          <p:spTgt spid="57"/>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Effect transition="in" filter="fade">
                                      <p:cBhvr>
                                        <p:cTn id="84" dur="500"/>
                                        <p:tgtEl>
                                          <p:spTgt spid="58"/>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67"/>
                                        </p:tgtEl>
                                        <p:attrNameLst>
                                          <p:attrName>style.visibility</p:attrName>
                                        </p:attrNameLst>
                                      </p:cBhvr>
                                      <p:to>
                                        <p:strVal val="visible"/>
                                      </p:to>
                                    </p:set>
                                    <p:anim calcmode="lin" valueType="num">
                                      <p:cBhvr>
                                        <p:cTn id="96" dur="500" fill="hold"/>
                                        <p:tgtEl>
                                          <p:spTgt spid="67"/>
                                        </p:tgtEl>
                                        <p:attrNameLst>
                                          <p:attrName>ppt_w</p:attrName>
                                        </p:attrNameLst>
                                      </p:cBhvr>
                                      <p:tavLst>
                                        <p:tav tm="0">
                                          <p:val>
                                            <p:fltVal val="0"/>
                                          </p:val>
                                        </p:tav>
                                        <p:tav tm="100000">
                                          <p:val>
                                            <p:strVal val="#ppt_w"/>
                                          </p:val>
                                        </p:tav>
                                      </p:tavLst>
                                    </p:anim>
                                    <p:anim calcmode="lin" valueType="num">
                                      <p:cBhvr>
                                        <p:cTn id="97" dur="500" fill="hold"/>
                                        <p:tgtEl>
                                          <p:spTgt spid="67"/>
                                        </p:tgtEl>
                                        <p:attrNameLst>
                                          <p:attrName>ppt_h</p:attrName>
                                        </p:attrNameLst>
                                      </p:cBhvr>
                                      <p:tavLst>
                                        <p:tav tm="0">
                                          <p:val>
                                            <p:fltVal val="0"/>
                                          </p:val>
                                        </p:tav>
                                        <p:tav tm="100000">
                                          <p:val>
                                            <p:strVal val="#ppt_h"/>
                                          </p:val>
                                        </p:tav>
                                      </p:tavLst>
                                    </p:anim>
                                    <p:animEffect transition="in" filter="fade">
                                      <p:cBhvr>
                                        <p:cTn id="9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5" grpId="0"/>
      <p:bldP spid="36" grpId="0" animBg="1"/>
      <p:bldP spid="38" grpId="0"/>
      <p:bldP spid="39" grpId="0" animBg="1"/>
      <p:bldP spid="43" grpId="0"/>
      <p:bldP spid="44" grpId="0" animBg="1"/>
      <p:bldP spid="45" grpId="0"/>
      <p:bldP spid="46" grpId="0" animBg="1"/>
      <p:bldP spid="7" grpId="0" animBg="1"/>
      <p:bldP spid="57" grpId="0" animBg="1"/>
      <p:bldP spid="58" grpId="0" animBg="1"/>
      <p:bldP spid="66" grpId="0" animBg="1"/>
      <p:bldP spid="6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6079" y="898245"/>
              <a:ext cx="5510382" cy="400110"/>
            </a:xfrm>
            <a:prstGeom prst="rect">
              <a:avLst/>
            </a:prstGeom>
            <a:noFill/>
          </p:spPr>
          <p:txBody>
            <a:bodyPr wrap="square" rtlCol="0">
              <a:spAutoFit/>
            </a:bodyPr>
            <a:lstStyle/>
            <a:p>
              <a:r>
                <a:rPr lang="zh-CN" altLang="en-US" sz="2000" b="1" dirty="0"/>
                <a:t>入侵检测系统</a:t>
              </a:r>
            </a:p>
          </p:txBody>
        </p:sp>
      </p:grpSp>
      <p:sp>
        <p:nvSpPr>
          <p:cNvPr id="68" name="矩形 67">
            <a:extLst>
              <a:ext uri="{FF2B5EF4-FFF2-40B4-BE49-F238E27FC236}">
                <a16:creationId xmlns:a16="http://schemas.microsoft.com/office/drawing/2014/main" id="{F00D8FC2-04D9-C001-A806-8B9149C307E1}"/>
              </a:ext>
            </a:extLst>
          </p:cNvPr>
          <p:cNvSpPr/>
          <p:nvPr/>
        </p:nvSpPr>
        <p:spPr>
          <a:xfrm>
            <a:off x="526272" y="2172808"/>
            <a:ext cx="5216687" cy="4687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a:t>
            </a:r>
            <a:r>
              <a:rPr lang="zh-CN" altLang="en-US" b="1" dirty="0">
                <a:solidFill>
                  <a:schemeClr val="accent1">
                    <a:lumMod val="75000"/>
                  </a:schemeClr>
                </a:solidFill>
                <a:highlight>
                  <a:srgbClr val="FFFF00"/>
                </a:highlight>
              </a:rPr>
              <a:t>特征</a:t>
            </a:r>
            <a:r>
              <a:rPr lang="zh-CN" altLang="en-US" b="1" dirty="0"/>
              <a:t>的入侵检测系统</a:t>
            </a:r>
          </a:p>
        </p:txBody>
      </p:sp>
      <p:sp>
        <p:nvSpPr>
          <p:cNvPr id="85" name="矩形 84">
            <a:extLst>
              <a:ext uri="{FF2B5EF4-FFF2-40B4-BE49-F238E27FC236}">
                <a16:creationId xmlns:a16="http://schemas.microsoft.com/office/drawing/2014/main" id="{82D65FAA-3521-5A61-014B-FACE4AF3D06F}"/>
              </a:ext>
            </a:extLst>
          </p:cNvPr>
          <p:cNvSpPr/>
          <p:nvPr/>
        </p:nvSpPr>
        <p:spPr>
          <a:xfrm>
            <a:off x="526271" y="2652644"/>
            <a:ext cx="5216687" cy="3320389"/>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86" name="矩形 85">
            <a:extLst>
              <a:ext uri="{FF2B5EF4-FFF2-40B4-BE49-F238E27FC236}">
                <a16:creationId xmlns:a16="http://schemas.microsoft.com/office/drawing/2014/main" id="{93CA8F3D-0FE0-1629-3289-762BC4569D85}"/>
              </a:ext>
            </a:extLst>
          </p:cNvPr>
          <p:cNvSpPr/>
          <p:nvPr/>
        </p:nvSpPr>
        <p:spPr>
          <a:xfrm>
            <a:off x="6449041" y="2172808"/>
            <a:ext cx="5216687" cy="4687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a:t>
            </a:r>
            <a:r>
              <a:rPr lang="zh-CN" altLang="en-US" b="1" dirty="0">
                <a:solidFill>
                  <a:schemeClr val="accent1">
                    <a:lumMod val="75000"/>
                  </a:schemeClr>
                </a:solidFill>
                <a:highlight>
                  <a:srgbClr val="FFFF00"/>
                </a:highlight>
              </a:rPr>
              <a:t>异常</a:t>
            </a:r>
            <a:r>
              <a:rPr lang="zh-CN" altLang="en-US" b="1" dirty="0"/>
              <a:t>的入侵检测系统</a:t>
            </a:r>
          </a:p>
        </p:txBody>
      </p:sp>
      <p:sp>
        <p:nvSpPr>
          <p:cNvPr id="87" name="矩形 86">
            <a:extLst>
              <a:ext uri="{FF2B5EF4-FFF2-40B4-BE49-F238E27FC236}">
                <a16:creationId xmlns:a16="http://schemas.microsoft.com/office/drawing/2014/main" id="{4C9C1EF9-FAFC-DF04-C8A2-EEC46641A17A}"/>
              </a:ext>
            </a:extLst>
          </p:cNvPr>
          <p:cNvSpPr/>
          <p:nvPr/>
        </p:nvSpPr>
        <p:spPr>
          <a:xfrm>
            <a:off x="6449040" y="2652644"/>
            <a:ext cx="5216687" cy="332038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b="1" dirty="0"/>
          </a:p>
        </p:txBody>
      </p:sp>
      <p:sp>
        <p:nvSpPr>
          <p:cNvPr id="88" name="椭圆 87">
            <a:extLst>
              <a:ext uri="{FF2B5EF4-FFF2-40B4-BE49-F238E27FC236}">
                <a16:creationId xmlns:a16="http://schemas.microsoft.com/office/drawing/2014/main" id="{120019F2-669C-2E22-D1B7-B07A1CC6836A}"/>
              </a:ext>
            </a:extLst>
          </p:cNvPr>
          <p:cNvSpPr/>
          <p:nvPr/>
        </p:nvSpPr>
        <p:spPr>
          <a:xfrm>
            <a:off x="628877" y="2916566"/>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文本框 88">
            <a:extLst>
              <a:ext uri="{FF2B5EF4-FFF2-40B4-BE49-F238E27FC236}">
                <a16:creationId xmlns:a16="http://schemas.microsoft.com/office/drawing/2014/main" id="{1FBD8551-E9DB-B878-02F5-2C59864FCBF9}"/>
              </a:ext>
            </a:extLst>
          </p:cNvPr>
          <p:cNvSpPr txBox="1"/>
          <p:nvPr/>
        </p:nvSpPr>
        <p:spPr>
          <a:xfrm>
            <a:off x="813073" y="2823998"/>
            <a:ext cx="4929885" cy="369332"/>
          </a:xfrm>
          <a:prstGeom prst="rect">
            <a:avLst/>
          </a:prstGeom>
          <a:noFill/>
        </p:spPr>
        <p:txBody>
          <a:bodyPr wrap="square" rtlCol="0">
            <a:spAutoFit/>
          </a:bodyPr>
          <a:lstStyle/>
          <a:p>
            <a:r>
              <a:rPr lang="zh-CN" altLang="en-US" b="1" dirty="0"/>
              <a:t>维护一个</a:t>
            </a:r>
            <a:r>
              <a:rPr lang="zh-CN" altLang="en-US" b="1" dirty="0">
                <a:solidFill>
                  <a:schemeClr val="accent1">
                    <a:lumMod val="75000"/>
                  </a:schemeClr>
                </a:solidFill>
              </a:rPr>
              <a:t>已知各类攻击的标志性特征的数据库</a:t>
            </a:r>
            <a:r>
              <a:rPr lang="zh-CN" altLang="en-US" b="1" dirty="0"/>
              <a:t>。</a:t>
            </a:r>
            <a:endParaRPr lang="zh-CN" altLang="en-US" b="1" dirty="0">
              <a:solidFill>
                <a:srgbClr val="FF0000"/>
              </a:solidFill>
            </a:endParaRPr>
          </a:p>
        </p:txBody>
      </p:sp>
      <p:sp>
        <p:nvSpPr>
          <p:cNvPr id="90" name="椭圆 89">
            <a:extLst>
              <a:ext uri="{FF2B5EF4-FFF2-40B4-BE49-F238E27FC236}">
                <a16:creationId xmlns:a16="http://schemas.microsoft.com/office/drawing/2014/main" id="{3D10D440-449C-3A31-23B8-AAA5E117D939}"/>
              </a:ext>
            </a:extLst>
          </p:cNvPr>
          <p:cNvSpPr/>
          <p:nvPr/>
        </p:nvSpPr>
        <p:spPr>
          <a:xfrm>
            <a:off x="628877" y="3588738"/>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文本框 90">
            <a:extLst>
              <a:ext uri="{FF2B5EF4-FFF2-40B4-BE49-F238E27FC236}">
                <a16:creationId xmlns:a16="http://schemas.microsoft.com/office/drawing/2014/main" id="{8C20F98F-0F36-D50C-B47E-E7456B23225A}"/>
              </a:ext>
            </a:extLst>
          </p:cNvPr>
          <p:cNvSpPr txBox="1"/>
          <p:nvPr/>
        </p:nvSpPr>
        <p:spPr>
          <a:xfrm>
            <a:off x="813073" y="3496170"/>
            <a:ext cx="4929885" cy="646331"/>
          </a:xfrm>
          <a:prstGeom prst="rect">
            <a:avLst/>
          </a:prstGeom>
          <a:noFill/>
        </p:spPr>
        <p:txBody>
          <a:bodyPr wrap="square" rtlCol="0">
            <a:spAutoFit/>
          </a:bodyPr>
          <a:lstStyle/>
          <a:p>
            <a:r>
              <a:rPr lang="zh-CN" altLang="en-US" b="1" dirty="0"/>
              <a:t>检测到</a:t>
            </a:r>
            <a:r>
              <a:rPr lang="zh-CN" altLang="en-US" b="1" dirty="0">
                <a:solidFill>
                  <a:schemeClr val="accent1">
                    <a:lumMod val="75000"/>
                  </a:schemeClr>
                </a:solidFill>
              </a:rPr>
              <a:t>与某种攻击特征匹配的分组或分组序列</a:t>
            </a:r>
            <a:r>
              <a:rPr lang="zh-CN" altLang="en-US" b="1" dirty="0"/>
              <a:t>时，就判断可能出现了某种入侵行为。</a:t>
            </a:r>
            <a:endParaRPr lang="zh-CN" altLang="en-US" b="1" dirty="0">
              <a:solidFill>
                <a:srgbClr val="FF0000"/>
              </a:solidFill>
            </a:endParaRPr>
          </a:p>
        </p:txBody>
      </p:sp>
      <p:sp>
        <p:nvSpPr>
          <p:cNvPr id="92" name="椭圆 91">
            <a:extLst>
              <a:ext uri="{FF2B5EF4-FFF2-40B4-BE49-F238E27FC236}">
                <a16:creationId xmlns:a16="http://schemas.microsoft.com/office/drawing/2014/main" id="{C8944CBB-B3FC-4AB5-0E00-846B0A01AE0F}"/>
              </a:ext>
            </a:extLst>
          </p:cNvPr>
          <p:cNvSpPr/>
          <p:nvPr/>
        </p:nvSpPr>
        <p:spPr>
          <a:xfrm>
            <a:off x="628877" y="4537909"/>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id="{82B0174D-B8C5-41C8-BD7C-7C977CBC633C}"/>
              </a:ext>
            </a:extLst>
          </p:cNvPr>
          <p:cNvSpPr txBox="1"/>
          <p:nvPr/>
        </p:nvSpPr>
        <p:spPr>
          <a:xfrm>
            <a:off x="813073" y="4445341"/>
            <a:ext cx="4929885" cy="369332"/>
          </a:xfrm>
          <a:prstGeom prst="rect">
            <a:avLst/>
          </a:prstGeom>
          <a:noFill/>
        </p:spPr>
        <p:txBody>
          <a:bodyPr wrap="square" rtlCol="0">
            <a:spAutoFit/>
          </a:bodyPr>
          <a:lstStyle/>
          <a:p>
            <a:r>
              <a:rPr lang="zh-CN" altLang="en-US" b="1" dirty="0"/>
              <a:t>标志性特征必须具有很好的</a:t>
            </a:r>
            <a:r>
              <a:rPr lang="zh-CN" altLang="en-US" b="1" dirty="0">
                <a:solidFill>
                  <a:schemeClr val="accent1">
                    <a:lumMod val="75000"/>
                  </a:schemeClr>
                </a:solidFill>
              </a:rPr>
              <a:t>区分度</a:t>
            </a:r>
            <a:r>
              <a:rPr lang="zh-CN" altLang="en-US" b="1" dirty="0"/>
              <a:t>。</a:t>
            </a:r>
            <a:endParaRPr lang="zh-CN" altLang="en-US" b="1" dirty="0">
              <a:solidFill>
                <a:srgbClr val="FF0000"/>
              </a:solidFill>
            </a:endParaRPr>
          </a:p>
        </p:txBody>
      </p:sp>
      <p:sp>
        <p:nvSpPr>
          <p:cNvPr id="94" name="椭圆 93">
            <a:extLst>
              <a:ext uri="{FF2B5EF4-FFF2-40B4-BE49-F238E27FC236}">
                <a16:creationId xmlns:a16="http://schemas.microsoft.com/office/drawing/2014/main" id="{32303D91-719D-8A21-4F81-CC04E68744F0}"/>
              </a:ext>
            </a:extLst>
          </p:cNvPr>
          <p:cNvSpPr/>
          <p:nvPr/>
        </p:nvSpPr>
        <p:spPr>
          <a:xfrm>
            <a:off x="628877" y="5210080"/>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文本框 94">
            <a:extLst>
              <a:ext uri="{FF2B5EF4-FFF2-40B4-BE49-F238E27FC236}">
                <a16:creationId xmlns:a16="http://schemas.microsoft.com/office/drawing/2014/main" id="{9FF0E3EA-36F9-D428-B137-6EFD79329A4C}"/>
              </a:ext>
            </a:extLst>
          </p:cNvPr>
          <p:cNvSpPr txBox="1"/>
          <p:nvPr/>
        </p:nvSpPr>
        <p:spPr>
          <a:xfrm>
            <a:off x="813073" y="5117512"/>
            <a:ext cx="4929885" cy="646331"/>
          </a:xfrm>
          <a:prstGeom prst="rect">
            <a:avLst/>
          </a:prstGeom>
          <a:noFill/>
        </p:spPr>
        <p:txBody>
          <a:bodyPr wrap="square" rtlCol="0">
            <a:spAutoFit/>
          </a:bodyPr>
          <a:lstStyle/>
          <a:p>
            <a:r>
              <a:rPr lang="zh-CN" altLang="en-US" b="1" dirty="0">
                <a:solidFill>
                  <a:schemeClr val="accent1">
                    <a:lumMod val="75000"/>
                  </a:schemeClr>
                </a:solidFill>
              </a:rPr>
              <a:t>标志性特征一般由网络安全专家提供 </a:t>
            </a:r>
            <a:r>
              <a:rPr lang="zh-CN" altLang="en-US" b="1" dirty="0"/>
              <a:t>，由单位的网络管理员定制并将其加入到数据库中。</a:t>
            </a:r>
            <a:endParaRPr lang="zh-CN" altLang="en-US" b="1" dirty="0">
              <a:solidFill>
                <a:srgbClr val="FF0000"/>
              </a:solidFill>
            </a:endParaRPr>
          </a:p>
        </p:txBody>
      </p:sp>
      <p:sp>
        <p:nvSpPr>
          <p:cNvPr id="101" name="椭圆 100">
            <a:extLst>
              <a:ext uri="{FF2B5EF4-FFF2-40B4-BE49-F238E27FC236}">
                <a16:creationId xmlns:a16="http://schemas.microsoft.com/office/drawing/2014/main" id="{51E84206-3B33-CFEF-0143-B8FDFEED0E71}"/>
              </a:ext>
            </a:extLst>
          </p:cNvPr>
          <p:cNvSpPr/>
          <p:nvPr/>
        </p:nvSpPr>
        <p:spPr>
          <a:xfrm>
            <a:off x="6551646" y="2912791"/>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文本框 101">
            <a:extLst>
              <a:ext uri="{FF2B5EF4-FFF2-40B4-BE49-F238E27FC236}">
                <a16:creationId xmlns:a16="http://schemas.microsoft.com/office/drawing/2014/main" id="{5BA9CD15-C4AE-E60E-E7CE-0E5A9C1228EE}"/>
              </a:ext>
            </a:extLst>
          </p:cNvPr>
          <p:cNvSpPr txBox="1"/>
          <p:nvPr/>
        </p:nvSpPr>
        <p:spPr>
          <a:xfrm>
            <a:off x="6735842" y="2820223"/>
            <a:ext cx="4929885" cy="646331"/>
          </a:xfrm>
          <a:prstGeom prst="rect">
            <a:avLst/>
          </a:prstGeom>
          <a:noFill/>
        </p:spPr>
        <p:txBody>
          <a:bodyPr wrap="square" rtlCol="0">
            <a:spAutoFit/>
          </a:bodyPr>
          <a:lstStyle/>
          <a:p>
            <a:r>
              <a:rPr lang="zh-CN" altLang="en-US" b="1" dirty="0"/>
              <a:t>通过观察正常运行的网络流量来</a:t>
            </a:r>
            <a:r>
              <a:rPr lang="zh-CN" altLang="en-US" b="1" dirty="0">
                <a:solidFill>
                  <a:schemeClr val="accent1">
                    <a:lumMod val="75000"/>
                  </a:schemeClr>
                </a:solidFill>
              </a:rPr>
              <a:t>学习正常网络流量的统计特性和规律</a:t>
            </a:r>
            <a:r>
              <a:rPr lang="zh-CN" altLang="en-US" b="1" dirty="0"/>
              <a:t>。</a:t>
            </a:r>
          </a:p>
        </p:txBody>
      </p:sp>
      <p:sp>
        <p:nvSpPr>
          <p:cNvPr id="109" name="椭圆 108">
            <a:extLst>
              <a:ext uri="{FF2B5EF4-FFF2-40B4-BE49-F238E27FC236}">
                <a16:creationId xmlns:a16="http://schemas.microsoft.com/office/drawing/2014/main" id="{85650AF6-FA8F-0671-A223-C5460EAEB3D7}"/>
              </a:ext>
            </a:extLst>
          </p:cNvPr>
          <p:cNvSpPr/>
          <p:nvPr/>
        </p:nvSpPr>
        <p:spPr>
          <a:xfrm>
            <a:off x="6551646" y="3588738"/>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文本框 109">
            <a:extLst>
              <a:ext uri="{FF2B5EF4-FFF2-40B4-BE49-F238E27FC236}">
                <a16:creationId xmlns:a16="http://schemas.microsoft.com/office/drawing/2014/main" id="{ED15F368-D0BF-936C-1879-E9BC86868FA3}"/>
              </a:ext>
            </a:extLst>
          </p:cNvPr>
          <p:cNvSpPr txBox="1"/>
          <p:nvPr/>
        </p:nvSpPr>
        <p:spPr>
          <a:xfrm>
            <a:off x="6735842" y="3496170"/>
            <a:ext cx="4929885" cy="646331"/>
          </a:xfrm>
          <a:prstGeom prst="rect">
            <a:avLst/>
          </a:prstGeom>
          <a:noFill/>
        </p:spPr>
        <p:txBody>
          <a:bodyPr wrap="square" rtlCol="0">
            <a:spAutoFit/>
          </a:bodyPr>
          <a:lstStyle/>
          <a:p>
            <a:r>
              <a:rPr lang="zh-CN" altLang="en-US" b="1" dirty="0">
                <a:solidFill>
                  <a:schemeClr val="accent1">
                    <a:lumMod val="75000"/>
                  </a:schemeClr>
                </a:solidFill>
              </a:rPr>
              <a:t>检测到网络流量的某种统计规律不符合正常情况时</a:t>
            </a:r>
            <a:r>
              <a:rPr lang="zh-CN" altLang="en-US" b="1" dirty="0"/>
              <a:t>，则判断可能发生了入侵行为。</a:t>
            </a:r>
          </a:p>
        </p:txBody>
      </p:sp>
      <p:sp>
        <p:nvSpPr>
          <p:cNvPr id="113" name="椭圆 112">
            <a:extLst>
              <a:ext uri="{FF2B5EF4-FFF2-40B4-BE49-F238E27FC236}">
                <a16:creationId xmlns:a16="http://schemas.microsoft.com/office/drawing/2014/main" id="{C8BFD603-A542-9CCD-DD72-9BDA134AC14C}"/>
              </a:ext>
            </a:extLst>
          </p:cNvPr>
          <p:cNvSpPr/>
          <p:nvPr/>
        </p:nvSpPr>
        <p:spPr>
          <a:xfrm>
            <a:off x="6551646" y="4537909"/>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文本框 113">
            <a:extLst>
              <a:ext uri="{FF2B5EF4-FFF2-40B4-BE49-F238E27FC236}">
                <a16:creationId xmlns:a16="http://schemas.microsoft.com/office/drawing/2014/main" id="{E13760EA-269F-7411-0DF8-5CC63F63F9EB}"/>
              </a:ext>
            </a:extLst>
          </p:cNvPr>
          <p:cNvSpPr txBox="1"/>
          <p:nvPr/>
        </p:nvSpPr>
        <p:spPr>
          <a:xfrm>
            <a:off x="6735842" y="4445341"/>
            <a:ext cx="4929885" cy="369332"/>
          </a:xfrm>
          <a:prstGeom prst="rect">
            <a:avLst/>
          </a:prstGeom>
          <a:noFill/>
        </p:spPr>
        <p:txBody>
          <a:bodyPr wrap="square" rtlCol="0">
            <a:spAutoFit/>
          </a:bodyPr>
          <a:lstStyle/>
          <a:p>
            <a:r>
              <a:rPr lang="zh-CN" altLang="en-US" b="1" dirty="0">
                <a:solidFill>
                  <a:schemeClr val="accent1">
                    <a:lumMod val="75000"/>
                  </a:schemeClr>
                </a:solidFill>
              </a:rPr>
              <a:t>区分正常流量和统计异常流量是非常困难的</a:t>
            </a:r>
            <a:r>
              <a:rPr lang="zh-CN" altLang="en-US" b="1" dirty="0"/>
              <a:t>。</a:t>
            </a:r>
            <a:endParaRPr lang="zh-CN" altLang="en-US" b="1" dirty="0">
              <a:solidFill>
                <a:srgbClr val="FF0000"/>
              </a:solidFill>
            </a:endParaRPr>
          </a:p>
        </p:txBody>
      </p:sp>
      <p:sp>
        <p:nvSpPr>
          <p:cNvPr id="116" name="椭圆 115">
            <a:extLst>
              <a:ext uri="{FF2B5EF4-FFF2-40B4-BE49-F238E27FC236}">
                <a16:creationId xmlns:a16="http://schemas.microsoft.com/office/drawing/2014/main" id="{2598BC37-1091-0699-C71D-B0FB7AA94089}"/>
              </a:ext>
            </a:extLst>
          </p:cNvPr>
          <p:cNvSpPr/>
          <p:nvPr/>
        </p:nvSpPr>
        <p:spPr>
          <a:xfrm>
            <a:off x="6551646" y="5210080"/>
            <a:ext cx="184196" cy="1841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文本框 116">
            <a:extLst>
              <a:ext uri="{FF2B5EF4-FFF2-40B4-BE49-F238E27FC236}">
                <a16:creationId xmlns:a16="http://schemas.microsoft.com/office/drawing/2014/main" id="{3A3932E9-EE70-2339-F55D-60D68DB8D574}"/>
              </a:ext>
            </a:extLst>
          </p:cNvPr>
          <p:cNvSpPr txBox="1"/>
          <p:nvPr/>
        </p:nvSpPr>
        <p:spPr>
          <a:xfrm>
            <a:off x="6735842" y="5117512"/>
            <a:ext cx="4929885" cy="646331"/>
          </a:xfrm>
          <a:prstGeom prst="rect">
            <a:avLst/>
          </a:prstGeom>
          <a:noFill/>
        </p:spPr>
        <p:txBody>
          <a:bodyPr wrap="square" rtlCol="0">
            <a:spAutoFit/>
          </a:bodyPr>
          <a:lstStyle/>
          <a:p>
            <a:r>
              <a:rPr lang="zh-CN" altLang="en-US" b="1" dirty="0"/>
              <a:t>现在很多研究致力于</a:t>
            </a:r>
            <a:r>
              <a:rPr lang="zh-CN" altLang="en-US" b="1" dirty="0">
                <a:solidFill>
                  <a:schemeClr val="accent1">
                    <a:lumMod val="75000"/>
                  </a:schemeClr>
                </a:solidFill>
              </a:rPr>
              <a:t>将机器学习方法应用于入侵检测</a:t>
            </a:r>
            <a:r>
              <a:rPr lang="zh-CN" altLang="en-US" b="1" dirty="0"/>
              <a:t>，减少对网络安全专家的依赖。</a:t>
            </a:r>
          </a:p>
        </p:txBody>
      </p:sp>
      <p:sp>
        <p:nvSpPr>
          <p:cNvPr id="118" name="对话气泡: 圆角矩形 117">
            <a:extLst>
              <a:ext uri="{FF2B5EF4-FFF2-40B4-BE49-F238E27FC236}">
                <a16:creationId xmlns:a16="http://schemas.microsoft.com/office/drawing/2014/main" id="{F0091219-4B9F-66CF-72D5-3F10BB097161}"/>
              </a:ext>
            </a:extLst>
          </p:cNvPr>
          <p:cNvSpPr/>
          <p:nvPr/>
        </p:nvSpPr>
        <p:spPr>
          <a:xfrm>
            <a:off x="2960287" y="1234013"/>
            <a:ext cx="2782671" cy="776642"/>
          </a:xfrm>
          <a:prstGeom prst="wedgeRoundRectCallout">
            <a:avLst>
              <a:gd name="adj1" fmla="val -21267"/>
              <a:gd name="adj2" fmla="val 7900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         只能检测已知攻击，对于未知攻击则无法防范。</a:t>
            </a:r>
          </a:p>
        </p:txBody>
      </p:sp>
    </p:spTree>
    <p:custDataLst>
      <p:tags r:id="rId1"/>
    </p:custDataLst>
    <p:extLst>
      <p:ext uri="{BB962C8B-B14F-4D97-AF65-F5344CB8AC3E}">
        <p14:creationId xmlns:p14="http://schemas.microsoft.com/office/powerpoint/2010/main" val="73523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6"/>
                                        </p:tgtEl>
                                        <p:attrNameLst>
                                          <p:attrName>style.visibility</p:attrName>
                                        </p:attrNameLst>
                                      </p:cBhvr>
                                      <p:to>
                                        <p:strVal val="visible"/>
                                      </p:to>
                                    </p:set>
                                    <p:anim calcmode="lin" valueType="num">
                                      <p:cBhvr>
                                        <p:cTn id="14" dur="500" fill="hold"/>
                                        <p:tgtEl>
                                          <p:spTgt spid="86"/>
                                        </p:tgtEl>
                                        <p:attrNameLst>
                                          <p:attrName>ppt_w</p:attrName>
                                        </p:attrNameLst>
                                      </p:cBhvr>
                                      <p:tavLst>
                                        <p:tav tm="0">
                                          <p:val>
                                            <p:fltVal val="0"/>
                                          </p:val>
                                        </p:tav>
                                        <p:tav tm="100000">
                                          <p:val>
                                            <p:strVal val="#ppt_w"/>
                                          </p:val>
                                        </p:tav>
                                      </p:tavLst>
                                    </p:anim>
                                    <p:anim calcmode="lin" valueType="num">
                                      <p:cBhvr>
                                        <p:cTn id="15" dur="500" fill="hold"/>
                                        <p:tgtEl>
                                          <p:spTgt spid="86"/>
                                        </p:tgtEl>
                                        <p:attrNameLst>
                                          <p:attrName>ppt_h</p:attrName>
                                        </p:attrNameLst>
                                      </p:cBhvr>
                                      <p:tavLst>
                                        <p:tav tm="0">
                                          <p:val>
                                            <p:fltVal val="0"/>
                                          </p:val>
                                        </p:tav>
                                        <p:tav tm="100000">
                                          <p:val>
                                            <p:strVal val="#ppt_h"/>
                                          </p:val>
                                        </p:tav>
                                      </p:tavLst>
                                    </p:anim>
                                    <p:animEffect transition="in" filter="fade">
                                      <p:cBhvr>
                                        <p:cTn id="16" dur="500"/>
                                        <p:tgtEl>
                                          <p:spTgt spid="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up)">
                                      <p:cBhvr>
                                        <p:cTn id="21" dur="500"/>
                                        <p:tgtEl>
                                          <p:spTgt spid="85"/>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p:cTn id="25" dur="500" fill="hold"/>
                                        <p:tgtEl>
                                          <p:spTgt spid="88"/>
                                        </p:tgtEl>
                                        <p:attrNameLst>
                                          <p:attrName>ppt_w</p:attrName>
                                        </p:attrNameLst>
                                      </p:cBhvr>
                                      <p:tavLst>
                                        <p:tav tm="0">
                                          <p:val>
                                            <p:fltVal val="0"/>
                                          </p:val>
                                        </p:tav>
                                        <p:tav tm="100000">
                                          <p:val>
                                            <p:strVal val="#ppt_w"/>
                                          </p:val>
                                        </p:tav>
                                      </p:tavLst>
                                    </p:anim>
                                    <p:anim calcmode="lin" valueType="num">
                                      <p:cBhvr>
                                        <p:cTn id="26" dur="500" fill="hold"/>
                                        <p:tgtEl>
                                          <p:spTgt spid="88"/>
                                        </p:tgtEl>
                                        <p:attrNameLst>
                                          <p:attrName>ppt_h</p:attrName>
                                        </p:attrNameLst>
                                      </p:cBhvr>
                                      <p:tavLst>
                                        <p:tav tm="0">
                                          <p:val>
                                            <p:fltVal val="0"/>
                                          </p:val>
                                        </p:tav>
                                        <p:tav tm="100000">
                                          <p:val>
                                            <p:strVal val="#ppt_h"/>
                                          </p:val>
                                        </p:tav>
                                      </p:tavLst>
                                    </p:anim>
                                    <p:animEffect transition="in" filter="fade">
                                      <p:cBhvr>
                                        <p:cTn id="27" dur="500"/>
                                        <p:tgtEl>
                                          <p:spTgt spid="88"/>
                                        </p:tgtEl>
                                      </p:cBhvr>
                                    </p:animEffect>
                                  </p:childTnLst>
                                </p:cTn>
                              </p:par>
                            </p:childTnLst>
                          </p:cTn>
                        </p:par>
                        <p:par>
                          <p:cTn id="28" fill="hold">
                            <p:stCondLst>
                              <p:cond delay="10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0"/>
                                        </p:tgtEl>
                                        <p:attrNameLst>
                                          <p:attrName>style.visibility</p:attrName>
                                        </p:attrNameLst>
                                      </p:cBhvr>
                                      <p:to>
                                        <p:strVal val="visible"/>
                                      </p:to>
                                    </p:set>
                                    <p:anim calcmode="lin" valueType="num">
                                      <p:cBhvr>
                                        <p:cTn id="35" dur="500" fill="hold"/>
                                        <p:tgtEl>
                                          <p:spTgt spid="90"/>
                                        </p:tgtEl>
                                        <p:attrNameLst>
                                          <p:attrName>ppt_w</p:attrName>
                                        </p:attrNameLst>
                                      </p:cBhvr>
                                      <p:tavLst>
                                        <p:tav tm="0">
                                          <p:val>
                                            <p:fltVal val="0"/>
                                          </p:val>
                                        </p:tav>
                                        <p:tav tm="100000">
                                          <p:val>
                                            <p:strVal val="#ppt_w"/>
                                          </p:val>
                                        </p:tav>
                                      </p:tavLst>
                                    </p:anim>
                                    <p:anim calcmode="lin" valueType="num">
                                      <p:cBhvr>
                                        <p:cTn id="36" dur="500" fill="hold"/>
                                        <p:tgtEl>
                                          <p:spTgt spid="90"/>
                                        </p:tgtEl>
                                        <p:attrNameLst>
                                          <p:attrName>ppt_h</p:attrName>
                                        </p:attrNameLst>
                                      </p:cBhvr>
                                      <p:tavLst>
                                        <p:tav tm="0">
                                          <p:val>
                                            <p:fltVal val="0"/>
                                          </p:val>
                                        </p:tav>
                                        <p:tav tm="100000">
                                          <p:val>
                                            <p:strVal val="#ppt_h"/>
                                          </p:val>
                                        </p:tav>
                                      </p:tavLst>
                                    </p:anim>
                                    <p:animEffect transition="in" filter="fade">
                                      <p:cBhvr>
                                        <p:cTn id="37" dur="500"/>
                                        <p:tgtEl>
                                          <p:spTgt spid="90"/>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9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92"/>
                                        </p:tgtEl>
                                        <p:attrNameLst>
                                          <p:attrName>style.visibility</p:attrName>
                                        </p:attrNameLst>
                                      </p:cBhvr>
                                      <p:to>
                                        <p:strVal val="visible"/>
                                      </p:to>
                                    </p:set>
                                    <p:anim calcmode="lin" valueType="num">
                                      <p:cBhvr>
                                        <p:cTn id="45" dur="500" fill="hold"/>
                                        <p:tgtEl>
                                          <p:spTgt spid="92"/>
                                        </p:tgtEl>
                                        <p:attrNameLst>
                                          <p:attrName>ppt_w</p:attrName>
                                        </p:attrNameLst>
                                      </p:cBhvr>
                                      <p:tavLst>
                                        <p:tav tm="0">
                                          <p:val>
                                            <p:fltVal val="0"/>
                                          </p:val>
                                        </p:tav>
                                        <p:tav tm="100000">
                                          <p:val>
                                            <p:strVal val="#ppt_w"/>
                                          </p:val>
                                        </p:tav>
                                      </p:tavLst>
                                    </p:anim>
                                    <p:anim calcmode="lin" valueType="num">
                                      <p:cBhvr>
                                        <p:cTn id="46" dur="500" fill="hold"/>
                                        <p:tgtEl>
                                          <p:spTgt spid="92"/>
                                        </p:tgtEl>
                                        <p:attrNameLst>
                                          <p:attrName>ppt_h</p:attrName>
                                        </p:attrNameLst>
                                      </p:cBhvr>
                                      <p:tavLst>
                                        <p:tav tm="0">
                                          <p:val>
                                            <p:fltVal val="0"/>
                                          </p:val>
                                        </p:tav>
                                        <p:tav tm="100000">
                                          <p:val>
                                            <p:strVal val="#ppt_h"/>
                                          </p:val>
                                        </p:tav>
                                      </p:tavLst>
                                    </p:anim>
                                    <p:animEffect transition="in" filter="fade">
                                      <p:cBhvr>
                                        <p:cTn id="47" dur="500"/>
                                        <p:tgtEl>
                                          <p:spTgt spid="92"/>
                                        </p:tgtEl>
                                      </p:cBhvr>
                                    </p:animEffect>
                                  </p:childTnLst>
                                </p:cTn>
                              </p:par>
                            </p:childTnLst>
                          </p:cTn>
                        </p:par>
                        <p:par>
                          <p:cTn id="48" fill="hold">
                            <p:stCondLst>
                              <p:cond delay="500"/>
                            </p:stCondLst>
                            <p:childTnLst>
                              <p:par>
                                <p:cTn id="49" presetID="1" presetClass="entr" presetSubtype="0" fill="hold" grpId="0" nodeType="afterEffect">
                                  <p:stCondLst>
                                    <p:cond delay="0"/>
                                  </p:stCondLst>
                                  <p:iterate type="lt">
                                    <p:tmAbs val="100"/>
                                  </p:iterate>
                                  <p:childTnLst>
                                    <p:set>
                                      <p:cBhvr>
                                        <p:cTn id="50" dur="1" fill="hold">
                                          <p:stCondLst>
                                            <p:cond delay="0"/>
                                          </p:stCondLst>
                                        </p:cTn>
                                        <p:tgtEl>
                                          <p:spTgt spid="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anim calcmode="lin" valueType="num">
                                      <p:cBhvr>
                                        <p:cTn id="55" dur="500" fill="hold"/>
                                        <p:tgtEl>
                                          <p:spTgt spid="94"/>
                                        </p:tgtEl>
                                        <p:attrNameLst>
                                          <p:attrName>ppt_w</p:attrName>
                                        </p:attrNameLst>
                                      </p:cBhvr>
                                      <p:tavLst>
                                        <p:tav tm="0">
                                          <p:val>
                                            <p:fltVal val="0"/>
                                          </p:val>
                                        </p:tav>
                                        <p:tav tm="100000">
                                          <p:val>
                                            <p:strVal val="#ppt_w"/>
                                          </p:val>
                                        </p:tav>
                                      </p:tavLst>
                                    </p:anim>
                                    <p:anim calcmode="lin" valueType="num">
                                      <p:cBhvr>
                                        <p:cTn id="56" dur="500" fill="hold"/>
                                        <p:tgtEl>
                                          <p:spTgt spid="94"/>
                                        </p:tgtEl>
                                        <p:attrNameLst>
                                          <p:attrName>ppt_h</p:attrName>
                                        </p:attrNameLst>
                                      </p:cBhvr>
                                      <p:tavLst>
                                        <p:tav tm="0">
                                          <p:val>
                                            <p:fltVal val="0"/>
                                          </p:val>
                                        </p:tav>
                                        <p:tav tm="100000">
                                          <p:val>
                                            <p:strVal val="#ppt_h"/>
                                          </p:val>
                                        </p:tav>
                                      </p:tavLst>
                                    </p:anim>
                                    <p:animEffect transition="in" filter="fade">
                                      <p:cBhvr>
                                        <p:cTn id="57" dur="500"/>
                                        <p:tgtEl>
                                          <p:spTgt spid="94"/>
                                        </p:tgtEl>
                                      </p:cBhvr>
                                    </p:animEffect>
                                  </p:childTnLst>
                                </p:cTn>
                              </p:par>
                            </p:childTnLst>
                          </p:cTn>
                        </p:par>
                        <p:par>
                          <p:cTn id="58" fill="hold">
                            <p:stCondLst>
                              <p:cond delay="500"/>
                            </p:stCondLst>
                            <p:childTnLst>
                              <p:par>
                                <p:cTn id="59" presetID="1" presetClass="entr" presetSubtype="0" fill="hold" grpId="0" nodeType="afterEffect">
                                  <p:stCondLst>
                                    <p:cond delay="0"/>
                                  </p:stCondLst>
                                  <p:iterate type="lt">
                                    <p:tmAbs val="100"/>
                                  </p:iterate>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118"/>
                                        </p:tgtEl>
                                        <p:attrNameLst>
                                          <p:attrName>style.visibility</p:attrName>
                                        </p:attrNameLst>
                                      </p:cBhvr>
                                      <p:to>
                                        <p:strVal val="visible"/>
                                      </p:to>
                                    </p:set>
                                    <p:anim calcmode="lin" valueType="num">
                                      <p:cBhvr additive="base">
                                        <p:cTn id="65" dur="500"/>
                                        <p:tgtEl>
                                          <p:spTgt spid="118"/>
                                        </p:tgtEl>
                                        <p:attrNameLst>
                                          <p:attrName>ppt_y</p:attrName>
                                        </p:attrNameLst>
                                      </p:cBhvr>
                                      <p:tavLst>
                                        <p:tav tm="0">
                                          <p:val>
                                            <p:strVal val="#ppt_y+#ppt_h*1.125000"/>
                                          </p:val>
                                        </p:tav>
                                        <p:tav tm="100000">
                                          <p:val>
                                            <p:strVal val="#ppt_y"/>
                                          </p:val>
                                        </p:tav>
                                      </p:tavLst>
                                    </p:anim>
                                    <p:animEffect transition="in" filter="wipe(up)">
                                      <p:cBhvr>
                                        <p:cTn id="66" dur="500"/>
                                        <p:tgtEl>
                                          <p:spTgt spid="1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87"/>
                                        </p:tgtEl>
                                        <p:attrNameLst>
                                          <p:attrName>style.visibility</p:attrName>
                                        </p:attrNameLst>
                                      </p:cBhvr>
                                      <p:to>
                                        <p:strVal val="visible"/>
                                      </p:to>
                                    </p:set>
                                    <p:animEffect transition="in" filter="wipe(up)">
                                      <p:cBhvr>
                                        <p:cTn id="71" dur="500"/>
                                        <p:tgtEl>
                                          <p:spTgt spid="87"/>
                                        </p:tgtEl>
                                      </p:cBhvr>
                                    </p:animEffect>
                                  </p:childTnLst>
                                </p:cTn>
                              </p:par>
                            </p:childTnLst>
                          </p:cTn>
                        </p:par>
                        <p:par>
                          <p:cTn id="72" fill="hold">
                            <p:stCondLst>
                              <p:cond delay="500"/>
                            </p:stCondLst>
                            <p:childTnLst>
                              <p:par>
                                <p:cTn id="73" presetID="53" presetClass="entr" presetSubtype="16" fill="hold" grpId="0" nodeType="afterEffect">
                                  <p:stCondLst>
                                    <p:cond delay="0"/>
                                  </p:stCondLst>
                                  <p:childTnLst>
                                    <p:set>
                                      <p:cBhvr>
                                        <p:cTn id="74" dur="1" fill="hold">
                                          <p:stCondLst>
                                            <p:cond delay="0"/>
                                          </p:stCondLst>
                                        </p:cTn>
                                        <p:tgtEl>
                                          <p:spTgt spid="101"/>
                                        </p:tgtEl>
                                        <p:attrNameLst>
                                          <p:attrName>style.visibility</p:attrName>
                                        </p:attrNameLst>
                                      </p:cBhvr>
                                      <p:to>
                                        <p:strVal val="visible"/>
                                      </p:to>
                                    </p:set>
                                    <p:anim calcmode="lin" valueType="num">
                                      <p:cBhvr>
                                        <p:cTn id="75" dur="500" fill="hold"/>
                                        <p:tgtEl>
                                          <p:spTgt spid="101"/>
                                        </p:tgtEl>
                                        <p:attrNameLst>
                                          <p:attrName>ppt_w</p:attrName>
                                        </p:attrNameLst>
                                      </p:cBhvr>
                                      <p:tavLst>
                                        <p:tav tm="0">
                                          <p:val>
                                            <p:fltVal val="0"/>
                                          </p:val>
                                        </p:tav>
                                        <p:tav tm="100000">
                                          <p:val>
                                            <p:strVal val="#ppt_w"/>
                                          </p:val>
                                        </p:tav>
                                      </p:tavLst>
                                    </p:anim>
                                    <p:anim calcmode="lin" valueType="num">
                                      <p:cBhvr>
                                        <p:cTn id="76" dur="500" fill="hold"/>
                                        <p:tgtEl>
                                          <p:spTgt spid="101"/>
                                        </p:tgtEl>
                                        <p:attrNameLst>
                                          <p:attrName>ppt_h</p:attrName>
                                        </p:attrNameLst>
                                      </p:cBhvr>
                                      <p:tavLst>
                                        <p:tav tm="0">
                                          <p:val>
                                            <p:fltVal val="0"/>
                                          </p:val>
                                        </p:tav>
                                        <p:tav tm="100000">
                                          <p:val>
                                            <p:strVal val="#ppt_h"/>
                                          </p:val>
                                        </p:tav>
                                      </p:tavLst>
                                    </p:anim>
                                    <p:animEffect transition="in" filter="fade">
                                      <p:cBhvr>
                                        <p:cTn id="77" dur="500"/>
                                        <p:tgtEl>
                                          <p:spTgt spid="101"/>
                                        </p:tgtEl>
                                      </p:cBhvr>
                                    </p:animEffect>
                                  </p:childTnLst>
                                </p:cTn>
                              </p:par>
                            </p:childTnLst>
                          </p:cTn>
                        </p:par>
                        <p:par>
                          <p:cTn id="78" fill="hold">
                            <p:stCondLst>
                              <p:cond delay="1000"/>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10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109"/>
                                        </p:tgtEl>
                                        <p:attrNameLst>
                                          <p:attrName>style.visibility</p:attrName>
                                        </p:attrNameLst>
                                      </p:cBhvr>
                                      <p:to>
                                        <p:strVal val="visible"/>
                                      </p:to>
                                    </p:set>
                                    <p:anim calcmode="lin" valueType="num">
                                      <p:cBhvr>
                                        <p:cTn id="85" dur="500" fill="hold"/>
                                        <p:tgtEl>
                                          <p:spTgt spid="109"/>
                                        </p:tgtEl>
                                        <p:attrNameLst>
                                          <p:attrName>ppt_w</p:attrName>
                                        </p:attrNameLst>
                                      </p:cBhvr>
                                      <p:tavLst>
                                        <p:tav tm="0">
                                          <p:val>
                                            <p:fltVal val="0"/>
                                          </p:val>
                                        </p:tav>
                                        <p:tav tm="100000">
                                          <p:val>
                                            <p:strVal val="#ppt_w"/>
                                          </p:val>
                                        </p:tav>
                                      </p:tavLst>
                                    </p:anim>
                                    <p:anim calcmode="lin" valueType="num">
                                      <p:cBhvr>
                                        <p:cTn id="86" dur="500" fill="hold"/>
                                        <p:tgtEl>
                                          <p:spTgt spid="109"/>
                                        </p:tgtEl>
                                        <p:attrNameLst>
                                          <p:attrName>ppt_h</p:attrName>
                                        </p:attrNameLst>
                                      </p:cBhvr>
                                      <p:tavLst>
                                        <p:tav tm="0">
                                          <p:val>
                                            <p:fltVal val="0"/>
                                          </p:val>
                                        </p:tav>
                                        <p:tav tm="100000">
                                          <p:val>
                                            <p:strVal val="#ppt_h"/>
                                          </p:val>
                                        </p:tav>
                                      </p:tavLst>
                                    </p:anim>
                                    <p:animEffect transition="in" filter="fade">
                                      <p:cBhvr>
                                        <p:cTn id="87" dur="500"/>
                                        <p:tgtEl>
                                          <p:spTgt spid="109"/>
                                        </p:tgtEl>
                                      </p:cBhvr>
                                    </p:animEffect>
                                  </p:childTnLst>
                                </p:cTn>
                              </p:par>
                            </p:childTnLst>
                          </p:cTn>
                        </p:par>
                        <p:par>
                          <p:cTn id="88" fill="hold">
                            <p:stCondLst>
                              <p:cond delay="500"/>
                            </p:stCondLst>
                            <p:childTnLst>
                              <p:par>
                                <p:cTn id="89" presetID="1" presetClass="entr" presetSubtype="0" fill="hold" grpId="0" nodeType="afterEffect">
                                  <p:stCondLst>
                                    <p:cond delay="0"/>
                                  </p:stCondLst>
                                  <p:iterate type="lt">
                                    <p:tmAbs val="100"/>
                                  </p:iterate>
                                  <p:childTnLst>
                                    <p:set>
                                      <p:cBhvr>
                                        <p:cTn id="90" dur="1" fill="hold">
                                          <p:stCondLst>
                                            <p:cond delay="0"/>
                                          </p:stCondLst>
                                        </p:cTn>
                                        <p:tgtEl>
                                          <p:spTgt spid="1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 calcmode="lin" valueType="num">
                                      <p:cBhvr>
                                        <p:cTn id="95" dur="500" fill="hold"/>
                                        <p:tgtEl>
                                          <p:spTgt spid="113"/>
                                        </p:tgtEl>
                                        <p:attrNameLst>
                                          <p:attrName>ppt_w</p:attrName>
                                        </p:attrNameLst>
                                      </p:cBhvr>
                                      <p:tavLst>
                                        <p:tav tm="0">
                                          <p:val>
                                            <p:fltVal val="0"/>
                                          </p:val>
                                        </p:tav>
                                        <p:tav tm="100000">
                                          <p:val>
                                            <p:strVal val="#ppt_w"/>
                                          </p:val>
                                        </p:tav>
                                      </p:tavLst>
                                    </p:anim>
                                    <p:anim calcmode="lin" valueType="num">
                                      <p:cBhvr>
                                        <p:cTn id="96" dur="500" fill="hold"/>
                                        <p:tgtEl>
                                          <p:spTgt spid="113"/>
                                        </p:tgtEl>
                                        <p:attrNameLst>
                                          <p:attrName>ppt_h</p:attrName>
                                        </p:attrNameLst>
                                      </p:cBhvr>
                                      <p:tavLst>
                                        <p:tav tm="0">
                                          <p:val>
                                            <p:fltVal val="0"/>
                                          </p:val>
                                        </p:tav>
                                        <p:tav tm="100000">
                                          <p:val>
                                            <p:strVal val="#ppt_h"/>
                                          </p:val>
                                        </p:tav>
                                      </p:tavLst>
                                    </p:anim>
                                    <p:animEffect transition="in" filter="fade">
                                      <p:cBhvr>
                                        <p:cTn id="97" dur="500"/>
                                        <p:tgtEl>
                                          <p:spTgt spid="113"/>
                                        </p:tgtEl>
                                      </p:cBhvr>
                                    </p:animEffect>
                                  </p:childTnLst>
                                </p:cTn>
                              </p:par>
                            </p:childTnLst>
                          </p:cTn>
                        </p:par>
                        <p:par>
                          <p:cTn id="98" fill="hold">
                            <p:stCondLst>
                              <p:cond delay="500"/>
                            </p:stCondLst>
                            <p:childTnLst>
                              <p:par>
                                <p:cTn id="99" presetID="1" presetClass="entr" presetSubtype="0" fill="hold" grpId="0" nodeType="afterEffect">
                                  <p:stCondLst>
                                    <p:cond delay="0"/>
                                  </p:stCondLst>
                                  <p:iterate type="lt">
                                    <p:tmAbs val="100"/>
                                  </p:iterate>
                                  <p:childTnLst>
                                    <p:set>
                                      <p:cBhvr>
                                        <p:cTn id="100" dur="1" fill="hold">
                                          <p:stCondLst>
                                            <p:cond delay="0"/>
                                          </p:stCondLst>
                                        </p:cTn>
                                        <p:tgtEl>
                                          <p:spTgt spid="11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116"/>
                                        </p:tgtEl>
                                        <p:attrNameLst>
                                          <p:attrName>style.visibility</p:attrName>
                                        </p:attrNameLst>
                                      </p:cBhvr>
                                      <p:to>
                                        <p:strVal val="visible"/>
                                      </p:to>
                                    </p:set>
                                    <p:anim calcmode="lin" valueType="num">
                                      <p:cBhvr>
                                        <p:cTn id="105" dur="500" fill="hold"/>
                                        <p:tgtEl>
                                          <p:spTgt spid="116"/>
                                        </p:tgtEl>
                                        <p:attrNameLst>
                                          <p:attrName>ppt_w</p:attrName>
                                        </p:attrNameLst>
                                      </p:cBhvr>
                                      <p:tavLst>
                                        <p:tav tm="0">
                                          <p:val>
                                            <p:fltVal val="0"/>
                                          </p:val>
                                        </p:tav>
                                        <p:tav tm="100000">
                                          <p:val>
                                            <p:strVal val="#ppt_w"/>
                                          </p:val>
                                        </p:tav>
                                      </p:tavLst>
                                    </p:anim>
                                    <p:anim calcmode="lin" valueType="num">
                                      <p:cBhvr>
                                        <p:cTn id="106" dur="500" fill="hold"/>
                                        <p:tgtEl>
                                          <p:spTgt spid="116"/>
                                        </p:tgtEl>
                                        <p:attrNameLst>
                                          <p:attrName>ppt_h</p:attrName>
                                        </p:attrNameLst>
                                      </p:cBhvr>
                                      <p:tavLst>
                                        <p:tav tm="0">
                                          <p:val>
                                            <p:fltVal val="0"/>
                                          </p:val>
                                        </p:tav>
                                        <p:tav tm="100000">
                                          <p:val>
                                            <p:strVal val="#ppt_h"/>
                                          </p:val>
                                        </p:tav>
                                      </p:tavLst>
                                    </p:anim>
                                    <p:animEffect transition="in" filter="fade">
                                      <p:cBhvr>
                                        <p:cTn id="107" dur="500"/>
                                        <p:tgtEl>
                                          <p:spTgt spid="116"/>
                                        </p:tgtEl>
                                      </p:cBhvr>
                                    </p:animEffect>
                                  </p:childTnLst>
                                </p:cTn>
                              </p:par>
                            </p:childTnLst>
                          </p:cTn>
                        </p:par>
                        <p:par>
                          <p:cTn id="108" fill="hold">
                            <p:stCondLst>
                              <p:cond delay="500"/>
                            </p:stCondLst>
                            <p:childTnLst>
                              <p:par>
                                <p:cTn id="109" presetID="1" presetClass="entr" presetSubtype="0" fill="hold" grpId="0" nodeType="afterEffect">
                                  <p:stCondLst>
                                    <p:cond delay="0"/>
                                  </p:stCondLst>
                                  <p:iterate type="lt">
                                    <p:tmAbs val="100"/>
                                  </p:iterate>
                                  <p:childTnLst>
                                    <p:set>
                                      <p:cBhvr>
                                        <p:cTn id="11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5" grpId="0" animBg="1"/>
      <p:bldP spid="86" grpId="0" animBg="1"/>
      <p:bldP spid="87" grpId="0" animBg="1"/>
      <p:bldP spid="88" grpId="0" animBg="1"/>
      <p:bldP spid="89" grpId="0"/>
      <p:bldP spid="90" grpId="0" animBg="1"/>
      <p:bldP spid="91" grpId="0"/>
      <p:bldP spid="92" grpId="0" animBg="1"/>
      <p:bldP spid="93" grpId="0"/>
      <p:bldP spid="94" grpId="0" animBg="1"/>
      <p:bldP spid="95" grpId="0"/>
      <p:bldP spid="101" grpId="0" animBg="1"/>
      <p:bldP spid="102" grpId="0"/>
      <p:bldP spid="109" grpId="0" animBg="1"/>
      <p:bldP spid="110" grpId="0"/>
      <p:bldP spid="113" grpId="0" animBg="1"/>
      <p:bldP spid="114" grpId="0"/>
      <p:bldP spid="116" grpId="0" animBg="1"/>
      <p:bldP spid="117" grpId="0"/>
      <p:bldP spid="11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BDDDB7C-4B86-0A8D-4AE8-4FAF2D5F8DBB}"/>
              </a:ext>
            </a:extLst>
          </p:cNvPr>
          <p:cNvSpPr txBox="1"/>
          <p:nvPr/>
        </p:nvSpPr>
        <p:spPr>
          <a:xfrm>
            <a:off x="1299904" y="4276887"/>
            <a:ext cx="3410465" cy="873637"/>
          </a:xfrm>
          <a:prstGeom prst="rect">
            <a:avLst/>
          </a:prstGeom>
          <a:noFill/>
        </p:spPr>
        <p:txBody>
          <a:bodyPr wrap="square" rtlCol="0">
            <a:spAutoFit/>
          </a:bodyPr>
          <a:lstStyle/>
          <a:p>
            <a:pPr>
              <a:lnSpc>
                <a:spcPct val="150000"/>
              </a:lnSpc>
            </a:pPr>
            <a:r>
              <a:rPr lang="zh-CN" altLang="en-US" b="1" dirty="0"/>
              <a:t>若漏报率比较高，则只能检测到少量入侵，给人以安全的假象。</a:t>
            </a:r>
          </a:p>
        </p:txBody>
      </p:sp>
      <p:sp>
        <p:nvSpPr>
          <p:cNvPr id="14" name="文本框 13">
            <a:extLst>
              <a:ext uri="{FF2B5EF4-FFF2-40B4-BE49-F238E27FC236}">
                <a16:creationId xmlns:a16="http://schemas.microsoft.com/office/drawing/2014/main" id="{D3369D57-0231-7D96-1DD2-65F68E2AC844}"/>
              </a:ext>
            </a:extLst>
          </p:cNvPr>
          <p:cNvSpPr txBox="1"/>
          <p:nvPr/>
        </p:nvSpPr>
        <p:spPr>
          <a:xfrm>
            <a:off x="7497504" y="4311811"/>
            <a:ext cx="3410465" cy="2120132"/>
          </a:xfrm>
          <a:prstGeom prst="rect">
            <a:avLst/>
          </a:prstGeom>
          <a:noFill/>
        </p:spPr>
        <p:txBody>
          <a:bodyPr wrap="square" rtlCol="0">
            <a:spAutoFit/>
          </a:bodyPr>
          <a:lstStyle/>
          <a:p>
            <a:pPr>
              <a:lnSpc>
                <a:spcPct val="150000"/>
              </a:lnSpc>
            </a:pPr>
            <a:r>
              <a:rPr lang="zh-CN" altLang="en-US" b="1" dirty="0"/>
              <a:t>若误报率太高，会导致大量的虚假警报，网络管理员需要花费大量时间分析警报信息，甚至会因为虚假警报太多而对警报“视而不见”，使</a:t>
            </a:r>
            <a:r>
              <a:rPr lang="en-US" altLang="zh-CN" b="1" dirty="0"/>
              <a:t>IDS</a:t>
            </a:r>
            <a:r>
              <a:rPr lang="zh-CN" altLang="en-US" b="1" dirty="0"/>
              <a:t>形同虚设。</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6079" y="898245"/>
              <a:ext cx="5510382" cy="400110"/>
            </a:xfrm>
            <a:prstGeom prst="rect">
              <a:avLst/>
            </a:prstGeom>
            <a:noFill/>
          </p:spPr>
          <p:txBody>
            <a:bodyPr wrap="square" rtlCol="0">
              <a:spAutoFit/>
            </a:bodyPr>
            <a:lstStyle/>
            <a:p>
              <a:r>
                <a:rPr lang="zh-CN" altLang="en-US" sz="2000" b="1" dirty="0"/>
                <a:t>入侵检测系统</a:t>
              </a:r>
            </a:p>
          </p:txBody>
        </p:sp>
      </p:grpSp>
      <p:grpSp>
        <p:nvGrpSpPr>
          <p:cNvPr id="6" name="组合 5">
            <a:extLst>
              <a:ext uri="{FF2B5EF4-FFF2-40B4-BE49-F238E27FC236}">
                <a16:creationId xmlns:a16="http://schemas.microsoft.com/office/drawing/2014/main" id="{7C53393B-77AE-9F28-5AE5-7850490BD6F1}"/>
              </a:ext>
            </a:extLst>
          </p:cNvPr>
          <p:cNvGrpSpPr/>
          <p:nvPr/>
        </p:nvGrpSpPr>
        <p:grpSpPr>
          <a:xfrm>
            <a:off x="1044575" y="3215105"/>
            <a:ext cx="10102850" cy="1533525"/>
            <a:chOff x="1044575" y="3178480"/>
            <a:chExt cx="10102850" cy="1533525"/>
          </a:xfrm>
        </p:grpSpPr>
        <p:sp>
          <p:nvSpPr>
            <p:cNvPr id="29" name="î$ļíḋè">
              <a:extLst>
                <a:ext uri="{FF2B5EF4-FFF2-40B4-BE49-F238E27FC236}">
                  <a16:creationId xmlns:a16="http://schemas.microsoft.com/office/drawing/2014/main" id="{D8F477BE-3258-6058-A067-6FAEF1178F77}"/>
                </a:ext>
              </a:extLst>
            </p:cNvPr>
            <p:cNvSpPr/>
            <p:nvPr/>
          </p:nvSpPr>
          <p:spPr bwMode="auto">
            <a:xfrm>
              <a:off x="1044575" y="4056368"/>
              <a:ext cx="10102850" cy="82550"/>
            </a:xfrm>
            <a:custGeom>
              <a:avLst/>
              <a:gdLst>
                <a:gd name="T0" fmla="*/ 6334 w 6364"/>
                <a:gd name="T1" fmla="*/ 52 h 52"/>
                <a:gd name="T2" fmla="*/ 36 w 6364"/>
                <a:gd name="T3" fmla="*/ 52 h 52"/>
                <a:gd name="T4" fmla="*/ 0 w 6364"/>
                <a:gd name="T5" fmla="*/ 26 h 52"/>
                <a:gd name="T6" fmla="*/ 0 w 6364"/>
                <a:gd name="T7" fmla="*/ 0 h 52"/>
                <a:gd name="T8" fmla="*/ 6364 w 6364"/>
                <a:gd name="T9" fmla="*/ 0 h 52"/>
                <a:gd name="T10" fmla="*/ 6364 w 6364"/>
                <a:gd name="T11" fmla="*/ 26 h 52"/>
                <a:gd name="T12" fmla="*/ 6334 w 636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364" h="52">
                  <a:moveTo>
                    <a:pt x="6334" y="52"/>
                  </a:moveTo>
                  <a:lnTo>
                    <a:pt x="36" y="52"/>
                  </a:lnTo>
                  <a:lnTo>
                    <a:pt x="0" y="26"/>
                  </a:lnTo>
                  <a:lnTo>
                    <a:pt x="0" y="0"/>
                  </a:lnTo>
                  <a:lnTo>
                    <a:pt x="6364" y="0"/>
                  </a:lnTo>
                  <a:lnTo>
                    <a:pt x="6364" y="26"/>
                  </a:lnTo>
                  <a:lnTo>
                    <a:pt x="6334" y="52"/>
                  </a:lnTo>
                  <a:close/>
                </a:path>
              </a:pathLst>
            </a:custGeom>
            <a:solidFill>
              <a:schemeClr val="tx2">
                <a:lumMod val="40000"/>
                <a:lumOff val="60000"/>
              </a:schemeClr>
            </a:solidFill>
            <a:ln>
              <a:noFill/>
            </a:ln>
          </p:spPr>
          <p:txBody>
            <a:bodyPr anchor="ctr"/>
            <a:lstStyle/>
            <a:p>
              <a:pPr algn="ctr"/>
              <a:endParaRPr/>
            </a:p>
          </p:txBody>
        </p:sp>
        <p:sp>
          <p:nvSpPr>
            <p:cNvPr id="30" name="íṣlíḍê">
              <a:extLst>
                <a:ext uri="{FF2B5EF4-FFF2-40B4-BE49-F238E27FC236}">
                  <a16:creationId xmlns:a16="http://schemas.microsoft.com/office/drawing/2014/main" id="{A697A10C-94C1-975B-32FB-0CDB7287AABB}"/>
                </a:ext>
              </a:extLst>
            </p:cNvPr>
            <p:cNvSpPr/>
            <p:nvPr/>
          </p:nvSpPr>
          <p:spPr bwMode="auto">
            <a:xfrm>
              <a:off x="1044575" y="4013505"/>
              <a:ext cx="10102850" cy="79375"/>
            </a:xfrm>
            <a:prstGeom prst="rect">
              <a:avLst/>
            </a:prstGeom>
            <a:solidFill>
              <a:schemeClr val="tx2">
                <a:lumMod val="20000"/>
                <a:lumOff val="80000"/>
              </a:schemeClr>
            </a:solidFill>
            <a:ln>
              <a:noFill/>
            </a:ln>
          </p:spPr>
          <p:txBody>
            <a:bodyPr anchor="ctr"/>
            <a:lstStyle/>
            <a:p>
              <a:pPr algn="ctr"/>
              <a:endParaRPr/>
            </a:p>
          </p:txBody>
        </p:sp>
        <p:sp>
          <p:nvSpPr>
            <p:cNvPr id="31" name="ïṩḻiḍè">
              <a:extLst>
                <a:ext uri="{FF2B5EF4-FFF2-40B4-BE49-F238E27FC236}">
                  <a16:creationId xmlns:a16="http://schemas.microsoft.com/office/drawing/2014/main" id="{460867AB-B6FE-A967-6C50-0E562318EE94}"/>
                </a:ext>
              </a:extLst>
            </p:cNvPr>
            <p:cNvSpPr/>
            <p:nvPr/>
          </p:nvSpPr>
          <p:spPr bwMode="auto">
            <a:xfrm>
              <a:off x="5737225" y="4092880"/>
              <a:ext cx="714375" cy="619125"/>
            </a:xfrm>
            <a:custGeom>
              <a:avLst/>
              <a:gdLst>
                <a:gd name="T0" fmla="*/ 0 w 450"/>
                <a:gd name="T1" fmla="*/ 390 h 390"/>
                <a:gd name="T2" fmla="*/ 0 w 450"/>
                <a:gd name="T3" fmla="*/ 368 h 390"/>
                <a:gd name="T4" fmla="*/ 225 w 450"/>
                <a:gd name="T5" fmla="*/ 0 h 390"/>
                <a:gd name="T6" fmla="*/ 450 w 450"/>
                <a:gd name="T7" fmla="*/ 368 h 390"/>
                <a:gd name="T8" fmla="*/ 450 w 450"/>
                <a:gd name="T9" fmla="*/ 390 h 390"/>
                <a:gd name="T10" fmla="*/ 0 w 450"/>
                <a:gd name="T11" fmla="*/ 390 h 390"/>
              </a:gdLst>
              <a:ahLst/>
              <a:cxnLst>
                <a:cxn ang="0">
                  <a:pos x="T0" y="T1"/>
                </a:cxn>
                <a:cxn ang="0">
                  <a:pos x="T2" y="T3"/>
                </a:cxn>
                <a:cxn ang="0">
                  <a:pos x="T4" y="T5"/>
                </a:cxn>
                <a:cxn ang="0">
                  <a:pos x="T6" y="T7"/>
                </a:cxn>
                <a:cxn ang="0">
                  <a:pos x="T8" y="T9"/>
                </a:cxn>
                <a:cxn ang="0">
                  <a:pos x="T10" y="T11"/>
                </a:cxn>
              </a:cxnLst>
              <a:rect l="0" t="0" r="r" b="b"/>
              <a:pathLst>
                <a:path w="450" h="390">
                  <a:moveTo>
                    <a:pt x="0" y="390"/>
                  </a:moveTo>
                  <a:lnTo>
                    <a:pt x="0" y="368"/>
                  </a:lnTo>
                  <a:lnTo>
                    <a:pt x="225" y="0"/>
                  </a:lnTo>
                  <a:lnTo>
                    <a:pt x="450" y="368"/>
                  </a:lnTo>
                  <a:lnTo>
                    <a:pt x="450" y="390"/>
                  </a:lnTo>
                  <a:lnTo>
                    <a:pt x="0" y="390"/>
                  </a:lnTo>
                  <a:close/>
                </a:path>
              </a:pathLst>
            </a:custGeom>
            <a:solidFill>
              <a:schemeClr val="tx2">
                <a:lumMod val="40000"/>
                <a:lumOff val="60000"/>
              </a:schemeClr>
            </a:solidFill>
            <a:ln>
              <a:noFill/>
            </a:ln>
          </p:spPr>
          <p:txBody>
            <a:bodyPr anchor="ctr"/>
            <a:lstStyle/>
            <a:p>
              <a:pPr algn="ctr"/>
              <a:endParaRPr/>
            </a:p>
          </p:txBody>
        </p:sp>
        <p:sp>
          <p:nvSpPr>
            <p:cNvPr id="32" name="îŝľîḋe">
              <a:extLst>
                <a:ext uri="{FF2B5EF4-FFF2-40B4-BE49-F238E27FC236}">
                  <a16:creationId xmlns:a16="http://schemas.microsoft.com/office/drawing/2014/main" id="{202A7266-0120-7632-AAF6-67B7D1EF3A18}"/>
                </a:ext>
              </a:extLst>
            </p:cNvPr>
            <p:cNvSpPr/>
            <p:nvPr/>
          </p:nvSpPr>
          <p:spPr bwMode="auto">
            <a:xfrm>
              <a:off x="5737225" y="4059543"/>
              <a:ext cx="714375" cy="617538"/>
            </a:xfrm>
            <a:custGeom>
              <a:avLst/>
              <a:gdLst>
                <a:gd name="T0" fmla="*/ 0 w 450"/>
                <a:gd name="T1" fmla="*/ 389 h 389"/>
                <a:gd name="T2" fmla="*/ 225 w 450"/>
                <a:gd name="T3" fmla="*/ 0 h 389"/>
                <a:gd name="T4" fmla="*/ 450 w 450"/>
                <a:gd name="T5" fmla="*/ 389 h 389"/>
                <a:gd name="T6" fmla="*/ 0 w 450"/>
                <a:gd name="T7" fmla="*/ 389 h 389"/>
              </a:gdLst>
              <a:ahLst/>
              <a:cxnLst>
                <a:cxn ang="0">
                  <a:pos x="T0" y="T1"/>
                </a:cxn>
                <a:cxn ang="0">
                  <a:pos x="T2" y="T3"/>
                </a:cxn>
                <a:cxn ang="0">
                  <a:pos x="T4" y="T5"/>
                </a:cxn>
                <a:cxn ang="0">
                  <a:pos x="T6" y="T7"/>
                </a:cxn>
              </a:cxnLst>
              <a:rect l="0" t="0" r="r" b="b"/>
              <a:pathLst>
                <a:path w="450" h="389">
                  <a:moveTo>
                    <a:pt x="0" y="389"/>
                  </a:moveTo>
                  <a:lnTo>
                    <a:pt x="225" y="0"/>
                  </a:lnTo>
                  <a:lnTo>
                    <a:pt x="450" y="389"/>
                  </a:lnTo>
                  <a:lnTo>
                    <a:pt x="0" y="389"/>
                  </a:lnTo>
                  <a:close/>
                </a:path>
              </a:pathLst>
            </a:custGeom>
            <a:solidFill>
              <a:schemeClr val="tx2">
                <a:lumMod val="20000"/>
                <a:lumOff val="80000"/>
              </a:schemeClr>
            </a:solidFill>
            <a:ln>
              <a:noFill/>
            </a:ln>
          </p:spPr>
          <p:txBody>
            <a:bodyPr anchor="ctr"/>
            <a:lstStyle/>
            <a:p>
              <a:pPr algn="ctr"/>
              <a:endParaRPr/>
            </a:p>
          </p:txBody>
        </p:sp>
        <p:sp>
          <p:nvSpPr>
            <p:cNvPr id="35" name="ïṥľïḓê">
              <a:extLst>
                <a:ext uri="{FF2B5EF4-FFF2-40B4-BE49-F238E27FC236}">
                  <a16:creationId xmlns:a16="http://schemas.microsoft.com/office/drawing/2014/main" id="{A83775D4-C992-8ACE-8D14-B3D371861B02}"/>
                </a:ext>
              </a:extLst>
            </p:cNvPr>
            <p:cNvSpPr/>
            <p:nvPr/>
          </p:nvSpPr>
          <p:spPr bwMode="auto">
            <a:xfrm>
              <a:off x="1203325" y="3178480"/>
              <a:ext cx="3603625" cy="754063"/>
            </a:xfrm>
            <a:custGeom>
              <a:avLst/>
              <a:gdLst>
                <a:gd name="T0" fmla="*/ 960 w 960"/>
                <a:gd name="T1" fmla="*/ 182 h 200"/>
                <a:gd name="T2" fmla="*/ 942 w 960"/>
                <a:gd name="T3" fmla="*/ 200 h 200"/>
                <a:gd name="T4" fmla="*/ 18 w 960"/>
                <a:gd name="T5" fmla="*/ 200 h 200"/>
                <a:gd name="T6" fmla="*/ 0 w 960"/>
                <a:gd name="T7" fmla="*/ 182 h 200"/>
                <a:gd name="T8" fmla="*/ 0 w 960"/>
                <a:gd name="T9" fmla="*/ 18 h 200"/>
                <a:gd name="T10" fmla="*/ 18 w 960"/>
                <a:gd name="T11" fmla="*/ 0 h 200"/>
                <a:gd name="T12" fmla="*/ 942 w 960"/>
                <a:gd name="T13" fmla="*/ 0 h 200"/>
                <a:gd name="T14" fmla="*/ 960 w 960"/>
                <a:gd name="T15" fmla="*/ 18 h 200"/>
                <a:gd name="T16" fmla="*/ 960 w 960"/>
                <a:gd name="T17" fmla="*/ 18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0">
                  <a:moveTo>
                    <a:pt x="960" y="182"/>
                  </a:moveTo>
                  <a:cubicBezTo>
                    <a:pt x="960" y="192"/>
                    <a:pt x="952" y="200"/>
                    <a:pt x="942" y="200"/>
                  </a:cubicBezTo>
                  <a:cubicBezTo>
                    <a:pt x="18" y="200"/>
                    <a:pt x="18" y="200"/>
                    <a:pt x="18" y="200"/>
                  </a:cubicBezTo>
                  <a:cubicBezTo>
                    <a:pt x="8" y="200"/>
                    <a:pt x="0" y="192"/>
                    <a:pt x="0" y="182"/>
                  </a:cubicBezTo>
                  <a:cubicBezTo>
                    <a:pt x="0" y="18"/>
                    <a:pt x="0" y="18"/>
                    <a:pt x="0" y="18"/>
                  </a:cubicBezTo>
                  <a:cubicBezTo>
                    <a:pt x="0" y="8"/>
                    <a:pt x="8" y="0"/>
                    <a:pt x="18" y="0"/>
                  </a:cubicBezTo>
                  <a:cubicBezTo>
                    <a:pt x="942" y="0"/>
                    <a:pt x="942" y="0"/>
                    <a:pt x="942" y="0"/>
                  </a:cubicBezTo>
                  <a:cubicBezTo>
                    <a:pt x="952" y="0"/>
                    <a:pt x="960" y="8"/>
                    <a:pt x="960" y="18"/>
                  </a:cubicBezTo>
                  <a:lnTo>
                    <a:pt x="960" y="182"/>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anchor="ctr" anchorCtr="0" compatLnSpc="1">
              <a:prstTxWarp prst="textNoShape">
                <a:avLst/>
              </a:prstTxWarp>
              <a:normAutofit/>
            </a:bodyPr>
            <a:lstStyle/>
            <a:p>
              <a:pPr algn="ctr"/>
              <a:r>
                <a:rPr lang="zh-CN" altLang="en-US" sz="2400" b="1" dirty="0">
                  <a:solidFill>
                    <a:schemeClr val="bg1"/>
                  </a:solidFill>
                </a:rPr>
                <a:t>漏报率</a:t>
              </a:r>
            </a:p>
          </p:txBody>
        </p:sp>
        <p:sp>
          <p:nvSpPr>
            <p:cNvPr id="36" name="iş1ïdê">
              <a:extLst>
                <a:ext uri="{FF2B5EF4-FFF2-40B4-BE49-F238E27FC236}">
                  <a16:creationId xmlns:a16="http://schemas.microsoft.com/office/drawing/2014/main" id="{DD430F46-942A-92F1-55F0-7F0B72049919}"/>
                </a:ext>
              </a:extLst>
            </p:cNvPr>
            <p:cNvSpPr/>
            <p:nvPr/>
          </p:nvSpPr>
          <p:spPr bwMode="auto">
            <a:xfrm>
              <a:off x="7400925" y="3183243"/>
              <a:ext cx="3603625" cy="749300"/>
            </a:xfrm>
            <a:custGeom>
              <a:avLst/>
              <a:gdLst>
                <a:gd name="T0" fmla="*/ 0 w 960"/>
                <a:gd name="T1" fmla="*/ 17 h 199"/>
                <a:gd name="T2" fmla="*/ 18 w 960"/>
                <a:gd name="T3" fmla="*/ 0 h 199"/>
                <a:gd name="T4" fmla="*/ 942 w 960"/>
                <a:gd name="T5" fmla="*/ 0 h 199"/>
                <a:gd name="T6" fmla="*/ 960 w 960"/>
                <a:gd name="T7" fmla="*/ 17 h 199"/>
                <a:gd name="T8" fmla="*/ 960 w 960"/>
                <a:gd name="T9" fmla="*/ 182 h 199"/>
                <a:gd name="T10" fmla="*/ 942 w 960"/>
                <a:gd name="T11" fmla="*/ 199 h 199"/>
                <a:gd name="T12" fmla="*/ 18 w 960"/>
                <a:gd name="T13" fmla="*/ 199 h 199"/>
                <a:gd name="T14" fmla="*/ 0 w 960"/>
                <a:gd name="T15" fmla="*/ 182 h 199"/>
                <a:gd name="T16" fmla="*/ 0 w 960"/>
                <a:gd name="T17" fmla="*/ 1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199">
                  <a:moveTo>
                    <a:pt x="0" y="17"/>
                  </a:moveTo>
                  <a:cubicBezTo>
                    <a:pt x="0" y="7"/>
                    <a:pt x="8" y="0"/>
                    <a:pt x="18" y="0"/>
                  </a:cubicBezTo>
                  <a:cubicBezTo>
                    <a:pt x="942" y="0"/>
                    <a:pt x="942" y="0"/>
                    <a:pt x="942" y="0"/>
                  </a:cubicBezTo>
                  <a:cubicBezTo>
                    <a:pt x="952" y="0"/>
                    <a:pt x="960" y="7"/>
                    <a:pt x="960" y="17"/>
                  </a:cubicBezTo>
                  <a:cubicBezTo>
                    <a:pt x="960" y="182"/>
                    <a:pt x="960" y="182"/>
                    <a:pt x="960" y="182"/>
                  </a:cubicBezTo>
                  <a:cubicBezTo>
                    <a:pt x="960" y="192"/>
                    <a:pt x="952" y="199"/>
                    <a:pt x="942" y="199"/>
                  </a:cubicBezTo>
                  <a:cubicBezTo>
                    <a:pt x="18" y="199"/>
                    <a:pt x="18" y="199"/>
                    <a:pt x="18" y="199"/>
                  </a:cubicBezTo>
                  <a:cubicBezTo>
                    <a:pt x="8" y="199"/>
                    <a:pt x="0" y="192"/>
                    <a:pt x="0" y="182"/>
                  </a:cubicBezTo>
                  <a:lnTo>
                    <a:pt x="0" y="17"/>
                  </a:ln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anchor="ctr" anchorCtr="0" compatLnSpc="1">
              <a:prstTxWarp prst="textNoShape">
                <a:avLst/>
              </a:prstTxWarp>
              <a:normAutofit/>
            </a:bodyPr>
            <a:lstStyle/>
            <a:p>
              <a:pPr algn="ctr"/>
              <a:r>
                <a:rPr lang="zh-CN" altLang="en-US" sz="2400" b="1" dirty="0">
                  <a:solidFill>
                    <a:schemeClr val="bg1"/>
                  </a:solidFill>
                </a:rPr>
                <a:t>误报率</a:t>
              </a:r>
            </a:p>
          </p:txBody>
        </p:sp>
      </p:grpSp>
      <p:sp>
        <p:nvSpPr>
          <p:cNvPr id="5" name="文本框 4">
            <a:extLst>
              <a:ext uri="{FF2B5EF4-FFF2-40B4-BE49-F238E27FC236}">
                <a16:creationId xmlns:a16="http://schemas.microsoft.com/office/drawing/2014/main" id="{6110718D-C955-C4B1-1558-A0E02ED151BE}"/>
              </a:ext>
            </a:extLst>
          </p:cNvPr>
          <p:cNvSpPr txBox="1"/>
          <p:nvPr/>
        </p:nvSpPr>
        <p:spPr>
          <a:xfrm>
            <a:off x="3551853" y="1282749"/>
            <a:ext cx="5085117" cy="461665"/>
          </a:xfrm>
          <a:prstGeom prst="rect">
            <a:avLst/>
          </a:prstGeom>
          <a:noFill/>
        </p:spPr>
        <p:txBody>
          <a:bodyPr wrap="square" rtlCol="0">
            <a:spAutoFit/>
          </a:bodyPr>
          <a:lstStyle/>
          <a:p>
            <a:pPr algn="ctr"/>
            <a:r>
              <a:rPr lang="zh-CN" altLang="en-US" sz="2400" b="1" dirty="0">
                <a:solidFill>
                  <a:schemeClr val="accent3">
                    <a:lumMod val="75000"/>
                  </a:schemeClr>
                </a:solidFill>
              </a:rPr>
              <a:t>衡量入侵检测系统</a:t>
            </a:r>
            <a:r>
              <a:rPr lang="en-US" altLang="zh-CN" sz="2400" b="1" dirty="0">
                <a:solidFill>
                  <a:schemeClr val="accent3">
                    <a:lumMod val="75000"/>
                  </a:schemeClr>
                </a:solidFill>
              </a:rPr>
              <a:t>IDS</a:t>
            </a:r>
            <a:r>
              <a:rPr lang="zh-CN" altLang="en-US" sz="2400" b="1" dirty="0">
                <a:solidFill>
                  <a:schemeClr val="accent3">
                    <a:lumMod val="75000"/>
                  </a:schemeClr>
                </a:solidFill>
              </a:rPr>
              <a:t>的重要依据</a:t>
            </a:r>
          </a:p>
        </p:txBody>
      </p:sp>
      <p:sp>
        <p:nvSpPr>
          <p:cNvPr id="8" name="箭头: 下 7">
            <a:extLst>
              <a:ext uri="{FF2B5EF4-FFF2-40B4-BE49-F238E27FC236}">
                <a16:creationId xmlns:a16="http://schemas.microsoft.com/office/drawing/2014/main" id="{1A835BCF-21E6-EE77-859C-250A36D39883}"/>
              </a:ext>
            </a:extLst>
          </p:cNvPr>
          <p:cNvSpPr/>
          <p:nvPr/>
        </p:nvSpPr>
        <p:spPr>
          <a:xfrm>
            <a:off x="749940" y="2137986"/>
            <a:ext cx="395799" cy="1775876"/>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FA9FF0B-3BEA-6561-5DB3-3193E7495F75}"/>
              </a:ext>
            </a:extLst>
          </p:cNvPr>
          <p:cNvSpPr txBox="1"/>
          <p:nvPr/>
        </p:nvSpPr>
        <p:spPr>
          <a:xfrm>
            <a:off x="1302749" y="2117777"/>
            <a:ext cx="3407620" cy="873637"/>
          </a:xfrm>
          <a:prstGeom prst="rect">
            <a:avLst/>
          </a:prstGeom>
          <a:noFill/>
        </p:spPr>
        <p:txBody>
          <a:bodyPr wrap="square" rtlCol="0">
            <a:spAutoFit/>
          </a:bodyPr>
          <a:lstStyle/>
          <a:p>
            <a:pPr>
              <a:lnSpc>
                <a:spcPct val="150000"/>
              </a:lnSpc>
            </a:pPr>
            <a:r>
              <a:rPr lang="zh-CN" altLang="en-US" b="1" dirty="0"/>
              <a:t>对于特定的</a:t>
            </a:r>
            <a:r>
              <a:rPr lang="en-US" altLang="zh-CN" b="1" dirty="0"/>
              <a:t>IDS</a:t>
            </a:r>
            <a:r>
              <a:rPr lang="zh-CN" altLang="en-US" b="1" dirty="0"/>
              <a:t>，可以通过调整某些参数或阈值来降低漏报率。</a:t>
            </a:r>
          </a:p>
        </p:txBody>
      </p:sp>
      <p:sp>
        <p:nvSpPr>
          <p:cNvPr id="17" name="箭头: 下 16">
            <a:extLst>
              <a:ext uri="{FF2B5EF4-FFF2-40B4-BE49-F238E27FC236}">
                <a16:creationId xmlns:a16="http://schemas.microsoft.com/office/drawing/2014/main" id="{B6398BD3-DC08-ACA1-F3BD-58A9DA73979E}"/>
              </a:ext>
            </a:extLst>
          </p:cNvPr>
          <p:cNvSpPr/>
          <p:nvPr/>
        </p:nvSpPr>
        <p:spPr>
          <a:xfrm rot="10800000">
            <a:off x="11004550" y="2137986"/>
            <a:ext cx="395799" cy="1775876"/>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ADC5444-2980-D398-2A20-83324C1AD903}"/>
              </a:ext>
            </a:extLst>
          </p:cNvPr>
          <p:cNvSpPr txBox="1"/>
          <p:nvPr/>
        </p:nvSpPr>
        <p:spPr>
          <a:xfrm>
            <a:off x="7596930" y="2137985"/>
            <a:ext cx="3407620" cy="458139"/>
          </a:xfrm>
          <a:prstGeom prst="rect">
            <a:avLst/>
          </a:prstGeom>
          <a:noFill/>
        </p:spPr>
        <p:txBody>
          <a:bodyPr wrap="square" rtlCol="0">
            <a:spAutoFit/>
          </a:bodyPr>
          <a:lstStyle/>
          <a:p>
            <a:pPr algn="r">
              <a:lnSpc>
                <a:spcPct val="150000"/>
              </a:lnSpc>
            </a:pPr>
            <a:r>
              <a:rPr lang="zh-CN" altLang="en-US" b="1" dirty="0"/>
              <a:t>但这同时会增大误报率</a:t>
            </a:r>
          </a:p>
        </p:txBody>
      </p:sp>
    </p:spTree>
    <p:custDataLst>
      <p:tags r:id="rId1"/>
    </p:custDataLst>
    <p:extLst>
      <p:ext uri="{BB962C8B-B14F-4D97-AF65-F5344CB8AC3E}">
        <p14:creationId xmlns:p14="http://schemas.microsoft.com/office/powerpoint/2010/main" val="160860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800" decel="100000"/>
                                        <p:tgtEl>
                                          <p:spTgt spid="6"/>
                                        </p:tgtEl>
                                      </p:cBhvr>
                                    </p:animEffect>
                                    <p:anim calcmode="lin" valueType="num">
                                      <p:cBhvr>
                                        <p:cTn id="15" dur="800" decel="100000" fill="hold"/>
                                        <p:tgtEl>
                                          <p:spTgt spid="6"/>
                                        </p:tgtEl>
                                        <p:attrNameLst>
                                          <p:attrName>style.rotation</p:attrName>
                                        </p:attrNameLst>
                                      </p:cBhvr>
                                      <p:tavLst>
                                        <p:tav tm="0">
                                          <p:val>
                                            <p:fltVal val="-90"/>
                                          </p:val>
                                        </p:tav>
                                        <p:tav tm="100000">
                                          <p:val>
                                            <p:fltVal val="0"/>
                                          </p:val>
                                        </p:tav>
                                      </p:tavLst>
                                    </p:anim>
                                    <p:anim calcmode="lin" valueType="num">
                                      <p:cBhvr>
                                        <p:cTn id="16" dur="800" decel="100000" fill="hold"/>
                                        <p:tgtEl>
                                          <p:spTgt spid="6"/>
                                        </p:tgtEl>
                                        <p:attrNameLst>
                                          <p:attrName>ppt_x</p:attrName>
                                        </p:attrNameLst>
                                      </p:cBhvr>
                                      <p:tavLst>
                                        <p:tav tm="0">
                                          <p:val>
                                            <p:strVal val="#ppt_x+0.4"/>
                                          </p:val>
                                        </p:tav>
                                        <p:tav tm="100000">
                                          <p:val>
                                            <p:strVal val="#ppt_x-0.05"/>
                                          </p:val>
                                        </p:tav>
                                      </p:tavLst>
                                    </p:anim>
                                    <p:anim calcmode="lin" valueType="num">
                                      <p:cBhvr>
                                        <p:cTn id="17" dur="800" decel="100000" fill="hold"/>
                                        <p:tgtEl>
                                          <p:spTgt spid="6"/>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p:tgtEl>
                                          <p:spTgt spid="7"/>
                                        </p:tgtEl>
                                        <p:attrNameLst>
                                          <p:attrName>ppt_y</p:attrName>
                                        </p:attrNameLst>
                                      </p:cBhvr>
                                      <p:tavLst>
                                        <p:tav tm="0">
                                          <p:val>
                                            <p:strVal val="#ppt_y-#ppt_h*1.125000"/>
                                          </p:val>
                                        </p:tav>
                                        <p:tav tm="100000">
                                          <p:val>
                                            <p:strVal val="#ppt_y"/>
                                          </p:val>
                                        </p:tav>
                                      </p:tavLst>
                                    </p:anim>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p:tgtEl>
                                          <p:spTgt spid="14"/>
                                        </p:tgtEl>
                                        <p:attrNameLst>
                                          <p:attrName>ppt_y</p:attrName>
                                        </p:attrNameLst>
                                      </p:cBhvr>
                                      <p:tavLst>
                                        <p:tav tm="0">
                                          <p:val>
                                            <p:strVal val="#ppt_y-#ppt_h*1.125000"/>
                                          </p:val>
                                        </p:tav>
                                        <p:tav tm="100000">
                                          <p:val>
                                            <p:strVal val="#ppt_y"/>
                                          </p:val>
                                        </p:tav>
                                      </p:tavLst>
                                    </p:anim>
                                    <p:animEffect transition="in" filter="wipe(down)">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5" grpId="0"/>
      <p:bldP spid="8" grpId="0" animBg="1"/>
      <p:bldP spid="9" grpId="0"/>
      <p:bldP spid="17" grpId="0" animBg="1"/>
      <p:bldP spid="18"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C2E58D-695E-2FAB-673D-D7BDB9BF44B6}"/>
              </a:ext>
            </a:extLst>
          </p:cNvPr>
          <p:cNvGrpSpPr/>
          <p:nvPr/>
        </p:nvGrpSpPr>
        <p:grpSpPr>
          <a:xfrm>
            <a:off x="2559678" y="1188116"/>
            <a:ext cx="7098583" cy="3159869"/>
            <a:chOff x="2559678" y="1188116"/>
            <a:chExt cx="7098583" cy="3159869"/>
          </a:xfrm>
        </p:grpSpPr>
        <p:sp>
          <p:nvSpPr>
            <p:cNvPr id="12" name="íşlïḍè"/>
            <p:cNvSpPr txBox="1"/>
            <p:nvPr/>
          </p:nvSpPr>
          <p:spPr>
            <a:xfrm>
              <a:off x="3965620" y="1188116"/>
              <a:ext cx="4287076" cy="419100"/>
            </a:xfrm>
            <a:prstGeom prst="rect">
              <a:avLst/>
            </a:prstGeom>
            <a:noFill/>
          </p:spPr>
          <p:txBody>
            <a:bodyPr wrap="square" lIns="91440" tIns="45720" rIns="91440" bIns="45720" anchor="ctr">
              <a:noAutofit/>
            </a:bodyPr>
            <a:lstStyle/>
            <a:p>
              <a:pPr algn="ctr"/>
              <a:r>
                <a:rPr lang="en-US" altLang="zh-CN" sz="2400" b="1" dirty="0"/>
                <a:t>7.9 </a:t>
              </a:r>
              <a:r>
                <a:rPr lang="zh-CN" altLang="en-US" sz="2400" b="1" dirty="0"/>
                <a:t>常见的网络攻击及其防范</a:t>
              </a:r>
              <a:endParaRPr lang="en-US" altLang="zh-CN" sz="2400" b="1" dirty="0"/>
            </a:p>
          </p:txBody>
        </p:sp>
        <p:grpSp>
          <p:nvGrpSpPr>
            <p:cNvPr id="6" name="组合 5"/>
            <p:cNvGrpSpPr/>
            <p:nvPr/>
          </p:nvGrpSpPr>
          <p:grpSpPr>
            <a:xfrm>
              <a:off x="2559678" y="1899813"/>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网络扫描</a:t>
                </a:r>
              </a:p>
            </p:txBody>
          </p:sp>
        </p:grpSp>
        <p:grpSp>
          <p:nvGrpSpPr>
            <p:cNvPr id="32" name="组合 31"/>
            <p:cNvGrpSpPr/>
            <p:nvPr/>
          </p:nvGrpSpPr>
          <p:grpSpPr>
            <a:xfrm>
              <a:off x="2559678" y="2826122"/>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网络监听</a:t>
                </a:r>
                <a:endParaRPr lang="zh-CN" altLang="en-US" sz="2200" b="1" dirty="0">
                  <a:solidFill>
                    <a:schemeClr val="tx1"/>
                  </a:solidFill>
                  <a:latin typeface="Arial Narrow" panose="020B0606020202030204" pitchFamily="34" charset="0"/>
                </a:endParaRPr>
              </a:p>
            </p:txBody>
          </p:sp>
        </p:grpSp>
        <p:grpSp>
          <p:nvGrpSpPr>
            <p:cNvPr id="10" name="组合 9">
              <a:extLst>
                <a:ext uri="{FF2B5EF4-FFF2-40B4-BE49-F238E27FC236}">
                  <a16:creationId xmlns:a16="http://schemas.microsoft.com/office/drawing/2014/main" id="{946A43D2-F696-C607-8F4E-C434B591D4D9}"/>
                </a:ext>
              </a:extLst>
            </p:cNvPr>
            <p:cNvGrpSpPr/>
            <p:nvPr/>
          </p:nvGrpSpPr>
          <p:grpSpPr>
            <a:xfrm>
              <a:off x="2559678" y="3752431"/>
              <a:ext cx="7098583" cy="595554"/>
              <a:chOff x="1183242" y="3390006"/>
              <a:chExt cx="7098583" cy="595554"/>
            </a:xfrm>
          </p:grpSpPr>
          <p:sp>
            <p:nvSpPr>
              <p:cNvPr id="11" name="平行四边形 10">
                <a:extLst>
                  <a:ext uri="{FF2B5EF4-FFF2-40B4-BE49-F238E27FC236}">
                    <a16:creationId xmlns:a16="http://schemas.microsoft.com/office/drawing/2014/main" id="{EC71F678-76B9-198B-8D49-5A5D73CA20E5}"/>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86CFDB69-6D0C-CEDD-D86D-A4E4C499E4F5}"/>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拒绝服务攻击</a:t>
                </a:r>
                <a:endParaRPr lang="zh-CN" altLang="en-US" sz="2200" b="1" dirty="0">
                  <a:solidFill>
                    <a:schemeClr val="tx1"/>
                  </a:solidFill>
                  <a:latin typeface="Arial Narrow" panose="020B0606020202030204" pitchFamily="34" charset="0"/>
                </a:endParaRPr>
              </a:p>
            </p:txBody>
          </p:sp>
        </p:grpSp>
      </p:grpSp>
    </p:spTree>
    <p:extLst>
      <p:ext uri="{BB962C8B-B14F-4D97-AF65-F5344CB8AC3E}">
        <p14:creationId xmlns:p14="http://schemas.microsoft.com/office/powerpoint/2010/main" val="281531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28" name="íşlïḍè">
            <a:extLst>
              <a:ext uri="{FF2B5EF4-FFF2-40B4-BE49-F238E27FC236}">
                <a16:creationId xmlns:a16="http://schemas.microsoft.com/office/drawing/2014/main" id="{D62AAFFB-A297-C716-F68B-6333D5AD3757}"/>
              </a:ext>
            </a:extLst>
          </p:cNvPr>
          <p:cNvSpPr txBox="1"/>
          <p:nvPr/>
        </p:nvSpPr>
        <p:spPr>
          <a:xfrm>
            <a:off x="1297408" y="1160980"/>
            <a:ext cx="10589792" cy="450843"/>
          </a:xfrm>
          <a:prstGeom prst="rect">
            <a:avLst/>
          </a:prstGeom>
          <a:noFill/>
        </p:spPr>
        <p:txBody>
          <a:bodyPr wrap="square" lIns="91440" tIns="45720" rIns="91440" bIns="45720" anchor="ctr">
            <a:noAutofit/>
          </a:bodyPr>
          <a:lstStyle/>
          <a:p>
            <a:r>
              <a:rPr lang="zh-CN" altLang="en-US" b="1" dirty="0"/>
              <a:t>网络扫描是</a:t>
            </a:r>
            <a:r>
              <a:rPr lang="zh-CN" altLang="en-US" b="1" dirty="0">
                <a:solidFill>
                  <a:srgbClr val="FF0000"/>
                </a:solidFill>
              </a:rPr>
              <a:t>获取攻击目标信息</a:t>
            </a:r>
            <a:r>
              <a:rPr lang="zh-CN" altLang="en-US" b="1" dirty="0"/>
              <a:t>的一种重要技术。</a:t>
            </a:r>
            <a:endParaRPr lang="en-US" altLang="zh-CN" b="1" dirty="0"/>
          </a:p>
        </p:txBody>
      </p:sp>
      <p:sp>
        <p:nvSpPr>
          <p:cNvPr id="29" name="矩形 28">
            <a:extLst>
              <a:ext uri="{FF2B5EF4-FFF2-40B4-BE49-F238E27FC236}">
                <a16:creationId xmlns:a16="http://schemas.microsoft.com/office/drawing/2014/main" id="{6F58980F-E63C-5B38-72A4-8C4A1CB4B56A}"/>
              </a:ext>
            </a:extLst>
          </p:cNvPr>
          <p:cNvSpPr/>
          <p:nvPr/>
        </p:nvSpPr>
        <p:spPr>
          <a:xfrm>
            <a:off x="1040431" y="12596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2220912D-AD78-4732-A7D3-827544264DF0}"/>
              </a:ext>
            </a:extLst>
          </p:cNvPr>
          <p:cNvSpPr txBox="1"/>
          <p:nvPr/>
        </p:nvSpPr>
        <p:spPr>
          <a:xfrm>
            <a:off x="1661710" y="1611823"/>
            <a:ext cx="10225490" cy="450843"/>
          </a:xfrm>
          <a:prstGeom prst="rect">
            <a:avLst/>
          </a:prstGeom>
          <a:noFill/>
        </p:spPr>
        <p:txBody>
          <a:bodyPr wrap="square" lIns="91440" tIns="45720" rIns="91440" bIns="45720" anchor="ctr">
            <a:noAutofit/>
          </a:bodyPr>
          <a:lstStyle/>
          <a:p>
            <a:r>
              <a:rPr lang="zh-CN" altLang="en-US" b="1" dirty="0"/>
              <a:t>攻击目标信息包括目的</a:t>
            </a:r>
            <a:r>
              <a:rPr lang="zh-CN" altLang="en-US" b="1" dirty="0">
                <a:solidFill>
                  <a:srgbClr val="FF0000"/>
                </a:solidFill>
              </a:rPr>
              <a:t>主机的</a:t>
            </a:r>
            <a:r>
              <a:rPr lang="en-US" altLang="zh-CN" b="1" dirty="0">
                <a:solidFill>
                  <a:srgbClr val="FF0000"/>
                </a:solidFill>
              </a:rPr>
              <a:t>IP</a:t>
            </a:r>
            <a:r>
              <a:rPr lang="zh-CN" altLang="en-US" b="1" dirty="0">
                <a:solidFill>
                  <a:srgbClr val="FF0000"/>
                </a:solidFill>
              </a:rPr>
              <a:t>地址</a:t>
            </a:r>
            <a:r>
              <a:rPr lang="zh-CN" altLang="en-US" b="1" dirty="0"/>
              <a:t>、</a:t>
            </a:r>
            <a:r>
              <a:rPr lang="zh-CN" altLang="en-US" b="1" dirty="0">
                <a:solidFill>
                  <a:srgbClr val="FF0000"/>
                </a:solidFill>
              </a:rPr>
              <a:t>操作系统</a:t>
            </a:r>
            <a:r>
              <a:rPr lang="zh-CN" altLang="en-US" b="1" dirty="0"/>
              <a:t>、</a:t>
            </a:r>
            <a:r>
              <a:rPr lang="zh-CN" altLang="en-US" b="1" dirty="0">
                <a:solidFill>
                  <a:srgbClr val="FF0000"/>
                </a:solidFill>
              </a:rPr>
              <a:t>运行的程序</a:t>
            </a:r>
            <a:r>
              <a:rPr lang="zh-CN" altLang="en-US" b="1" dirty="0"/>
              <a:t>及</a:t>
            </a:r>
            <a:r>
              <a:rPr lang="zh-CN" altLang="en-US" b="1" dirty="0">
                <a:solidFill>
                  <a:srgbClr val="FF0000"/>
                </a:solidFill>
              </a:rPr>
              <a:t>存在的漏洞</a:t>
            </a:r>
            <a:r>
              <a:rPr lang="zh-CN" altLang="en-US" b="1" dirty="0"/>
              <a:t>等。</a:t>
            </a:r>
            <a:endParaRPr lang="en-US" altLang="zh-CN" b="1" dirty="0"/>
          </a:p>
        </p:txBody>
      </p:sp>
      <p:sp>
        <p:nvSpPr>
          <p:cNvPr id="31" name="矩形 30">
            <a:extLst>
              <a:ext uri="{FF2B5EF4-FFF2-40B4-BE49-F238E27FC236}">
                <a16:creationId xmlns:a16="http://schemas.microsoft.com/office/drawing/2014/main" id="{3BEE169C-AA82-311C-D126-A9A4F844425C}"/>
              </a:ext>
            </a:extLst>
          </p:cNvPr>
          <p:cNvSpPr/>
          <p:nvPr/>
        </p:nvSpPr>
        <p:spPr>
          <a:xfrm>
            <a:off x="1404733" y="171053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íşlïḍè">
            <a:extLst>
              <a:ext uri="{FF2B5EF4-FFF2-40B4-BE49-F238E27FC236}">
                <a16:creationId xmlns:a16="http://schemas.microsoft.com/office/drawing/2014/main" id="{C6E8306C-41C9-4EC5-251C-3B481405B35B}"/>
              </a:ext>
            </a:extLst>
          </p:cNvPr>
          <p:cNvSpPr txBox="1"/>
          <p:nvPr/>
        </p:nvSpPr>
        <p:spPr>
          <a:xfrm>
            <a:off x="1661710" y="2161376"/>
            <a:ext cx="10225490" cy="722919"/>
          </a:xfrm>
          <a:prstGeom prst="rect">
            <a:avLst/>
          </a:prstGeom>
          <a:noFill/>
        </p:spPr>
        <p:txBody>
          <a:bodyPr wrap="square" lIns="91440" tIns="45720" rIns="91440" bIns="45720" anchor="ctr">
            <a:noAutofit/>
          </a:bodyPr>
          <a:lstStyle/>
          <a:p>
            <a:r>
              <a:rPr lang="zh-CN" altLang="en-US" b="1" dirty="0"/>
              <a:t>在进行网络攻击之前，</a:t>
            </a:r>
            <a:r>
              <a:rPr lang="zh-CN" altLang="en-US" b="1" dirty="0">
                <a:solidFill>
                  <a:srgbClr val="FF0000"/>
                </a:solidFill>
              </a:rPr>
              <a:t>对攻击目标的信息掌握得越全面和具体</a:t>
            </a:r>
            <a:r>
              <a:rPr lang="zh-CN" altLang="en-US" b="1" dirty="0"/>
              <a:t>，就越能</a:t>
            </a:r>
            <a:r>
              <a:rPr lang="zh-CN" altLang="en-US" b="1" dirty="0">
                <a:solidFill>
                  <a:srgbClr val="FF0000"/>
                </a:solidFill>
              </a:rPr>
              <a:t>有效合理地制定出攻击策略和攻击方法</a:t>
            </a:r>
            <a:r>
              <a:rPr lang="zh-CN" altLang="en-US" b="1" dirty="0"/>
              <a:t>，进而</a:t>
            </a:r>
            <a:r>
              <a:rPr lang="zh-CN" altLang="en-US" b="1" dirty="0">
                <a:solidFill>
                  <a:srgbClr val="FF0000"/>
                </a:solidFill>
              </a:rPr>
              <a:t>提高网络攻击的成功率</a:t>
            </a:r>
            <a:r>
              <a:rPr lang="zh-CN" altLang="en-US" b="1" dirty="0"/>
              <a:t>。</a:t>
            </a:r>
            <a:endParaRPr lang="en-US" altLang="zh-CN" b="1" dirty="0"/>
          </a:p>
        </p:txBody>
      </p:sp>
      <p:sp>
        <p:nvSpPr>
          <p:cNvPr id="39" name="矩形 38">
            <a:extLst>
              <a:ext uri="{FF2B5EF4-FFF2-40B4-BE49-F238E27FC236}">
                <a16:creationId xmlns:a16="http://schemas.microsoft.com/office/drawing/2014/main" id="{9B2311D5-BE18-6B4F-A044-560241903C2F}"/>
              </a:ext>
            </a:extLst>
          </p:cNvPr>
          <p:cNvSpPr/>
          <p:nvPr/>
        </p:nvSpPr>
        <p:spPr>
          <a:xfrm>
            <a:off x="1404733" y="226008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şlïḍè">
            <a:extLst>
              <a:ext uri="{FF2B5EF4-FFF2-40B4-BE49-F238E27FC236}">
                <a16:creationId xmlns:a16="http://schemas.microsoft.com/office/drawing/2014/main" id="{9CC282A0-44D0-8BC2-6F7B-620D61093E82}"/>
              </a:ext>
            </a:extLst>
          </p:cNvPr>
          <p:cNvSpPr txBox="1"/>
          <p:nvPr/>
        </p:nvSpPr>
        <p:spPr>
          <a:xfrm>
            <a:off x="1297408" y="2979981"/>
            <a:ext cx="10589792" cy="450843"/>
          </a:xfrm>
          <a:prstGeom prst="rect">
            <a:avLst/>
          </a:prstGeom>
          <a:noFill/>
        </p:spPr>
        <p:txBody>
          <a:bodyPr wrap="square" lIns="91440" tIns="45720" rIns="91440" bIns="45720" anchor="ctr">
            <a:noAutofit/>
          </a:bodyPr>
          <a:lstStyle/>
          <a:p>
            <a:r>
              <a:rPr lang="zh-CN" altLang="en-US" b="1" dirty="0"/>
              <a:t>网络扫描主要有四种类型：</a:t>
            </a:r>
            <a:endParaRPr lang="en-US" altLang="zh-CN" b="1" dirty="0"/>
          </a:p>
        </p:txBody>
      </p:sp>
      <p:sp>
        <p:nvSpPr>
          <p:cNvPr id="44" name="矩形 43">
            <a:extLst>
              <a:ext uri="{FF2B5EF4-FFF2-40B4-BE49-F238E27FC236}">
                <a16:creationId xmlns:a16="http://schemas.microsoft.com/office/drawing/2014/main" id="{21CE3550-8821-FEBE-C29F-838892E94C33}"/>
              </a:ext>
            </a:extLst>
          </p:cNvPr>
          <p:cNvSpPr/>
          <p:nvPr/>
        </p:nvSpPr>
        <p:spPr>
          <a:xfrm>
            <a:off x="1040431" y="307869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7D84B3F-B3D4-5A80-54C3-0360D395798C}"/>
              </a:ext>
            </a:extLst>
          </p:cNvPr>
          <p:cNvSpPr/>
          <p:nvPr/>
        </p:nvSpPr>
        <p:spPr>
          <a:xfrm>
            <a:off x="1404733" y="3664101"/>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1404733" y="4268330"/>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1404733" y="4872559"/>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1404733" y="5476789"/>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Tree>
    <p:custDataLst>
      <p:tags r:id="rId1"/>
    </p:custDataLst>
    <p:extLst>
      <p:ext uri="{BB962C8B-B14F-4D97-AF65-F5344CB8AC3E}">
        <p14:creationId xmlns:p14="http://schemas.microsoft.com/office/powerpoint/2010/main" val="95901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 calcmode="lin" valueType="num">
                                      <p:cBhvr>
                                        <p:cTn id="26" dur="500" fill="hold"/>
                                        <p:tgtEl>
                                          <p:spTgt spid="31"/>
                                        </p:tgtEl>
                                        <p:attrNameLst>
                                          <p:attrName>style.rotation</p:attrName>
                                        </p:attrNameLst>
                                      </p:cBhvr>
                                      <p:tavLst>
                                        <p:tav tm="0">
                                          <p:val>
                                            <p:fltVal val="360"/>
                                          </p:val>
                                        </p:tav>
                                        <p:tav tm="100000">
                                          <p:val>
                                            <p:fltVal val="0"/>
                                          </p:val>
                                        </p:tav>
                                      </p:tavLst>
                                    </p:anim>
                                    <p:animEffect transition="in" filter="fade">
                                      <p:cBhvr>
                                        <p:cTn id="27" dur="500"/>
                                        <p:tgtEl>
                                          <p:spTgt spid="31"/>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 calcmode="lin" valueType="num">
                                      <p:cBhvr>
                                        <p:cTn id="37" dur="500" fill="hold"/>
                                        <p:tgtEl>
                                          <p:spTgt spid="39"/>
                                        </p:tgtEl>
                                        <p:attrNameLst>
                                          <p:attrName>style.rotation</p:attrName>
                                        </p:attrNameLst>
                                      </p:cBhvr>
                                      <p:tavLst>
                                        <p:tav tm="0">
                                          <p:val>
                                            <p:fltVal val="360"/>
                                          </p:val>
                                        </p:tav>
                                        <p:tav tm="100000">
                                          <p:val>
                                            <p:fltVal val="0"/>
                                          </p:val>
                                        </p:tav>
                                      </p:tavLst>
                                    </p:anim>
                                    <p:animEffect transition="in" filter="fade">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 calcmode="lin" valueType="num">
                                      <p:cBhvr>
                                        <p:cTn id="48" dur="500" fill="hold"/>
                                        <p:tgtEl>
                                          <p:spTgt spid="44"/>
                                        </p:tgtEl>
                                        <p:attrNameLst>
                                          <p:attrName>style.rotation</p:attrName>
                                        </p:attrNameLst>
                                      </p:cBhvr>
                                      <p:tavLst>
                                        <p:tav tm="0">
                                          <p:val>
                                            <p:fltVal val="360"/>
                                          </p:val>
                                        </p:tav>
                                        <p:tav tm="100000">
                                          <p:val>
                                            <p:fltVal val="0"/>
                                          </p:val>
                                        </p:tav>
                                      </p:tavLst>
                                    </p:anim>
                                    <p:animEffect transition="in" filter="fade">
                                      <p:cBhvr>
                                        <p:cTn id="49" dur="500"/>
                                        <p:tgtEl>
                                          <p:spTgt spid="44"/>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p:cTn id="64" dur="500" fill="hold"/>
                                        <p:tgtEl>
                                          <p:spTgt spid="45"/>
                                        </p:tgtEl>
                                        <p:attrNameLst>
                                          <p:attrName>ppt_w</p:attrName>
                                        </p:attrNameLst>
                                      </p:cBhvr>
                                      <p:tavLst>
                                        <p:tav tm="0">
                                          <p:val>
                                            <p:fltVal val="0"/>
                                          </p:val>
                                        </p:tav>
                                        <p:tav tm="100000">
                                          <p:val>
                                            <p:strVal val="#ppt_w"/>
                                          </p:val>
                                        </p:tav>
                                      </p:tavLst>
                                    </p:anim>
                                    <p:anim calcmode="lin" valueType="num">
                                      <p:cBhvr>
                                        <p:cTn id="65" dur="500" fill="hold"/>
                                        <p:tgtEl>
                                          <p:spTgt spid="45"/>
                                        </p:tgtEl>
                                        <p:attrNameLst>
                                          <p:attrName>ppt_h</p:attrName>
                                        </p:attrNameLst>
                                      </p:cBhvr>
                                      <p:tavLst>
                                        <p:tav tm="0">
                                          <p:val>
                                            <p:fltVal val="0"/>
                                          </p:val>
                                        </p:tav>
                                        <p:tav tm="100000">
                                          <p:val>
                                            <p:strVal val="#ppt_h"/>
                                          </p:val>
                                        </p:tav>
                                      </p:tavLst>
                                    </p:anim>
                                    <p:animEffect transition="in" filter="fade">
                                      <p:cBhvr>
                                        <p:cTn id="66" dur="500"/>
                                        <p:tgtEl>
                                          <p:spTgt spid="45"/>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p:cTn id="71" dur="500" fill="hold"/>
                                        <p:tgtEl>
                                          <p:spTgt spid="46"/>
                                        </p:tgtEl>
                                        <p:attrNameLst>
                                          <p:attrName>ppt_w</p:attrName>
                                        </p:attrNameLst>
                                      </p:cBhvr>
                                      <p:tavLst>
                                        <p:tav tm="0">
                                          <p:val>
                                            <p:fltVal val="0"/>
                                          </p:val>
                                        </p:tav>
                                        <p:tav tm="100000">
                                          <p:val>
                                            <p:strVal val="#ppt_w"/>
                                          </p:val>
                                        </p:tav>
                                      </p:tavLst>
                                    </p:anim>
                                    <p:anim calcmode="lin" valueType="num">
                                      <p:cBhvr>
                                        <p:cTn id="72" dur="500" fill="hold"/>
                                        <p:tgtEl>
                                          <p:spTgt spid="46"/>
                                        </p:tgtEl>
                                        <p:attrNameLst>
                                          <p:attrName>ppt_h</p:attrName>
                                        </p:attrNameLst>
                                      </p:cBhvr>
                                      <p:tavLst>
                                        <p:tav tm="0">
                                          <p:val>
                                            <p:fltVal val="0"/>
                                          </p:val>
                                        </p:tav>
                                        <p:tav tm="100000">
                                          <p:val>
                                            <p:strVal val="#ppt_h"/>
                                          </p:val>
                                        </p:tav>
                                      </p:tavLst>
                                    </p:anim>
                                    <p:animEffect transition="in" filter="fade">
                                      <p:cBhvr>
                                        <p:cTn id="73" dur="500"/>
                                        <p:tgtEl>
                                          <p:spTgt spid="46"/>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animEffect transition="in" filter="fade">
                                      <p:cBhvr>
                                        <p:cTn id="8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p:bldP spid="31" grpId="0" animBg="1"/>
      <p:bldP spid="38" grpId="0"/>
      <p:bldP spid="39" grpId="0" animBg="1"/>
      <p:bldP spid="43" grpId="0"/>
      <p:bldP spid="44" grpId="0" animBg="1"/>
      <p:bldP spid="8" grpId="0" animBg="1"/>
      <p:bldP spid="45" grpId="0" animBg="1"/>
      <p:bldP spid="46" grpId="0" animBg="1"/>
      <p:bldP spid="50"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注: 右箭头 9">
            <a:extLst>
              <a:ext uri="{FF2B5EF4-FFF2-40B4-BE49-F238E27FC236}">
                <a16:creationId xmlns:a16="http://schemas.microsoft.com/office/drawing/2014/main" id="{BE082624-4ED0-1132-DA51-0D738152B8BC}"/>
              </a:ext>
            </a:extLst>
          </p:cNvPr>
          <p:cNvSpPr/>
          <p:nvPr/>
        </p:nvSpPr>
        <p:spPr>
          <a:xfrm>
            <a:off x="3558923" y="3883483"/>
            <a:ext cx="2460329" cy="369329"/>
          </a:xfrm>
          <a:prstGeom prst="rightArrowCallout">
            <a:avLst>
              <a:gd name="adj1" fmla="val 25000"/>
              <a:gd name="adj2" fmla="val 25000"/>
              <a:gd name="adj3" fmla="val 25000"/>
              <a:gd name="adj4" fmla="val 9090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ICMP</a:t>
            </a:r>
            <a:r>
              <a:rPr lang="zh-CN" altLang="en-US" b="1" dirty="0"/>
              <a:t>查询报文</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19" name="íşlïḍè">
            <a:extLst>
              <a:ext uri="{FF2B5EF4-FFF2-40B4-BE49-F238E27FC236}">
                <a16:creationId xmlns:a16="http://schemas.microsoft.com/office/drawing/2014/main" id="{A3900BDC-CC0C-F592-4128-3AD2653DCC67}"/>
              </a:ext>
            </a:extLst>
          </p:cNvPr>
          <p:cNvSpPr txBox="1"/>
          <p:nvPr/>
        </p:nvSpPr>
        <p:spPr>
          <a:xfrm>
            <a:off x="1190082" y="1994313"/>
            <a:ext cx="10697117" cy="742309"/>
          </a:xfrm>
          <a:prstGeom prst="rect">
            <a:avLst/>
          </a:prstGeom>
          <a:noFill/>
        </p:spPr>
        <p:txBody>
          <a:bodyPr wrap="square" lIns="91440" tIns="45720" rIns="91440" bIns="45720" anchor="ctr">
            <a:noAutofit/>
          </a:bodyPr>
          <a:lstStyle/>
          <a:p>
            <a:r>
              <a:rPr lang="zh-CN" altLang="en-US" b="1" dirty="0"/>
              <a:t>主机发现是指搜索要攻击的主机，这是对其进行攻击的前提。搜索要攻击的主机，实际上是要</a:t>
            </a:r>
            <a:r>
              <a:rPr lang="zh-CN" altLang="en-US" b="1" dirty="0">
                <a:solidFill>
                  <a:srgbClr val="FF0000"/>
                </a:solidFill>
              </a:rPr>
              <a:t>确定该目标主机的</a:t>
            </a:r>
            <a:r>
              <a:rPr lang="en-US" altLang="zh-CN" b="1" dirty="0">
                <a:solidFill>
                  <a:srgbClr val="FF0000"/>
                </a:solidFill>
              </a:rPr>
              <a:t>IP</a:t>
            </a:r>
            <a:r>
              <a:rPr lang="zh-CN" altLang="en-US" b="1" dirty="0">
                <a:solidFill>
                  <a:srgbClr val="FF0000"/>
                </a:solidFill>
              </a:rPr>
              <a:t>地址</a:t>
            </a:r>
            <a:r>
              <a:rPr lang="zh-CN" altLang="en-US" b="1" dirty="0"/>
              <a:t>。</a:t>
            </a:r>
            <a:endParaRPr lang="en-US" altLang="zh-CN" b="1" dirty="0"/>
          </a:p>
        </p:txBody>
      </p:sp>
      <p:sp>
        <p:nvSpPr>
          <p:cNvPr id="20" name="矩形 19">
            <a:extLst>
              <a:ext uri="{FF2B5EF4-FFF2-40B4-BE49-F238E27FC236}">
                <a16:creationId xmlns:a16="http://schemas.microsoft.com/office/drawing/2014/main" id="{6C28F2A0-3073-931F-D63F-EA7C462746A6}"/>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B41F4AD8-ED7E-C42B-979E-ABFD4C898977}"/>
              </a:ext>
            </a:extLst>
          </p:cNvPr>
          <p:cNvSpPr txBox="1"/>
          <p:nvPr/>
        </p:nvSpPr>
        <p:spPr>
          <a:xfrm>
            <a:off x="1190082" y="2824743"/>
            <a:ext cx="10697117" cy="457888"/>
          </a:xfrm>
          <a:prstGeom prst="rect">
            <a:avLst/>
          </a:prstGeom>
          <a:noFill/>
        </p:spPr>
        <p:txBody>
          <a:bodyPr wrap="square" lIns="91440" tIns="45720" rIns="91440" bIns="45720" anchor="ctr">
            <a:noAutofit/>
          </a:bodyPr>
          <a:lstStyle/>
          <a:p>
            <a:r>
              <a:rPr lang="zh-CN" altLang="en-US" b="1" dirty="0"/>
              <a:t>进行主机发现的主要方法是利用</a:t>
            </a:r>
            <a:r>
              <a:rPr lang="zh-CN" altLang="en-US" b="1" dirty="0">
                <a:solidFill>
                  <a:srgbClr val="FF0000"/>
                </a:solidFill>
              </a:rPr>
              <a:t>网际控制报文协议</a:t>
            </a:r>
            <a:r>
              <a:rPr lang="en-US" altLang="zh-CN" b="1" dirty="0">
                <a:solidFill>
                  <a:srgbClr val="FF0000"/>
                </a:solidFill>
              </a:rPr>
              <a:t>ICMP</a:t>
            </a:r>
            <a:r>
              <a:rPr lang="zh-CN" altLang="en-US" b="1" dirty="0"/>
              <a:t>。</a:t>
            </a:r>
            <a:endParaRPr lang="en-US" altLang="zh-CN" b="1" dirty="0"/>
          </a:p>
        </p:txBody>
      </p:sp>
      <p:sp>
        <p:nvSpPr>
          <p:cNvPr id="22" name="矩形 21">
            <a:extLst>
              <a:ext uri="{FF2B5EF4-FFF2-40B4-BE49-F238E27FC236}">
                <a16:creationId xmlns:a16="http://schemas.microsoft.com/office/drawing/2014/main" id="{BEDAE8AB-B9F1-494E-D9BC-B17C3D9B0542}"/>
              </a:ext>
            </a:extLst>
          </p:cNvPr>
          <p:cNvSpPr/>
          <p:nvPr/>
        </p:nvSpPr>
        <p:spPr>
          <a:xfrm>
            <a:off x="933106" y="292345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B92A08B-6B56-48CE-DDC2-33B3B9D27CBA}"/>
              </a:ext>
            </a:extLst>
          </p:cNvPr>
          <p:cNvGrpSpPr/>
          <p:nvPr/>
        </p:nvGrpSpPr>
        <p:grpSpPr>
          <a:xfrm>
            <a:off x="2439036" y="3909117"/>
            <a:ext cx="7313928" cy="1096546"/>
            <a:chOff x="2439036" y="3909117"/>
            <a:chExt cx="7313928" cy="1096546"/>
          </a:xfrm>
        </p:grpSpPr>
        <p:cxnSp>
          <p:nvCxnSpPr>
            <p:cNvPr id="24" name="直接连接符 23">
              <a:extLst>
                <a:ext uri="{FF2B5EF4-FFF2-40B4-BE49-F238E27FC236}">
                  <a16:creationId xmlns:a16="http://schemas.microsoft.com/office/drawing/2014/main" id="{BEE32F12-0568-0A24-A075-15A6940D5B81}"/>
                </a:ext>
              </a:extLst>
            </p:cNvPr>
            <p:cNvCxnSpPr>
              <a:cxnSpLocks/>
            </p:cNvCxnSpPr>
            <p:nvPr/>
          </p:nvCxnSpPr>
          <p:spPr>
            <a:xfrm>
              <a:off x="3204223" y="4324753"/>
              <a:ext cx="5840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24">
              <a:extLst>
                <a:ext uri="{FF2B5EF4-FFF2-40B4-BE49-F238E27FC236}">
                  <a16:creationId xmlns:a16="http://schemas.microsoft.com/office/drawing/2014/main" id="{7F4E7B44-3346-D44D-BC64-9A4F6EAC8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6265" y="3909117"/>
              <a:ext cx="662814" cy="641082"/>
            </a:xfrm>
            <a:prstGeom prst="rect">
              <a:avLst/>
            </a:prstGeom>
          </p:spPr>
        </p:pic>
        <p:pic>
          <p:nvPicPr>
            <p:cNvPr id="34" name="图形 33">
              <a:extLst>
                <a:ext uri="{FF2B5EF4-FFF2-40B4-BE49-F238E27FC236}">
                  <a16:creationId xmlns:a16="http://schemas.microsoft.com/office/drawing/2014/main" id="{759F034B-6F90-0DF1-8D44-8BD0DAAB6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2921" y="3909117"/>
              <a:ext cx="662814" cy="641082"/>
            </a:xfrm>
            <a:prstGeom prst="rect">
              <a:avLst/>
            </a:prstGeom>
          </p:spPr>
        </p:pic>
        <p:sp>
          <p:nvSpPr>
            <p:cNvPr id="7" name="文本框 6">
              <a:extLst>
                <a:ext uri="{FF2B5EF4-FFF2-40B4-BE49-F238E27FC236}">
                  <a16:creationId xmlns:a16="http://schemas.microsoft.com/office/drawing/2014/main" id="{AF4B2210-03FB-0FE0-B364-F7969FAE856C}"/>
                </a:ext>
              </a:extLst>
            </p:cNvPr>
            <p:cNvSpPr txBox="1"/>
            <p:nvPr/>
          </p:nvSpPr>
          <p:spPr>
            <a:xfrm>
              <a:off x="2439036" y="4636331"/>
              <a:ext cx="1197272" cy="369332"/>
            </a:xfrm>
            <a:prstGeom prst="rect">
              <a:avLst/>
            </a:prstGeom>
            <a:noFill/>
          </p:spPr>
          <p:txBody>
            <a:bodyPr wrap="square" rtlCol="0">
              <a:spAutoFit/>
            </a:bodyPr>
            <a:lstStyle/>
            <a:p>
              <a:pPr algn="ctr"/>
              <a:r>
                <a:rPr lang="zh-CN" altLang="en-US" b="1" dirty="0"/>
                <a:t>攻击者</a:t>
              </a:r>
            </a:p>
          </p:txBody>
        </p:sp>
        <p:sp>
          <p:nvSpPr>
            <p:cNvPr id="35" name="文本框 34">
              <a:extLst>
                <a:ext uri="{FF2B5EF4-FFF2-40B4-BE49-F238E27FC236}">
                  <a16:creationId xmlns:a16="http://schemas.microsoft.com/office/drawing/2014/main" id="{3045122C-03A6-1DFB-EF8C-76795297B1AD}"/>
                </a:ext>
              </a:extLst>
            </p:cNvPr>
            <p:cNvSpPr txBox="1"/>
            <p:nvPr/>
          </p:nvSpPr>
          <p:spPr>
            <a:xfrm>
              <a:off x="8555692" y="4596503"/>
              <a:ext cx="1197272" cy="369332"/>
            </a:xfrm>
            <a:prstGeom prst="rect">
              <a:avLst/>
            </a:prstGeom>
            <a:noFill/>
          </p:spPr>
          <p:txBody>
            <a:bodyPr wrap="square" rtlCol="0">
              <a:spAutoFit/>
            </a:bodyPr>
            <a:lstStyle/>
            <a:p>
              <a:pPr algn="ctr"/>
              <a:r>
                <a:rPr lang="zh-CN" altLang="en-US" b="1" dirty="0"/>
                <a:t>用户</a:t>
              </a:r>
            </a:p>
          </p:txBody>
        </p:sp>
      </p:grpSp>
    </p:spTree>
    <p:custDataLst>
      <p:tags r:id="rId1"/>
    </p:custDataLst>
    <p:extLst>
      <p:ext uri="{BB962C8B-B14F-4D97-AF65-F5344CB8AC3E}">
        <p14:creationId xmlns:p14="http://schemas.microsoft.com/office/powerpoint/2010/main" val="368221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 calcmode="lin" valueType="num">
                                      <p:cBhvr>
                                        <p:cTn id="20" dur="500" fill="hold"/>
                                        <p:tgtEl>
                                          <p:spTgt spid="22"/>
                                        </p:tgtEl>
                                        <p:attrNameLst>
                                          <p:attrName>style.rotation</p:attrName>
                                        </p:attrNameLst>
                                      </p:cBhvr>
                                      <p:tavLst>
                                        <p:tav tm="0">
                                          <p:val>
                                            <p:fltVal val="360"/>
                                          </p:val>
                                        </p:tav>
                                        <p:tav tm="100000">
                                          <p:val>
                                            <p:fltVal val="0"/>
                                          </p:val>
                                        </p:tav>
                                      </p:tavLst>
                                    </p:anim>
                                    <p:animEffect transition="in" filter="fade">
                                      <p:cBhvr>
                                        <p:cTn id="21" dur="500"/>
                                        <p:tgtEl>
                                          <p:spTgt spid="22"/>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800" decel="100000"/>
                                        <p:tgtEl>
                                          <p:spTgt spid="9"/>
                                        </p:tgtEl>
                                      </p:cBhvr>
                                    </p:animEffect>
                                    <p:anim calcmode="lin" valueType="num">
                                      <p:cBhvr>
                                        <p:cTn id="30" dur="800" decel="100000" fill="hold"/>
                                        <p:tgtEl>
                                          <p:spTgt spid="9"/>
                                        </p:tgtEl>
                                        <p:attrNameLst>
                                          <p:attrName>style.rotation</p:attrName>
                                        </p:attrNameLst>
                                      </p:cBhvr>
                                      <p:tavLst>
                                        <p:tav tm="0">
                                          <p:val>
                                            <p:fltVal val="-90"/>
                                          </p:val>
                                        </p:tav>
                                        <p:tav tm="100000">
                                          <p:val>
                                            <p:fltVal val="0"/>
                                          </p:val>
                                        </p:tav>
                                      </p:tavLst>
                                    </p:anim>
                                    <p:anim calcmode="lin" valueType="num">
                                      <p:cBhvr>
                                        <p:cTn id="31" dur="800" decel="100000" fill="hold"/>
                                        <p:tgtEl>
                                          <p:spTgt spid="9"/>
                                        </p:tgtEl>
                                        <p:attrNameLst>
                                          <p:attrName>ppt_x</p:attrName>
                                        </p:attrNameLst>
                                      </p:cBhvr>
                                      <p:tavLst>
                                        <p:tav tm="0">
                                          <p:val>
                                            <p:strVal val="#ppt_x+0.4"/>
                                          </p:val>
                                        </p:tav>
                                        <p:tav tm="100000">
                                          <p:val>
                                            <p:strVal val="#ppt_x-0.05"/>
                                          </p:val>
                                        </p:tav>
                                      </p:tavLst>
                                    </p:anim>
                                    <p:anim calcmode="lin" valueType="num">
                                      <p:cBhvr>
                                        <p:cTn id="32" dur="800" decel="100000" fill="hold"/>
                                        <p:tgtEl>
                                          <p:spTgt spid="9"/>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p:tgtEl>
                                          <p:spTgt spid="10"/>
                                        </p:tgtEl>
                                        <p:attrNameLst>
                                          <p:attrName>ppt_x</p:attrName>
                                        </p:attrNameLst>
                                      </p:cBhvr>
                                      <p:tavLst>
                                        <p:tav tm="0">
                                          <p:val>
                                            <p:strVal val="#ppt_x-#ppt_w*1.125000"/>
                                          </p:val>
                                        </p:tav>
                                        <p:tav tm="100000">
                                          <p:val>
                                            <p:strVal val="#ppt_x"/>
                                          </p:val>
                                        </p:tav>
                                      </p:tavLst>
                                    </p:anim>
                                    <p:animEffect transition="in" filter="wipe(right)">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注: 左箭头 4">
            <a:extLst>
              <a:ext uri="{FF2B5EF4-FFF2-40B4-BE49-F238E27FC236}">
                <a16:creationId xmlns:a16="http://schemas.microsoft.com/office/drawing/2014/main" id="{E86B1642-FDC1-8814-B2AE-BC8BB9A47AB0}"/>
              </a:ext>
            </a:extLst>
          </p:cNvPr>
          <p:cNvSpPr/>
          <p:nvPr/>
        </p:nvSpPr>
        <p:spPr>
          <a:xfrm>
            <a:off x="6504053" y="4411375"/>
            <a:ext cx="2362724" cy="369327"/>
          </a:xfrm>
          <a:prstGeom prst="leftArrowCallout">
            <a:avLst>
              <a:gd name="adj1" fmla="val 25000"/>
              <a:gd name="adj2" fmla="val 25000"/>
              <a:gd name="adj3" fmla="val 25000"/>
              <a:gd name="adj4" fmla="val 8943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ICMP</a:t>
            </a:r>
            <a:r>
              <a:rPr lang="zh-CN" altLang="en-US" b="1" dirty="0"/>
              <a:t>应答报文</a:t>
            </a:r>
          </a:p>
        </p:txBody>
      </p:sp>
      <p:sp>
        <p:nvSpPr>
          <p:cNvPr id="10" name="标注: 右箭头 9">
            <a:extLst>
              <a:ext uri="{FF2B5EF4-FFF2-40B4-BE49-F238E27FC236}">
                <a16:creationId xmlns:a16="http://schemas.microsoft.com/office/drawing/2014/main" id="{BE082624-4ED0-1132-DA51-0D738152B8BC}"/>
              </a:ext>
            </a:extLst>
          </p:cNvPr>
          <p:cNvSpPr/>
          <p:nvPr/>
        </p:nvSpPr>
        <p:spPr>
          <a:xfrm>
            <a:off x="6913907" y="3883483"/>
            <a:ext cx="2460329" cy="369329"/>
          </a:xfrm>
          <a:prstGeom prst="rightArrowCallout">
            <a:avLst>
              <a:gd name="adj1" fmla="val 25000"/>
              <a:gd name="adj2" fmla="val 25000"/>
              <a:gd name="adj3" fmla="val 25000"/>
              <a:gd name="adj4" fmla="val 9090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ICMP</a:t>
            </a:r>
            <a:r>
              <a:rPr lang="zh-CN" altLang="en-US" b="1" dirty="0"/>
              <a:t>查询报文</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19" name="íşlïḍè">
            <a:extLst>
              <a:ext uri="{FF2B5EF4-FFF2-40B4-BE49-F238E27FC236}">
                <a16:creationId xmlns:a16="http://schemas.microsoft.com/office/drawing/2014/main" id="{A3900BDC-CC0C-F592-4128-3AD2653DCC67}"/>
              </a:ext>
            </a:extLst>
          </p:cNvPr>
          <p:cNvSpPr txBox="1"/>
          <p:nvPr/>
        </p:nvSpPr>
        <p:spPr>
          <a:xfrm>
            <a:off x="1190082" y="1994313"/>
            <a:ext cx="10697117" cy="742309"/>
          </a:xfrm>
          <a:prstGeom prst="rect">
            <a:avLst/>
          </a:prstGeom>
          <a:noFill/>
        </p:spPr>
        <p:txBody>
          <a:bodyPr wrap="square" lIns="91440" tIns="45720" rIns="91440" bIns="45720" anchor="ctr">
            <a:noAutofit/>
          </a:bodyPr>
          <a:lstStyle/>
          <a:p>
            <a:r>
              <a:rPr lang="zh-CN" altLang="en-US" b="1" dirty="0"/>
              <a:t>主机发现是指搜索要攻击的主机，这是对其进行攻击的前提。搜索要攻击的主机，实际上是要</a:t>
            </a:r>
            <a:r>
              <a:rPr lang="zh-CN" altLang="en-US" b="1" dirty="0">
                <a:solidFill>
                  <a:srgbClr val="FF0000"/>
                </a:solidFill>
              </a:rPr>
              <a:t>确定该目标主机的</a:t>
            </a:r>
            <a:r>
              <a:rPr lang="en-US" altLang="zh-CN" b="1" dirty="0">
                <a:solidFill>
                  <a:srgbClr val="FF0000"/>
                </a:solidFill>
              </a:rPr>
              <a:t>IP</a:t>
            </a:r>
            <a:r>
              <a:rPr lang="zh-CN" altLang="en-US" b="1" dirty="0">
                <a:solidFill>
                  <a:srgbClr val="FF0000"/>
                </a:solidFill>
              </a:rPr>
              <a:t>地址</a:t>
            </a:r>
            <a:r>
              <a:rPr lang="zh-CN" altLang="en-US" b="1" dirty="0"/>
              <a:t>。</a:t>
            </a:r>
            <a:endParaRPr lang="en-US" altLang="zh-CN" b="1" dirty="0"/>
          </a:p>
        </p:txBody>
      </p:sp>
      <p:sp>
        <p:nvSpPr>
          <p:cNvPr id="20" name="矩形 19">
            <a:extLst>
              <a:ext uri="{FF2B5EF4-FFF2-40B4-BE49-F238E27FC236}">
                <a16:creationId xmlns:a16="http://schemas.microsoft.com/office/drawing/2014/main" id="{6C28F2A0-3073-931F-D63F-EA7C462746A6}"/>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B41F4AD8-ED7E-C42B-979E-ABFD4C898977}"/>
              </a:ext>
            </a:extLst>
          </p:cNvPr>
          <p:cNvSpPr txBox="1"/>
          <p:nvPr/>
        </p:nvSpPr>
        <p:spPr>
          <a:xfrm>
            <a:off x="1190082" y="2824743"/>
            <a:ext cx="10697117" cy="457888"/>
          </a:xfrm>
          <a:prstGeom prst="rect">
            <a:avLst/>
          </a:prstGeom>
          <a:noFill/>
        </p:spPr>
        <p:txBody>
          <a:bodyPr wrap="square" lIns="91440" tIns="45720" rIns="91440" bIns="45720" anchor="ctr">
            <a:noAutofit/>
          </a:bodyPr>
          <a:lstStyle/>
          <a:p>
            <a:r>
              <a:rPr lang="zh-CN" altLang="en-US" b="1" dirty="0"/>
              <a:t>进行主机发现的主要方法是利用</a:t>
            </a:r>
            <a:r>
              <a:rPr lang="zh-CN" altLang="en-US" b="1" dirty="0">
                <a:solidFill>
                  <a:srgbClr val="FF0000"/>
                </a:solidFill>
              </a:rPr>
              <a:t>网际控制报文协议</a:t>
            </a:r>
            <a:r>
              <a:rPr lang="en-US" altLang="zh-CN" b="1" dirty="0">
                <a:solidFill>
                  <a:srgbClr val="FF0000"/>
                </a:solidFill>
              </a:rPr>
              <a:t>ICMP</a:t>
            </a:r>
            <a:r>
              <a:rPr lang="zh-CN" altLang="en-US" b="1" dirty="0"/>
              <a:t>。</a:t>
            </a:r>
            <a:endParaRPr lang="en-US" altLang="zh-CN" b="1" dirty="0"/>
          </a:p>
        </p:txBody>
      </p:sp>
      <p:sp>
        <p:nvSpPr>
          <p:cNvPr id="22" name="矩形 21">
            <a:extLst>
              <a:ext uri="{FF2B5EF4-FFF2-40B4-BE49-F238E27FC236}">
                <a16:creationId xmlns:a16="http://schemas.microsoft.com/office/drawing/2014/main" id="{BEDAE8AB-B9F1-494E-D9BC-B17C3D9B0542}"/>
              </a:ext>
            </a:extLst>
          </p:cNvPr>
          <p:cNvSpPr/>
          <p:nvPr/>
        </p:nvSpPr>
        <p:spPr>
          <a:xfrm>
            <a:off x="933106" y="292345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B92A08B-6B56-48CE-DDC2-33B3B9D27CBA}"/>
              </a:ext>
            </a:extLst>
          </p:cNvPr>
          <p:cNvGrpSpPr/>
          <p:nvPr/>
        </p:nvGrpSpPr>
        <p:grpSpPr>
          <a:xfrm>
            <a:off x="2439036" y="3909117"/>
            <a:ext cx="7313928" cy="1096546"/>
            <a:chOff x="2439036" y="3909117"/>
            <a:chExt cx="7313928" cy="1096546"/>
          </a:xfrm>
        </p:grpSpPr>
        <p:cxnSp>
          <p:nvCxnSpPr>
            <p:cNvPr id="24" name="直接连接符 23">
              <a:extLst>
                <a:ext uri="{FF2B5EF4-FFF2-40B4-BE49-F238E27FC236}">
                  <a16:creationId xmlns:a16="http://schemas.microsoft.com/office/drawing/2014/main" id="{BEE32F12-0568-0A24-A075-15A6940D5B81}"/>
                </a:ext>
              </a:extLst>
            </p:cNvPr>
            <p:cNvCxnSpPr>
              <a:cxnSpLocks/>
            </p:cNvCxnSpPr>
            <p:nvPr/>
          </p:nvCxnSpPr>
          <p:spPr>
            <a:xfrm>
              <a:off x="3204223" y="4324753"/>
              <a:ext cx="5840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24">
              <a:extLst>
                <a:ext uri="{FF2B5EF4-FFF2-40B4-BE49-F238E27FC236}">
                  <a16:creationId xmlns:a16="http://schemas.microsoft.com/office/drawing/2014/main" id="{7F4E7B44-3346-D44D-BC64-9A4F6EAC8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6265" y="3909117"/>
              <a:ext cx="662814" cy="641082"/>
            </a:xfrm>
            <a:prstGeom prst="rect">
              <a:avLst/>
            </a:prstGeom>
          </p:spPr>
        </p:pic>
        <p:pic>
          <p:nvPicPr>
            <p:cNvPr id="34" name="图形 33">
              <a:extLst>
                <a:ext uri="{FF2B5EF4-FFF2-40B4-BE49-F238E27FC236}">
                  <a16:creationId xmlns:a16="http://schemas.microsoft.com/office/drawing/2014/main" id="{759F034B-6F90-0DF1-8D44-8BD0DAAB6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2921" y="3909117"/>
              <a:ext cx="662814" cy="641082"/>
            </a:xfrm>
            <a:prstGeom prst="rect">
              <a:avLst/>
            </a:prstGeom>
          </p:spPr>
        </p:pic>
        <p:sp>
          <p:nvSpPr>
            <p:cNvPr id="7" name="文本框 6">
              <a:extLst>
                <a:ext uri="{FF2B5EF4-FFF2-40B4-BE49-F238E27FC236}">
                  <a16:creationId xmlns:a16="http://schemas.microsoft.com/office/drawing/2014/main" id="{AF4B2210-03FB-0FE0-B364-F7969FAE856C}"/>
                </a:ext>
              </a:extLst>
            </p:cNvPr>
            <p:cNvSpPr txBox="1"/>
            <p:nvPr/>
          </p:nvSpPr>
          <p:spPr>
            <a:xfrm>
              <a:off x="2439036" y="4636331"/>
              <a:ext cx="1197272" cy="369332"/>
            </a:xfrm>
            <a:prstGeom prst="rect">
              <a:avLst/>
            </a:prstGeom>
            <a:noFill/>
          </p:spPr>
          <p:txBody>
            <a:bodyPr wrap="square" rtlCol="0">
              <a:spAutoFit/>
            </a:bodyPr>
            <a:lstStyle/>
            <a:p>
              <a:pPr algn="ctr"/>
              <a:r>
                <a:rPr lang="zh-CN" altLang="en-US" b="1" dirty="0"/>
                <a:t>攻击者</a:t>
              </a:r>
            </a:p>
          </p:txBody>
        </p:sp>
        <p:sp>
          <p:nvSpPr>
            <p:cNvPr id="35" name="文本框 34">
              <a:extLst>
                <a:ext uri="{FF2B5EF4-FFF2-40B4-BE49-F238E27FC236}">
                  <a16:creationId xmlns:a16="http://schemas.microsoft.com/office/drawing/2014/main" id="{3045122C-03A6-1DFB-EF8C-76795297B1AD}"/>
                </a:ext>
              </a:extLst>
            </p:cNvPr>
            <p:cNvSpPr txBox="1"/>
            <p:nvPr/>
          </p:nvSpPr>
          <p:spPr>
            <a:xfrm>
              <a:off x="8555692" y="4596503"/>
              <a:ext cx="1197272" cy="369332"/>
            </a:xfrm>
            <a:prstGeom prst="rect">
              <a:avLst/>
            </a:prstGeom>
            <a:noFill/>
          </p:spPr>
          <p:txBody>
            <a:bodyPr wrap="square" rtlCol="0">
              <a:spAutoFit/>
            </a:bodyPr>
            <a:lstStyle/>
            <a:p>
              <a:pPr algn="ctr"/>
              <a:r>
                <a:rPr lang="zh-CN" altLang="en-US" b="1" dirty="0"/>
                <a:t>用户</a:t>
              </a:r>
            </a:p>
          </p:txBody>
        </p:sp>
      </p:grpSp>
    </p:spTree>
    <p:custDataLst>
      <p:tags r:id="rId1"/>
    </p:custDataLst>
    <p:extLst>
      <p:ext uri="{BB962C8B-B14F-4D97-AF65-F5344CB8AC3E}">
        <p14:creationId xmlns:p14="http://schemas.microsoft.com/office/powerpoint/2010/main" val="10073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注: 左箭头 4">
            <a:extLst>
              <a:ext uri="{FF2B5EF4-FFF2-40B4-BE49-F238E27FC236}">
                <a16:creationId xmlns:a16="http://schemas.microsoft.com/office/drawing/2014/main" id="{E86B1642-FDC1-8814-B2AE-BC8BB9A47AB0}"/>
              </a:ext>
            </a:extLst>
          </p:cNvPr>
          <p:cNvSpPr/>
          <p:nvPr/>
        </p:nvSpPr>
        <p:spPr>
          <a:xfrm>
            <a:off x="3241164" y="4411375"/>
            <a:ext cx="2362724" cy="369327"/>
          </a:xfrm>
          <a:prstGeom prst="leftArrowCallout">
            <a:avLst>
              <a:gd name="adj1" fmla="val 25000"/>
              <a:gd name="adj2" fmla="val 25000"/>
              <a:gd name="adj3" fmla="val 25000"/>
              <a:gd name="adj4" fmla="val 8943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ICMP</a:t>
            </a:r>
            <a:r>
              <a:rPr lang="zh-CN" altLang="en-US" b="1" dirty="0"/>
              <a:t>应答报文</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19" name="íşlïḍè">
            <a:extLst>
              <a:ext uri="{FF2B5EF4-FFF2-40B4-BE49-F238E27FC236}">
                <a16:creationId xmlns:a16="http://schemas.microsoft.com/office/drawing/2014/main" id="{A3900BDC-CC0C-F592-4128-3AD2653DCC67}"/>
              </a:ext>
            </a:extLst>
          </p:cNvPr>
          <p:cNvSpPr txBox="1"/>
          <p:nvPr/>
        </p:nvSpPr>
        <p:spPr>
          <a:xfrm>
            <a:off x="1190082" y="1994313"/>
            <a:ext cx="10697117" cy="742309"/>
          </a:xfrm>
          <a:prstGeom prst="rect">
            <a:avLst/>
          </a:prstGeom>
          <a:noFill/>
        </p:spPr>
        <p:txBody>
          <a:bodyPr wrap="square" lIns="91440" tIns="45720" rIns="91440" bIns="45720" anchor="ctr">
            <a:noAutofit/>
          </a:bodyPr>
          <a:lstStyle/>
          <a:p>
            <a:r>
              <a:rPr lang="zh-CN" altLang="en-US" b="1" dirty="0"/>
              <a:t>主机发现是指搜索要攻击的主机，这是对其进行攻击的前提。搜索要攻击的主机，实际上是要</a:t>
            </a:r>
            <a:r>
              <a:rPr lang="zh-CN" altLang="en-US" b="1" dirty="0">
                <a:solidFill>
                  <a:srgbClr val="FF0000"/>
                </a:solidFill>
              </a:rPr>
              <a:t>确定该目标主机的</a:t>
            </a:r>
            <a:r>
              <a:rPr lang="en-US" altLang="zh-CN" b="1" dirty="0">
                <a:solidFill>
                  <a:srgbClr val="FF0000"/>
                </a:solidFill>
              </a:rPr>
              <a:t>IP</a:t>
            </a:r>
            <a:r>
              <a:rPr lang="zh-CN" altLang="en-US" b="1" dirty="0">
                <a:solidFill>
                  <a:srgbClr val="FF0000"/>
                </a:solidFill>
              </a:rPr>
              <a:t>地址</a:t>
            </a:r>
            <a:r>
              <a:rPr lang="zh-CN" altLang="en-US" b="1" dirty="0"/>
              <a:t>。</a:t>
            </a:r>
            <a:endParaRPr lang="en-US" altLang="zh-CN" b="1" dirty="0"/>
          </a:p>
        </p:txBody>
      </p:sp>
      <p:sp>
        <p:nvSpPr>
          <p:cNvPr id="20" name="矩形 19">
            <a:extLst>
              <a:ext uri="{FF2B5EF4-FFF2-40B4-BE49-F238E27FC236}">
                <a16:creationId xmlns:a16="http://schemas.microsoft.com/office/drawing/2014/main" id="{6C28F2A0-3073-931F-D63F-EA7C462746A6}"/>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B41F4AD8-ED7E-C42B-979E-ABFD4C898977}"/>
              </a:ext>
            </a:extLst>
          </p:cNvPr>
          <p:cNvSpPr txBox="1"/>
          <p:nvPr/>
        </p:nvSpPr>
        <p:spPr>
          <a:xfrm>
            <a:off x="1190082" y="2824743"/>
            <a:ext cx="10697117" cy="457888"/>
          </a:xfrm>
          <a:prstGeom prst="rect">
            <a:avLst/>
          </a:prstGeom>
          <a:noFill/>
        </p:spPr>
        <p:txBody>
          <a:bodyPr wrap="square" lIns="91440" tIns="45720" rIns="91440" bIns="45720" anchor="ctr">
            <a:noAutofit/>
          </a:bodyPr>
          <a:lstStyle/>
          <a:p>
            <a:r>
              <a:rPr lang="zh-CN" altLang="en-US" b="1" dirty="0"/>
              <a:t>进行主机发现的主要方法是利用</a:t>
            </a:r>
            <a:r>
              <a:rPr lang="zh-CN" altLang="en-US" b="1" dirty="0">
                <a:solidFill>
                  <a:srgbClr val="FF0000"/>
                </a:solidFill>
              </a:rPr>
              <a:t>网际控制报文协议</a:t>
            </a:r>
            <a:r>
              <a:rPr lang="en-US" altLang="zh-CN" b="1" dirty="0">
                <a:solidFill>
                  <a:srgbClr val="FF0000"/>
                </a:solidFill>
              </a:rPr>
              <a:t>ICMP</a:t>
            </a:r>
            <a:r>
              <a:rPr lang="zh-CN" altLang="en-US" b="1" dirty="0"/>
              <a:t>。</a:t>
            </a:r>
            <a:endParaRPr lang="en-US" altLang="zh-CN" b="1" dirty="0"/>
          </a:p>
        </p:txBody>
      </p:sp>
      <p:sp>
        <p:nvSpPr>
          <p:cNvPr id="22" name="矩形 21">
            <a:extLst>
              <a:ext uri="{FF2B5EF4-FFF2-40B4-BE49-F238E27FC236}">
                <a16:creationId xmlns:a16="http://schemas.microsoft.com/office/drawing/2014/main" id="{BEDAE8AB-B9F1-494E-D9BC-B17C3D9B0542}"/>
              </a:ext>
            </a:extLst>
          </p:cNvPr>
          <p:cNvSpPr/>
          <p:nvPr/>
        </p:nvSpPr>
        <p:spPr>
          <a:xfrm>
            <a:off x="933106" y="292345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B92A08B-6B56-48CE-DDC2-33B3B9D27CBA}"/>
              </a:ext>
            </a:extLst>
          </p:cNvPr>
          <p:cNvGrpSpPr/>
          <p:nvPr/>
        </p:nvGrpSpPr>
        <p:grpSpPr>
          <a:xfrm>
            <a:off x="2439036" y="3909117"/>
            <a:ext cx="7313928" cy="1096546"/>
            <a:chOff x="2439036" y="3909117"/>
            <a:chExt cx="7313928" cy="1096546"/>
          </a:xfrm>
        </p:grpSpPr>
        <p:cxnSp>
          <p:nvCxnSpPr>
            <p:cNvPr id="24" name="直接连接符 23">
              <a:extLst>
                <a:ext uri="{FF2B5EF4-FFF2-40B4-BE49-F238E27FC236}">
                  <a16:creationId xmlns:a16="http://schemas.microsoft.com/office/drawing/2014/main" id="{BEE32F12-0568-0A24-A075-15A6940D5B81}"/>
                </a:ext>
              </a:extLst>
            </p:cNvPr>
            <p:cNvCxnSpPr>
              <a:cxnSpLocks/>
            </p:cNvCxnSpPr>
            <p:nvPr/>
          </p:nvCxnSpPr>
          <p:spPr>
            <a:xfrm>
              <a:off x="3204223" y="4324753"/>
              <a:ext cx="5840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24">
              <a:extLst>
                <a:ext uri="{FF2B5EF4-FFF2-40B4-BE49-F238E27FC236}">
                  <a16:creationId xmlns:a16="http://schemas.microsoft.com/office/drawing/2014/main" id="{7F4E7B44-3346-D44D-BC64-9A4F6EAC8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6265" y="3909117"/>
              <a:ext cx="662814" cy="641082"/>
            </a:xfrm>
            <a:prstGeom prst="rect">
              <a:avLst/>
            </a:prstGeom>
          </p:spPr>
        </p:pic>
        <p:pic>
          <p:nvPicPr>
            <p:cNvPr id="34" name="图形 33">
              <a:extLst>
                <a:ext uri="{FF2B5EF4-FFF2-40B4-BE49-F238E27FC236}">
                  <a16:creationId xmlns:a16="http://schemas.microsoft.com/office/drawing/2014/main" id="{759F034B-6F90-0DF1-8D44-8BD0DAAB6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2921" y="3909117"/>
              <a:ext cx="662814" cy="641082"/>
            </a:xfrm>
            <a:prstGeom prst="rect">
              <a:avLst/>
            </a:prstGeom>
          </p:spPr>
        </p:pic>
        <p:sp>
          <p:nvSpPr>
            <p:cNvPr id="7" name="文本框 6">
              <a:extLst>
                <a:ext uri="{FF2B5EF4-FFF2-40B4-BE49-F238E27FC236}">
                  <a16:creationId xmlns:a16="http://schemas.microsoft.com/office/drawing/2014/main" id="{AF4B2210-03FB-0FE0-B364-F7969FAE856C}"/>
                </a:ext>
              </a:extLst>
            </p:cNvPr>
            <p:cNvSpPr txBox="1"/>
            <p:nvPr/>
          </p:nvSpPr>
          <p:spPr>
            <a:xfrm>
              <a:off x="2439036" y="4636331"/>
              <a:ext cx="1197272" cy="369332"/>
            </a:xfrm>
            <a:prstGeom prst="rect">
              <a:avLst/>
            </a:prstGeom>
            <a:noFill/>
          </p:spPr>
          <p:txBody>
            <a:bodyPr wrap="square" rtlCol="0">
              <a:spAutoFit/>
            </a:bodyPr>
            <a:lstStyle/>
            <a:p>
              <a:pPr algn="ctr"/>
              <a:r>
                <a:rPr lang="zh-CN" altLang="en-US" b="1" dirty="0"/>
                <a:t>攻击者</a:t>
              </a:r>
            </a:p>
          </p:txBody>
        </p:sp>
        <p:sp>
          <p:nvSpPr>
            <p:cNvPr id="35" name="文本框 34">
              <a:extLst>
                <a:ext uri="{FF2B5EF4-FFF2-40B4-BE49-F238E27FC236}">
                  <a16:creationId xmlns:a16="http://schemas.microsoft.com/office/drawing/2014/main" id="{3045122C-03A6-1DFB-EF8C-76795297B1AD}"/>
                </a:ext>
              </a:extLst>
            </p:cNvPr>
            <p:cNvSpPr txBox="1"/>
            <p:nvPr/>
          </p:nvSpPr>
          <p:spPr>
            <a:xfrm>
              <a:off x="8555692" y="4596503"/>
              <a:ext cx="1197272" cy="369332"/>
            </a:xfrm>
            <a:prstGeom prst="rect">
              <a:avLst/>
            </a:prstGeom>
            <a:noFill/>
          </p:spPr>
          <p:txBody>
            <a:bodyPr wrap="square" rtlCol="0">
              <a:spAutoFit/>
            </a:bodyPr>
            <a:lstStyle/>
            <a:p>
              <a:pPr algn="ctr"/>
              <a:r>
                <a:rPr lang="zh-CN" altLang="en-US" b="1" dirty="0"/>
                <a:t>用户</a:t>
              </a:r>
            </a:p>
          </p:txBody>
        </p:sp>
      </p:grpSp>
      <p:sp>
        <p:nvSpPr>
          <p:cNvPr id="23" name="文本框 22">
            <a:extLst>
              <a:ext uri="{FF2B5EF4-FFF2-40B4-BE49-F238E27FC236}">
                <a16:creationId xmlns:a16="http://schemas.microsoft.com/office/drawing/2014/main" id="{7F9C1459-8AEC-F0E4-2AC3-62004F238E0C}"/>
              </a:ext>
            </a:extLst>
          </p:cNvPr>
          <p:cNvSpPr txBox="1"/>
          <p:nvPr/>
        </p:nvSpPr>
        <p:spPr>
          <a:xfrm>
            <a:off x="1619244" y="5092134"/>
            <a:ext cx="2836855" cy="369332"/>
          </a:xfrm>
          <a:prstGeom prst="rect">
            <a:avLst/>
          </a:prstGeom>
          <a:noFill/>
        </p:spPr>
        <p:txBody>
          <a:bodyPr wrap="square" rtlCol="0">
            <a:spAutoFit/>
          </a:bodyPr>
          <a:lstStyle/>
          <a:p>
            <a:pPr algn="ctr"/>
            <a:r>
              <a:rPr lang="zh-CN" altLang="en-US" b="1" dirty="0">
                <a:solidFill>
                  <a:schemeClr val="accent5"/>
                </a:solidFill>
              </a:rPr>
              <a:t>知道了目标主机正在运行</a:t>
            </a:r>
          </a:p>
        </p:txBody>
      </p:sp>
    </p:spTree>
    <p:custDataLst>
      <p:tags r:id="rId1"/>
    </p:custDataLst>
    <p:extLst>
      <p:ext uri="{BB962C8B-B14F-4D97-AF65-F5344CB8AC3E}">
        <p14:creationId xmlns:p14="http://schemas.microsoft.com/office/powerpoint/2010/main" val="9237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ppt_y</p:attrName>
                                        </p:attrNameLst>
                                      </p:cBhvr>
                                      <p:tavLst>
                                        <p:tav tm="0">
                                          <p:val>
                                            <p:strVal val="#ppt_y-#ppt_h*1.125000"/>
                                          </p:val>
                                        </p:tav>
                                        <p:tav tm="100000">
                                          <p:val>
                                            <p:strVal val="#ppt_y"/>
                                          </p:val>
                                        </p:tav>
                                      </p:tavLst>
                                    </p:anim>
                                    <p:animEffect transition="in" filter="wipe(down)">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19" name="íşlïḍè">
            <a:extLst>
              <a:ext uri="{FF2B5EF4-FFF2-40B4-BE49-F238E27FC236}">
                <a16:creationId xmlns:a16="http://schemas.microsoft.com/office/drawing/2014/main" id="{A3900BDC-CC0C-F592-4128-3AD2653DCC67}"/>
              </a:ext>
            </a:extLst>
          </p:cNvPr>
          <p:cNvSpPr txBox="1"/>
          <p:nvPr/>
        </p:nvSpPr>
        <p:spPr>
          <a:xfrm>
            <a:off x="1190082" y="1994313"/>
            <a:ext cx="10697117" cy="742309"/>
          </a:xfrm>
          <a:prstGeom prst="rect">
            <a:avLst/>
          </a:prstGeom>
          <a:noFill/>
        </p:spPr>
        <p:txBody>
          <a:bodyPr wrap="square" lIns="91440" tIns="45720" rIns="91440" bIns="45720" anchor="ctr">
            <a:noAutofit/>
          </a:bodyPr>
          <a:lstStyle/>
          <a:p>
            <a:r>
              <a:rPr lang="zh-CN" altLang="en-US" b="1" dirty="0"/>
              <a:t>主机发现是指搜索要攻击的主机，这是对其进行攻击的前提。搜索要攻击的主机，实际上是要</a:t>
            </a:r>
            <a:r>
              <a:rPr lang="zh-CN" altLang="en-US" b="1" dirty="0">
                <a:solidFill>
                  <a:srgbClr val="FF0000"/>
                </a:solidFill>
              </a:rPr>
              <a:t>确定该目标主机的</a:t>
            </a:r>
            <a:r>
              <a:rPr lang="en-US" altLang="zh-CN" b="1" dirty="0">
                <a:solidFill>
                  <a:srgbClr val="FF0000"/>
                </a:solidFill>
              </a:rPr>
              <a:t>IP</a:t>
            </a:r>
            <a:r>
              <a:rPr lang="zh-CN" altLang="en-US" b="1" dirty="0">
                <a:solidFill>
                  <a:srgbClr val="FF0000"/>
                </a:solidFill>
              </a:rPr>
              <a:t>地址</a:t>
            </a:r>
            <a:r>
              <a:rPr lang="zh-CN" altLang="en-US" b="1" dirty="0"/>
              <a:t>。</a:t>
            </a:r>
            <a:endParaRPr lang="en-US" altLang="zh-CN" b="1" dirty="0"/>
          </a:p>
        </p:txBody>
      </p:sp>
      <p:sp>
        <p:nvSpPr>
          <p:cNvPr id="20" name="矩形 19">
            <a:extLst>
              <a:ext uri="{FF2B5EF4-FFF2-40B4-BE49-F238E27FC236}">
                <a16:creationId xmlns:a16="http://schemas.microsoft.com/office/drawing/2014/main" id="{6C28F2A0-3073-931F-D63F-EA7C462746A6}"/>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B41F4AD8-ED7E-C42B-979E-ABFD4C898977}"/>
              </a:ext>
            </a:extLst>
          </p:cNvPr>
          <p:cNvSpPr txBox="1"/>
          <p:nvPr/>
        </p:nvSpPr>
        <p:spPr>
          <a:xfrm>
            <a:off x="1190082" y="2824743"/>
            <a:ext cx="10697117" cy="457888"/>
          </a:xfrm>
          <a:prstGeom prst="rect">
            <a:avLst/>
          </a:prstGeom>
          <a:noFill/>
        </p:spPr>
        <p:txBody>
          <a:bodyPr wrap="square" lIns="91440" tIns="45720" rIns="91440" bIns="45720" anchor="ctr">
            <a:noAutofit/>
          </a:bodyPr>
          <a:lstStyle/>
          <a:p>
            <a:r>
              <a:rPr lang="zh-CN" altLang="en-US" b="1" dirty="0"/>
              <a:t>进行主机发现的主要方法是利用</a:t>
            </a:r>
            <a:r>
              <a:rPr lang="zh-CN" altLang="en-US" b="1" dirty="0">
                <a:solidFill>
                  <a:srgbClr val="FF0000"/>
                </a:solidFill>
              </a:rPr>
              <a:t>网际控制报文协议</a:t>
            </a:r>
            <a:r>
              <a:rPr lang="en-US" altLang="zh-CN" b="1" dirty="0">
                <a:solidFill>
                  <a:srgbClr val="FF0000"/>
                </a:solidFill>
              </a:rPr>
              <a:t>ICMP</a:t>
            </a:r>
            <a:r>
              <a:rPr lang="zh-CN" altLang="en-US" b="1" dirty="0"/>
              <a:t>。</a:t>
            </a:r>
            <a:endParaRPr lang="en-US" altLang="zh-CN" b="1" dirty="0"/>
          </a:p>
        </p:txBody>
      </p:sp>
      <p:sp>
        <p:nvSpPr>
          <p:cNvPr id="22" name="矩形 21">
            <a:extLst>
              <a:ext uri="{FF2B5EF4-FFF2-40B4-BE49-F238E27FC236}">
                <a16:creationId xmlns:a16="http://schemas.microsoft.com/office/drawing/2014/main" id="{BEDAE8AB-B9F1-494E-D9BC-B17C3D9B0542}"/>
              </a:ext>
            </a:extLst>
          </p:cNvPr>
          <p:cNvSpPr/>
          <p:nvPr/>
        </p:nvSpPr>
        <p:spPr>
          <a:xfrm>
            <a:off x="933106" y="292345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47083C14-291F-C580-9980-595E523496BF}"/>
              </a:ext>
            </a:extLst>
          </p:cNvPr>
          <p:cNvGrpSpPr/>
          <p:nvPr/>
        </p:nvGrpSpPr>
        <p:grpSpPr>
          <a:xfrm>
            <a:off x="3883396" y="3594100"/>
            <a:ext cx="4425208" cy="2526706"/>
            <a:chOff x="3517897" y="3460245"/>
            <a:chExt cx="4425208" cy="2526706"/>
          </a:xfrm>
        </p:grpSpPr>
        <p:cxnSp>
          <p:nvCxnSpPr>
            <p:cNvPr id="37" name="直接连接符 36">
              <a:extLst>
                <a:ext uri="{FF2B5EF4-FFF2-40B4-BE49-F238E27FC236}">
                  <a16:creationId xmlns:a16="http://schemas.microsoft.com/office/drawing/2014/main" id="{A6F52121-9BE4-1CA6-253D-3A6655254B8A}"/>
                </a:ext>
              </a:extLst>
            </p:cNvPr>
            <p:cNvCxnSpPr>
              <a:cxnSpLocks/>
            </p:cNvCxnSpPr>
            <p:nvPr/>
          </p:nvCxnSpPr>
          <p:spPr>
            <a:xfrm flipV="1">
              <a:off x="6490364" y="3970259"/>
              <a:ext cx="1008726" cy="650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B54D6C4-6395-347C-D62C-992B44C0156E}"/>
                </a:ext>
              </a:extLst>
            </p:cNvPr>
            <p:cNvCxnSpPr>
              <a:cxnSpLocks/>
            </p:cNvCxnSpPr>
            <p:nvPr/>
          </p:nvCxnSpPr>
          <p:spPr>
            <a:xfrm>
              <a:off x="6490364" y="4826394"/>
              <a:ext cx="1121334" cy="8400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5AEBB17-C0B2-FF31-C756-86E2D3D1A2DD}"/>
                </a:ext>
              </a:extLst>
            </p:cNvPr>
            <p:cNvCxnSpPr/>
            <p:nvPr/>
          </p:nvCxnSpPr>
          <p:spPr>
            <a:xfrm>
              <a:off x="4249659" y="4877360"/>
              <a:ext cx="17761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24">
              <a:extLst>
                <a:ext uri="{FF2B5EF4-FFF2-40B4-BE49-F238E27FC236}">
                  <a16:creationId xmlns:a16="http://schemas.microsoft.com/office/drawing/2014/main" id="{7F4E7B44-3346-D44D-BC64-9A4F6EAC8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5126" y="4403057"/>
              <a:ext cx="662814" cy="641082"/>
            </a:xfrm>
            <a:prstGeom prst="rect">
              <a:avLst/>
            </a:prstGeom>
          </p:spPr>
        </p:pic>
        <p:sp>
          <p:nvSpPr>
            <p:cNvPr id="7" name="文本框 6">
              <a:extLst>
                <a:ext uri="{FF2B5EF4-FFF2-40B4-BE49-F238E27FC236}">
                  <a16:creationId xmlns:a16="http://schemas.microsoft.com/office/drawing/2014/main" id="{AF4B2210-03FB-0FE0-B364-F7969FAE856C}"/>
                </a:ext>
              </a:extLst>
            </p:cNvPr>
            <p:cNvSpPr txBox="1"/>
            <p:nvPr/>
          </p:nvSpPr>
          <p:spPr>
            <a:xfrm>
              <a:off x="3517897" y="5093147"/>
              <a:ext cx="1197272" cy="369332"/>
            </a:xfrm>
            <a:prstGeom prst="rect">
              <a:avLst/>
            </a:prstGeom>
            <a:noFill/>
          </p:spPr>
          <p:txBody>
            <a:bodyPr wrap="square" rtlCol="0">
              <a:spAutoFit/>
            </a:bodyPr>
            <a:lstStyle/>
            <a:p>
              <a:pPr algn="ctr"/>
              <a:r>
                <a:rPr lang="zh-CN" altLang="en-US" b="1" dirty="0"/>
                <a:t>攻击者</a:t>
              </a:r>
            </a:p>
          </p:txBody>
        </p:sp>
        <p:pic>
          <p:nvPicPr>
            <p:cNvPr id="26" name="图形 25">
              <a:extLst>
                <a:ext uri="{FF2B5EF4-FFF2-40B4-BE49-F238E27FC236}">
                  <a16:creationId xmlns:a16="http://schemas.microsoft.com/office/drawing/2014/main" id="{2DC2FD25-ADBD-9DA4-6E8C-4B5661171A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291" y="3460245"/>
              <a:ext cx="662814" cy="641082"/>
            </a:xfrm>
            <a:prstGeom prst="rect">
              <a:avLst/>
            </a:prstGeom>
          </p:spPr>
        </p:pic>
        <p:pic>
          <p:nvPicPr>
            <p:cNvPr id="27" name="图形 26">
              <a:extLst>
                <a:ext uri="{FF2B5EF4-FFF2-40B4-BE49-F238E27FC236}">
                  <a16:creationId xmlns:a16="http://schemas.microsoft.com/office/drawing/2014/main" id="{4CF85AEC-8FB1-C436-64A8-77CE7017B0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291" y="5345869"/>
              <a:ext cx="662814" cy="641082"/>
            </a:xfrm>
            <a:prstGeom prst="rect">
              <a:avLst/>
            </a:prstGeom>
          </p:spPr>
        </p:pic>
        <p:sp>
          <p:nvSpPr>
            <p:cNvPr id="33" name="云形 32">
              <a:extLst>
                <a:ext uri="{FF2B5EF4-FFF2-40B4-BE49-F238E27FC236}">
                  <a16:creationId xmlns:a16="http://schemas.microsoft.com/office/drawing/2014/main" id="{FBAE076A-869C-CBD2-0425-9230EE457908}"/>
                </a:ext>
              </a:extLst>
            </p:cNvPr>
            <p:cNvSpPr/>
            <p:nvPr/>
          </p:nvSpPr>
          <p:spPr>
            <a:xfrm>
              <a:off x="5141376" y="4215575"/>
              <a:ext cx="1915074" cy="1246904"/>
            </a:xfrm>
            <a:prstGeom prst="cloud">
              <a:avLst/>
            </a:prstGeom>
            <a:solidFill>
              <a:schemeClr val="bg1">
                <a:lumMod val="85000"/>
              </a:schemeClr>
            </a:solid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tx1"/>
                  </a:solidFill>
                  <a:latin typeface="+mn-ea"/>
                </a:rPr>
                <a:t>网络</a:t>
              </a:r>
            </a:p>
          </p:txBody>
        </p:sp>
        <p:sp>
          <p:nvSpPr>
            <p:cNvPr id="16" name="文本框 15">
              <a:extLst>
                <a:ext uri="{FF2B5EF4-FFF2-40B4-BE49-F238E27FC236}">
                  <a16:creationId xmlns:a16="http://schemas.microsoft.com/office/drawing/2014/main" id="{9005CECC-6C1C-DB54-0F98-15A174DB53CB}"/>
                </a:ext>
              </a:extLst>
            </p:cNvPr>
            <p:cNvSpPr txBox="1"/>
            <p:nvPr/>
          </p:nvSpPr>
          <p:spPr>
            <a:xfrm>
              <a:off x="7481440" y="4572556"/>
              <a:ext cx="461665" cy="432798"/>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sp>
        <p:nvSpPr>
          <p:cNvPr id="40" name="对话气泡: 矩形 39">
            <a:extLst>
              <a:ext uri="{FF2B5EF4-FFF2-40B4-BE49-F238E27FC236}">
                <a16:creationId xmlns:a16="http://schemas.microsoft.com/office/drawing/2014/main" id="{0CAC6082-5BD5-F269-D314-4F08F8AB04F2}"/>
              </a:ext>
            </a:extLst>
          </p:cNvPr>
          <p:cNvSpPr/>
          <p:nvPr/>
        </p:nvSpPr>
        <p:spPr>
          <a:xfrm>
            <a:off x="499752" y="3914641"/>
            <a:ext cx="3271724" cy="1764883"/>
          </a:xfrm>
          <a:prstGeom prst="wedgeRectCallout">
            <a:avLst>
              <a:gd name="adj1" fmla="val 66431"/>
              <a:gd name="adj2" fmla="val -12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b="1" dirty="0"/>
              <a:t>         使用</a:t>
            </a:r>
            <a:r>
              <a:rPr lang="en-US" altLang="zh-CN" b="1" dirty="0"/>
              <a:t>ping</a:t>
            </a:r>
            <a:r>
              <a:rPr lang="zh-CN" altLang="en-US" b="1" dirty="0"/>
              <a:t>命令对某个</a:t>
            </a:r>
            <a:r>
              <a:rPr lang="en-US" altLang="zh-CN" b="1" dirty="0"/>
              <a:t>IP</a:t>
            </a:r>
            <a:r>
              <a:rPr lang="zh-CN" altLang="en-US" b="1" dirty="0"/>
              <a:t>地址范围内的所有</a:t>
            </a:r>
            <a:r>
              <a:rPr lang="en-US" altLang="zh-CN" b="1" dirty="0"/>
              <a:t>IP</a:t>
            </a:r>
            <a:r>
              <a:rPr lang="zh-CN" altLang="en-US" b="1" dirty="0"/>
              <a:t>地址进行连通性测试，来发现正在运行的目标主机。</a:t>
            </a:r>
          </a:p>
        </p:txBody>
      </p:sp>
      <p:grpSp>
        <p:nvGrpSpPr>
          <p:cNvPr id="51" name="组合 50">
            <a:extLst>
              <a:ext uri="{FF2B5EF4-FFF2-40B4-BE49-F238E27FC236}">
                <a16:creationId xmlns:a16="http://schemas.microsoft.com/office/drawing/2014/main" id="{6AE29800-702C-A755-D84A-F61555CB589D}"/>
              </a:ext>
            </a:extLst>
          </p:cNvPr>
          <p:cNvGrpSpPr/>
          <p:nvPr/>
        </p:nvGrpSpPr>
        <p:grpSpPr>
          <a:xfrm>
            <a:off x="8203286" y="4076162"/>
            <a:ext cx="3683915" cy="1429613"/>
            <a:chOff x="8203286" y="4076162"/>
            <a:chExt cx="3683915" cy="1429613"/>
          </a:xfrm>
        </p:grpSpPr>
        <p:sp>
          <p:nvSpPr>
            <p:cNvPr id="41" name="流程图: 过程 40">
              <a:extLst>
                <a:ext uri="{FF2B5EF4-FFF2-40B4-BE49-F238E27FC236}">
                  <a16:creationId xmlns:a16="http://schemas.microsoft.com/office/drawing/2014/main" id="{AB518FC4-AA13-0914-9DFC-2FD119692B8F}"/>
                </a:ext>
              </a:extLst>
            </p:cNvPr>
            <p:cNvSpPr/>
            <p:nvPr/>
          </p:nvSpPr>
          <p:spPr>
            <a:xfrm>
              <a:off x="8654517" y="4076162"/>
              <a:ext cx="3232684" cy="1429613"/>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t>         可以配置主机（服务器或路由器）对</a:t>
              </a:r>
              <a:r>
                <a:rPr lang="en-US" altLang="zh-CN" b="1" dirty="0"/>
                <a:t>ICMP</a:t>
              </a:r>
              <a:r>
                <a:rPr lang="zh-CN" altLang="en-US" b="1" dirty="0"/>
                <a:t>查询报文不进行响应。</a:t>
              </a:r>
            </a:p>
          </p:txBody>
        </p:sp>
        <p:cxnSp>
          <p:nvCxnSpPr>
            <p:cNvPr id="43" name="直接箭头连接符 42">
              <a:extLst>
                <a:ext uri="{FF2B5EF4-FFF2-40B4-BE49-F238E27FC236}">
                  <a16:creationId xmlns:a16="http://schemas.microsoft.com/office/drawing/2014/main" id="{EA740014-13E0-25A8-A336-2F4253EE090F}"/>
                </a:ext>
              </a:extLst>
            </p:cNvPr>
            <p:cNvCxnSpPr>
              <a:stCxn id="41" idx="1"/>
            </p:cNvCxnSpPr>
            <p:nvPr/>
          </p:nvCxnSpPr>
          <p:spPr>
            <a:xfrm flipH="1" flipV="1">
              <a:off x="8203286" y="4235182"/>
              <a:ext cx="451231" cy="555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29D3344-6F22-BEC5-F08B-27ECDC578183}"/>
                </a:ext>
              </a:extLst>
            </p:cNvPr>
            <p:cNvCxnSpPr>
              <a:cxnSpLocks/>
              <a:stCxn id="41" idx="1"/>
            </p:cNvCxnSpPr>
            <p:nvPr/>
          </p:nvCxnSpPr>
          <p:spPr>
            <a:xfrm flipH="1">
              <a:off x="8203286" y="4790969"/>
              <a:ext cx="451231" cy="596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75928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800" decel="100000"/>
                                        <p:tgtEl>
                                          <p:spTgt spid="17"/>
                                        </p:tgtEl>
                                      </p:cBhvr>
                                    </p:animEffect>
                                    <p:anim calcmode="lin" valueType="num">
                                      <p:cBhvr>
                                        <p:cTn id="8" dur="800" decel="100000" fill="hold"/>
                                        <p:tgtEl>
                                          <p:spTgt spid="17"/>
                                        </p:tgtEl>
                                        <p:attrNameLst>
                                          <p:attrName>style.rotation</p:attrName>
                                        </p:attrNameLst>
                                      </p:cBhvr>
                                      <p:tavLst>
                                        <p:tav tm="0">
                                          <p:val>
                                            <p:fltVal val="-90"/>
                                          </p:val>
                                        </p:tav>
                                        <p:tav tm="100000">
                                          <p:val>
                                            <p:fltVal val="0"/>
                                          </p:val>
                                        </p:tav>
                                      </p:tavLst>
                                    </p:anim>
                                    <p:anim calcmode="lin" valueType="num">
                                      <p:cBhvr>
                                        <p:cTn id="9" dur="800" decel="100000" fill="hold"/>
                                        <p:tgtEl>
                                          <p:spTgt spid="17"/>
                                        </p:tgtEl>
                                        <p:attrNameLst>
                                          <p:attrName>ppt_x</p:attrName>
                                        </p:attrNameLst>
                                      </p:cBhvr>
                                      <p:tavLst>
                                        <p:tav tm="0">
                                          <p:val>
                                            <p:strVal val="#ppt_x+0.4"/>
                                          </p:val>
                                        </p:tav>
                                        <p:tav tm="100000">
                                          <p:val>
                                            <p:strVal val="#ppt_x-0.05"/>
                                          </p:val>
                                        </p:tav>
                                      </p:tavLst>
                                    </p:anim>
                                    <p:anim calcmode="lin" valueType="num">
                                      <p:cBhvr>
                                        <p:cTn id="10" dur="800" decel="100000" fill="hold"/>
                                        <p:tgtEl>
                                          <p:spTgt spid="1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1+#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19" name="íşlïḍè">
            <a:extLst>
              <a:ext uri="{FF2B5EF4-FFF2-40B4-BE49-F238E27FC236}">
                <a16:creationId xmlns:a16="http://schemas.microsoft.com/office/drawing/2014/main" id="{A3900BDC-CC0C-F592-4128-3AD2653DCC67}"/>
              </a:ext>
            </a:extLst>
          </p:cNvPr>
          <p:cNvSpPr txBox="1"/>
          <p:nvPr/>
        </p:nvSpPr>
        <p:spPr>
          <a:xfrm>
            <a:off x="1190082" y="1994313"/>
            <a:ext cx="10697117" cy="742309"/>
          </a:xfrm>
          <a:prstGeom prst="rect">
            <a:avLst/>
          </a:prstGeom>
          <a:noFill/>
        </p:spPr>
        <p:txBody>
          <a:bodyPr wrap="square" lIns="91440" tIns="45720" rIns="91440" bIns="45720" anchor="ctr">
            <a:noAutofit/>
          </a:bodyPr>
          <a:lstStyle/>
          <a:p>
            <a:r>
              <a:rPr lang="zh-CN" altLang="en-US" b="1" dirty="0"/>
              <a:t>主机发现是指搜索要攻击的主机，这是对其进行攻击的前提。搜索要攻击的主机，实际上是要</a:t>
            </a:r>
            <a:r>
              <a:rPr lang="zh-CN" altLang="en-US" b="1" dirty="0">
                <a:solidFill>
                  <a:srgbClr val="FF0000"/>
                </a:solidFill>
              </a:rPr>
              <a:t>确定该目标主机的</a:t>
            </a:r>
            <a:r>
              <a:rPr lang="en-US" altLang="zh-CN" b="1" dirty="0">
                <a:solidFill>
                  <a:srgbClr val="FF0000"/>
                </a:solidFill>
              </a:rPr>
              <a:t>IP</a:t>
            </a:r>
            <a:r>
              <a:rPr lang="zh-CN" altLang="en-US" b="1" dirty="0">
                <a:solidFill>
                  <a:srgbClr val="FF0000"/>
                </a:solidFill>
              </a:rPr>
              <a:t>地址</a:t>
            </a:r>
            <a:r>
              <a:rPr lang="zh-CN" altLang="en-US" b="1" dirty="0"/>
              <a:t>。</a:t>
            </a:r>
            <a:endParaRPr lang="en-US" altLang="zh-CN" b="1" dirty="0"/>
          </a:p>
        </p:txBody>
      </p:sp>
      <p:sp>
        <p:nvSpPr>
          <p:cNvPr id="20" name="矩形 19">
            <a:extLst>
              <a:ext uri="{FF2B5EF4-FFF2-40B4-BE49-F238E27FC236}">
                <a16:creationId xmlns:a16="http://schemas.microsoft.com/office/drawing/2014/main" id="{6C28F2A0-3073-931F-D63F-EA7C462746A6}"/>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B41F4AD8-ED7E-C42B-979E-ABFD4C898977}"/>
              </a:ext>
            </a:extLst>
          </p:cNvPr>
          <p:cNvSpPr txBox="1"/>
          <p:nvPr/>
        </p:nvSpPr>
        <p:spPr>
          <a:xfrm>
            <a:off x="1190082" y="2824743"/>
            <a:ext cx="10697117" cy="457888"/>
          </a:xfrm>
          <a:prstGeom prst="rect">
            <a:avLst/>
          </a:prstGeom>
          <a:noFill/>
        </p:spPr>
        <p:txBody>
          <a:bodyPr wrap="square" lIns="91440" tIns="45720" rIns="91440" bIns="45720" anchor="ctr">
            <a:noAutofit/>
          </a:bodyPr>
          <a:lstStyle/>
          <a:p>
            <a:r>
              <a:rPr lang="zh-CN" altLang="en-US" b="1" dirty="0"/>
              <a:t>进行主机发现的主要方法是利用</a:t>
            </a:r>
            <a:r>
              <a:rPr lang="zh-CN" altLang="en-US" b="1" dirty="0">
                <a:solidFill>
                  <a:srgbClr val="FF0000"/>
                </a:solidFill>
              </a:rPr>
              <a:t>网际控制报文协议</a:t>
            </a:r>
            <a:r>
              <a:rPr lang="en-US" altLang="zh-CN" b="1" dirty="0">
                <a:solidFill>
                  <a:srgbClr val="FF0000"/>
                </a:solidFill>
              </a:rPr>
              <a:t>ICMP</a:t>
            </a:r>
            <a:r>
              <a:rPr lang="zh-CN" altLang="en-US" b="1" dirty="0"/>
              <a:t>。</a:t>
            </a:r>
            <a:endParaRPr lang="en-US" altLang="zh-CN" b="1" dirty="0"/>
          </a:p>
        </p:txBody>
      </p:sp>
      <p:sp>
        <p:nvSpPr>
          <p:cNvPr id="22" name="矩形 21">
            <a:extLst>
              <a:ext uri="{FF2B5EF4-FFF2-40B4-BE49-F238E27FC236}">
                <a16:creationId xmlns:a16="http://schemas.microsoft.com/office/drawing/2014/main" id="{BEDAE8AB-B9F1-494E-D9BC-B17C3D9B0542}"/>
              </a:ext>
            </a:extLst>
          </p:cNvPr>
          <p:cNvSpPr/>
          <p:nvPr/>
        </p:nvSpPr>
        <p:spPr>
          <a:xfrm>
            <a:off x="933106" y="292345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47083C14-291F-C580-9980-595E523496BF}"/>
              </a:ext>
            </a:extLst>
          </p:cNvPr>
          <p:cNvGrpSpPr/>
          <p:nvPr/>
        </p:nvGrpSpPr>
        <p:grpSpPr>
          <a:xfrm>
            <a:off x="3883396" y="3594100"/>
            <a:ext cx="4425208" cy="2526706"/>
            <a:chOff x="3517897" y="3460245"/>
            <a:chExt cx="4425208" cy="2526706"/>
          </a:xfrm>
        </p:grpSpPr>
        <p:cxnSp>
          <p:nvCxnSpPr>
            <p:cNvPr id="37" name="直接连接符 36">
              <a:extLst>
                <a:ext uri="{FF2B5EF4-FFF2-40B4-BE49-F238E27FC236}">
                  <a16:creationId xmlns:a16="http://schemas.microsoft.com/office/drawing/2014/main" id="{A6F52121-9BE4-1CA6-253D-3A6655254B8A}"/>
                </a:ext>
              </a:extLst>
            </p:cNvPr>
            <p:cNvCxnSpPr>
              <a:cxnSpLocks/>
            </p:cNvCxnSpPr>
            <p:nvPr/>
          </p:nvCxnSpPr>
          <p:spPr>
            <a:xfrm flipV="1">
              <a:off x="6490364" y="3970259"/>
              <a:ext cx="1008726" cy="650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B54D6C4-6395-347C-D62C-992B44C0156E}"/>
                </a:ext>
              </a:extLst>
            </p:cNvPr>
            <p:cNvCxnSpPr>
              <a:cxnSpLocks/>
            </p:cNvCxnSpPr>
            <p:nvPr/>
          </p:nvCxnSpPr>
          <p:spPr>
            <a:xfrm>
              <a:off x="6490364" y="4826394"/>
              <a:ext cx="1121334" cy="8400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5AEBB17-C0B2-FF31-C756-86E2D3D1A2DD}"/>
                </a:ext>
              </a:extLst>
            </p:cNvPr>
            <p:cNvCxnSpPr/>
            <p:nvPr/>
          </p:nvCxnSpPr>
          <p:spPr>
            <a:xfrm>
              <a:off x="4249659" y="4877360"/>
              <a:ext cx="17761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24">
              <a:extLst>
                <a:ext uri="{FF2B5EF4-FFF2-40B4-BE49-F238E27FC236}">
                  <a16:creationId xmlns:a16="http://schemas.microsoft.com/office/drawing/2014/main" id="{7F4E7B44-3346-D44D-BC64-9A4F6EAC8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5126" y="4403057"/>
              <a:ext cx="662814" cy="641082"/>
            </a:xfrm>
            <a:prstGeom prst="rect">
              <a:avLst/>
            </a:prstGeom>
          </p:spPr>
        </p:pic>
        <p:sp>
          <p:nvSpPr>
            <p:cNvPr id="7" name="文本框 6">
              <a:extLst>
                <a:ext uri="{FF2B5EF4-FFF2-40B4-BE49-F238E27FC236}">
                  <a16:creationId xmlns:a16="http://schemas.microsoft.com/office/drawing/2014/main" id="{AF4B2210-03FB-0FE0-B364-F7969FAE856C}"/>
                </a:ext>
              </a:extLst>
            </p:cNvPr>
            <p:cNvSpPr txBox="1"/>
            <p:nvPr/>
          </p:nvSpPr>
          <p:spPr>
            <a:xfrm>
              <a:off x="3517897" y="5093147"/>
              <a:ext cx="1197272" cy="369332"/>
            </a:xfrm>
            <a:prstGeom prst="rect">
              <a:avLst/>
            </a:prstGeom>
            <a:noFill/>
          </p:spPr>
          <p:txBody>
            <a:bodyPr wrap="square" rtlCol="0">
              <a:spAutoFit/>
            </a:bodyPr>
            <a:lstStyle/>
            <a:p>
              <a:pPr algn="ctr"/>
              <a:r>
                <a:rPr lang="zh-CN" altLang="en-US" b="1" dirty="0"/>
                <a:t>攻击者</a:t>
              </a:r>
            </a:p>
          </p:txBody>
        </p:sp>
        <p:pic>
          <p:nvPicPr>
            <p:cNvPr id="26" name="图形 25">
              <a:extLst>
                <a:ext uri="{FF2B5EF4-FFF2-40B4-BE49-F238E27FC236}">
                  <a16:creationId xmlns:a16="http://schemas.microsoft.com/office/drawing/2014/main" id="{2DC2FD25-ADBD-9DA4-6E8C-4B5661171A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291" y="3460245"/>
              <a:ext cx="662814" cy="641082"/>
            </a:xfrm>
            <a:prstGeom prst="rect">
              <a:avLst/>
            </a:prstGeom>
          </p:spPr>
        </p:pic>
        <p:pic>
          <p:nvPicPr>
            <p:cNvPr id="27" name="图形 26">
              <a:extLst>
                <a:ext uri="{FF2B5EF4-FFF2-40B4-BE49-F238E27FC236}">
                  <a16:creationId xmlns:a16="http://schemas.microsoft.com/office/drawing/2014/main" id="{4CF85AEC-8FB1-C436-64A8-77CE7017B0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291" y="5345869"/>
              <a:ext cx="662814" cy="641082"/>
            </a:xfrm>
            <a:prstGeom prst="rect">
              <a:avLst/>
            </a:prstGeom>
          </p:spPr>
        </p:pic>
        <p:sp>
          <p:nvSpPr>
            <p:cNvPr id="33" name="云形 32">
              <a:extLst>
                <a:ext uri="{FF2B5EF4-FFF2-40B4-BE49-F238E27FC236}">
                  <a16:creationId xmlns:a16="http://schemas.microsoft.com/office/drawing/2014/main" id="{FBAE076A-869C-CBD2-0425-9230EE457908}"/>
                </a:ext>
              </a:extLst>
            </p:cNvPr>
            <p:cNvSpPr/>
            <p:nvPr/>
          </p:nvSpPr>
          <p:spPr>
            <a:xfrm>
              <a:off x="5141376" y="4215575"/>
              <a:ext cx="1915074" cy="1246904"/>
            </a:xfrm>
            <a:prstGeom prst="cloud">
              <a:avLst/>
            </a:prstGeom>
            <a:solidFill>
              <a:schemeClr val="bg1">
                <a:lumMod val="85000"/>
              </a:schemeClr>
            </a:solid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tx1"/>
                  </a:solidFill>
                  <a:latin typeface="+mn-ea"/>
                </a:rPr>
                <a:t>网络</a:t>
              </a:r>
            </a:p>
          </p:txBody>
        </p:sp>
        <p:sp>
          <p:nvSpPr>
            <p:cNvPr id="16" name="文本框 15">
              <a:extLst>
                <a:ext uri="{FF2B5EF4-FFF2-40B4-BE49-F238E27FC236}">
                  <a16:creationId xmlns:a16="http://schemas.microsoft.com/office/drawing/2014/main" id="{9005CECC-6C1C-DB54-0F98-15A174DB53CB}"/>
                </a:ext>
              </a:extLst>
            </p:cNvPr>
            <p:cNvSpPr txBox="1"/>
            <p:nvPr/>
          </p:nvSpPr>
          <p:spPr>
            <a:xfrm>
              <a:off x="7481440" y="4572556"/>
              <a:ext cx="461665" cy="432798"/>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sp>
        <p:nvSpPr>
          <p:cNvPr id="40" name="对话气泡: 矩形 39">
            <a:extLst>
              <a:ext uri="{FF2B5EF4-FFF2-40B4-BE49-F238E27FC236}">
                <a16:creationId xmlns:a16="http://schemas.microsoft.com/office/drawing/2014/main" id="{0CAC6082-5BD5-F269-D314-4F08F8AB04F2}"/>
              </a:ext>
            </a:extLst>
          </p:cNvPr>
          <p:cNvSpPr/>
          <p:nvPr/>
        </p:nvSpPr>
        <p:spPr>
          <a:xfrm>
            <a:off x="499752" y="3914641"/>
            <a:ext cx="3271724" cy="1764883"/>
          </a:xfrm>
          <a:prstGeom prst="wedgeRectCallout">
            <a:avLst>
              <a:gd name="adj1" fmla="val 66431"/>
              <a:gd name="adj2" fmla="val -12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b="1" dirty="0"/>
              <a:t>         使用</a:t>
            </a:r>
            <a:r>
              <a:rPr lang="en-US" altLang="zh-CN" b="1" dirty="0"/>
              <a:t>ping</a:t>
            </a:r>
            <a:r>
              <a:rPr lang="zh-CN" altLang="en-US" b="1" dirty="0"/>
              <a:t>命令对某个</a:t>
            </a:r>
            <a:r>
              <a:rPr lang="en-US" altLang="zh-CN" b="1" dirty="0"/>
              <a:t>IP</a:t>
            </a:r>
            <a:r>
              <a:rPr lang="zh-CN" altLang="en-US" b="1" dirty="0"/>
              <a:t>地址范围内的所有</a:t>
            </a:r>
            <a:r>
              <a:rPr lang="en-US" altLang="zh-CN" b="1" dirty="0"/>
              <a:t>IP</a:t>
            </a:r>
            <a:r>
              <a:rPr lang="zh-CN" altLang="en-US" b="1" dirty="0"/>
              <a:t>地址进行连通性测试，来发现正在运行的目标主机。</a:t>
            </a:r>
          </a:p>
        </p:txBody>
      </p:sp>
      <p:pic>
        <p:nvPicPr>
          <p:cNvPr id="28" name="图形 27">
            <a:extLst>
              <a:ext uri="{FF2B5EF4-FFF2-40B4-BE49-F238E27FC236}">
                <a16:creationId xmlns:a16="http://schemas.microsoft.com/office/drawing/2014/main" id="{F1117FC7-0578-6252-D5BC-0DF254D3D9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3244" y="4632316"/>
            <a:ext cx="497459" cy="710656"/>
          </a:xfrm>
          <a:prstGeom prst="rect">
            <a:avLst/>
          </a:prstGeom>
        </p:spPr>
      </p:pic>
      <p:sp>
        <p:nvSpPr>
          <p:cNvPr id="34" name="对话气泡: 矩形 33">
            <a:extLst>
              <a:ext uri="{FF2B5EF4-FFF2-40B4-BE49-F238E27FC236}">
                <a16:creationId xmlns:a16="http://schemas.microsoft.com/office/drawing/2014/main" id="{DB4ABFC4-DFF9-1188-70C0-912427CF0D35}"/>
              </a:ext>
            </a:extLst>
          </p:cNvPr>
          <p:cNvSpPr/>
          <p:nvPr/>
        </p:nvSpPr>
        <p:spPr>
          <a:xfrm>
            <a:off x="3854470" y="3286996"/>
            <a:ext cx="3998456" cy="457888"/>
          </a:xfrm>
          <a:prstGeom prst="wedgeRectCallout">
            <a:avLst>
              <a:gd name="adj1" fmla="val -6014"/>
              <a:gd name="adj2" fmla="val 2631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pPr>
            <a:r>
              <a:rPr lang="zh-CN" altLang="en-US" b="1" dirty="0"/>
              <a:t>配置防火墙不允许通过</a:t>
            </a:r>
            <a:r>
              <a:rPr lang="en-US" altLang="zh-CN" b="1" dirty="0"/>
              <a:t>ICMP</a:t>
            </a:r>
            <a:r>
              <a:rPr lang="zh-CN" altLang="en-US" b="1" dirty="0"/>
              <a:t>查询报文</a:t>
            </a:r>
          </a:p>
        </p:txBody>
      </p:sp>
    </p:spTree>
    <p:custDataLst>
      <p:tags r:id="rId1"/>
    </p:custDataLst>
    <p:extLst>
      <p:ext uri="{BB962C8B-B14F-4D97-AF65-F5344CB8AC3E}">
        <p14:creationId xmlns:p14="http://schemas.microsoft.com/office/powerpoint/2010/main" val="132998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 calcmode="lin" valueType="num">
                                      <p:cBhvr>
                                        <p:cTn id="9" dur="500" fill="hold"/>
                                        <p:tgtEl>
                                          <p:spTgt spid="28"/>
                                        </p:tgtEl>
                                        <p:attrNameLst>
                                          <p:attrName>style.rotation</p:attrName>
                                        </p:attrNameLst>
                                      </p:cBhvr>
                                      <p:tavLst>
                                        <p:tav tm="0">
                                          <p:val>
                                            <p:fltVal val="360"/>
                                          </p:val>
                                        </p:tav>
                                        <p:tav tm="100000">
                                          <p:val>
                                            <p:fltVal val="0"/>
                                          </p:val>
                                        </p:tav>
                                      </p:tavLst>
                                    </p:anim>
                                    <p:animEffect transition="in" filter="fade">
                                      <p:cBhvr>
                                        <p:cTn id="10" dur="500"/>
                                        <p:tgtEl>
                                          <p:spTgt spid="28"/>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p:tgtEl>
                                          <p:spTgt spid="34"/>
                                        </p:tgtEl>
                                        <p:attrNameLst>
                                          <p:attrName>ppt_y</p:attrName>
                                        </p:attrNameLst>
                                      </p:cBhvr>
                                      <p:tavLst>
                                        <p:tav tm="0">
                                          <p:val>
                                            <p:strVal val="#ppt_y+#ppt_h*1.125000"/>
                                          </p:val>
                                        </p:tav>
                                        <p:tav tm="100000">
                                          <p:val>
                                            <p:strVal val="#ppt_y"/>
                                          </p:val>
                                        </p:tav>
                                      </p:tavLst>
                                    </p:anim>
                                    <p:animEffect transition="in" filter="wipe(up)">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4FD4555-5908-6499-DEAA-2217F8A76CC5}"/>
              </a:ext>
            </a:extLst>
          </p:cNvPr>
          <p:cNvGrpSpPr/>
          <p:nvPr/>
        </p:nvGrpSpPr>
        <p:grpSpPr>
          <a:xfrm>
            <a:off x="2558888" y="1188116"/>
            <a:ext cx="7098583" cy="1417496"/>
            <a:chOff x="2558888" y="1188116"/>
            <a:chExt cx="7098583" cy="1417496"/>
          </a:xfrm>
        </p:grpSpPr>
        <p:sp>
          <p:nvSpPr>
            <p:cNvPr id="12" name="íşlïḍè"/>
            <p:cNvSpPr txBox="1"/>
            <p:nvPr/>
          </p:nvSpPr>
          <p:spPr>
            <a:xfrm>
              <a:off x="3965620" y="1188116"/>
              <a:ext cx="4287076" cy="419100"/>
            </a:xfrm>
            <a:prstGeom prst="rect">
              <a:avLst/>
            </a:prstGeom>
            <a:noFill/>
          </p:spPr>
          <p:txBody>
            <a:bodyPr wrap="square" lIns="91440" tIns="45720" rIns="91440" bIns="45720" anchor="ctr">
              <a:noAutofit/>
            </a:bodyPr>
            <a:lstStyle/>
            <a:p>
              <a:pPr algn="ctr"/>
              <a:r>
                <a:rPr lang="en-US" altLang="zh-CN" sz="2400" b="1" dirty="0"/>
                <a:t>7.2.1 </a:t>
              </a:r>
              <a:r>
                <a:rPr lang="zh-CN" altLang="en-US" sz="2400" b="1" dirty="0"/>
                <a:t>密码学相关基本概念</a:t>
              </a:r>
              <a:endParaRPr lang="en-US" altLang="zh-CN" sz="2400" b="1" dirty="0"/>
            </a:p>
          </p:txBody>
        </p:sp>
        <p:grpSp>
          <p:nvGrpSpPr>
            <p:cNvPr id="6" name="组合 5"/>
            <p:cNvGrpSpPr/>
            <p:nvPr/>
          </p:nvGrpSpPr>
          <p:grpSpPr>
            <a:xfrm>
              <a:off x="2558888"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密码学相关基本概念</a:t>
                </a:r>
              </a:p>
            </p:txBody>
          </p:sp>
        </p:grpSp>
      </p:grpSp>
    </p:spTree>
    <p:extLst>
      <p:ext uri="{BB962C8B-B14F-4D97-AF65-F5344CB8AC3E}">
        <p14:creationId xmlns:p14="http://schemas.microsoft.com/office/powerpoint/2010/main" val="428535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grpSp>
        <p:nvGrpSpPr>
          <p:cNvPr id="11" name="组合 10">
            <a:extLst>
              <a:ext uri="{FF2B5EF4-FFF2-40B4-BE49-F238E27FC236}">
                <a16:creationId xmlns:a16="http://schemas.microsoft.com/office/drawing/2014/main" id="{A1A5DA16-0128-0E93-E351-D919790ACB23}"/>
              </a:ext>
            </a:extLst>
          </p:cNvPr>
          <p:cNvGrpSpPr/>
          <p:nvPr/>
        </p:nvGrpSpPr>
        <p:grpSpPr>
          <a:xfrm>
            <a:off x="2403940" y="1994313"/>
            <a:ext cx="7384119" cy="4378679"/>
            <a:chOff x="2403940" y="1994313"/>
            <a:chExt cx="7384119" cy="4378679"/>
          </a:xfrm>
        </p:grpSpPr>
        <p:pic>
          <p:nvPicPr>
            <p:cNvPr id="6" name="图片 5">
              <a:extLst>
                <a:ext uri="{FF2B5EF4-FFF2-40B4-BE49-F238E27FC236}">
                  <a16:creationId xmlns:a16="http://schemas.microsoft.com/office/drawing/2014/main" id="{84A17E41-780E-E13F-FE87-9411D31B93F3}"/>
                </a:ext>
              </a:extLst>
            </p:cNvPr>
            <p:cNvPicPr>
              <a:picLocks noChangeAspect="1"/>
            </p:cNvPicPr>
            <p:nvPr/>
          </p:nvPicPr>
          <p:blipFill>
            <a:blip r:embed="rId3"/>
            <a:stretch>
              <a:fillRect/>
            </a:stretch>
          </p:blipFill>
          <p:spPr>
            <a:xfrm>
              <a:off x="2403940" y="2363645"/>
              <a:ext cx="7384119" cy="4009347"/>
            </a:xfrm>
            <a:prstGeom prst="rect">
              <a:avLst/>
            </a:prstGeom>
          </p:spPr>
        </p:pic>
        <p:sp>
          <p:nvSpPr>
            <p:cNvPr id="9" name="文本框 8">
              <a:extLst>
                <a:ext uri="{FF2B5EF4-FFF2-40B4-BE49-F238E27FC236}">
                  <a16:creationId xmlns:a16="http://schemas.microsoft.com/office/drawing/2014/main" id="{8FBD88FD-603D-0744-2FF6-9AB392548B3F}"/>
                </a:ext>
              </a:extLst>
            </p:cNvPr>
            <p:cNvSpPr txBox="1"/>
            <p:nvPr/>
          </p:nvSpPr>
          <p:spPr>
            <a:xfrm>
              <a:off x="4352718" y="1994313"/>
              <a:ext cx="3486562" cy="369332"/>
            </a:xfrm>
            <a:prstGeom prst="rect">
              <a:avLst/>
            </a:prstGeom>
            <a:noFill/>
          </p:spPr>
          <p:txBody>
            <a:bodyPr wrap="square" rtlCol="0">
              <a:spAutoFit/>
            </a:bodyPr>
            <a:lstStyle/>
            <a:p>
              <a:pPr algn="ctr"/>
              <a:r>
                <a:rPr lang="zh-CN" altLang="en-US" b="1" dirty="0">
                  <a:solidFill>
                    <a:schemeClr val="accent4"/>
                  </a:solidFill>
                </a:rPr>
                <a:t>正常访问湖南科技大学的官网</a:t>
              </a:r>
            </a:p>
          </p:txBody>
        </p:sp>
      </p:grpSp>
    </p:spTree>
    <p:custDataLst>
      <p:tags r:id="rId1"/>
    </p:custDataLst>
    <p:extLst>
      <p:ext uri="{BB962C8B-B14F-4D97-AF65-F5344CB8AC3E}">
        <p14:creationId xmlns:p14="http://schemas.microsoft.com/office/powerpoint/2010/main" val="325584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800" decel="100000"/>
                                        <p:tgtEl>
                                          <p:spTgt spid="11"/>
                                        </p:tgtEl>
                                      </p:cBhvr>
                                    </p:animEffect>
                                    <p:anim calcmode="lin" valueType="num">
                                      <p:cBhvr>
                                        <p:cTn id="8" dur="800" decel="100000" fill="hold"/>
                                        <p:tgtEl>
                                          <p:spTgt spid="11"/>
                                        </p:tgtEl>
                                        <p:attrNameLst>
                                          <p:attrName>style.rotation</p:attrName>
                                        </p:attrNameLst>
                                      </p:cBhvr>
                                      <p:tavLst>
                                        <p:tav tm="0">
                                          <p:val>
                                            <p:fltVal val="-90"/>
                                          </p:val>
                                        </p:tav>
                                        <p:tav tm="100000">
                                          <p:val>
                                            <p:fltVal val="0"/>
                                          </p:val>
                                        </p:tav>
                                      </p:tavLst>
                                    </p:anim>
                                    <p:anim calcmode="lin" valueType="num">
                                      <p:cBhvr>
                                        <p:cTn id="9" dur="800" decel="100000" fill="hold"/>
                                        <p:tgtEl>
                                          <p:spTgt spid="11"/>
                                        </p:tgtEl>
                                        <p:attrNameLst>
                                          <p:attrName>ppt_x</p:attrName>
                                        </p:attrNameLst>
                                      </p:cBhvr>
                                      <p:tavLst>
                                        <p:tav tm="0">
                                          <p:val>
                                            <p:strVal val="#ppt_x+0.4"/>
                                          </p:val>
                                        </p:tav>
                                        <p:tav tm="100000">
                                          <p:val>
                                            <p:strVal val="#ppt_x-0.05"/>
                                          </p:val>
                                        </p:tav>
                                      </p:tavLst>
                                    </p:anim>
                                    <p:anim calcmode="lin" valueType="num">
                                      <p:cBhvr>
                                        <p:cTn id="10" dur="800" decel="100000" fill="hold"/>
                                        <p:tgtEl>
                                          <p:spTgt spid="1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pic>
        <p:nvPicPr>
          <p:cNvPr id="7" name="图片 6">
            <a:extLst>
              <a:ext uri="{FF2B5EF4-FFF2-40B4-BE49-F238E27FC236}">
                <a16:creationId xmlns:a16="http://schemas.microsoft.com/office/drawing/2014/main" id="{C5E289DA-5956-7183-0333-046818B6EDD9}"/>
              </a:ext>
            </a:extLst>
          </p:cNvPr>
          <p:cNvPicPr>
            <a:picLocks noChangeAspect="1"/>
          </p:cNvPicPr>
          <p:nvPr/>
        </p:nvPicPr>
        <p:blipFill>
          <a:blip r:embed="rId3"/>
          <a:stretch>
            <a:fillRect/>
          </a:stretch>
        </p:blipFill>
        <p:spPr>
          <a:xfrm>
            <a:off x="1426847" y="2190663"/>
            <a:ext cx="9338305" cy="3883687"/>
          </a:xfrm>
          <a:prstGeom prst="rect">
            <a:avLst/>
          </a:prstGeom>
        </p:spPr>
      </p:pic>
      <p:sp>
        <p:nvSpPr>
          <p:cNvPr id="10" name="文本框 9">
            <a:extLst>
              <a:ext uri="{FF2B5EF4-FFF2-40B4-BE49-F238E27FC236}">
                <a16:creationId xmlns:a16="http://schemas.microsoft.com/office/drawing/2014/main" id="{7696AD3B-CB12-9703-734D-507CB79AF0A9}"/>
              </a:ext>
            </a:extLst>
          </p:cNvPr>
          <p:cNvSpPr txBox="1"/>
          <p:nvPr/>
        </p:nvSpPr>
        <p:spPr>
          <a:xfrm>
            <a:off x="5760970" y="2994524"/>
            <a:ext cx="5244722" cy="369332"/>
          </a:xfrm>
          <a:prstGeom prst="rect">
            <a:avLst/>
          </a:prstGeom>
          <a:noFill/>
        </p:spPr>
        <p:txBody>
          <a:bodyPr wrap="square" rtlCol="0">
            <a:spAutoFit/>
          </a:bodyPr>
          <a:lstStyle/>
          <a:p>
            <a:r>
              <a:rPr lang="zh-CN" altLang="en-US" b="1" dirty="0">
                <a:solidFill>
                  <a:schemeClr val="accent6"/>
                </a:solidFill>
              </a:rPr>
              <a:t>使用</a:t>
            </a:r>
            <a:r>
              <a:rPr lang="en-US" altLang="zh-CN" b="1" dirty="0">
                <a:solidFill>
                  <a:schemeClr val="accent6"/>
                </a:solidFill>
              </a:rPr>
              <a:t>ping</a:t>
            </a:r>
            <a:r>
              <a:rPr lang="zh-CN" altLang="en-US" b="1" dirty="0">
                <a:solidFill>
                  <a:schemeClr val="accent6"/>
                </a:solidFill>
              </a:rPr>
              <a:t>命令测试与湖南科技大学官网的连通性</a:t>
            </a:r>
          </a:p>
        </p:txBody>
      </p:sp>
      <p:sp>
        <p:nvSpPr>
          <p:cNvPr id="15" name="文本框 14">
            <a:extLst>
              <a:ext uri="{FF2B5EF4-FFF2-40B4-BE49-F238E27FC236}">
                <a16:creationId xmlns:a16="http://schemas.microsoft.com/office/drawing/2014/main" id="{B2460968-0DBA-0F7B-CBE9-5FF7F625E7BF}"/>
              </a:ext>
            </a:extLst>
          </p:cNvPr>
          <p:cNvSpPr txBox="1"/>
          <p:nvPr/>
        </p:nvSpPr>
        <p:spPr>
          <a:xfrm>
            <a:off x="2597848" y="4062414"/>
            <a:ext cx="1605761" cy="369332"/>
          </a:xfrm>
          <a:prstGeom prst="rect">
            <a:avLst/>
          </a:prstGeom>
          <a:noFill/>
        </p:spPr>
        <p:txBody>
          <a:bodyPr wrap="square" rtlCol="0">
            <a:spAutoFit/>
          </a:bodyPr>
          <a:lstStyle/>
          <a:p>
            <a:r>
              <a:rPr lang="zh-CN" altLang="en-US" b="1" dirty="0">
                <a:solidFill>
                  <a:schemeClr val="accent6"/>
                </a:solidFill>
              </a:rPr>
              <a:t>收不到应答</a:t>
            </a:r>
          </a:p>
        </p:txBody>
      </p:sp>
      <p:sp>
        <p:nvSpPr>
          <p:cNvPr id="12" name="左大括号 11">
            <a:extLst>
              <a:ext uri="{FF2B5EF4-FFF2-40B4-BE49-F238E27FC236}">
                <a16:creationId xmlns:a16="http://schemas.microsoft.com/office/drawing/2014/main" id="{7A813B1E-3032-06A7-07A8-75EF943DD907}"/>
              </a:ext>
            </a:extLst>
          </p:cNvPr>
          <p:cNvSpPr/>
          <p:nvPr/>
        </p:nvSpPr>
        <p:spPr>
          <a:xfrm>
            <a:off x="3914159" y="3986516"/>
            <a:ext cx="355235" cy="558695"/>
          </a:xfrm>
          <a:prstGeom prst="leftBrace">
            <a:avLst>
              <a:gd name="adj1" fmla="val 49074"/>
              <a:gd name="adj2" fmla="val 50000"/>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3A6A04A-47BB-28D0-4A64-08A8F6B623DF}"/>
              </a:ext>
            </a:extLst>
          </p:cNvPr>
          <p:cNvSpPr txBox="1"/>
          <p:nvPr/>
        </p:nvSpPr>
        <p:spPr>
          <a:xfrm>
            <a:off x="4388274" y="3816380"/>
            <a:ext cx="4367599" cy="369332"/>
          </a:xfrm>
          <a:prstGeom prst="rect">
            <a:avLst/>
          </a:prstGeom>
          <a:noFill/>
        </p:spPr>
        <p:txBody>
          <a:bodyPr wrap="square" rtlCol="0">
            <a:spAutoFit/>
          </a:bodyPr>
          <a:lstStyle/>
          <a:p>
            <a:r>
              <a:rPr lang="en-US" altLang="zh-CN" b="1" dirty="0">
                <a:solidFill>
                  <a:schemeClr val="accent6"/>
                </a:solidFill>
              </a:rPr>
              <a:t>ICMP</a:t>
            </a:r>
            <a:r>
              <a:rPr lang="zh-CN" altLang="en-US" b="1" dirty="0">
                <a:solidFill>
                  <a:schemeClr val="accent6"/>
                </a:solidFill>
              </a:rPr>
              <a:t>查询报文被防火墙阻断</a:t>
            </a:r>
          </a:p>
        </p:txBody>
      </p:sp>
      <p:sp>
        <p:nvSpPr>
          <p:cNvPr id="18" name="文本框 17">
            <a:extLst>
              <a:ext uri="{FF2B5EF4-FFF2-40B4-BE49-F238E27FC236}">
                <a16:creationId xmlns:a16="http://schemas.microsoft.com/office/drawing/2014/main" id="{85CAF333-63F0-829B-643B-832108EBE4F8}"/>
              </a:ext>
            </a:extLst>
          </p:cNvPr>
          <p:cNvSpPr txBox="1"/>
          <p:nvPr/>
        </p:nvSpPr>
        <p:spPr>
          <a:xfrm>
            <a:off x="4388274" y="4354443"/>
            <a:ext cx="5354362" cy="369332"/>
          </a:xfrm>
          <a:prstGeom prst="rect">
            <a:avLst/>
          </a:prstGeom>
          <a:noFill/>
        </p:spPr>
        <p:txBody>
          <a:bodyPr wrap="square" rtlCol="0">
            <a:spAutoFit/>
          </a:bodyPr>
          <a:lstStyle/>
          <a:p>
            <a:r>
              <a:rPr lang="zh-CN" altLang="en-US" b="1" dirty="0">
                <a:solidFill>
                  <a:schemeClr val="accent6"/>
                </a:solidFill>
              </a:rPr>
              <a:t>网站服务器被设置成不对</a:t>
            </a:r>
            <a:r>
              <a:rPr lang="en-US" altLang="zh-CN" b="1" dirty="0">
                <a:solidFill>
                  <a:schemeClr val="accent6"/>
                </a:solidFill>
              </a:rPr>
              <a:t>ICMP</a:t>
            </a:r>
            <a:r>
              <a:rPr lang="zh-CN" altLang="en-US" b="1" dirty="0">
                <a:solidFill>
                  <a:schemeClr val="accent6"/>
                </a:solidFill>
              </a:rPr>
              <a:t>查询报文进行响应</a:t>
            </a:r>
          </a:p>
        </p:txBody>
      </p:sp>
    </p:spTree>
    <p:custDataLst>
      <p:tags r:id="rId1"/>
    </p:custDataLst>
    <p:extLst>
      <p:ext uri="{BB962C8B-B14F-4D97-AF65-F5344CB8AC3E}">
        <p14:creationId xmlns:p14="http://schemas.microsoft.com/office/powerpoint/2010/main" val="1962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p:tgtEl>
                                          <p:spTgt spid="15"/>
                                        </p:tgtEl>
                                        <p:attrNameLst>
                                          <p:attrName>ppt_x</p:attrName>
                                        </p:attrNameLst>
                                      </p:cBhvr>
                                      <p:tavLst>
                                        <p:tav tm="0">
                                          <p:val>
                                            <p:strVal val="#ppt_x-#ppt_w*1.125000"/>
                                          </p:val>
                                        </p:tav>
                                        <p:tav tm="100000">
                                          <p:val>
                                            <p:strVal val="#ppt_x"/>
                                          </p:val>
                                        </p:tav>
                                      </p:tavLst>
                                    </p:anim>
                                    <p:animEffect transition="in" filter="wipe(righ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2" grpId="0" animBg="1"/>
      <p:bldP spid="17" grpId="0"/>
      <p:bldP spid="18"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grpSp>
        <p:nvGrpSpPr>
          <p:cNvPr id="6" name="组合 5">
            <a:extLst>
              <a:ext uri="{FF2B5EF4-FFF2-40B4-BE49-F238E27FC236}">
                <a16:creationId xmlns:a16="http://schemas.microsoft.com/office/drawing/2014/main" id="{5A87F81A-1A5D-ED32-C748-D5B79839CAC6}"/>
              </a:ext>
            </a:extLst>
          </p:cNvPr>
          <p:cNvGrpSpPr/>
          <p:nvPr/>
        </p:nvGrpSpPr>
        <p:grpSpPr>
          <a:xfrm>
            <a:off x="1603577" y="3087403"/>
            <a:ext cx="8998001" cy="1464465"/>
            <a:chOff x="754963" y="3718931"/>
            <a:chExt cx="8998001" cy="1464465"/>
          </a:xfrm>
        </p:grpSpPr>
        <p:grpSp>
          <p:nvGrpSpPr>
            <p:cNvPr id="16" name="组合 15">
              <a:extLst>
                <a:ext uri="{FF2B5EF4-FFF2-40B4-BE49-F238E27FC236}">
                  <a16:creationId xmlns:a16="http://schemas.microsoft.com/office/drawing/2014/main" id="{F4DC77F5-73CE-4235-CD9D-7FF6C3C94BD0}"/>
                </a:ext>
              </a:extLst>
            </p:cNvPr>
            <p:cNvGrpSpPr/>
            <p:nvPr/>
          </p:nvGrpSpPr>
          <p:grpSpPr>
            <a:xfrm>
              <a:off x="754963" y="3909117"/>
              <a:ext cx="8998001" cy="1096546"/>
              <a:chOff x="754963" y="3909117"/>
              <a:chExt cx="8998001" cy="1096546"/>
            </a:xfrm>
          </p:grpSpPr>
          <p:cxnSp>
            <p:nvCxnSpPr>
              <p:cNvPr id="19" name="直接连接符 18">
                <a:extLst>
                  <a:ext uri="{FF2B5EF4-FFF2-40B4-BE49-F238E27FC236}">
                    <a16:creationId xmlns:a16="http://schemas.microsoft.com/office/drawing/2014/main" id="{DF4F9DA7-C548-1E9E-5C21-F71FD4A1E1F4}"/>
                  </a:ext>
                </a:extLst>
              </p:cNvPr>
              <p:cNvCxnSpPr>
                <a:cxnSpLocks/>
              </p:cNvCxnSpPr>
              <p:nvPr/>
            </p:nvCxnSpPr>
            <p:spPr>
              <a:xfrm>
                <a:off x="1506458" y="4324753"/>
                <a:ext cx="75378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形 19">
                <a:extLst>
                  <a:ext uri="{FF2B5EF4-FFF2-40B4-BE49-F238E27FC236}">
                    <a16:creationId xmlns:a16="http://schemas.microsoft.com/office/drawing/2014/main" id="{1DA5D64D-C92A-15DD-478E-D813C74E1C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192" y="3909117"/>
                <a:ext cx="662814" cy="641082"/>
              </a:xfrm>
              <a:prstGeom prst="rect">
                <a:avLst/>
              </a:prstGeom>
            </p:spPr>
          </p:pic>
          <p:pic>
            <p:nvPicPr>
              <p:cNvPr id="21" name="图形 20">
                <a:extLst>
                  <a:ext uri="{FF2B5EF4-FFF2-40B4-BE49-F238E27FC236}">
                    <a16:creationId xmlns:a16="http://schemas.microsoft.com/office/drawing/2014/main" id="{5C6835FF-7599-351F-A8F2-3FB895D35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2921" y="3909117"/>
                <a:ext cx="662814" cy="641082"/>
              </a:xfrm>
              <a:prstGeom prst="rect">
                <a:avLst/>
              </a:prstGeom>
            </p:spPr>
          </p:pic>
          <p:sp>
            <p:nvSpPr>
              <p:cNvPr id="22" name="文本框 21">
                <a:extLst>
                  <a:ext uri="{FF2B5EF4-FFF2-40B4-BE49-F238E27FC236}">
                    <a16:creationId xmlns:a16="http://schemas.microsoft.com/office/drawing/2014/main" id="{3585AC23-BA91-EEE0-508F-4867F5E14510}"/>
                  </a:ext>
                </a:extLst>
              </p:cNvPr>
              <p:cNvSpPr txBox="1"/>
              <p:nvPr/>
            </p:nvSpPr>
            <p:spPr>
              <a:xfrm>
                <a:off x="754963" y="4636331"/>
                <a:ext cx="1197272" cy="369332"/>
              </a:xfrm>
              <a:prstGeom prst="rect">
                <a:avLst/>
              </a:prstGeom>
              <a:noFill/>
            </p:spPr>
            <p:txBody>
              <a:bodyPr wrap="square" rtlCol="0">
                <a:spAutoFit/>
              </a:bodyPr>
              <a:lstStyle/>
              <a:p>
                <a:pPr algn="ctr"/>
                <a:r>
                  <a:rPr lang="zh-CN" altLang="en-US" b="1" dirty="0"/>
                  <a:t>攻击者</a:t>
                </a:r>
              </a:p>
            </p:txBody>
          </p:sp>
          <p:sp>
            <p:nvSpPr>
              <p:cNvPr id="23" name="文本框 22">
                <a:extLst>
                  <a:ext uri="{FF2B5EF4-FFF2-40B4-BE49-F238E27FC236}">
                    <a16:creationId xmlns:a16="http://schemas.microsoft.com/office/drawing/2014/main" id="{D7E13E3F-925E-197E-DBC5-455793FDB4AB}"/>
                  </a:ext>
                </a:extLst>
              </p:cNvPr>
              <p:cNvSpPr txBox="1"/>
              <p:nvPr/>
            </p:nvSpPr>
            <p:spPr>
              <a:xfrm>
                <a:off x="8555692" y="4596503"/>
                <a:ext cx="1197272" cy="369332"/>
              </a:xfrm>
              <a:prstGeom prst="rect">
                <a:avLst/>
              </a:prstGeom>
              <a:noFill/>
            </p:spPr>
            <p:txBody>
              <a:bodyPr wrap="square" rtlCol="0">
                <a:spAutoFit/>
              </a:bodyPr>
              <a:lstStyle/>
              <a:p>
                <a:pPr algn="ctr"/>
                <a:r>
                  <a:rPr lang="zh-CN" altLang="en-US" b="1" dirty="0"/>
                  <a:t>用户</a:t>
                </a:r>
              </a:p>
            </p:txBody>
          </p:sp>
        </p:grpSp>
        <p:sp>
          <p:nvSpPr>
            <p:cNvPr id="24" name="云形 23">
              <a:extLst>
                <a:ext uri="{FF2B5EF4-FFF2-40B4-BE49-F238E27FC236}">
                  <a16:creationId xmlns:a16="http://schemas.microsoft.com/office/drawing/2014/main" id="{E657B8E4-3B26-EE3D-7DD2-742C50C6218D}"/>
                </a:ext>
              </a:extLst>
            </p:cNvPr>
            <p:cNvSpPr/>
            <p:nvPr/>
          </p:nvSpPr>
          <p:spPr>
            <a:xfrm>
              <a:off x="5673249" y="3718931"/>
              <a:ext cx="1915074" cy="1246904"/>
            </a:xfrm>
            <a:prstGeom prst="cloud">
              <a:avLst/>
            </a:prstGeom>
            <a:solidFill>
              <a:schemeClr val="bg1">
                <a:lumMod val="85000"/>
              </a:schemeClr>
            </a:solid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tx1"/>
                  </a:solidFill>
                  <a:latin typeface="+mn-ea"/>
                </a:rPr>
                <a:t>     网络</a:t>
              </a:r>
            </a:p>
          </p:txBody>
        </p:sp>
        <p:pic>
          <p:nvPicPr>
            <p:cNvPr id="26" name="图形 25">
              <a:extLst>
                <a:ext uri="{FF2B5EF4-FFF2-40B4-BE49-F238E27FC236}">
                  <a16:creationId xmlns:a16="http://schemas.microsoft.com/office/drawing/2014/main" id="{A1EEE2B6-A887-821A-5C3A-DAB473AE0D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2906" y="3751826"/>
              <a:ext cx="756362" cy="1080517"/>
            </a:xfrm>
            <a:prstGeom prst="rect">
              <a:avLst/>
            </a:prstGeom>
          </p:spPr>
        </p:pic>
        <p:sp>
          <p:nvSpPr>
            <p:cNvPr id="5" name="文本框 4">
              <a:extLst>
                <a:ext uri="{FF2B5EF4-FFF2-40B4-BE49-F238E27FC236}">
                  <a16:creationId xmlns:a16="http://schemas.microsoft.com/office/drawing/2014/main" id="{AC6D9950-FF65-712B-03B7-A4A2D3915B4D}"/>
                </a:ext>
              </a:extLst>
            </p:cNvPr>
            <p:cNvSpPr txBox="1"/>
            <p:nvPr/>
          </p:nvSpPr>
          <p:spPr>
            <a:xfrm>
              <a:off x="5409691" y="4814064"/>
              <a:ext cx="1282792" cy="369332"/>
            </a:xfrm>
            <a:prstGeom prst="rect">
              <a:avLst/>
            </a:prstGeom>
            <a:noFill/>
          </p:spPr>
          <p:txBody>
            <a:bodyPr wrap="square" rtlCol="0">
              <a:spAutoFit/>
            </a:bodyPr>
            <a:lstStyle/>
            <a:p>
              <a:pPr algn="ctr"/>
              <a:r>
                <a:rPr lang="zh-CN" altLang="en-US" b="1" dirty="0"/>
                <a:t>防火墙</a:t>
              </a:r>
            </a:p>
          </p:txBody>
        </p:sp>
      </p:grpSp>
      <p:sp>
        <p:nvSpPr>
          <p:cNvPr id="27" name="标注: 右箭头 26">
            <a:extLst>
              <a:ext uri="{FF2B5EF4-FFF2-40B4-BE49-F238E27FC236}">
                <a16:creationId xmlns:a16="http://schemas.microsoft.com/office/drawing/2014/main" id="{C859D27B-AC0D-7D30-B557-44BB09928658}"/>
              </a:ext>
            </a:extLst>
          </p:cNvPr>
          <p:cNvSpPr/>
          <p:nvPr/>
        </p:nvSpPr>
        <p:spPr>
          <a:xfrm>
            <a:off x="2675634" y="3230213"/>
            <a:ext cx="2722033" cy="369329"/>
          </a:xfrm>
          <a:prstGeom prst="rightArrowCallout">
            <a:avLst>
              <a:gd name="adj1" fmla="val 25000"/>
              <a:gd name="adj2" fmla="val 25000"/>
              <a:gd name="adj3" fmla="val 25000"/>
              <a:gd name="adj4" fmla="val 9090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首部有错误的</a:t>
            </a:r>
            <a:r>
              <a:rPr lang="en-US" altLang="zh-CN" b="1" dirty="0"/>
              <a:t>IP</a:t>
            </a:r>
            <a:r>
              <a:rPr lang="zh-CN" altLang="en-US" b="1" dirty="0"/>
              <a:t>数据报</a:t>
            </a:r>
          </a:p>
        </p:txBody>
      </p:sp>
    </p:spTree>
    <p:custDataLst>
      <p:tags r:id="rId1"/>
    </p:custDataLst>
    <p:extLst>
      <p:ext uri="{BB962C8B-B14F-4D97-AF65-F5344CB8AC3E}">
        <p14:creationId xmlns:p14="http://schemas.microsoft.com/office/powerpoint/2010/main" val="338101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p:tgtEl>
                                          <p:spTgt spid="27"/>
                                        </p:tgtEl>
                                        <p:attrNameLst>
                                          <p:attrName>ppt_x</p:attrName>
                                        </p:attrNameLst>
                                      </p:cBhvr>
                                      <p:tavLst>
                                        <p:tav tm="0">
                                          <p:val>
                                            <p:strVal val="#ppt_x-#ppt_w*1.125000"/>
                                          </p:val>
                                        </p:tav>
                                        <p:tav tm="100000">
                                          <p:val>
                                            <p:strVal val="#ppt_x"/>
                                          </p:val>
                                        </p:tav>
                                      </p:tavLst>
                                    </p:anim>
                                    <p:animEffect transition="in" filter="wipe(right)">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grpSp>
        <p:nvGrpSpPr>
          <p:cNvPr id="6" name="组合 5">
            <a:extLst>
              <a:ext uri="{FF2B5EF4-FFF2-40B4-BE49-F238E27FC236}">
                <a16:creationId xmlns:a16="http://schemas.microsoft.com/office/drawing/2014/main" id="{5A87F81A-1A5D-ED32-C748-D5B79839CAC6}"/>
              </a:ext>
            </a:extLst>
          </p:cNvPr>
          <p:cNvGrpSpPr/>
          <p:nvPr/>
        </p:nvGrpSpPr>
        <p:grpSpPr>
          <a:xfrm>
            <a:off x="1603577" y="3087403"/>
            <a:ext cx="8998001" cy="1464465"/>
            <a:chOff x="754963" y="3718931"/>
            <a:chExt cx="8998001" cy="1464465"/>
          </a:xfrm>
        </p:grpSpPr>
        <p:grpSp>
          <p:nvGrpSpPr>
            <p:cNvPr id="16" name="组合 15">
              <a:extLst>
                <a:ext uri="{FF2B5EF4-FFF2-40B4-BE49-F238E27FC236}">
                  <a16:creationId xmlns:a16="http://schemas.microsoft.com/office/drawing/2014/main" id="{F4DC77F5-73CE-4235-CD9D-7FF6C3C94BD0}"/>
                </a:ext>
              </a:extLst>
            </p:cNvPr>
            <p:cNvGrpSpPr/>
            <p:nvPr/>
          </p:nvGrpSpPr>
          <p:grpSpPr>
            <a:xfrm>
              <a:off x="754963" y="3909117"/>
              <a:ext cx="8998001" cy="1096546"/>
              <a:chOff x="754963" y="3909117"/>
              <a:chExt cx="8998001" cy="1096546"/>
            </a:xfrm>
          </p:grpSpPr>
          <p:cxnSp>
            <p:nvCxnSpPr>
              <p:cNvPr id="19" name="直接连接符 18">
                <a:extLst>
                  <a:ext uri="{FF2B5EF4-FFF2-40B4-BE49-F238E27FC236}">
                    <a16:creationId xmlns:a16="http://schemas.microsoft.com/office/drawing/2014/main" id="{DF4F9DA7-C548-1E9E-5C21-F71FD4A1E1F4}"/>
                  </a:ext>
                </a:extLst>
              </p:cNvPr>
              <p:cNvCxnSpPr>
                <a:cxnSpLocks/>
              </p:cNvCxnSpPr>
              <p:nvPr/>
            </p:nvCxnSpPr>
            <p:spPr>
              <a:xfrm>
                <a:off x="1506458" y="4324753"/>
                <a:ext cx="75378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形 19">
                <a:extLst>
                  <a:ext uri="{FF2B5EF4-FFF2-40B4-BE49-F238E27FC236}">
                    <a16:creationId xmlns:a16="http://schemas.microsoft.com/office/drawing/2014/main" id="{1DA5D64D-C92A-15DD-478E-D813C74E1C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192" y="3909117"/>
                <a:ext cx="662814" cy="641082"/>
              </a:xfrm>
              <a:prstGeom prst="rect">
                <a:avLst/>
              </a:prstGeom>
            </p:spPr>
          </p:pic>
          <p:pic>
            <p:nvPicPr>
              <p:cNvPr id="21" name="图形 20">
                <a:extLst>
                  <a:ext uri="{FF2B5EF4-FFF2-40B4-BE49-F238E27FC236}">
                    <a16:creationId xmlns:a16="http://schemas.microsoft.com/office/drawing/2014/main" id="{5C6835FF-7599-351F-A8F2-3FB895D35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2921" y="3909117"/>
                <a:ext cx="662814" cy="641082"/>
              </a:xfrm>
              <a:prstGeom prst="rect">
                <a:avLst/>
              </a:prstGeom>
            </p:spPr>
          </p:pic>
          <p:sp>
            <p:nvSpPr>
              <p:cNvPr id="22" name="文本框 21">
                <a:extLst>
                  <a:ext uri="{FF2B5EF4-FFF2-40B4-BE49-F238E27FC236}">
                    <a16:creationId xmlns:a16="http://schemas.microsoft.com/office/drawing/2014/main" id="{3585AC23-BA91-EEE0-508F-4867F5E14510}"/>
                  </a:ext>
                </a:extLst>
              </p:cNvPr>
              <p:cNvSpPr txBox="1"/>
              <p:nvPr/>
            </p:nvSpPr>
            <p:spPr>
              <a:xfrm>
                <a:off x="754963" y="4636331"/>
                <a:ext cx="1197272" cy="369332"/>
              </a:xfrm>
              <a:prstGeom prst="rect">
                <a:avLst/>
              </a:prstGeom>
              <a:noFill/>
            </p:spPr>
            <p:txBody>
              <a:bodyPr wrap="square" rtlCol="0">
                <a:spAutoFit/>
              </a:bodyPr>
              <a:lstStyle/>
              <a:p>
                <a:pPr algn="ctr"/>
                <a:r>
                  <a:rPr lang="zh-CN" altLang="en-US" b="1" dirty="0"/>
                  <a:t>攻击者</a:t>
                </a:r>
              </a:p>
            </p:txBody>
          </p:sp>
          <p:sp>
            <p:nvSpPr>
              <p:cNvPr id="23" name="文本框 22">
                <a:extLst>
                  <a:ext uri="{FF2B5EF4-FFF2-40B4-BE49-F238E27FC236}">
                    <a16:creationId xmlns:a16="http://schemas.microsoft.com/office/drawing/2014/main" id="{D7E13E3F-925E-197E-DBC5-455793FDB4AB}"/>
                  </a:ext>
                </a:extLst>
              </p:cNvPr>
              <p:cNvSpPr txBox="1"/>
              <p:nvPr/>
            </p:nvSpPr>
            <p:spPr>
              <a:xfrm>
                <a:off x="8555692" y="4596503"/>
                <a:ext cx="1197272" cy="369332"/>
              </a:xfrm>
              <a:prstGeom prst="rect">
                <a:avLst/>
              </a:prstGeom>
              <a:noFill/>
            </p:spPr>
            <p:txBody>
              <a:bodyPr wrap="square" rtlCol="0">
                <a:spAutoFit/>
              </a:bodyPr>
              <a:lstStyle/>
              <a:p>
                <a:pPr algn="ctr"/>
                <a:r>
                  <a:rPr lang="zh-CN" altLang="en-US" b="1" dirty="0"/>
                  <a:t>用户</a:t>
                </a:r>
              </a:p>
            </p:txBody>
          </p:sp>
        </p:grpSp>
        <p:sp>
          <p:nvSpPr>
            <p:cNvPr id="24" name="云形 23">
              <a:extLst>
                <a:ext uri="{FF2B5EF4-FFF2-40B4-BE49-F238E27FC236}">
                  <a16:creationId xmlns:a16="http://schemas.microsoft.com/office/drawing/2014/main" id="{E657B8E4-3B26-EE3D-7DD2-742C50C6218D}"/>
                </a:ext>
              </a:extLst>
            </p:cNvPr>
            <p:cNvSpPr/>
            <p:nvPr/>
          </p:nvSpPr>
          <p:spPr>
            <a:xfrm>
              <a:off x="5673249" y="3718931"/>
              <a:ext cx="1915074" cy="1246904"/>
            </a:xfrm>
            <a:prstGeom prst="cloud">
              <a:avLst/>
            </a:prstGeom>
            <a:solidFill>
              <a:schemeClr val="bg1">
                <a:lumMod val="85000"/>
              </a:schemeClr>
            </a:solid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tx1"/>
                  </a:solidFill>
                  <a:latin typeface="+mn-ea"/>
                </a:rPr>
                <a:t>     网络</a:t>
              </a:r>
            </a:p>
          </p:txBody>
        </p:sp>
        <p:pic>
          <p:nvPicPr>
            <p:cNvPr id="26" name="图形 25">
              <a:extLst>
                <a:ext uri="{FF2B5EF4-FFF2-40B4-BE49-F238E27FC236}">
                  <a16:creationId xmlns:a16="http://schemas.microsoft.com/office/drawing/2014/main" id="{A1EEE2B6-A887-821A-5C3A-DAB473AE0D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2906" y="3751826"/>
              <a:ext cx="756362" cy="1080517"/>
            </a:xfrm>
            <a:prstGeom prst="rect">
              <a:avLst/>
            </a:prstGeom>
          </p:spPr>
        </p:pic>
        <p:sp>
          <p:nvSpPr>
            <p:cNvPr id="5" name="文本框 4">
              <a:extLst>
                <a:ext uri="{FF2B5EF4-FFF2-40B4-BE49-F238E27FC236}">
                  <a16:creationId xmlns:a16="http://schemas.microsoft.com/office/drawing/2014/main" id="{AC6D9950-FF65-712B-03B7-A4A2D3915B4D}"/>
                </a:ext>
              </a:extLst>
            </p:cNvPr>
            <p:cNvSpPr txBox="1"/>
            <p:nvPr/>
          </p:nvSpPr>
          <p:spPr>
            <a:xfrm>
              <a:off x="5409691" y="4814064"/>
              <a:ext cx="1282792" cy="369332"/>
            </a:xfrm>
            <a:prstGeom prst="rect">
              <a:avLst/>
            </a:prstGeom>
            <a:noFill/>
          </p:spPr>
          <p:txBody>
            <a:bodyPr wrap="square" rtlCol="0">
              <a:spAutoFit/>
            </a:bodyPr>
            <a:lstStyle/>
            <a:p>
              <a:pPr algn="ctr"/>
              <a:r>
                <a:rPr lang="zh-CN" altLang="en-US" b="1" dirty="0"/>
                <a:t>防火墙</a:t>
              </a:r>
            </a:p>
          </p:txBody>
        </p:sp>
      </p:grpSp>
      <p:sp>
        <p:nvSpPr>
          <p:cNvPr id="27" name="标注: 右箭头 26">
            <a:extLst>
              <a:ext uri="{FF2B5EF4-FFF2-40B4-BE49-F238E27FC236}">
                <a16:creationId xmlns:a16="http://schemas.microsoft.com/office/drawing/2014/main" id="{C859D27B-AC0D-7D30-B557-44BB09928658}"/>
              </a:ext>
            </a:extLst>
          </p:cNvPr>
          <p:cNvSpPr/>
          <p:nvPr/>
        </p:nvSpPr>
        <p:spPr>
          <a:xfrm>
            <a:off x="7313407" y="3230213"/>
            <a:ext cx="2722033" cy="369329"/>
          </a:xfrm>
          <a:prstGeom prst="rightArrowCallout">
            <a:avLst>
              <a:gd name="adj1" fmla="val 25000"/>
              <a:gd name="adj2" fmla="val 25000"/>
              <a:gd name="adj3" fmla="val 25000"/>
              <a:gd name="adj4" fmla="val 9090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首部有错误的</a:t>
            </a:r>
            <a:r>
              <a:rPr lang="en-US" altLang="zh-CN" b="1" dirty="0"/>
              <a:t>IP</a:t>
            </a:r>
            <a:r>
              <a:rPr lang="zh-CN" altLang="en-US" b="1" dirty="0"/>
              <a:t>数据报</a:t>
            </a:r>
          </a:p>
        </p:txBody>
      </p:sp>
      <p:sp>
        <p:nvSpPr>
          <p:cNvPr id="25" name="标注: 左箭头 24">
            <a:extLst>
              <a:ext uri="{FF2B5EF4-FFF2-40B4-BE49-F238E27FC236}">
                <a16:creationId xmlns:a16="http://schemas.microsoft.com/office/drawing/2014/main" id="{6D884651-2A63-D580-0AD1-F04F7328949F}"/>
              </a:ext>
            </a:extLst>
          </p:cNvPr>
          <p:cNvSpPr/>
          <p:nvPr/>
        </p:nvSpPr>
        <p:spPr>
          <a:xfrm>
            <a:off x="7385561" y="3829103"/>
            <a:ext cx="2362724" cy="369327"/>
          </a:xfrm>
          <a:prstGeom prst="leftArrowCallout">
            <a:avLst>
              <a:gd name="adj1" fmla="val 25000"/>
              <a:gd name="adj2" fmla="val 25000"/>
              <a:gd name="adj3" fmla="val 25000"/>
              <a:gd name="adj4" fmla="val 89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ICMP</a:t>
            </a:r>
            <a:r>
              <a:rPr lang="zh-CN" altLang="en-US" b="1" dirty="0"/>
              <a:t>差错报告报文</a:t>
            </a:r>
          </a:p>
        </p:txBody>
      </p:sp>
      <p:sp>
        <p:nvSpPr>
          <p:cNvPr id="7" name="对话气泡: 圆角矩形 6">
            <a:extLst>
              <a:ext uri="{FF2B5EF4-FFF2-40B4-BE49-F238E27FC236}">
                <a16:creationId xmlns:a16="http://schemas.microsoft.com/office/drawing/2014/main" id="{8BC58104-FB4F-15AE-86A3-2C95AFC55F00}"/>
              </a:ext>
            </a:extLst>
          </p:cNvPr>
          <p:cNvSpPr/>
          <p:nvPr/>
        </p:nvSpPr>
        <p:spPr>
          <a:xfrm>
            <a:off x="2164301" y="2025078"/>
            <a:ext cx="6762612" cy="869775"/>
          </a:xfrm>
          <a:prstGeom prst="wedgeRoundRectCallout">
            <a:avLst>
              <a:gd name="adj1" fmla="val 16806"/>
              <a:gd name="adj2" fmla="val 8272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nSpc>
                <a:spcPct val="150000"/>
              </a:lnSpc>
            </a:pPr>
            <a:r>
              <a:rPr lang="zh-CN" altLang="en-US" b="1" dirty="0"/>
              <a:t>         一般情况下，防火墙不会阻断</a:t>
            </a:r>
            <a:r>
              <a:rPr lang="en-US" altLang="zh-CN" b="1" dirty="0"/>
              <a:t>ICMP</a:t>
            </a:r>
            <a:r>
              <a:rPr lang="zh-CN" altLang="en-US" b="1" dirty="0"/>
              <a:t>差错报告报文，否则目标主机将失去进行</a:t>
            </a:r>
            <a:r>
              <a:rPr lang="en-US" altLang="zh-CN" b="1" dirty="0"/>
              <a:t>ICMP</a:t>
            </a:r>
            <a:r>
              <a:rPr lang="zh-CN" altLang="en-US" b="1" dirty="0"/>
              <a:t>差错报告的功能，而影响正常的网络通信。</a:t>
            </a:r>
          </a:p>
        </p:txBody>
      </p:sp>
    </p:spTree>
    <p:custDataLst>
      <p:tags r:id="rId1"/>
    </p:custDataLst>
    <p:extLst>
      <p:ext uri="{BB962C8B-B14F-4D97-AF65-F5344CB8AC3E}">
        <p14:creationId xmlns:p14="http://schemas.microsoft.com/office/powerpoint/2010/main" val="99852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ppt_x</p:attrName>
                                        </p:attrNameLst>
                                      </p:cBhvr>
                                      <p:tavLst>
                                        <p:tav tm="0">
                                          <p:val>
                                            <p:strVal val="#ppt_x-#ppt_w*1.125000"/>
                                          </p:val>
                                        </p:tav>
                                        <p:tav tm="100000">
                                          <p:val>
                                            <p:strVal val="#ppt_x"/>
                                          </p:val>
                                        </p:tav>
                                      </p:tavLst>
                                    </p:anim>
                                    <p:animEffect transition="in" filter="wipe(right)">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p:tgtEl>
                                          <p:spTgt spid="25"/>
                                        </p:tgtEl>
                                        <p:attrNameLst>
                                          <p:attrName>ppt_x</p:attrName>
                                        </p:attrNameLst>
                                      </p:cBhvr>
                                      <p:tavLst>
                                        <p:tav tm="0">
                                          <p:val>
                                            <p:strVal val="#ppt_x+#ppt_w*1.125000"/>
                                          </p:val>
                                        </p:tav>
                                        <p:tav tm="100000">
                                          <p:val>
                                            <p:strVal val="#ppt_x"/>
                                          </p:val>
                                        </p:tav>
                                      </p:tavLst>
                                    </p:anim>
                                    <p:animEffect transition="in" filter="wipe(left)">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grpSp>
        <p:nvGrpSpPr>
          <p:cNvPr id="6" name="组合 5">
            <a:extLst>
              <a:ext uri="{FF2B5EF4-FFF2-40B4-BE49-F238E27FC236}">
                <a16:creationId xmlns:a16="http://schemas.microsoft.com/office/drawing/2014/main" id="{5A87F81A-1A5D-ED32-C748-D5B79839CAC6}"/>
              </a:ext>
            </a:extLst>
          </p:cNvPr>
          <p:cNvGrpSpPr/>
          <p:nvPr/>
        </p:nvGrpSpPr>
        <p:grpSpPr>
          <a:xfrm>
            <a:off x="1603577" y="3087403"/>
            <a:ext cx="8998001" cy="1464465"/>
            <a:chOff x="754963" y="3718931"/>
            <a:chExt cx="8998001" cy="1464465"/>
          </a:xfrm>
        </p:grpSpPr>
        <p:grpSp>
          <p:nvGrpSpPr>
            <p:cNvPr id="16" name="组合 15">
              <a:extLst>
                <a:ext uri="{FF2B5EF4-FFF2-40B4-BE49-F238E27FC236}">
                  <a16:creationId xmlns:a16="http://schemas.microsoft.com/office/drawing/2014/main" id="{F4DC77F5-73CE-4235-CD9D-7FF6C3C94BD0}"/>
                </a:ext>
              </a:extLst>
            </p:cNvPr>
            <p:cNvGrpSpPr/>
            <p:nvPr/>
          </p:nvGrpSpPr>
          <p:grpSpPr>
            <a:xfrm>
              <a:off x="754963" y="3909117"/>
              <a:ext cx="8998001" cy="1096546"/>
              <a:chOff x="754963" y="3909117"/>
              <a:chExt cx="8998001" cy="1096546"/>
            </a:xfrm>
          </p:grpSpPr>
          <p:cxnSp>
            <p:nvCxnSpPr>
              <p:cNvPr id="19" name="直接连接符 18">
                <a:extLst>
                  <a:ext uri="{FF2B5EF4-FFF2-40B4-BE49-F238E27FC236}">
                    <a16:creationId xmlns:a16="http://schemas.microsoft.com/office/drawing/2014/main" id="{DF4F9DA7-C548-1E9E-5C21-F71FD4A1E1F4}"/>
                  </a:ext>
                </a:extLst>
              </p:cNvPr>
              <p:cNvCxnSpPr>
                <a:cxnSpLocks/>
              </p:cNvCxnSpPr>
              <p:nvPr/>
            </p:nvCxnSpPr>
            <p:spPr>
              <a:xfrm>
                <a:off x="1506458" y="4324753"/>
                <a:ext cx="75378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形 19">
                <a:extLst>
                  <a:ext uri="{FF2B5EF4-FFF2-40B4-BE49-F238E27FC236}">
                    <a16:creationId xmlns:a16="http://schemas.microsoft.com/office/drawing/2014/main" id="{1DA5D64D-C92A-15DD-478E-D813C74E1C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192" y="3909117"/>
                <a:ext cx="662814" cy="641082"/>
              </a:xfrm>
              <a:prstGeom prst="rect">
                <a:avLst/>
              </a:prstGeom>
            </p:spPr>
          </p:pic>
          <p:pic>
            <p:nvPicPr>
              <p:cNvPr id="21" name="图形 20">
                <a:extLst>
                  <a:ext uri="{FF2B5EF4-FFF2-40B4-BE49-F238E27FC236}">
                    <a16:creationId xmlns:a16="http://schemas.microsoft.com/office/drawing/2014/main" id="{5C6835FF-7599-351F-A8F2-3FB895D35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2921" y="3909117"/>
                <a:ext cx="662814" cy="641082"/>
              </a:xfrm>
              <a:prstGeom prst="rect">
                <a:avLst/>
              </a:prstGeom>
            </p:spPr>
          </p:pic>
          <p:sp>
            <p:nvSpPr>
              <p:cNvPr id="22" name="文本框 21">
                <a:extLst>
                  <a:ext uri="{FF2B5EF4-FFF2-40B4-BE49-F238E27FC236}">
                    <a16:creationId xmlns:a16="http://schemas.microsoft.com/office/drawing/2014/main" id="{3585AC23-BA91-EEE0-508F-4867F5E14510}"/>
                  </a:ext>
                </a:extLst>
              </p:cNvPr>
              <p:cNvSpPr txBox="1"/>
              <p:nvPr/>
            </p:nvSpPr>
            <p:spPr>
              <a:xfrm>
                <a:off x="754963" y="4636331"/>
                <a:ext cx="1197272" cy="369332"/>
              </a:xfrm>
              <a:prstGeom prst="rect">
                <a:avLst/>
              </a:prstGeom>
              <a:noFill/>
            </p:spPr>
            <p:txBody>
              <a:bodyPr wrap="square" rtlCol="0">
                <a:spAutoFit/>
              </a:bodyPr>
              <a:lstStyle/>
              <a:p>
                <a:pPr algn="ctr"/>
                <a:r>
                  <a:rPr lang="zh-CN" altLang="en-US" b="1" dirty="0"/>
                  <a:t>攻击者</a:t>
                </a:r>
              </a:p>
            </p:txBody>
          </p:sp>
          <p:sp>
            <p:nvSpPr>
              <p:cNvPr id="23" name="文本框 22">
                <a:extLst>
                  <a:ext uri="{FF2B5EF4-FFF2-40B4-BE49-F238E27FC236}">
                    <a16:creationId xmlns:a16="http://schemas.microsoft.com/office/drawing/2014/main" id="{D7E13E3F-925E-197E-DBC5-455793FDB4AB}"/>
                  </a:ext>
                </a:extLst>
              </p:cNvPr>
              <p:cNvSpPr txBox="1"/>
              <p:nvPr/>
            </p:nvSpPr>
            <p:spPr>
              <a:xfrm>
                <a:off x="8555692" y="4596503"/>
                <a:ext cx="1197272" cy="369332"/>
              </a:xfrm>
              <a:prstGeom prst="rect">
                <a:avLst/>
              </a:prstGeom>
              <a:noFill/>
            </p:spPr>
            <p:txBody>
              <a:bodyPr wrap="square" rtlCol="0">
                <a:spAutoFit/>
              </a:bodyPr>
              <a:lstStyle/>
              <a:p>
                <a:pPr algn="ctr"/>
                <a:r>
                  <a:rPr lang="zh-CN" altLang="en-US" b="1" dirty="0"/>
                  <a:t>用户</a:t>
                </a:r>
              </a:p>
            </p:txBody>
          </p:sp>
        </p:grpSp>
        <p:sp>
          <p:nvSpPr>
            <p:cNvPr id="24" name="云形 23">
              <a:extLst>
                <a:ext uri="{FF2B5EF4-FFF2-40B4-BE49-F238E27FC236}">
                  <a16:creationId xmlns:a16="http://schemas.microsoft.com/office/drawing/2014/main" id="{E657B8E4-3B26-EE3D-7DD2-742C50C6218D}"/>
                </a:ext>
              </a:extLst>
            </p:cNvPr>
            <p:cNvSpPr/>
            <p:nvPr/>
          </p:nvSpPr>
          <p:spPr>
            <a:xfrm>
              <a:off x="5673249" y="3718931"/>
              <a:ext cx="1915074" cy="1246904"/>
            </a:xfrm>
            <a:prstGeom prst="cloud">
              <a:avLst/>
            </a:prstGeom>
            <a:solidFill>
              <a:schemeClr val="bg1">
                <a:lumMod val="85000"/>
              </a:schemeClr>
            </a:solid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tx1"/>
                  </a:solidFill>
                  <a:latin typeface="+mn-ea"/>
                </a:rPr>
                <a:t>     网络</a:t>
              </a:r>
            </a:p>
          </p:txBody>
        </p:sp>
        <p:pic>
          <p:nvPicPr>
            <p:cNvPr id="26" name="图形 25">
              <a:extLst>
                <a:ext uri="{FF2B5EF4-FFF2-40B4-BE49-F238E27FC236}">
                  <a16:creationId xmlns:a16="http://schemas.microsoft.com/office/drawing/2014/main" id="{A1EEE2B6-A887-821A-5C3A-DAB473AE0D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2906" y="3751826"/>
              <a:ext cx="756362" cy="1080517"/>
            </a:xfrm>
            <a:prstGeom prst="rect">
              <a:avLst/>
            </a:prstGeom>
          </p:spPr>
        </p:pic>
        <p:sp>
          <p:nvSpPr>
            <p:cNvPr id="5" name="文本框 4">
              <a:extLst>
                <a:ext uri="{FF2B5EF4-FFF2-40B4-BE49-F238E27FC236}">
                  <a16:creationId xmlns:a16="http://schemas.microsoft.com/office/drawing/2014/main" id="{AC6D9950-FF65-712B-03B7-A4A2D3915B4D}"/>
                </a:ext>
              </a:extLst>
            </p:cNvPr>
            <p:cNvSpPr txBox="1"/>
            <p:nvPr/>
          </p:nvSpPr>
          <p:spPr>
            <a:xfrm>
              <a:off x="5409691" y="4814064"/>
              <a:ext cx="1282792" cy="369332"/>
            </a:xfrm>
            <a:prstGeom prst="rect">
              <a:avLst/>
            </a:prstGeom>
            <a:noFill/>
          </p:spPr>
          <p:txBody>
            <a:bodyPr wrap="square" rtlCol="0">
              <a:spAutoFit/>
            </a:bodyPr>
            <a:lstStyle/>
            <a:p>
              <a:pPr algn="ctr"/>
              <a:r>
                <a:rPr lang="zh-CN" altLang="en-US" b="1" dirty="0"/>
                <a:t>防火墙</a:t>
              </a:r>
            </a:p>
          </p:txBody>
        </p:sp>
      </p:grpSp>
      <p:sp>
        <p:nvSpPr>
          <p:cNvPr id="25" name="标注: 左箭头 24">
            <a:extLst>
              <a:ext uri="{FF2B5EF4-FFF2-40B4-BE49-F238E27FC236}">
                <a16:creationId xmlns:a16="http://schemas.microsoft.com/office/drawing/2014/main" id="{6D884651-2A63-D580-0AD1-F04F7328949F}"/>
              </a:ext>
            </a:extLst>
          </p:cNvPr>
          <p:cNvSpPr/>
          <p:nvPr/>
        </p:nvSpPr>
        <p:spPr>
          <a:xfrm>
            <a:off x="2570171" y="3829103"/>
            <a:ext cx="2362724" cy="369327"/>
          </a:xfrm>
          <a:prstGeom prst="leftArrowCallout">
            <a:avLst>
              <a:gd name="adj1" fmla="val 25000"/>
              <a:gd name="adj2" fmla="val 25000"/>
              <a:gd name="adj3" fmla="val 25000"/>
              <a:gd name="adj4" fmla="val 89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ICMP</a:t>
            </a:r>
            <a:r>
              <a:rPr lang="zh-CN" altLang="en-US" b="1" dirty="0"/>
              <a:t>差错报告报文</a:t>
            </a:r>
          </a:p>
        </p:txBody>
      </p:sp>
      <p:sp>
        <p:nvSpPr>
          <p:cNvPr id="7" name="对话气泡: 圆角矩形 6">
            <a:extLst>
              <a:ext uri="{FF2B5EF4-FFF2-40B4-BE49-F238E27FC236}">
                <a16:creationId xmlns:a16="http://schemas.microsoft.com/office/drawing/2014/main" id="{8BC58104-FB4F-15AE-86A3-2C95AFC55F00}"/>
              </a:ext>
            </a:extLst>
          </p:cNvPr>
          <p:cNvSpPr/>
          <p:nvPr/>
        </p:nvSpPr>
        <p:spPr>
          <a:xfrm>
            <a:off x="2164301" y="2025078"/>
            <a:ext cx="6762612" cy="869775"/>
          </a:xfrm>
          <a:prstGeom prst="wedgeRoundRectCallout">
            <a:avLst>
              <a:gd name="adj1" fmla="val 16806"/>
              <a:gd name="adj2" fmla="val 8272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nSpc>
                <a:spcPct val="150000"/>
              </a:lnSpc>
            </a:pPr>
            <a:r>
              <a:rPr lang="zh-CN" altLang="en-US" b="1" dirty="0"/>
              <a:t>         一般情况下，防火墙不会阻断</a:t>
            </a:r>
            <a:r>
              <a:rPr lang="en-US" altLang="zh-CN" b="1" dirty="0"/>
              <a:t>ICMP</a:t>
            </a:r>
            <a:r>
              <a:rPr lang="zh-CN" altLang="en-US" b="1" dirty="0"/>
              <a:t>差错报告报文，否则目标主机将失去进行</a:t>
            </a:r>
            <a:r>
              <a:rPr lang="en-US" altLang="zh-CN" b="1" dirty="0"/>
              <a:t>ICMP</a:t>
            </a:r>
            <a:r>
              <a:rPr lang="zh-CN" altLang="en-US" b="1" dirty="0"/>
              <a:t>差错报告的功能，而影响正常的网络通信。</a:t>
            </a:r>
          </a:p>
        </p:txBody>
      </p:sp>
      <p:sp>
        <p:nvSpPr>
          <p:cNvPr id="28" name="文本框 27">
            <a:extLst>
              <a:ext uri="{FF2B5EF4-FFF2-40B4-BE49-F238E27FC236}">
                <a16:creationId xmlns:a16="http://schemas.microsoft.com/office/drawing/2014/main" id="{E5E6EA9E-E093-B8DC-B9D0-021AB139E60D}"/>
              </a:ext>
            </a:extLst>
          </p:cNvPr>
          <p:cNvSpPr txBox="1"/>
          <p:nvPr/>
        </p:nvSpPr>
        <p:spPr>
          <a:xfrm>
            <a:off x="936644" y="4415678"/>
            <a:ext cx="2836855" cy="369332"/>
          </a:xfrm>
          <a:prstGeom prst="rect">
            <a:avLst/>
          </a:prstGeom>
          <a:noFill/>
        </p:spPr>
        <p:txBody>
          <a:bodyPr wrap="square" rtlCol="0">
            <a:spAutoFit/>
          </a:bodyPr>
          <a:lstStyle/>
          <a:p>
            <a:pPr algn="ctr"/>
            <a:r>
              <a:rPr lang="zh-CN" altLang="en-US" b="1" dirty="0">
                <a:solidFill>
                  <a:schemeClr val="accent5"/>
                </a:solidFill>
              </a:rPr>
              <a:t>知道了目标主机正在运行</a:t>
            </a:r>
          </a:p>
        </p:txBody>
      </p:sp>
    </p:spTree>
    <p:custDataLst>
      <p:tags r:id="rId1"/>
    </p:custDataLst>
    <p:extLst>
      <p:ext uri="{BB962C8B-B14F-4D97-AF65-F5344CB8AC3E}">
        <p14:creationId xmlns:p14="http://schemas.microsoft.com/office/powerpoint/2010/main" val="337217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left)">
                                      <p:cBhvr>
                                        <p:cTn id="8" dur="500"/>
                                        <p:tgtEl>
                                          <p:spTgt spid="2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p:tgtEl>
                                          <p:spTgt spid="28"/>
                                        </p:tgtEl>
                                        <p:attrNameLst>
                                          <p:attrName>ppt_y</p:attrName>
                                        </p:attrNameLst>
                                      </p:cBhvr>
                                      <p:tavLst>
                                        <p:tav tm="0">
                                          <p:val>
                                            <p:strVal val="#ppt_y-#ppt_h*1.125000"/>
                                          </p:val>
                                        </p:tav>
                                        <p:tav tm="100000">
                                          <p:val>
                                            <p:strVal val="#ppt_y"/>
                                          </p:val>
                                        </p:tav>
                                      </p:tavLst>
                                    </p:anim>
                                    <p:animEffect transition="in" filter="wipe(down)">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注: 右箭头 31">
            <a:extLst>
              <a:ext uri="{FF2B5EF4-FFF2-40B4-BE49-F238E27FC236}">
                <a16:creationId xmlns:a16="http://schemas.microsoft.com/office/drawing/2014/main" id="{0D764ABD-8CE8-FD5C-BE65-9BBB6DC14A5E}"/>
              </a:ext>
            </a:extLst>
          </p:cNvPr>
          <p:cNvSpPr/>
          <p:nvPr/>
        </p:nvSpPr>
        <p:spPr>
          <a:xfrm>
            <a:off x="1639486" y="4280352"/>
            <a:ext cx="3445631" cy="946736"/>
          </a:xfrm>
          <a:prstGeom prst="rightArrowCallout">
            <a:avLst>
              <a:gd name="adj1" fmla="val 25000"/>
              <a:gd name="adj2" fmla="val 25000"/>
              <a:gd name="adj3" fmla="val 25000"/>
              <a:gd name="adj4" fmla="val 8793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b="1" dirty="0"/>
              <a:t>         尝试与某个目的端口建立</a:t>
            </a:r>
            <a:r>
              <a:rPr lang="en-US" altLang="zh-CN" b="1" dirty="0"/>
              <a:t>TCP</a:t>
            </a:r>
            <a:r>
              <a:rPr lang="zh-CN" altLang="en-US" b="1" dirty="0"/>
              <a:t>连接，来检测该</a:t>
            </a:r>
            <a:r>
              <a:rPr lang="en-US" altLang="zh-CN" b="1" dirty="0"/>
              <a:t>TCP</a:t>
            </a:r>
            <a:r>
              <a:rPr lang="zh-CN" altLang="en-US" b="1" dirty="0"/>
              <a:t>端口是否处于工作状态。</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7" name="矩形 26">
            <a:extLst>
              <a:ext uri="{FF2B5EF4-FFF2-40B4-BE49-F238E27FC236}">
                <a16:creationId xmlns:a16="http://schemas.microsoft.com/office/drawing/2014/main" id="{A007D56D-59C5-4CBB-27D4-272EB4464BBF}"/>
              </a:ext>
            </a:extLst>
          </p:cNvPr>
          <p:cNvSpPr/>
          <p:nvPr/>
        </p:nvSpPr>
        <p:spPr>
          <a:xfrm>
            <a:off x="3715103"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29" name="íşlïḍè">
            <a:extLst>
              <a:ext uri="{FF2B5EF4-FFF2-40B4-BE49-F238E27FC236}">
                <a16:creationId xmlns:a16="http://schemas.microsoft.com/office/drawing/2014/main" id="{663340C9-E150-B508-89DF-F9C80C7F9298}"/>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在进行主机发现确定了要攻击的目标主机后，攻击者可以进一步</a:t>
            </a:r>
            <a:r>
              <a:rPr lang="zh-CN" altLang="en-US" b="1" dirty="0">
                <a:solidFill>
                  <a:schemeClr val="accent1">
                    <a:lumMod val="75000"/>
                  </a:schemeClr>
                </a:solidFill>
              </a:rPr>
              <a:t>通过端口扫描来获取目标主机所有端口的工作状态</a:t>
            </a:r>
            <a:r>
              <a:rPr lang="zh-CN" altLang="en-US" b="1" dirty="0"/>
              <a:t>，进而得出目标主机上</a:t>
            </a:r>
            <a:r>
              <a:rPr lang="zh-CN" altLang="en-US" b="1" dirty="0">
                <a:solidFill>
                  <a:schemeClr val="accent1">
                    <a:lumMod val="75000"/>
                  </a:schemeClr>
                </a:solidFill>
              </a:rPr>
              <a:t>开放了哪些网络服务</a:t>
            </a:r>
            <a:r>
              <a:rPr lang="zh-CN" altLang="en-US" b="1" dirty="0"/>
              <a:t>。</a:t>
            </a:r>
            <a:endParaRPr lang="en-US" altLang="zh-CN" b="1" dirty="0"/>
          </a:p>
        </p:txBody>
      </p:sp>
      <p:sp>
        <p:nvSpPr>
          <p:cNvPr id="30" name="矩形 29">
            <a:extLst>
              <a:ext uri="{FF2B5EF4-FFF2-40B4-BE49-F238E27FC236}">
                <a16:creationId xmlns:a16="http://schemas.microsoft.com/office/drawing/2014/main" id="{951C7A91-AF1C-6ACD-C2B8-8E387846D307}"/>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9">
            <a:extLst>
              <a:ext uri="{FF2B5EF4-FFF2-40B4-BE49-F238E27FC236}">
                <a16:creationId xmlns:a16="http://schemas.microsoft.com/office/drawing/2014/main" id="{76179D35-1831-7463-4F4D-9CE0F52AFF5E}"/>
              </a:ext>
            </a:extLst>
          </p:cNvPr>
          <p:cNvGraphicFramePr>
            <a:graphicFrameLocks noGrp="1"/>
          </p:cNvGraphicFramePr>
          <p:nvPr/>
        </p:nvGraphicFramePr>
        <p:xfrm>
          <a:off x="1289369" y="2789720"/>
          <a:ext cx="10170237" cy="1112520"/>
        </p:xfrm>
        <a:graphic>
          <a:graphicData uri="http://schemas.openxmlformats.org/drawingml/2006/table">
            <a:tbl>
              <a:tblPr firstRow="1" bandRow="1">
                <a:tableStyleId>{5C22544A-7EE6-4342-B048-85BDC9FD1C3A}</a:tableStyleId>
              </a:tblPr>
              <a:tblGrid>
                <a:gridCol w="1563057">
                  <a:extLst>
                    <a:ext uri="{9D8B030D-6E8A-4147-A177-3AD203B41FA5}">
                      <a16:colId xmlns:a16="http://schemas.microsoft.com/office/drawing/2014/main" val="2146608467"/>
                    </a:ext>
                  </a:extLst>
                </a:gridCol>
                <a:gridCol w="860718">
                  <a:extLst>
                    <a:ext uri="{9D8B030D-6E8A-4147-A177-3AD203B41FA5}">
                      <a16:colId xmlns:a16="http://schemas.microsoft.com/office/drawing/2014/main" val="780771561"/>
                    </a:ext>
                  </a:extLst>
                </a:gridCol>
                <a:gridCol w="860718">
                  <a:extLst>
                    <a:ext uri="{9D8B030D-6E8A-4147-A177-3AD203B41FA5}">
                      <a16:colId xmlns:a16="http://schemas.microsoft.com/office/drawing/2014/main" val="1366868557"/>
                    </a:ext>
                  </a:extLst>
                </a:gridCol>
                <a:gridCol w="860718">
                  <a:extLst>
                    <a:ext uri="{9D8B030D-6E8A-4147-A177-3AD203B41FA5}">
                      <a16:colId xmlns:a16="http://schemas.microsoft.com/office/drawing/2014/main" val="2113918166"/>
                    </a:ext>
                  </a:extLst>
                </a:gridCol>
                <a:gridCol w="860718">
                  <a:extLst>
                    <a:ext uri="{9D8B030D-6E8A-4147-A177-3AD203B41FA5}">
                      <a16:colId xmlns:a16="http://schemas.microsoft.com/office/drawing/2014/main" val="2744698435"/>
                    </a:ext>
                  </a:extLst>
                </a:gridCol>
                <a:gridCol w="860718">
                  <a:extLst>
                    <a:ext uri="{9D8B030D-6E8A-4147-A177-3AD203B41FA5}">
                      <a16:colId xmlns:a16="http://schemas.microsoft.com/office/drawing/2014/main" val="2510819072"/>
                    </a:ext>
                  </a:extLst>
                </a:gridCol>
                <a:gridCol w="860718">
                  <a:extLst>
                    <a:ext uri="{9D8B030D-6E8A-4147-A177-3AD203B41FA5}">
                      <a16:colId xmlns:a16="http://schemas.microsoft.com/office/drawing/2014/main" val="1995181867"/>
                    </a:ext>
                  </a:extLst>
                </a:gridCol>
                <a:gridCol w="860718">
                  <a:extLst>
                    <a:ext uri="{9D8B030D-6E8A-4147-A177-3AD203B41FA5}">
                      <a16:colId xmlns:a16="http://schemas.microsoft.com/office/drawing/2014/main" val="3748364641"/>
                    </a:ext>
                  </a:extLst>
                </a:gridCol>
                <a:gridCol w="860718">
                  <a:extLst>
                    <a:ext uri="{9D8B030D-6E8A-4147-A177-3AD203B41FA5}">
                      <a16:colId xmlns:a16="http://schemas.microsoft.com/office/drawing/2014/main" val="839062443"/>
                    </a:ext>
                  </a:extLst>
                </a:gridCol>
                <a:gridCol w="860718">
                  <a:extLst>
                    <a:ext uri="{9D8B030D-6E8A-4147-A177-3AD203B41FA5}">
                      <a16:colId xmlns:a16="http://schemas.microsoft.com/office/drawing/2014/main" val="2516570224"/>
                    </a:ext>
                  </a:extLst>
                </a:gridCol>
                <a:gridCol w="860718">
                  <a:extLst>
                    <a:ext uri="{9D8B030D-6E8A-4147-A177-3AD203B41FA5}">
                      <a16:colId xmlns:a16="http://schemas.microsoft.com/office/drawing/2014/main" val="1159319123"/>
                    </a:ext>
                  </a:extLst>
                </a:gridCol>
              </a:tblGrid>
              <a:tr h="370840">
                <a:tc>
                  <a:txBody>
                    <a:bodyPr/>
                    <a:lstStyle/>
                    <a:p>
                      <a:pPr algn="ctr"/>
                      <a:r>
                        <a:rPr lang="zh-CN" altLang="en-US" b="1" dirty="0">
                          <a:solidFill>
                            <a:schemeClr val="tx1"/>
                          </a:solidFill>
                        </a:rPr>
                        <a:t>应用层协议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b="1" dirty="0">
                          <a:solidFill>
                            <a:schemeClr val="tx1"/>
                          </a:solidFill>
                        </a:rPr>
                        <a:t>DNS</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DHCP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TFTP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SNMP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RIP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BGP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SMTP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FTP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HTTP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HTTPS</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029565"/>
                  </a:ext>
                </a:extLst>
              </a:tr>
              <a:tr h="370840">
                <a:tc>
                  <a:txBody>
                    <a:bodyPr/>
                    <a:lstStyle/>
                    <a:p>
                      <a:pPr algn="ctr"/>
                      <a:r>
                        <a:rPr lang="zh-CN" altLang="en-US" b="1" dirty="0">
                          <a:solidFill>
                            <a:schemeClr val="tx1"/>
                          </a:solidFill>
                        </a:rPr>
                        <a:t>运输层端口号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b="1" dirty="0">
                          <a:solidFill>
                            <a:schemeClr val="tx1"/>
                          </a:solidFill>
                        </a:rPr>
                        <a:t>53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67/68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69</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161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520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179</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25</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21/20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80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443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2498928"/>
                  </a:ext>
                </a:extLst>
              </a:tr>
              <a:tr h="370840">
                <a:tc>
                  <a:txBody>
                    <a:bodyPr/>
                    <a:lstStyle/>
                    <a:p>
                      <a:pPr algn="ctr"/>
                      <a:r>
                        <a:rPr lang="zh-CN" altLang="en-US" b="1" dirty="0">
                          <a:solidFill>
                            <a:schemeClr val="tx1"/>
                          </a:solidFill>
                        </a:rPr>
                        <a:t>运输层协议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5">
                  <a:txBody>
                    <a:bodyPr/>
                    <a:lstStyle/>
                    <a:p>
                      <a:pPr algn="ctr"/>
                      <a:r>
                        <a:rPr lang="en-US" altLang="zh-CN" b="1" dirty="0">
                          <a:solidFill>
                            <a:schemeClr val="tx1"/>
                          </a:solidFill>
                        </a:rPr>
                        <a:t>UDP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a:r>
                        <a:rPr lang="en-US" altLang="zh-CN" b="1" dirty="0">
                          <a:solidFill>
                            <a:schemeClr val="tx1"/>
                          </a:solidFill>
                        </a:rPr>
                        <a:t>TCP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8335783"/>
                  </a:ext>
                </a:extLst>
              </a:tr>
            </a:tbl>
          </a:graphicData>
        </a:graphic>
      </p:graphicFrame>
      <p:grpSp>
        <p:nvGrpSpPr>
          <p:cNvPr id="44" name="组合 43">
            <a:extLst>
              <a:ext uri="{FF2B5EF4-FFF2-40B4-BE49-F238E27FC236}">
                <a16:creationId xmlns:a16="http://schemas.microsoft.com/office/drawing/2014/main" id="{F36C89FC-1F9C-FCE6-2BDA-72D6219BEE2D}"/>
              </a:ext>
            </a:extLst>
          </p:cNvPr>
          <p:cNvGrpSpPr/>
          <p:nvPr/>
        </p:nvGrpSpPr>
        <p:grpSpPr>
          <a:xfrm>
            <a:off x="408359" y="4869566"/>
            <a:ext cx="5409714" cy="1465878"/>
            <a:chOff x="408359" y="4869566"/>
            <a:chExt cx="5409714" cy="1465878"/>
          </a:xfrm>
        </p:grpSpPr>
        <p:sp>
          <p:nvSpPr>
            <p:cNvPr id="31" name="文本框 30">
              <a:extLst>
                <a:ext uri="{FF2B5EF4-FFF2-40B4-BE49-F238E27FC236}">
                  <a16:creationId xmlns:a16="http://schemas.microsoft.com/office/drawing/2014/main" id="{A226FC70-6734-A3BF-FD16-9DA8AE531645}"/>
                </a:ext>
              </a:extLst>
            </p:cNvPr>
            <p:cNvSpPr txBox="1"/>
            <p:nvPr/>
          </p:nvSpPr>
          <p:spPr>
            <a:xfrm>
              <a:off x="408359" y="5966112"/>
              <a:ext cx="1628399" cy="369332"/>
            </a:xfrm>
            <a:prstGeom prst="rect">
              <a:avLst/>
            </a:prstGeom>
            <a:noFill/>
          </p:spPr>
          <p:txBody>
            <a:bodyPr wrap="square" rtlCol="0">
              <a:spAutoFit/>
            </a:bodyPr>
            <a:lstStyle/>
            <a:p>
              <a:pPr algn="ctr"/>
              <a:r>
                <a:rPr lang="en-US" altLang="zh-CN" b="1" dirty="0"/>
                <a:t>TCP</a:t>
              </a:r>
              <a:r>
                <a:rPr lang="zh-CN" altLang="en-US" b="1" dirty="0"/>
                <a:t>客户</a:t>
              </a:r>
            </a:p>
          </p:txBody>
        </p:sp>
        <p:grpSp>
          <p:nvGrpSpPr>
            <p:cNvPr id="43" name="组合 42">
              <a:extLst>
                <a:ext uri="{FF2B5EF4-FFF2-40B4-BE49-F238E27FC236}">
                  <a16:creationId xmlns:a16="http://schemas.microsoft.com/office/drawing/2014/main" id="{6AD34AE5-DD5F-BAB7-E3F6-8E6CF4470B4D}"/>
                </a:ext>
              </a:extLst>
            </p:cNvPr>
            <p:cNvGrpSpPr/>
            <p:nvPr/>
          </p:nvGrpSpPr>
          <p:grpSpPr>
            <a:xfrm>
              <a:off x="623923" y="4869566"/>
              <a:ext cx="5194150" cy="1465878"/>
              <a:chOff x="623923" y="4869566"/>
              <a:chExt cx="5194150" cy="1465878"/>
            </a:xfrm>
          </p:grpSpPr>
          <p:cxnSp>
            <p:nvCxnSpPr>
              <p:cNvPr id="38" name="直接连接符 37">
                <a:extLst>
                  <a:ext uri="{FF2B5EF4-FFF2-40B4-BE49-F238E27FC236}">
                    <a16:creationId xmlns:a16="http://schemas.microsoft.com/office/drawing/2014/main" id="{0F143770-C8A4-5746-2854-0E0DE1F87612}"/>
                  </a:ext>
                </a:extLst>
              </p:cNvPr>
              <p:cNvCxnSpPr>
                <a:cxnSpLocks/>
              </p:cNvCxnSpPr>
              <p:nvPr/>
            </p:nvCxnSpPr>
            <p:spPr>
              <a:xfrm>
                <a:off x="1375418" y="5285202"/>
                <a:ext cx="33807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图形 38">
                <a:extLst>
                  <a:ext uri="{FF2B5EF4-FFF2-40B4-BE49-F238E27FC236}">
                    <a16:creationId xmlns:a16="http://schemas.microsoft.com/office/drawing/2014/main" id="{5B5A083F-CCAD-A9A7-B270-3A6F052AA5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152" y="4869566"/>
                <a:ext cx="662814" cy="641082"/>
              </a:xfrm>
              <a:prstGeom prst="rect">
                <a:avLst/>
              </a:prstGeom>
            </p:spPr>
          </p:pic>
          <p:pic>
            <p:nvPicPr>
              <p:cNvPr id="40" name="图形 39">
                <a:extLst>
                  <a:ext uri="{FF2B5EF4-FFF2-40B4-BE49-F238E27FC236}">
                    <a16:creationId xmlns:a16="http://schemas.microsoft.com/office/drawing/2014/main" id="{A2C3AD53-8814-8BA2-E841-A970EE01B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2467" y="4869566"/>
                <a:ext cx="662814" cy="641082"/>
              </a:xfrm>
              <a:prstGeom prst="rect">
                <a:avLst/>
              </a:prstGeom>
            </p:spPr>
          </p:pic>
          <p:sp>
            <p:nvSpPr>
              <p:cNvPr id="41" name="文本框 40">
                <a:extLst>
                  <a:ext uri="{FF2B5EF4-FFF2-40B4-BE49-F238E27FC236}">
                    <a16:creationId xmlns:a16="http://schemas.microsoft.com/office/drawing/2014/main" id="{28099DEC-E770-D34B-236B-A7D3EFE81D2C}"/>
                  </a:ext>
                </a:extLst>
              </p:cNvPr>
              <p:cNvSpPr txBox="1"/>
              <p:nvPr/>
            </p:nvSpPr>
            <p:spPr>
              <a:xfrm>
                <a:off x="623923" y="5596780"/>
                <a:ext cx="1197272" cy="369332"/>
              </a:xfrm>
              <a:prstGeom prst="rect">
                <a:avLst/>
              </a:prstGeom>
              <a:noFill/>
            </p:spPr>
            <p:txBody>
              <a:bodyPr wrap="square" rtlCol="0">
                <a:spAutoFit/>
              </a:bodyPr>
              <a:lstStyle/>
              <a:p>
                <a:pPr algn="ctr"/>
                <a:r>
                  <a:rPr lang="zh-CN" altLang="en-US" b="1" dirty="0"/>
                  <a:t>攻击者</a:t>
                </a:r>
              </a:p>
            </p:txBody>
          </p:sp>
          <p:sp>
            <p:nvSpPr>
              <p:cNvPr id="42" name="文本框 41">
                <a:extLst>
                  <a:ext uri="{FF2B5EF4-FFF2-40B4-BE49-F238E27FC236}">
                    <a16:creationId xmlns:a16="http://schemas.microsoft.com/office/drawing/2014/main" id="{1AFA4EDF-C0CD-475C-DF0E-0C2E117E6B80}"/>
                  </a:ext>
                </a:extLst>
              </p:cNvPr>
              <p:cNvSpPr txBox="1"/>
              <p:nvPr/>
            </p:nvSpPr>
            <p:spPr>
              <a:xfrm>
                <a:off x="4405238" y="5596780"/>
                <a:ext cx="1197272" cy="369332"/>
              </a:xfrm>
              <a:prstGeom prst="rect">
                <a:avLst/>
              </a:prstGeom>
              <a:noFill/>
            </p:spPr>
            <p:txBody>
              <a:bodyPr wrap="square" rtlCol="0">
                <a:spAutoFit/>
              </a:bodyPr>
              <a:lstStyle/>
              <a:p>
                <a:pPr algn="ctr"/>
                <a:r>
                  <a:rPr lang="zh-CN" altLang="en-US" b="1" dirty="0"/>
                  <a:t>用户</a:t>
                </a:r>
              </a:p>
            </p:txBody>
          </p:sp>
          <p:sp>
            <p:nvSpPr>
              <p:cNvPr id="47" name="文本框 46">
                <a:extLst>
                  <a:ext uri="{FF2B5EF4-FFF2-40B4-BE49-F238E27FC236}">
                    <a16:creationId xmlns:a16="http://schemas.microsoft.com/office/drawing/2014/main" id="{C1545385-72FD-196B-6550-C0D669AB1D70}"/>
                  </a:ext>
                </a:extLst>
              </p:cNvPr>
              <p:cNvSpPr txBox="1"/>
              <p:nvPr/>
            </p:nvSpPr>
            <p:spPr>
              <a:xfrm>
                <a:off x="4189674" y="5966112"/>
                <a:ext cx="1628399" cy="369332"/>
              </a:xfrm>
              <a:prstGeom prst="rect">
                <a:avLst/>
              </a:prstGeom>
              <a:noFill/>
            </p:spPr>
            <p:txBody>
              <a:bodyPr wrap="square" rtlCol="0">
                <a:spAutoFit/>
              </a:bodyPr>
              <a:lstStyle/>
              <a:p>
                <a:pPr algn="ctr"/>
                <a:r>
                  <a:rPr lang="en-US" altLang="zh-CN" b="1" dirty="0"/>
                  <a:t>TCP</a:t>
                </a:r>
                <a:r>
                  <a:rPr lang="zh-CN" altLang="en-US" b="1" dirty="0"/>
                  <a:t>服务器</a:t>
                </a:r>
              </a:p>
            </p:txBody>
          </p:sp>
        </p:grpSp>
      </p:grpSp>
    </p:spTree>
    <p:custDataLst>
      <p:tags r:id="rId1"/>
    </p:custDataLst>
    <p:extLst>
      <p:ext uri="{BB962C8B-B14F-4D97-AF65-F5344CB8AC3E}">
        <p14:creationId xmlns:p14="http://schemas.microsoft.com/office/powerpoint/2010/main" val="7524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 calcmode="lin" valueType="num">
                                      <p:cBhvr>
                                        <p:cTn id="14" dur="500" fill="hold"/>
                                        <p:tgtEl>
                                          <p:spTgt spid="30"/>
                                        </p:tgtEl>
                                        <p:attrNameLst>
                                          <p:attrName>style.rotation</p:attrName>
                                        </p:attrNameLst>
                                      </p:cBhvr>
                                      <p:tavLst>
                                        <p:tav tm="0">
                                          <p:val>
                                            <p:fltVal val="360"/>
                                          </p:val>
                                        </p:tav>
                                        <p:tav tm="100000">
                                          <p:val>
                                            <p:fltVal val="0"/>
                                          </p:val>
                                        </p:tav>
                                      </p:tavLst>
                                    </p:anim>
                                    <p:animEffect transition="in" filter="fade">
                                      <p:cBhvr>
                                        <p:cTn id="15" dur="500"/>
                                        <p:tgtEl>
                                          <p:spTgt spid="30"/>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800" decel="100000"/>
                                        <p:tgtEl>
                                          <p:spTgt spid="9"/>
                                        </p:tgtEl>
                                      </p:cBhvr>
                                    </p:animEffect>
                                    <p:anim calcmode="lin" valueType="num">
                                      <p:cBhvr>
                                        <p:cTn id="24" dur="800" decel="100000" fill="hold"/>
                                        <p:tgtEl>
                                          <p:spTgt spid="9"/>
                                        </p:tgtEl>
                                        <p:attrNameLst>
                                          <p:attrName>style.rotation</p:attrName>
                                        </p:attrNameLst>
                                      </p:cBhvr>
                                      <p:tavLst>
                                        <p:tav tm="0">
                                          <p:val>
                                            <p:fltVal val="-90"/>
                                          </p:val>
                                        </p:tav>
                                        <p:tav tm="100000">
                                          <p:val>
                                            <p:fltVal val="0"/>
                                          </p:val>
                                        </p:tav>
                                      </p:tavLst>
                                    </p:anim>
                                    <p:anim calcmode="lin" valueType="num">
                                      <p:cBhvr>
                                        <p:cTn id="25" dur="800" decel="100000" fill="hold"/>
                                        <p:tgtEl>
                                          <p:spTgt spid="9"/>
                                        </p:tgtEl>
                                        <p:attrNameLst>
                                          <p:attrName>ppt_x</p:attrName>
                                        </p:attrNameLst>
                                      </p:cBhvr>
                                      <p:tavLst>
                                        <p:tav tm="0">
                                          <p:val>
                                            <p:strVal val="#ppt_x+0.4"/>
                                          </p:val>
                                        </p:tav>
                                        <p:tav tm="100000">
                                          <p:val>
                                            <p:strVal val="#ppt_x-0.05"/>
                                          </p:val>
                                        </p:tav>
                                      </p:tavLst>
                                    </p:anim>
                                    <p:anim calcmode="lin" valueType="num">
                                      <p:cBhvr>
                                        <p:cTn id="26" dur="800" decel="100000" fill="hold"/>
                                        <p:tgtEl>
                                          <p:spTgt spid="9"/>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800" decel="100000"/>
                                        <p:tgtEl>
                                          <p:spTgt spid="44"/>
                                        </p:tgtEl>
                                      </p:cBhvr>
                                    </p:animEffect>
                                    <p:anim calcmode="lin" valueType="num">
                                      <p:cBhvr>
                                        <p:cTn id="34" dur="800" decel="100000" fill="hold"/>
                                        <p:tgtEl>
                                          <p:spTgt spid="44"/>
                                        </p:tgtEl>
                                        <p:attrNameLst>
                                          <p:attrName>style.rotation</p:attrName>
                                        </p:attrNameLst>
                                      </p:cBhvr>
                                      <p:tavLst>
                                        <p:tav tm="0">
                                          <p:val>
                                            <p:fltVal val="-90"/>
                                          </p:val>
                                        </p:tav>
                                        <p:tav tm="100000">
                                          <p:val>
                                            <p:fltVal val="0"/>
                                          </p:val>
                                        </p:tav>
                                      </p:tavLst>
                                    </p:anim>
                                    <p:anim calcmode="lin" valueType="num">
                                      <p:cBhvr>
                                        <p:cTn id="35" dur="800" decel="100000" fill="hold"/>
                                        <p:tgtEl>
                                          <p:spTgt spid="44"/>
                                        </p:tgtEl>
                                        <p:attrNameLst>
                                          <p:attrName>ppt_x</p:attrName>
                                        </p:attrNameLst>
                                      </p:cBhvr>
                                      <p:tavLst>
                                        <p:tav tm="0">
                                          <p:val>
                                            <p:strVal val="#ppt_x+0.4"/>
                                          </p:val>
                                        </p:tav>
                                        <p:tav tm="100000">
                                          <p:val>
                                            <p:strVal val="#ppt_x-0.05"/>
                                          </p:val>
                                        </p:tav>
                                      </p:tavLst>
                                    </p:anim>
                                    <p:anim calcmode="lin" valueType="num">
                                      <p:cBhvr>
                                        <p:cTn id="36" dur="800" decel="100000" fill="hold"/>
                                        <p:tgtEl>
                                          <p:spTgt spid="44"/>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44"/>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44"/>
                                        </p:tgtEl>
                                        <p:attrNameLst>
                                          <p:attrName>ppt_y</p:attrName>
                                        </p:attrNameLst>
                                      </p:cBhvr>
                                      <p:tavLst>
                                        <p:tav tm="0">
                                          <p:val>
                                            <p:strVal val="#ppt_y+0.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p:tgtEl>
                                          <p:spTgt spid="32"/>
                                        </p:tgtEl>
                                        <p:attrNameLst>
                                          <p:attrName>ppt_x</p:attrName>
                                        </p:attrNameLst>
                                      </p:cBhvr>
                                      <p:tavLst>
                                        <p:tav tm="0">
                                          <p:val>
                                            <p:strVal val="#ppt_x-#ppt_w*1.125000"/>
                                          </p:val>
                                        </p:tav>
                                        <p:tav tm="100000">
                                          <p:val>
                                            <p:strVal val="#ppt_x"/>
                                          </p:val>
                                        </p:tav>
                                      </p:tavLst>
                                    </p:anim>
                                    <p:animEffect transition="in" filter="wipe(right)">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animBg="1"/>
      <p:bldP spid="29" grpId="0"/>
      <p:bldP spid="3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5781A79-196E-8AFA-3D04-C41F92FF2E32}"/>
              </a:ext>
            </a:extLst>
          </p:cNvPr>
          <p:cNvSpPr txBox="1"/>
          <p:nvPr/>
        </p:nvSpPr>
        <p:spPr>
          <a:xfrm>
            <a:off x="10412672" y="4287844"/>
            <a:ext cx="1639078" cy="646331"/>
          </a:xfrm>
          <a:prstGeom prst="rect">
            <a:avLst/>
          </a:prstGeom>
          <a:noFill/>
        </p:spPr>
        <p:txBody>
          <a:bodyPr wrap="square" rtlCol="0">
            <a:spAutoFit/>
          </a:bodyPr>
          <a:lstStyle/>
          <a:p>
            <a:r>
              <a:rPr lang="zh-CN" altLang="en-US" b="1" dirty="0">
                <a:solidFill>
                  <a:schemeClr val="accent2"/>
                </a:solidFill>
              </a:rPr>
              <a:t>若目的端口</a:t>
            </a:r>
            <a:endParaRPr lang="en-US" altLang="zh-CN" b="1" dirty="0">
              <a:solidFill>
                <a:schemeClr val="accent2"/>
              </a:solidFill>
            </a:endParaRPr>
          </a:p>
          <a:p>
            <a:r>
              <a:rPr lang="zh-CN" altLang="en-US" b="1" dirty="0">
                <a:solidFill>
                  <a:schemeClr val="accent2"/>
                </a:solidFill>
              </a:rPr>
              <a:t>处于关闭状态</a:t>
            </a:r>
          </a:p>
        </p:txBody>
      </p:sp>
      <p:sp>
        <p:nvSpPr>
          <p:cNvPr id="37" name="标注: 右箭头 36">
            <a:extLst>
              <a:ext uri="{FF2B5EF4-FFF2-40B4-BE49-F238E27FC236}">
                <a16:creationId xmlns:a16="http://schemas.microsoft.com/office/drawing/2014/main" id="{49FF2BD5-9BAF-B623-DDFA-35FF138F86A4}"/>
              </a:ext>
            </a:extLst>
          </p:cNvPr>
          <p:cNvSpPr/>
          <p:nvPr/>
        </p:nvSpPr>
        <p:spPr>
          <a:xfrm>
            <a:off x="7362694" y="4543300"/>
            <a:ext cx="3069712" cy="641082"/>
          </a:xfrm>
          <a:prstGeom prst="rightArrowCallout">
            <a:avLst>
              <a:gd name="adj1" fmla="val 25000"/>
              <a:gd name="adj2" fmla="val 25000"/>
              <a:gd name="adj3" fmla="val 25000"/>
              <a:gd name="adj4" fmla="val 9222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b="1" dirty="0"/>
              <a:t>向某个</a:t>
            </a:r>
            <a:r>
              <a:rPr lang="en-US" altLang="zh-CN" b="1" dirty="0"/>
              <a:t>UDP</a:t>
            </a:r>
            <a:r>
              <a:rPr lang="zh-CN" altLang="en-US" b="1" dirty="0"/>
              <a:t>目的端口发送</a:t>
            </a:r>
            <a:r>
              <a:rPr lang="en-US" altLang="zh-CN" b="1" dirty="0"/>
              <a:t>UDP</a:t>
            </a:r>
            <a:r>
              <a:rPr lang="zh-CN" altLang="en-US" b="1" dirty="0"/>
              <a:t>用户数据报</a:t>
            </a:r>
          </a:p>
        </p:txBody>
      </p:sp>
      <p:sp>
        <p:nvSpPr>
          <p:cNvPr id="32" name="标注: 右箭头 31">
            <a:extLst>
              <a:ext uri="{FF2B5EF4-FFF2-40B4-BE49-F238E27FC236}">
                <a16:creationId xmlns:a16="http://schemas.microsoft.com/office/drawing/2014/main" id="{0D764ABD-8CE8-FD5C-BE65-9BBB6DC14A5E}"/>
              </a:ext>
            </a:extLst>
          </p:cNvPr>
          <p:cNvSpPr/>
          <p:nvPr/>
        </p:nvSpPr>
        <p:spPr>
          <a:xfrm>
            <a:off x="1639486" y="4280352"/>
            <a:ext cx="3445631" cy="946736"/>
          </a:xfrm>
          <a:prstGeom prst="rightArrowCallout">
            <a:avLst>
              <a:gd name="adj1" fmla="val 25000"/>
              <a:gd name="adj2" fmla="val 25000"/>
              <a:gd name="adj3" fmla="val 25000"/>
              <a:gd name="adj4" fmla="val 8793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b="1" dirty="0"/>
              <a:t>         尝试与某个目的端口建立</a:t>
            </a:r>
            <a:r>
              <a:rPr lang="en-US" altLang="zh-CN" b="1" dirty="0"/>
              <a:t>TCP</a:t>
            </a:r>
            <a:r>
              <a:rPr lang="zh-CN" altLang="en-US" b="1" dirty="0"/>
              <a:t>连接，来检测该</a:t>
            </a:r>
            <a:r>
              <a:rPr lang="en-US" altLang="zh-CN" b="1" dirty="0"/>
              <a:t>TCP</a:t>
            </a:r>
            <a:r>
              <a:rPr lang="zh-CN" altLang="en-US" b="1" dirty="0"/>
              <a:t>端口是否处于工作状态。</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7" name="矩形 26">
            <a:extLst>
              <a:ext uri="{FF2B5EF4-FFF2-40B4-BE49-F238E27FC236}">
                <a16:creationId xmlns:a16="http://schemas.microsoft.com/office/drawing/2014/main" id="{A007D56D-59C5-4CBB-27D4-272EB4464BBF}"/>
              </a:ext>
            </a:extLst>
          </p:cNvPr>
          <p:cNvSpPr/>
          <p:nvPr/>
        </p:nvSpPr>
        <p:spPr>
          <a:xfrm>
            <a:off x="3715103"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29" name="íşlïḍè">
            <a:extLst>
              <a:ext uri="{FF2B5EF4-FFF2-40B4-BE49-F238E27FC236}">
                <a16:creationId xmlns:a16="http://schemas.microsoft.com/office/drawing/2014/main" id="{663340C9-E150-B508-89DF-F9C80C7F9298}"/>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在进行主机发现确定了要攻击的目标主机后，攻击者可以进一步</a:t>
            </a:r>
            <a:r>
              <a:rPr lang="zh-CN" altLang="en-US" b="1" dirty="0">
                <a:solidFill>
                  <a:schemeClr val="accent1">
                    <a:lumMod val="75000"/>
                  </a:schemeClr>
                </a:solidFill>
              </a:rPr>
              <a:t>通过端口扫描来获取目标主机所有端口的工作状态</a:t>
            </a:r>
            <a:r>
              <a:rPr lang="zh-CN" altLang="en-US" b="1" dirty="0"/>
              <a:t>，进而得出目标主机上</a:t>
            </a:r>
            <a:r>
              <a:rPr lang="zh-CN" altLang="en-US" b="1" dirty="0">
                <a:solidFill>
                  <a:schemeClr val="accent1">
                    <a:lumMod val="75000"/>
                  </a:schemeClr>
                </a:solidFill>
              </a:rPr>
              <a:t>开放了哪些网络服务</a:t>
            </a:r>
            <a:r>
              <a:rPr lang="zh-CN" altLang="en-US" b="1" dirty="0"/>
              <a:t>。</a:t>
            </a:r>
            <a:endParaRPr lang="en-US" altLang="zh-CN" b="1" dirty="0"/>
          </a:p>
        </p:txBody>
      </p:sp>
      <p:sp>
        <p:nvSpPr>
          <p:cNvPr id="30" name="矩形 29">
            <a:extLst>
              <a:ext uri="{FF2B5EF4-FFF2-40B4-BE49-F238E27FC236}">
                <a16:creationId xmlns:a16="http://schemas.microsoft.com/office/drawing/2014/main" id="{951C7A91-AF1C-6ACD-C2B8-8E387846D307}"/>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9">
            <a:extLst>
              <a:ext uri="{FF2B5EF4-FFF2-40B4-BE49-F238E27FC236}">
                <a16:creationId xmlns:a16="http://schemas.microsoft.com/office/drawing/2014/main" id="{76179D35-1831-7463-4F4D-9CE0F52AFF5E}"/>
              </a:ext>
            </a:extLst>
          </p:cNvPr>
          <p:cNvGraphicFramePr>
            <a:graphicFrameLocks noGrp="1"/>
          </p:cNvGraphicFramePr>
          <p:nvPr/>
        </p:nvGraphicFramePr>
        <p:xfrm>
          <a:off x="1289369" y="2789720"/>
          <a:ext cx="10170237" cy="1112520"/>
        </p:xfrm>
        <a:graphic>
          <a:graphicData uri="http://schemas.openxmlformats.org/drawingml/2006/table">
            <a:tbl>
              <a:tblPr firstRow="1" bandRow="1">
                <a:tableStyleId>{5C22544A-7EE6-4342-B048-85BDC9FD1C3A}</a:tableStyleId>
              </a:tblPr>
              <a:tblGrid>
                <a:gridCol w="1563057">
                  <a:extLst>
                    <a:ext uri="{9D8B030D-6E8A-4147-A177-3AD203B41FA5}">
                      <a16:colId xmlns:a16="http://schemas.microsoft.com/office/drawing/2014/main" val="2146608467"/>
                    </a:ext>
                  </a:extLst>
                </a:gridCol>
                <a:gridCol w="860718">
                  <a:extLst>
                    <a:ext uri="{9D8B030D-6E8A-4147-A177-3AD203B41FA5}">
                      <a16:colId xmlns:a16="http://schemas.microsoft.com/office/drawing/2014/main" val="780771561"/>
                    </a:ext>
                  </a:extLst>
                </a:gridCol>
                <a:gridCol w="860718">
                  <a:extLst>
                    <a:ext uri="{9D8B030D-6E8A-4147-A177-3AD203B41FA5}">
                      <a16:colId xmlns:a16="http://schemas.microsoft.com/office/drawing/2014/main" val="1366868557"/>
                    </a:ext>
                  </a:extLst>
                </a:gridCol>
                <a:gridCol w="860718">
                  <a:extLst>
                    <a:ext uri="{9D8B030D-6E8A-4147-A177-3AD203B41FA5}">
                      <a16:colId xmlns:a16="http://schemas.microsoft.com/office/drawing/2014/main" val="2113918166"/>
                    </a:ext>
                  </a:extLst>
                </a:gridCol>
                <a:gridCol w="860718">
                  <a:extLst>
                    <a:ext uri="{9D8B030D-6E8A-4147-A177-3AD203B41FA5}">
                      <a16:colId xmlns:a16="http://schemas.microsoft.com/office/drawing/2014/main" val="2744698435"/>
                    </a:ext>
                  </a:extLst>
                </a:gridCol>
                <a:gridCol w="860718">
                  <a:extLst>
                    <a:ext uri="{9D8B030D-6E8A-4147-A177-3AD203B41FA5}">
                      <a16:colId xmlns:a16="http://schemas.microsoft.com/office/drawing/2014/main" val="2510819072"/>
                    </a:ext>
                  </a:extLst>
                </a:gridCol>
                <a:gridCol w="860718">
                  <a:extLst>
                    <a:ext uri="{9D8B030D-6E8A-4147-A177-3AD203B41FA5}">
                      <a16:colId xmlns:a16="http://schemas.microsoft.com/office/drawing/2014/main" val="1995181867"/>
                    </a:ext>
                  </a:extLst>
                </a:gridCol>
                <a:gridCol w="860718">
                  <a:extLst>
                    <a:ext uri="{9D8B030D-6E8A-4147-A177-3AD203B41FA5}">
                      <a16:colId xmlns:a16="http://schemas.microsoft.com/office/drawing/2014/main" val="3748364641"/>
                    </a:ext>
                  </a:extLst>
                </a:gridCol>
                <a:gridCol w="860718">
                  <a:extLst>
                    <a:ext uri="{9D8B030D-6E8A-4147-A177-3AD203B41FA5}">
                      <a16:colId xmlns:a16="http://schemas.microsoft.com/office/drawing/2014/main" val="839062443"/>
                    </a:ext>
                  </a:extLst>
                </a:gridCol>
                <a:gridCol w="860718">
                  <a:extLst>
                    <a:ext uri="{9D8B030D-6E8A-4147-A177-3AD203B41FA5}">
                      <a16:colId xmlns:a16="http://schemas.microsoft.com/office/drawing/2014/main" val="2516570224"/>
                    </a:ext>
                  </a:extLst>
                </a:gridCol>
                <a:gridCol w="860718">
                  <a:extLst>
                    <a:ext uri="{9D8B030D-6E8A-4147-A177-3AD203B41FA5}">
                      <a16:colId xmlns:a16="http://schemas.microsoft.com/office/drawing/2014/main" val="1159319123"/>
                    </a:ext>
                  </a:extLst>
                </a:gridCol>
              </a:tblGrid>
              <a:tr h="370840">
                <a:tc>
                  <a:txBody>
                    <a:bodyPr/>
                    <a:lstStyle/>
                    <a:p>
                      <a:pPr algn="ctr"/>
                      <a:r>
                        <a:rPr lang="zh-CN" altLang="en-US" b="1" dirty="0">
                          <a:solidFill>
                            <a:schemeClr val="tx1"/>
                          </a:solidFill>
                        </a:rPr>
                        <a:t>应用层协议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b="1" dirty="0">
                          <a:solidFill>
                            <a:schemeClr val="tx1"/>
                          </a:solidFill>
                        </a:rPr>
                        <a:t>DNS</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DHCP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TFTP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SNMP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RIP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BGP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SMTP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FTP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HTTP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HTTPS</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029565"/>
                  </a:ext>
                </a:extLst>
              </a:tr>
              <a:tr h="370840">
                <a:tc>
                  <a:txBody>
                    <a:bodyPr/>
                    <a:lstStyle/>
                    <a:p>
                      <a:pPr algn="ctr"/>
                      <a:r>
                        <a:rPr lang="zh-CN" altLang="en-US" b="1" dirty="0">
                          <a:solidFill>
                            <a:schemeClr val="tx1"/>
                          </a:solidFill>
                        </a:rPr>
                        <a:t>运输层端口号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b="1" dirty="0">
                          <a:solidFill>
                            <a:schemeClr val="tx1"/>
                          </a:solidFill>
                        </a:rPr>
                        <a:t>53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67/68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69</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161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520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179</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25</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21/20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80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443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2498928"/>
                  </a:ext>
                </a:extLst>
              </a:tr>
              <a:tr h="370840">
                <a:tc>
                  <a:txBody>
                    <a:bodyPr/>
                    <a:lstStyle/>
                    <a:p>
                      <a:pPr algn="ctr"/>
                      <a:r>
                        <a:rPr lang="zh-CN" altLang="en-US" b="1" dirty="0">
                          <a:solidFill>
                            <a:schemeClr val="tx1"/>
                          </a:solidFill>
                        </a:rPr>
                        <a:t>运输层协议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5">
                  <a:txBody>
                    <a:bodyPr/>
                    <a:lstStyle/>
                    <a:p>
                      <a:pPr algn="ctr"/>
                      <a:r>
                        <a:rPr lang="en-US" altLang="zh-CN" b="1" dirty="0">
                          <a:solidFill>
                            <a:schemeClr val="tx1"/>
                          </a:solidFill>
                        </a:rPr>
                        <a:t>UDP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a:r>
                        <a:rPr lang="en-US" altLang="zh-CN" b="1" dirty="0">
                          <a:solidFill>
                            <a:schemeClr val="tx1"/>
                          </a:solidFill>
                        </a:rPr>
                        <a:t>TCP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8335783"/>
                  </a:ext>
                </a:extLst>
              </a:tr>
            </a:tbl>
          </a:graphicData>
        </a:graphic>
      </p:graphicFrame>
      <p:grpSp>
        <p:nvGrpSpPr>
          <p:cNvPr id="44" name="组合 43">
            <a:extLst>
              <a:ext uri="{FF2B5EF4-FFF2-40B4-BE49-F238E27FC236}">
                <a16:creationId xmlns:a16="http://schemas.microsoft.com/office/drawing/2014/main" id="{F36C89FC-1F9C-FCE6-2BDA-72D6219BEE2D}"/>
              </a:ext>
            </a:extLst>
          </p:cNvPr>
          <p:cNvGrpSpPr/>
          <p:nvPr/>
        </p:nvGrpSpPr>
        <p:grpSpPr>
          <a:xfrm>
            <a:off x="408359" y="4869566"/>
            <a:ext cx="5409714" cy="1465878"/>
            <a:chOff x="408359" y="4869566"/>
            <a:chExt cx="5409714" cy="1465878"/>
          </a:xfrm>
        </p:grpSpPr>
        <p:sp>
          <p:nvSpPr>
            <p:cNvPr id="31" name="文本框 30">
              <a:extLst>
                <a:ext uri="{FF2B5EF4-FFF2-40B4-BE49-F238E27FC236}">
                  <a16:creationId xmlns:a16="http://schemas.microsoft.com/office/drawing/2014/main" id="{A226FC70-6734-A3BF-FD16-9DA8AE531645}"/>
                </a:ext>
              </a:extLst>
            </p:cNvPr>
            <p:cNvSpPr txBox="1"/>
            <p:nvPr/>
          </p:nvSpPr>
          <p:spPr>
            <a:xfrm>
              <a:off x="408359" y="5966112"/>
              <a:ext cx="1628399" cy="369332"/>
            </a:xfrm>
            <a:prstGeom prst="rect">
              <a:avLst/>
            </a:prstGeom>
            <a:noFill/>
          </p:spPr>
          <p:txBody>
            <a:bodyPr wrap="square" rtlCol="0">
              <a:spAutoFit/>
            </a:bodyPr>
            <a:lstStyle/>
            <a:p>
              <a:pPr algn="ctr"/>
              <a:r>
                <a:rPr lang="en-US" altLang="zh-CN" b="1" dirty="0"/>
                <a:t>TCP</a:t>
              </a:r>
              <a:r>
                <a:rPr lang="zh-CN" altLang="en-US" b="1" dirty="0"/>
                <a:t>客户</a:t>
              </a:r>
            </a:p>
          </p:txBody>
        </p:sp>
        <p:grpSp>
          <p:nvGrpSpPr>
            <p:cNvPr id="43" name="组合 42">
              <a:extLst>
                <a:ext uri="{FF2B5EF4-FFF2-40B4-BE49-F238E27FC236}">
                  <a16:creationId xmlns:a16="http://schemas.microsoft.com/office/drawing/2014/main" id="{6AD34AE5-DD5F-BAB7-E3F6-8E6CF4470B4D}"/>
                </a:ext>
              </a:extLst>
            </p:cNvPr>
            <p:cNvGrpSpPr/>
            <p:nvPr/>
          </p:nvGrpSpPr>
          <p:grpSpPr>
            <a:xfrm>
              <a:off x="623923" y="4869566"/>
              <a:ext cx="5194150" cy="1465878"/>
              <a:chOff x="623923" y="4869566"/>
              <a:chExt cx="5194150" cy="1465878"/>
            </a:xfrm>
          </p:grpSpPr>
          <p:cxnSp>
            <p:nvCxnSpPr>
              <p:cNvPr id="38" name="直接连接符 37">
                <a:extLst>
                  <a:ext uri="{FF2B5EF4-FFF2-40B4-BE49-F238E27FC236}">
                    <a16:creationId xmlns:a16="http://schemas.microsoft.com/office/drawing/2014/main" id="{0F143770-C8A4-5746-2854-0E0DE1F87612}"/>
                  </a:ext>
                </a:extLst>
              </p:cNvPr>
              <p:cNvCxnSpPr>
                <a:cxnSpLocks/>
              </p:cNvCxnSpPr>
              <p:nvPr/>
            </p:nvCxnSpPr>
            <p:spPr>
              <a:xfrm>
                <a:off x="1375418" y="5285202"/>
                <a:ext cx="33807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图形 38">
                <a:extLst>
                  <a:ext uri="{FF2B5EF4-FFF2-40B4-BE49-F238E27FC236}">
                    <a16:creationId xmlns:a16="http://schemas.microsoft.com/office/drawing/2014/main" id="{5B5A083F-CCAD-A9A7-B270-3A6F052AA5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152" y="4869566"/>
                <a:ext cx="662814" cy="641082"/>
              </a:xfrm>
              <a:prstGeom prst="rect">
                <a:avLst/>
              </a:prstGeom>
            </p:spPr>
          </p:pic>
          <p:pic>
            <p:nvPicPr>
              <p:cNvPr id="40" name="图形 39">
                <a:extLst>
                  <a:ext uri="{FF2B5EF4-FFF2-40B4-BE49-F238E27FC236}">
                    <a16:creationId xmlns:a16="http://schemas.microsoft.com/office/drawing/2014/main" id="{A2C3AD53-8814-8BA2-E841-A970EE01B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2467" y="4869566"/>
                <a:ext cx="662814" cy="641082"/>
              </a:xfrm>
              <a:prstGeom prst="rect">
                <a:avLst/>
              </a:prstGeom>
            </p:spPr>
          </p:pic>
          <p:sp>
            <p:nvSpPr>
              <p:cNvPr id="41" name="文本框 40">
                <a:extLst>
                  <a:ext uri="{FF2B5EF4-FFF2-40B4-BE49-F238E27FC236}">
                    <a16:creationId xmlns:a16="http://schemas.microsoft.com/office/drawing/2014/main" id="{28099DEC-E770-D34B-236B-A7D3EFE81D2C}"/>
                  </a:ext>
                </a:extLst>
              </p:cNvPr>
              <p:cNvSpPr txBox="1"/>
              <p:nvPr/>
            </p:nvSpPr>
            <p:spPr>
              <a:xfrm>
                <a:off x="623923" y="5596780"/>
                <a:ext cx="1197272" cy="369332"/>
              </a:xfrm>
              <a:prstGeom prst="rect">
                <a:avLst/>
              </a:prstGeom>
              <a:noFill/>
            </p:spPr>
            <p:txBody>
              <a:bodyPr wrap="square" rtlCol="0">
                <a:spAutoFit/>
              </a:bodyPr>
              <a:lstStyle/>
              <a:p>
                <a:pPr algn="ctr"/>
                <a:r>
                  <a:rPr lang="zh-CN" altLang="en-US" b="1" dirty="0"/>
                  <a:t>攻击者</a:t>
                </a:r>
              </a:p>
            </p:txBody>
          </p:sp>
          <p:sp>
            <p:nvSpPr>
              <p:cNvPr id="42" name="文本框 41">
                <a:extLst>
                  <a:ext uri="{FF2B5EF4-FFF2-40B4-BE49-F238E27FC236}">
                    <a16:creationId xmlns:a16="http://schemas.microsoft.com/office/drawing/2014/main" id="{1AFA4EDF-C0CD-475C-DF0E-0C2E117E6B80}"/>
                  </a:ext>
                </a:extLst>
              </p:cNvPr>
              <p:cNvSpPr txBox="1"/>
              <p:nvPr/>
            </p:nvSpPr>
            <p:spPr>
              <a:xfrm>
                <a:off x="4405238" y="5596780"/>
                <a:ext cx="1197272" cy="369332"/>
              </a:xfrm>
              <a:prstGeom prst="rect">
                <a:avLst/>
              </a:prstGeom>
              <a:noFill/>
            </p:spPr>
            <p:txBody>
              <a:bodyPr wrap="square" rtlCol="0">
                <a:spAutoFit/>
              </a:bodyPr>
              <a:lstStyle/>
              <a:p>
                <a:pPr algn="ctr"/>
                <a:r>
                  <a:rPr lang="zh-CN" altLang="en-US" b="1" dirty="0"/>
                  <a:t>用户</a:t>
                </a:r>
              </a:p>
            </p:txBody>
          </p:sp>
          <p:sp>
            <p:nvSpPr>
              <p:cNvPr id="47" name="文本框 46">
                <a:extLst>
                  <a:ext uri="{FF2B5EF4-FFF2-40B4-BE49-F238E27FC236}">
                    <a16:creationId xmlns:a16="http://schemas.microsoft.com/office/drawing/2014/main" id="{C1545385-72FD-196B-6550-C0D669AB1D70}"/>
                  </a:ext>
                </a:extLst>
              </p:cNvPr>
              <p:cNvSpPr txBox="1"/>
              <p:nvPr/>
            </p:nvSpPr>
            <p:spPr>
              <a:xfrm>
                <a:off x="4189674" y="5966112"/>
                <a:ext cx="1628399" cy="369332"/>
              </a:xfrm>
              <a:prstGeom prst="rect">
                <a:avLst/>
              </a:prstGeom>
              <a:noFill/>
            </p:spPr>
            <p:txBody>
              <a:bodyPr wrap="square" rtlCol="0">
                <a:spAutoFit/>
              </a:bodyPr>
              <a:lstStyle/>
              <a:p>
                <a:pPr algn="ctr"/>
                <a:r>
                  <a:rPr lang="en-US" altLang="zh-CN" b="1" dirty="0"/>
                  <a:t>TCP</a:t>
                </a:r>
                <a:r>
                  <a:rPr lang="zh-CN" altLang="en-US" b="1" dirty="0"/>
                  <a:t>服务器</a:t>
                </a:r>
              </a:p>
            </p:txBody>
          </p:sp>
        </p:grpSp>
      </p:grpSp>
      <p:grpSp>
        <p:nvGrpSpPr>
          <p:cNvPr id="5" name="组合 4">
            <a:extLst>
              <a:ext uri="{FF2B5EF4-FFF2-40B4-BE49-F238E27FC236}">
                <a16:creationId xmlns:a16="http://schemas.microsoft.com/office/drawing/2014/main" id="{FF97C081-C262-AE6F-B5C0-96760240E60C}"/>
              </a:ext>
            </a:extLst>
          </p:cNvPr>
          <p:cNvGrpSpPr/>
          <p:nvPr/>
        </p:nvGrpSpPr>
        <p:grpSpPr>
          <a:xfrm>
            <a:off x="6207945" y="4863841"/>
            <a:ext cx="4978587" cy="1096546"/>
            <a:chOff x="6589493" y="4863841"/>
            <a:chExt cx="4978587" cy="1096546"/>
          </a:xfrm>
        </p:grpSpPr>
        <p:cxnSp>
          <p:nvCxnSpPr>
            <p:cNvPr id="26" name="直接连接符 25">
              <a:extLst>
                <a:ext uri="{FF2B5EF4-FFF2-40B4-BE49-F238E27FC236}">
                  <a16:creationId xmlns:a16="http://schemas.microsoft.com/office/drawing/2014/main" id="{628E21C0-A18F-02C6-6064-07351724B75C}"/>
                </a:ext>
              </a:extLst>
            </p:cNvPr>
            <p:cNvCxnSpPr>
              <a:cxnSpLocks/>
            </p:cNvCxnSpPr>
            <p:nvPr/>
          </p:nvCxnSpPr>
          <p:spPr>
            <a:xfrm>
              <a:off x="7340988" y="5279477"/>
              <a:ext cx="33807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形 27">
              <a:extLst>
                <a:ext uri="{FF2B5EF4-FFF2-40B4-BE49-F238E27FC236}">
                  <a16:creationId xmlns:a16="http://schemas.microsoft.com/office/drawing/2014/main" id="{27A8BB6A-731C-9B7E-F1F7-21BDAF1C2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6722" y="4863841"/>
              <a:ext cx="662814" cy="641082"/>
            </a:xfrm>
            <a:prstGeom prst="rect">
              <a:avLst/>
            </a:prstGeom>
          </p:spPr>
        </p:pic>
        <p:pic>
          <p:nvPicPr>
            <p:cNvPr id="33" name="图形 32">
              <a:extLst>
                <a:ext uri="{FF2B5EF4-FFF2-40B4-BE49-F238E27FC236}">
                  <a16:creationId xmlns:a16="http://schemas.microsoft.com/office/drawing/2014/main" id="{915C7CC2-3446-8853-E64C-B4379619C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8037" y="4863841"/>
              <a:ext cx="662814" cy="641082"/>
            </a:xfrm>
            <a:prstGeom prst="rect">
              <a:avLst/>
            </a:prstGeom>
          </p:spPr>
        </p:pic>
        <p:sp>
          <p:nvSpPr>
            <p:cNvPr id="34" name="文本框 33">
              <a:extLst>
                <a:ext uri="{FF2B5EF4-FFF2-40B4-BE49-F238E27FC236}">
                  <a16:creationId xmlns:a16="http://schemas.microsoft.com/office/drawing/2014/main" id="{AA95E927-01D7-13AA-EF96-C4B9D95E058F}"/>
                </a:ext>
              </a:extLst>
            </p:cNvPr>
            <p:cNvSpPr txBox="1"/>
            <p:nvPr/>
          </p:nvSpPr>
          <p:spPr>
            <a:xfrm>
              <a:off x="6589493" y="5591055"/>
              <a:ext cx="1197272" cy="369332"/>
            </a:xfrm>
            <a:prstGeom prst="rect">
              <a:avLst/>
            </a:prstGeom>
            <a:noFill/>
          </p:spPr>
          <p:txBody>
            <a:bodyPr wrap="square" rtlCol="0">
              <a:spAutoFit/>
            </a:bodyPr>
            <a:lstStyle/>
            <a:p>
              <a:pPr algn="ctr"/>
              <a:r>
                <a:rPr lang="zh-CN" altLang="en-US" b="1" dirty="0"/>
                <a:t>攻击者</a:t>
              </a:r>
            </a:p>
          </p:txBody>
        </p:sp>
        <p:sp>
          <p:nvSpPr>
            <p:cNvPr id="35" name="文本框 34">
              <a:extLst>
                <a:ext uri="{FF2B5EF4-FFF2-40B4-BE49-F238E27FC236}">
                  <a16:creationId xmlns:a16="http://schemas.microsoft.com/office/drawing/2014/main" id="{8837A68F-FDB0-95F3-6C75-EC5718DE8F41}"/>
                </a:ext>
              </a:extLst>
            </p:cNvPr>
            <p:cNvSpPr txBox="1"/>
            <p:nvPr/>
          </p:nvSpPr>
          <p:spPr>
            <a:xfrm>
              <a:off x="10370808" y="5591055"/>
              <a:ext cx="1197272" cy="369332"/>
            </a:xfrm>
            <a:prstGeom prst="rect">
              <a:avLst/>
            </a:prstGeom>
            <a:noFill/>
          </p:spPr>
          <p:txBody>
            <a:bodyPr wrap="square" rtlCol="0">
              <a:spAutoFit/>
            </a:bodyPr>
            <a:lstStyle/>
            <a:p>
              <a:pPr algn="ctr"/>
              <a:r>
                <a:rPr lang="zh-CN" altLang="en-US" b="1" dirty="0"/>
                <a:t>用户</a:t>
              </a:r>
            </a:p>
          </p:txBody>
        </p:sp>
      </p:grpSp>
      <p:sp>
        <p:nvSpPr>
          <p:cNvPr id="48" name="标注: 左箭头 47">
            <a:extLst>
              <a:ext uri="{FF2B5EF4-FFF2-40B4-BE49-F238E27FC236}">
                <a16:creationId xmlns:a16="http://schemas.microsoft.com/office/drawing/2014/main" id="{52492327-879B-1A90-EEAA-15FB5C740066}"/>
              </a:ext>
            </a:extLst>
          </p:cNvPr>
          <p:cNvSpPr/>
          <p:nvPr/>
        </p:nvSpPr>
        <p:spPr>
          <a:xfrm>
            <a:off x="7137988" y="5375051"/>
            <a:ext cx="3071716" cy="640126"/>
          </a:xfrm>
          <a:prstGeom prst="leftArrowCallout">
            <a:avLst>
              <a:gd name="adj1" fmla="val 25000"/>
              <a:gd name="adj2" fmla="val 25000"/>
              <a:gd name="adj3" fmla="val 25000"/>
              <a:gd name="adj4" fmla="val 89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ICMP</a:t>
            </a:r>
            <a:r>
              <a:rPr lang="zh-CN" altLang="en-US" b="1" dirty="0"/>
              <a:t>差错报告报文</a:t>
            </a:r>
            <a:endParaRPr lang="en-US" altLang="zh-CN" b="1" dirty="0"/>
          </a:p>
          <a:p>
            <a:pPr algn="ctr"/>
            <a:r>
              <a:rPr lang="zh-CN" altLang="en-US" b="1" dirty="0"/>
              <a:t>（端口不可达）</a:t>
            </a:r>
          </a:p>
        </p:txBody>
      </p:sp>
    </p:spTree>
    <p:custDataLst>
      <p:tags r:id="rId1"/>
    </p:custDataLst>
    <p:extLst>
      <p:ext uri="{BB962C8B-B14F-4D97-AF65-F5344CB8AC3E}">
        <p14:creationId xmlns:p14="http://schemas.microsoft.com/office/powerpoint/2010/main" val="96796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p:tgtEl>
                                          <p:spTgt spid="37"/>
                                        </p:tgtEl>
                                        <p:attrNameLst>
                                          <p:attrName>ppt_x</p:attrName>
                                        </p:attrNameLst>
                                      </p:cBhvr>
                                      <p:tavLst>
                                        <p:tav tm="0">
                                          <p:val>
                                            <p:strVal val="#ppt_x-#ppt_w*1.125000"/>
                                          </p:val>
                                        </p:tav>
                                        <p:tav tm="100000">
                                          <p:val>
                                            <p:strVal val="#ppt_x"/>
                                          </p:val>
                                        </p:tav>
                                      </p:tavLst>
                                    </p:anim>
                                    <p:animEffect transition="in" filter="wipe(right)">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up)">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p:tgtEl>
                                          <p:spTgt spid="48"/>
                                        </p:tgtEl>
                                        <p:attrNameLst>
                                          <p:attrName>ppt_x</p:attrName>
                                        </p:attrNameLst>
                                      </p:cBhvr>
                                      <p:tavLst>
                                        <p:tav tm="0">
                                          <p:val>
                                            <p:strVal val="#ppt_x+#ppt_w*1.125000"/>
                                          </p:val>
                                        </p:tav>
                                        <p:tav tm="100000">
                                          <p:val>
                                            <p:strVal val="#ppt_x"/>
                                          </p:val>
                                        </p:tav>
                                      </p:tavLst>
                                    </p:anim>
                                    <p:animEffect transition="in" filter="wipe(left)">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animBg="1"/>
      <p:bldP spid="4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5781A79-196E-8AFA-3D04-C41F92FF2E32}"/>
              </a:ext>
            </a:extLst>
          </p:cNvPr>
          <p:cNvSpPr txBox="1"/>
          <p:nvPr/>
        </p:nvSpPr>
        <p:spPr>
          <a:xfrm>
            <a:off x="10412672" y="4287844"/>
            <a:ext cx="1639078" cy="646331"/>
          </a:xfrm>
          <a:prstGeom prst="rect">
            <a:avLst/>
          </a:prstGeom>
          <a:noFill/>
        </p:spPr>
        <p:txBody>
          <a:bodyPr wrap="square" rtlCol="0">
            <a:spAutoFit/>
          </a:bodyPr>
          <a:lstStyle/>
          <a:p>
            <a:r>
              <a:rPr lang="zh-CN" altLang="en-US" b="1" dirty="0">
                <a:solidFill>
                  <a:schemeClr val="accent4"/>
                </a:solidFill>
              </a:rPr>
              <a:t>若目的端口</a:t>
            </a:r>
            <a:endParaRPr lang="en-US" altLang="zh-CN" b="1" dirty="0">
              <a:solidFill>
                <a:schemeClr val="accent4"/>
              </a:solidFill>
            </a:endParaRPr>
          </a:p>
          <a:p>
            <a:r>
              <a:rPr lang="zh-CN" altLang="en-US" b="1" dirty="0">
                <a:solidFill>
                  <a:schemeClr val="accent4"/>
                </a:solidFill>
              </a:rPr>
              <a:t>处于打开状态</a:t>
            </a:r>
          </a:p>
        </p:txBody>
      </p:sp>
      <p:sp>
        <p:nvSpPr>
          <p:cNvPr id="37" name="标注: 右箭头 36">
            <a:extLst>
              <a:ext uri="{FF2B5EF4-FFF2-40B4-BE49-F238E27FC236}">
                <a16:creationId xmlns:a16="http://schemas.microsoft.com/office/drawing/2014/main" id="{49FF2BD5-9BAF-B623-DDFA-35FF138F86A4}"/>
              </a:ext>
            </a:extLst>
          </p:cNvPr>
          <p:cNvSpPr/>
          <p:nvPr/>
        </p:nvSpPr>
        <p:spPr>
          <a:xfrm>
            <a:off x="7362694" y="4543300"/>
            <a:ext cx="3069712" cy="641082"/>
          </a:xfrm>
          <a:prstGeom prst="rightArrowCallout">
            <a:avLst>
              <a:gd name="adj1" fmla="val 25000"/>
              <a:gd name="adj2" fmla="val 25000"/>
              <a:gd name="adj3" fmla="val 25000"/>
              <a:gd name="adj4" fmla="val 9222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b="1" dirty="0"/>
              <a:t>向某个</a:t>
            </a:r>
            <a:r>
              <a:rPr lang="en-US" altLang="zh-CN" b="1" dirty="0"/>
              <a:t>UDP</a:t>
            </a:r>
            <a:r>
              <a:rPr lang="zh-CN" altLang="en-US" b="1" dirty="0"/>
              <a:t>目的端口发送</a:t>
            </a:r>
            <a:r>
              <a:rPr lang="en-US" altLang="zh-CN" b="1" dirty="0"/>
              <a:t>UDP</a:t>
            </a:r>
            <a:r>
              <a:rPr lang="zh-CN" altLang="en-US" b="1" dirty="0"/>
              <a:t>用户数据报</a:t>
            </a:r>
          </a:p>
        </p:txBody>
      </p:sp>
      <p:sp>
        <p:nvSpPr>
          <p:cNvPr id="32" name="标注: 右箭头 31">
            <a:extLst>
              <a:ext uri="{FF2B5EF4-FFF2-40B4-BE49-F238E27FC236}">
                <a16:creationId xmlns:a16="http://schemas.microsoft.com/office/drawing/2014/main" id="{0D764ABD-8CE8-FD5C-BE65-9BBB6DC14A5E}"/>
              </a:ext>
            </a:extLst>
          </p:cNvPr>
          <p:cNvSpPr/>
          <p:nvPr/>
        </p:nvSpPr>
        <p:spPr>
          <a:xfrm>
            <a:off x="1639486" y="4280352"/>
            <a:ext cx="3445631" cy="946736"/>
          </a:xfrm>
          <a:prstGeom prst="rightArrowCallout">
            <a:avLst>
              <a:gd name="adj1" fmla="val 25000"/>
              <a:gd name="adj2" fmla="val 25000"/>
              <a:gd name="adj3" fmla="val 25000"/>
              <a:gd name="adj4" fmla="val 8793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b="1" dirty="0"/>
              <a:t>         尝试与某个目的端口建立</a:t>
            </a:r>
            <a:r>
              <a:rPr lang="en-US" altLang="zh-CN" b="1" dirty="0"/>
              <a:t>TCP</a:t>
            </a:r>
            <a:r>
              <a:rPr lang="zh-CN" altLang="en-US" b="1" dirty="0"/>
              <a:t>连接，来检测该</a:t>
            </a:r>
            <a:r>
              <a:rPr lang="en-US" altLang="zh-CN" b="1" dirty="0"/>
              <a:t>TCP</a:t>
            </a:r>
            <a:r>
              <a:rPr lang="zh-CN" altLang="en-US" b="1" dirty="0"/>
              <a:t>端口是否处于工作状态。</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7" name="矩形 26">
            <a:extLst>
              <a:ext uri="{FF2B5EF4-FFF2-40B4-BE49-F238E27FC236}">
                <a16:creationId xmlns:a16="http://schemas.microsoft.com/office/drawing/2014/main" id="{A007D56D-59C5-4CBB-27D4-272EB4464BBF}"/>
              </a:ext>
            </a:extLst>
          </p:cNvPr>
          <p:cNvSpPr/>
          <p:nvPr/>
        </p:nvSpPr>
        <p:spPr>
          <a:xfrm>
            <a:off x="3715103"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29" name="íşlïḍè">
            <a:extLst>
              <a:ext uri="{FF2B5EF4-FFF2-40B4-BE49-F238E27FC236}">
                <a16:creationId xmlns:a16="http://schemas.microsoft.com/office/drawing/2014/main" id="{663340C9-E150-B508-89DF-F9C80C7F9298}"/>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在进行主机发现确定了要攻击的目标主机后，攻击者可以进一步</a:t>
            </a:r>
            <a:r>
              <a:rPr lang="zh-CN" altLang="en-US" b="1" dirty="0">
                <a:solidFill>
                  <a:schemeClr val="accent1">
                    <a:lumMod val="75000"/>
                  </a:schemeClr>
                </a:solidFill>
              </a:rPr>
              <a:t>通过端口扫描来获取目标主机所有端口的工作状态</a:t>
            </a:r>
            <a:r>
              <a:rPr lang="zh-CN" altLang="en-US" b="1" dirty="0"/>
              <a:t>，进而得出目标主机上</a:t>
            </a:r>
            <a:r>
              <a:rPr lang="zh-CN" altLang="en-US" b="1" dirty="0">
                <a:solidFill>
                  <a:schemeClr val="accent1">
                    <a:lumMod val="75000"/>
                  </a:schemeClr>
                </a:solidFill>
              </a:rPr>
              <a:t>开放了哪些网络服务</a:t>
            </a:r>
            <a:r>
              <a:rPr lang="zh-CN" altLang="en-US" b="1" dirty="0"/>
              <a:t>。</a:t>
            </a:r>
            <a:endParaRPr lang="en-US" altLang="zh-CN" b="1" dirty="0"/>
          </a:p>
        </p:txBody>
      </p:sp>
      <p:sp>
        <p:nvSpPr>
          <p:cNvPr id="30" name="矩形 29">
            <a:extLst>
              <a:ext uri="{FF2B5EF4-FFF2-40B4-BE49-F238E27FC236}">
                <a16:creationId xmlns:a16="http://schemas.microsoft.com/office/drawing/2014/main" id="{951C7A91-AF1C-6ACD-C2B8-8E387846D307}"/>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9">
            <a:extLst>
              <a:ext uri="{FF2B5EF4-FFF2-40B4-BE49-F238E27FC236}">
                <a16:creationId xmlns:a16="http://schemas.microsoft.com/office/drawing/2014/main" id="{76179D35-1831-7463-4F4D-9CE0F52AFF5E}"/>
              </a:ext>
            </a:extLst>
          </p:cNvPr>
          <p:cNvGraphicFramePr>
            <a:graphicFrameLocks noGrp="1"/>
          </p:cNvGraphicFramePr>
          <p:nvPr/>
        </p:nvGraphicFramePr>
        <p:xfrm>
          <a:off x="1289369" y="2789720"/>
          <a:ext cx="10170237" cy="1112520"/>
        </p:xfrm>
        <a:graphic>
          <a:graphicData uri="http://schemas.openxmlformats.org/drawingml/2006/table">
            <a:tbl>
              <a:tblPr firstRow="1" bandRow="1">
                <a:tableStyleId>{5C22544A-7EE6-4342-B048-85BDC9FD1C3A}</a:tableStyleId>
              </a:tblPr>
              <a:tblGrid>
                <a:gridCol w="1563057">
                  <a:extLst>
                    <a:ext uri="{9D8B030D-6E8A-4147-A177-3AD203B41FA5}">
                      <a16:colId xmlns:a16="http://schemas.microsoft.com/office/drawing/2014/main" val="2146608467"/>
                    </a:ext>
                  </a:extLst>
                </a:gridCol>
                <a:gridCol w="860718">
                  <a:extLst>
                    <a:ext uri="{9D8B030D-6E8A-4147-A177-3AD203B41FA5}">
                      <a16:colId xmlns:a16="http://schemas.microsoft.com/office/drawing/2014/main" val="780771561"/>
                    </a:ext>
                  </a:extLst>
                </a:gridCol>
                <a:gridCol w="860718">
                  <a:extLst>
                    <a:ext uri="{9D8B030D-6E8A-4147-A177-3AD203B41FA5}">
                      <a16:colId xmlns:a16="http://schemas.microsoft.com/office/drawing/2014/main" val="1366868557"/>
                    </a:ext>
                  </a:extLst>
                </a:gridCol>
                <a:gridCol w="860718">
                  <a:extLst>
                    <a:ext uri="{9D8B030D-6E8A-4147-A177-3AD203B41FA5}">
                      <a16:colId xmlns:a16="http://schemas.microsoft.com/office/drawing/2014/main" val="2113918166"/>
                    </a:ext>
                  </a:extLst>
                </a:gridCol>
                <a:gridCol w="860718">
                  <a:extLst>
                    <a:ext uri="{9D8B030D-6E8A-4147-A177-3AD203B41FA5}">
                      <a16:colId xmlns:a16="http://schemas.microsoft.com/office/drawing/2014/main" val="2744698435"/>
                    </a:ext>
                  </a:extLst>
                </a:gridCol>
                <a:gridCol w="860718">
                  <a:extLst>
                    <a:ext uri="{9D8B030D-6E8A-4147-A177-3AD203B41FA5}">
                      <a16:colId xmlns:a16="http://schemas.microsoft.com/office/drawing/2014/main" val="2510819072"/>
                    </a:ext>
                  </a:extLst>
                </a:gridCol>
                <a:gridCol w="860718">
                  <a:extLst>
                    <a:ext uri="{9D8B030D-6E8A-4147-A177-3AD203B41FA5}">
                      <a16:colId xmlns:a16="http://schemas.microsoft.com/office/drawing/2014/main" val="1995181867"/>
                    </a:ext>
                  </a:extLst>
                </a:gridCol>
                <a:gridCol w="860718">
                  <a:extLst>
                    <a:ext uri="{9D8B030D-6E8A-4147-A177-3AD203B41FA5}">
                      <a16:colId xmlns:a16="http://schemas.microsoft.com/office/drawing/2014/main" val="3748364641"/>
                    </a:ext>
                  </a:extLst>
                </a:gridCol>
                <a:gridCol w="860718">
                  <a:extLst>
                    <a:ext uri="{9D8B030D-6E8A-4147-A177-3AD203B41FA5}">
                      <a16:colId xmlns:a16="http://schemas.microsoft.com/office/drawing/2014/main" val="839062443"/>
                    </a:ext>
                  </a:extLst>
                </a:gridCol>
                <a:gridCol w="860718">
                  <a:extLst>
                    <a:ext uri="{9D8B030D-6E8A-4147-A177-3AD203B41FA5}">
                      <a16:colId xmlns:a16="http://schemas.microsoft.com/office/drawing/2014/main" val="2516570224"/>
                    </a:ext>
                  </a:extLst>
                </a:gridCol>
                <a:gridCol w="860718">
                  <a:extLst>
                    <a:ext uri="{9D8B030D-6E8A-4147-A177-3AD203B41FA5}">
                      <a16:colId xmlns:a16="http://schemas.microsoft.com/office/drawing/2014/main" val="1159319123"/>
                    </a:ext>
                  </a:extLst>
                </a:gridCol>
              </a:tblGrid>
              <a:tr h="370840">
                <a:tc>
                  <a:txBody>
                    <a:bodyPr/>
                    <a:lstStyle/>
                    <a:p>
                      <a:pPr algn="ctr"/>
                      <a:r>
                        <a:rPr lang="zh-CN" altLang="en-US" b="1" dirty="0">
                          <a:solidFill>
                            <a:schemeClr val="tx1"/>
                          </a:solidFill>
                        </a:rPr>
                        <a:t>应用层协议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b="1" dirty="0">
                          <a:solidFill>
                            <a:schemeClr val="tx1"/>
                          </a:solidFill>
                        </a:rPr>
                        <a:t>DNS</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DHCP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TFTP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SNMP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RIP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BGP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SMTP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FTP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HTTP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HTTPS</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029565"/>
                  </a:ext>
                </a:extLst>
              </a:tr>
              <a:tr h="370840">
                <a:tc>
                  <a:txBody>
                    <a:bodyPr/>
                    <a:lstStyle/>
                    <a:p>
                      <a:pPr algn="ctr"/>
                      <a:r>
                        <a:rPr lang="zh-CN" altLang="en-US" b="1" dirty="0">
                          <a:solidFill>
                            <a:schemeClr val="tx1"/>
                          </a:solidFill>
                        </a:rPr>
                        <a:t>运输层端口号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b="1" dirty="0">
                          <a:solidFill>
                            <a:schemeClr val="tx1"/>
                          </a:solidFill>
                        </a:rPr>
                        <a:t>53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67/68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69</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161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520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179</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25</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21/20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80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443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2498928"/>
                  </a:ext>
                </a:extLst>
              </a:tr>
              <a:tr h="370840">
                <a:tc>
                  <a:txBody>
                    <a:bodyPr/>
                    <a:lstStyle/>
                    <a:p>
                      <a:pPr algn="ctr"/>
                      <a:r>
                        <a:rPr lang="zh-CN" altLang="en-US" b="1" dirty="0">
                          <a:solidFill>
                            <a:schemeClr val="tx1"/>
                          </a:solidFill>
                        </a:rPr>
                        <a:t>运输层协议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5">
                  <a:txBody>
                    <a:bodyPr/>
                    <a:lstStyle/>
                    <a:p>
                      <a:pPr algn="ctr"/>
                      <a:r>
                        <a:rPr lang="en-US" altLang="zh-CN" b="1" dirty="0">
                          <a:solidFill>
                            <a:schemeClr val="tx1"/>
                          </a:solidFill>
                        </a:rPr>
                        <a:t>UDP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a:r>
                        <a:rPr lang="en-US" altLang="zh-CN" b="1" dirty="0">
                          <a:solidFill>
                            <a:schemeClr val="tx1"/>
                          </a:solidFill>
                        </a:rPr>
                        <a:t>TCP</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8335783"/>
                  </a:ext>
                </a:extLst>
              </a:tr>
            </a:tbl>
          </a:graphicData>
        </a:graphic>
      </p:graphicFrame>
      <p:grpSp>
        <p:nvGrpSpPr>
          <p:cNvPr id="44" name="组合 43">
            <a:extLst>
              <a:ext uri="{FF2B5EF4-FFF2-40B4-BE49-F238E27FC236}">
                <a16:creationId xmlns:a16="http://schemas.microsoft.com/office/drawing/2014/main" id="{F36C89FC-1F9C-FCE6-2BDA-72D6219BEE2D}"/>
              </a:ext>
            </a:extLst>
          </p:cNvPr>
          <p:cNvGrpSpPr/>
          <p:nvPr/>
        </p:nvGrpSpPr>
        <p:grpSpPr>
          <a:xfrm>
            <a:off x="408359" y="4869566"/>
            <a:ext cx="5409714" cy="1465878"/>
            <a:chOff x="408359" y="4869566"/>
            <a:chExt cx="5409714" cy="1465878"/>
          </a:xfrm>
        </p:grpSpPr>
        <p:sp>
          <p:nvSpPr>
            <p:cNvPr id="31" name="文本框 30">
              <a:extLst>
                <a:ext uri="{FF2B5EF4-FFF2-40B4-BE49-F238E27FC236}">
                  <a16:creationId xmlns:a16="http://schemas.microsoft.com/office/drawing/2014/main" id="{A226FC70-6734-A3BF-FD16-9DA8AE531645}"/>
                </a:ext>
              </a:extLst>
            </p:cNvPr>
            <p:cNvSpPr txBox="1"/>
            <p:nvPr/>
          </p:nvSpPr>
          <p:spPr>
            <a:xfrm>
              <a:off x="408359" y="5966112"/>
              <a:ext cx="1628399" cy="369332"/>
            </a:xfrm>
            <a:prstGeom prst="rect">
              <a:avLst/>
            </a:prstGeom>
            <a:noFill/>
          </p:spPr>
          <p:txBody>
            <a:bodyPr wrap="square" rtlCol="0">
              <a:spAutoFit/>
            </a:bodyPr>
            <a:lstStyle/>
            <a:p>
              <a:pPr algn="ctr"/>
              <a:r>
                <a:rPr lang="en-US" altLang="zh-CN" b="1" dirty="0"/>
                <a:t>TCP</a:t>
              </a:r>
              <a:r>
                <a:rPr lang="zh-CN" altLang="en-US" b="1" dirty="0"/>
                <a:t>客户</a:t>
              </a:r>
            </a:p>
          </p:txBody>
        </p:sp>
        <p:grpSp>
          <p:nvGrpSpPr>
            <p:cNvPr id="43" name="组合 42">
              <a:extLst>
                <a:ext uri="{FF2B5EF4-FFF2-40B4-BE49-F238E27FC236}">
                  <a16:creationId xmlns:a16="http://schemas.microsoft.com/office/drawing/2014/main" id="{6AD34AE5-DD5F-BAB7-E3F6-8E6CF4470B4D}"/>
                </a:ext>
              </a:extLst>
            </p:cNvPr>
            <p:cNvGrpSpPr/>
            <p:nvPr/>
          </p:nvGrpSpPr>
          <p:grpSpPr>
            <a:xfrm>
              <a:off x="623923" y="4869566"/>
              <a:ext cx="5194150" cy="1465878"/>
              <a:chOff x="623923" y="4869566"/>
              <a:chExt cx="5194150" cy="1465878"/>
            </a:xfrm>
          </p:grpSpPr>
          <p:cxnSp>
            <p:nvCxnSpPr>
              <p:cNvPr id="38" name="直接连接符 37">
                <a:extLst>
                  <a:ext uri="{FF2B5EF4-FFF2-40B4-BE49-F238E27FC236}">
                    <a16:creationId xmlns:a16="http://schemas.microsoft.com/office/drawing/2014/main" id="{0F143770-C8A4-5746-2854-0E0DE1F87612}"/>
                  </a:ext>
                </a:extLst>
              </p:cNvPr>
              <p:cNvCxnSpPr>
                <a:cxnSpLocks/>
              </p:cNvCxnSpPr>
              <p:nvPr/>
            </p:nvCxnSpPr>
            <p:spPr>
              <a:xfrm>
                <a:off x="1375418" y="5285202"/>
                <a:ext cx="33807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图形 38">
                <a:extLst>
                  <a:ext uri="{FF2B5EF4-FFF2-40B4-BE49-F238E27FC236}">
                    <a16:creationId xmlns:a16="http://schemas.microsoft.com/office/drawing/2014/main" id="{5B5A083F-CCAD-A9A7-B270-3A6F052AA5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152" y="4869566"/>
                <a:ext cx="662814" cy="641082"/>
              </a:xfrm>
              <a:prstGeom prst="rect">
                <a:avLst/>
              </a:prstGeom>
            </p:spPr>
          </p:pic>
          <p:pic>
            <p:nvPicPr>
              <p:cNvPr id="40" name="图形 39">
                <a:extLst>
                  <a:ext uri="{FF2B5EF4-FFF2-40B4-BE49-F238E27FC236}">
                    <a16:creationId xmlns:a16="http://schemas.microsoft.com/office/drawing/2014/main" id="{A2C3AD53-8814-8BA2-E841-A970EE01B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2467" y="4869566"/>
                <a:ext cx="662814" cy="641082"/>
              </a:xfrm>
              <a:prstGeom prst="rect">
                <a:avLst/>
              </a:prstGeom>
            </p:spPr>
          </p:pic>
          <p:sp>
            <p:nvSpPr>
              <p:cNvPr id="41" name="文本框 40">
                <a:extLst>
                  <a:ext uri="{FF2B5EF4-FFF2-40B4-BE49-F238E27FC236}">
                    <a16:creationId xmlns:a16="http://schemas.microsoft.com/office/drawing/2014/main" id="{28099DEC-E770-D34B-236B-A7D3EFE81D2C}"/>
                  </a:ext>
                </a:extLst>
              </p:cNvPr>
              <p:cNvSpPr txBox="1"/>
              <p:nvPr/>
            </p:nvSpPr>
            <p:spPr>
              <a:xfrm>
                <a:off x="623923" y="5596780"/>
                <a:ext cx="1197272" cy="369332"/>
              </a:xfrm>
              <a:prstGeom prst="rect">
                <a:avLst/>
              </a:prstGeom>
              <a:noFill/>
            </p:spPr>
            <p:txBody>
              <a:bodyPr wrap="square" rtlCol="0">
                <a:spAutoFit/>
              </a:bodyPr>
              <a:lstStyle/>
              <a:p>
                <a:pPr algn="ctr"/>
                <a:r>
                  <a:rPr lang="zh-CN" altLang="en-US" b="1" dirty="0"/>
                  <a:t>攻击者</a:t>
                </a:r>
              </a:p>
            </p:txBody>
          </p:sp>
          <p:sp>
            <p:nvSpPr>
              <p:cNvPr id="42" name="文本框 41">
                <a:extLst>
                  <a:ext uri="{FF2B5EF4-FFF2-40B4-BE49-F238E27FC236}">
                    <a16:creationId xmlns:a16="http://schemas.microsoft.com/office/drawing/2014/main" id="{1AFA4EDF-C0CD-475C-DF0E-0C2E117E6B80}"/>
                  </a:ext>
                </a:extLst>
              </p:cNvPr>
              <p:cNvSpPr txBox="1"/>
              <p:nvPr/>
            </p:nvSpPr>
            <p:spPr>
              <a:xfrm>
                <a:off x="4405238" y="5596780"/>
                <a:ext cx="1197272" cy="369332"/>
              </a:xfrm>
              <a:prstGeom prst="rect">
                <a:avLst/>
              </a:prstGeom>
              <a:noFill/>
            </p:spPr>
            <p:txBody>
              <a:bodyPr wrap="square" rtlCol="0">
                <a:spAutoFit/>
              </a:bodyPr>
              <a:lstStyle/>
              <a:p>
                <a:pPr algn="ctr"/>
                <a:r>
                  <a:rPr lang="zh-CN" altLang="en-US" b="1" dirty="0"/>
                  <a:t>用户</a:t>
                </a:r>
              </a:p>
            </p:txBody>
          </p:sp>
          <p:sp>
            <p:nvSpPr>
              <p:cNvPr id="47" name="文本框 46">
                <a:extLst>
                  <a:ext uri="{FF2B5EF4-FFF2-40B4-BE49-F238E27FC236}">
                    <a16:creationId xmlns:a16="http://schemas.microsoft.com/office/drawing/2014/main" id="{C1545385-72FD-196B-6550-C0D669AB1D70}"/>
                  </a:ext>
                </a:extLst>
              </p:cNvPr>
              <p:cNvSpPr txBox="1"/>
              <p:nvPr/>
            </p:nvSpPr>
            <p:spPr>
              <a:xfrm>
                <a:off x="4189674" y="5966112"/>
                <a:ext cx="1628399" cy="369332"/>
              </a:xfrm>
              <a:prstGeom prst="rect">
                <a:avLst/>
              </a:prstGeom>
              <a:noFill/>
            </p:spPr>
            <p:txBody>
              <a:bodyPr wrap="square" rtlCol="0">
                <a:spAutoFit/>
              </a:bodyPr>
              <a:lstStyle/>
              <a:p>
                <a:pPr algn="ctr"/>
                <a:r>
                  <a:rPr lang="en-US" altLang="zh-CN" b="1" dirty="0"/>
                  <a:t>TCP</a:t>
                </a:r>
                <a:r>
                  <a:rPr lang="zh-CN" altLang="en-US" b="1" dirty="0"/>
                  <a:t>服务器</a:t>
                </a:r>
              </a:p>
            </p:txBody>
          </p:sp>
        </p:grpSp>
      </p:grpSp>
      <p:grpSp>
        <p:nvGrpSpPr>
          <p:cNvPr id="5" name="组合 4">
            <a:extLst>
              <a:ext uri="{FF2B5EF4-FFF2-40B4-BE49-F238E27FC236}">
                <a16:creationId xmlns:a16="http://schemas.microsoft.com/office/drawing/2014/main" id="{FF97C081-C262-AE6F-B5C0-96760240E60C}"/>
              </a:ext>
            </a:extLst>
          </p:cNvPr>
          <p:cNvGrpSpPr/>
          <p:nvPr/>
        </p:nvGrpSpPr>
        <p:grpSpPr>
          <a:xfrm>
            <a:off x="6207945" y="4863841"/>
            <a:ext cx="4978587" cy="1096546"/>
            <a:chOff x="6589493" y="4863841"/>
            <a:chExt cx="4978587" cy="1096546"/>
          </a:xfrm>
        </p:grpSpPr>
        <p:cxnSp>
          <p:nvCxnSpPr>
            <p:cNvPr id="26" name="直接连接符 25">
              <a:extLst>
                <a:ext uri="{FF2B5EF4-FFF2-40B4-BE49-F238E27FC236}">
                  <a16:creationId xmlns:a16="http://schemas.microsoft.com/office/drawing/2014/main" id="{628E21C0-A18F-02C6-6064-07351724B75C}"/>
                </a:ext>
              </a:extLst>
            </p:cNvPr>
            <p:cNvCxnSpPr>
              <a:cxnSpLocks/>
            </p:cNvCxnSpPr>
            <p:nvPr/>
          </p:nvCxnSpPr>
          <p:spPr>
            <a:xfrm>
              <a:off x="7340988" y="5279477"/>
              <a:ext cx="33807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形 27">
              <a:extLst>
                <a:ext uri="{FF2B5EF4-FFF2-40B4-BE49-F238E27FC236}">
                  <a16:creationId xmlns:a16="http://schemas.microsoft.com/office/drawing/2014/main" id="{27A8BB6A-731C-9B7E-F1F7-21BDAF1C2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6722" y="4863841"/>
              <a:ext cx="662814" cy="641082"/>
            </a:xfrm>
            <a:prstGeom prst="rect">
              <a:avLst/>
            </a:prstGeom>
          </p:spPr>
        </p:pic>
        <p:pic>
          <p:nvPicPr>
            <p:cNvPr id="33" name="图形 32">
              <a:extLst>
                <a:ext uri="{FF2B5EF4-FFF2-40B4-BE49-F238E27FC236}">
                  <a16:creationId xmlns:a16="http://schemas.microsoft.com/office/drawing/2014/main" id="{915C7CC2-3446-8853-E64C-B4379619C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8037" y="4863841"/>
              <a:ext cx="662814" cy="641082"/>
            </a:xfrm>
            <a:prstGeom prst="rect">
              <a:avLst/>
            </a:prstGeom>
          </p:spPr>
        </p:pic>
        <p:sp>
          <p:nvSpPr>
            <p:cNvPr id="34" name="文本框 33">
              <a:extLst>
                <a:ext uri="{FF2B5EF4-FFF2-40B4-BE49-F238E27FC236}">
                  <a16:creationId xmlns:a16="http://schemas.microsoft.com/office/drawing/2014/main" id="{AA95E927-01D7-13AA-EF96-C4B9D95E058F}"/>
                </a:ext>
              </a:extLst>
            </p:cNvPr>
            <p:cNvSpPr txBox="1"/>
            <p:nvPr/>
          </p:nvSpPr>
          <p:spPr>
            <a:xfrm>
              <a:off x="6589493" y="5591055"/>
              <a:ext cx="1197272" cy="369332"/>
            </a:xfrm>
            <a:prstGeom prst="rect">
              <a:avLst/>
            </a:prstGeom>
            <a:noFill/>
          </p:spPr>
          <p:txBody>
            <a:bodyPr wrap="square" rtlCol="0">
              <a:spAutoFit/>
            </a:bodyPr>
            <a:lstStyle/>
            <a:p>
              <a:pPr algn="ctr"/>
              <a:r>
                <a:rPr lang="zh-CN" altLang="en-US" b="1" dirty="0"/>
                <a:t>攻击者</a:t>
              </a:r>
            </a:p>
          </p:txBody>
        </p:sp>
        <p:sp>
          <p:nvSpPr>
            <p:cNvPr id="35" name="文本框 34">
              <a:extLst>
                <a:ext uri="{FF2B5EF4-FFF2-40B4-BE49-F238E27FC236}">
                  <a16:creationId xmlns:a16="http://schemas.microsoft.com/office/drawing/2014/main" id="{8837A68F-FDB0-95F3-6C75-EC5718DE8F41}"/>
                </a:ext>
              </a:extLst>
            </p:cNvPr>
            <p:cNvSpPr txBox="1"/>
            <p:nvPr/>
          </p:nvSpPr>
          <p:spPr>
            <a:xfrm>
              <a:off x="10370808" y="5591055"/>
              <a:ext cx="1197272" cy="369332"/>
            </a:xfrm>
            <a:prstGeom prst="rect">
              <a:avLst/>
            </a:prstGeom>
            <a:noFill/>
          </p:spPr>
          <p:txBody>
            <a:bodyPr wrap="square" rtlCol="0">
              <a:spAutoFit/>
            </a:bodyPr>
            <a:lstStyle/>
            <a:p>
              <a:pPr algn="ctr"/>
              <a:r>
                <a:rPr lang="zh-CN" altLang="en-US" b="1" dirty="0"/>
                <a:t>用户</a:t>
              </a:r>
            </a:p>
          </p:txBody>
        </p:sp>
      </p:grpSp>
      <p:sp>
        <p:nvSpPr>
          <p:cNvPr id="10" name="对话气泡: 圆角矩形 9">
            <a:extLst>
              <a:ext uri="{FF2B5EF4-FFF2-40B4-BE49-F238E27FC236}">
                <a16:creationId xmlns:a16="http://schemas.microsoft.com/office/drawing/2014/main" id="{EAC15D1A-25CA-FB97-FBC5-0601B4492675}"/>
              </a:ext>
            </a:extLst>
          </p:cNvPr>
          <p:cNvSpPr/>
          <p:nvPr/>
        </p:nvSpPr>
        <p:spPr>
          <a:xfrm>
            <a:off x="7228385" y="5227089"/>
            <a:ext cx="3069712" cy="1211812"/>
          </a:xfrm>
          <a:prstGeom prst="wedgeRoundRectCallout">
            <a:avLst>
              <a:gd name="adj1" fmla="val 56523"/>
              <a:gd name="adj2" fmla="val -4624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由于该</a:t>
            </a:r>
            <a:r>
              <a:rPr lang="en-US" altLang="zh-CN" b="1" dirty="0"/>
              <a:t>UDP</a:t>
            </a:r>
            <a:r>
              <a:rPr lang="zh-CN" altLang="en-US" b="1" dirty="0"/>
              <a:t>用户数据报是攻击者发送的，其内容一般不可能满足接收方的要求，因此接收方不会做出任何响应。</a:t>
            </a:r>
          </a:p>
        </p:txBody>
      </p:sp>
    </p:spTree>
    <p:custDataLst>
      <p:tags r:id="rId1"/>
    </p:custDataLst>
    <p:extLst>
      <p:ext uri="{BB962C8B-B14F-4D97-AF65-F5344CB8AC3E}">
        <p14:creationId xmlns:p14="http://schemas.microsoft.com/office/powerpoint/2010/main" val="373001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7" name="矩形 26">
            <a:extLst>
              <a:ext uri="{FF2B5EF4-FFF2-40B4-BE49-F238E27FC236}">
                <a16:creationId xmlns:a16="http://schemas.microsoft.com/office/drawing/2014/main" id="{A007D56D-59C5-4CBB-27D4-272EB4464BBF}"/>
              </a:ext>
            </a:extLst>
          </p:cNvPr>
          <p:cNvSpPr/>
          <p:nvPr/>
        </p:nvSpPr>
        <p:spPr>
          <a:xfrm>
            <a:off x="6497100"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36" name="íşlïḍè">
            <a:extLst>
              <a:ext uri="{FF2B5EF4-FFF2-40B4-BE49-F238E27FC236}">
                <a16:creationId xmlns:a16="http://schemas.microsoft.com/office/drawing/2014/main" id="{A9A731C2-E66A-5C1B-38FD-08A4239A2653}"/>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不同的操作系统所存在的安全漏洞可能有很多不同。要利用这些安全漏洞进行攻击，首先必须检测远程目标主机所使用的操作系统类型，通常有三种方法：</a:t>
            </a:r>
            <a:endParaRPr lang="en-US" altLang="zh-CN" b="1" dirty="0"/>
          </a:p>
        </p:txBody>
      </p:sp>
      <p:sp>
        <p:nvSpPr>
          <p:cNvPr id="48" name="矩形 47">
            <a:extLst>
              <a:ext uri="{FF2B5EF4-FFF2-40B4-BE49-F238E27FC236}">
                <a16:creationId xmlns:a16="http://schemas.microsoft.com/office/drawing/2014/main" id="{47D17BD0-78D8-51D4-E2DE-2E9E73CA8C61}"/>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a:extLst>
              <a:ext uri="{FF2B5EF4-FFF2-40B4-BE49-F238E27FC236}">
                <a16:creationId xmlns:a16="http://schemas.microsoft.com/office/drawing/2014/main" id="{B0697EC4-26B1-876F-E26F-6363DFE9E29E}"/>
              </a:ext>
            </a:extLst>
          </p:cNvPr>
          <p:cNvSpPr/>
          <p:nvPr/>
        </p:nvSpPr>
        <p:spPr>
          <a:xfrm>
            <a:off x="933106" y="2960285"/>
            <a:ext cx="3394464" cy="58335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获取操作系统旗标信息</a:t>
            </a:r>
          </a:p>
        </p:txBody>
      </p:sp>
      <p:sp>
        <p:nvSpPr>
          <p:cNvPr id="12" name="椭圆 11">
            <a:extLst>
              <a:ext uri="{FF2B5EF4-FFF2-40B4-BE49-F238E27FC236}">
                <a16:creationId xmlns:a16="http://schemas.microsoft.com/office/drawing/2014/main" id="{F2988CA6-6F09-467E-B001-C60D4B5687E4}"/>
              </a:ext>
            </a:extLst>
          </p:cNvPr>
          <p:cNvSpPr/>
          <p:nvPr/>
        </p:nvSpPr>
        <p:spPr>
          <a:xfrm>
            <a:off x="1044937" y="3933894"/>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íşlïḍè">
            <a:extLst>
              <a:ext uri="{FF2B5EF4-FFF2-40B4-BE49-F238E27FC236}">
                <a16:creationId xmlns:a16="http://schemas.microsoft.com/office/drawing/2014/main" id="{0D88DA67-5162-3F65-2408-E3E78F996D12}"/>
              </a:ext>
            </a:extLst>
          </p:cNvPr>
          <p:cNvSpPr txBox="1"/>
          <p:nvPr/>
        </p:nvSpPr>
        <p:spPr>
          <a:xfrm>
            <a:off x="1264970" y="3830789"/>
            <a:ext cx="2964952" cy="978034"/>
          </a:xfrm>
          <a:prstGeom prst="rect">
            <a:avLst/>
          </a:prstGeom>
          <a:noFill/>
        </p:spPr>
        <p:txBody>
          <a:bodyPr wrap="square" lIns="91440" tIns="45720" rIns="91440" bIns="45720" anchor="ctr">
            <a:noAutofit/>
          </a:bodyPr>
          <a:lstStyle/>
          <a:p>
            <a:r>
              <a:rPr lang="zh-CN" altLang="en-US" b="1" dirty="0"/>
              <a:t>在客户机与服务器建立连接的过程中，</a:t>
            </a:r>
            <a:r>
              <a:rPr lang="zh-CN" altLang="en-US" b="1" dirty="0">
                <a:solidFill>
                  <a:schemeClr val="accent1">
                    <a:lumMod val="75000"/>
                  </a:schemeClr>
                </a:solidFill>
              </a:rPr>
              <a:t>服务器往往会返回各种独特的欢迎信息</a:t>
            </a:r>
            <a:r>
              <a:rPr lang="zh-CN" altLang="en-US" b="1" dirty="0"/>
              <a:t>。</a:t>
            </a:r>
            <a:endParaRPr lang="en-US" altLang="zh-CN" b="1" dirty="0"/>
          </a:p>
        </p:txBody>
      </p:sp>
      <p:sp>
        <p:nvSpPr>
          <p:cNvPr id="55" name="椭圆 54">
            <a:extLst>
              <a:ext uri="{FF2B5EF4-FFF2-40B4-BE49-F238E27FC236}">
                <a16:creationId xmlns:a16="http://schemas.microsoft.com/office/drawing/2014/main" id="{8CCBF87E-03EE-3242-D88E-C4C32046C80E}"/>
              </a:ext>
            </a:extLst>
          </p:cNvPr>
          <p:cNvSpPr/>
          <p:nvPr/>
        </p:nvSpPr>
        <p:spPr>
          <a:xfrm>
            <a:off x="1044937" y="5145654"/>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íşlïḍè">
            <a:extLst>
              <a:ext uri="{FF2B5EF4-FFF2-40B4-BE49-F238E27FC236}">
                <a16:creationId xmlns:a16="http://schemas.microsoft.com/office/drawing/2014/main" id="{9403665A-A748-605B-C4A2-BDF8B56D2130}"/>
              </a:ext>
            </a:extLst>
          </p:cNvPr>
          <p:cNvSpPr txBox="1"/>
          <p:nvPr/>
        </p:nvSpPr>
        <p:spPr>
          <a:xfrm>
            <a:off x="1264970" y="5042549"/>
            <a:ext cx="2964952" cy="732940"/>
          </a:xfrm>
          <a:prstGeom prst="rect">
            <a:avLst/>
          </a:prstGeom>
          <a:noFill/>
        </p:spPr>
        <p:txBody>
          <a:bodyPr wrap="square" lIns="91440" tIns="45720" rIns="91440" bIns="45720" anchor="ctr">
            <a:noAutofit/>
          </a:bodyPr>
          <a:lstStyle/>
          <a:p>
            <a:r>
              <a:rPr lang="zh-CN" altLang="en-US" b="1" dirty="0"/>
              <a:t>攻击者可根据这些信息来推断出服务器的操作系统类型。</a:t>
            </a:r>
            <a:endParaRPr lang="en-US" altLang="zh-CN" b="1" dirty="0"/>
          </a:p>
        </p:txBody>
      </p:sp>
      <p:sp>
        <p:nvSpPr>
          <p:cNvPr id="59" name="流程图: 过程 58">
            <a:extLst>
              <a:ext uri="{FF2B5EF4-FFF2-40B4-BE49-F238E27FC236}">
                <a16:creationId xmlns:a16="http://schemas.microsoft.com/office/drawing/2014/main" id="{67C3825A-B90F-B3C9-1B16-1E988DF0AB91}"/>
              </a:ext>
            </a:extLst>
          </p:cNvPr>
          <p:cNvSpPr/>
          <p:nvPr/>
        </p:nvSpPr>
        <p:spPr>
          <a:xfrm>
            <a:off x="933106" y="3536796"/>
            <a:ext cx="3394464" cy="2837690"/>
          </a:xfrm>
          <a:prstGeom prst="flowChartProcess">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Tree>
    <p:custDataLst>
      <p:tags r:id="rId1"/>
    </p:custDataLst>
    <p:extLst>
      <p:ext uri="{BB962C8B-B14F-4D97-AF65-F5344CB8AC3E}">
        <p14:creationId xmlns:p14="http://schemas.microsoft.com/office/powerpoint/2010/main" val="86164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 calcmode="lin" valueType="num">
                                      <p:cBhvr>
                                        <p:cTn id="14" dur="500" fill="hold"/>
                                        <p:tgtEl>
                                          <p:spTgt spid="48"/>
                                        </p:tgtEl>
                                        <p:attrNameLst>
                                          <p:attrName>style.rotation</p:attrName>
                                        </p:attrNameLst>
                                      </p:cBhvr>
                                      <p:tavLst>
                                        <p:tav tm="0">
                                          <p:val>
                                            <p:fltVal val="360"/>
                                          </p:val>
                                        </p:tav>
                                        <p:tav tm="100000">
                                          <p:val>
                                            <p:fltVal val="0"/>
                                          </p:val>
                                        </p:tav>
                                      </p:tavLst>
                                    </p:anim>
                                    <p:animEffect transition="in" filter="fade">
                                      <p:cBhvr>
                                        <p:cTn id="15" dur="500"/>
                                        <p:tgtEl>
                                          <p:spTgt spid="48"/>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up)">
                                      <p:cBhvr>
                                        <p:cTn id="30" dur="500"/>
                                        <p:tgtEl>
                                          <p:spTgt spid="5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par>
                          <p:cTn id="36" fill="hold">
                            <p:stCondLst>
                              <p:cond delay="500"/>
                            </p:stCondLst>
                            <p:childTnLst>
                              <p:par>
                                <p:cTn id="37" presetID="1" presetClass="entr" presetSubtype="0" fill="hold" grpId="0" nodeType="afterEffect">
                                  <p:stCondLst>
                                    <p:cond delay="0"/>
                                  </p:stCondLst>
                                  <p:iterate type="lt">
                                    <p:tmAbs val="100"/>
                                  </p:iterate>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p:cTn id="43" dur="500" fill="hold"/>
                                        <p:tgtEl>
                                          <p:spTgt spid="55"/>
                                        </p:tgtEl>
                                        <p:attrNameLst>
                                          <p:attrName>ppt_w</p:attrName>
                                        </p:attrNameLst>
                                      </p:cBhvr>
                                      <p:tavLst>
                                        <p:tav tm="0">
                                          <p:val>
                                            <p:fltVal val="0"/>
                                          </p:val>
                                        </p:tav>
                                        <p:tav tm="100000">
                                          <p:val>
                                            <p:strVal val="#ppt_w"/>
                                          </p:val>
                                        </p:tav>
                                      </p:tavLst>
                                    </p:anim>
                                    <p:anim calcmode="lin" valueType="num">
                                      <p:cBhvr>
                                        <p:cTn id="44" dur="500" fill="hold"/>
                                        <p:tgtEl>
                                          <p:spTgt spid="55"/>
                                        </p:tgtEl>
                                        <p:attrNameLst>
                                          <p:attrName>ppt_h</p:attrName>
                                        </p:attrNameLst>
                                      </p:cBhvr>
                                      <p:tavLst>
                                        <p:tav tm="0">
                                          <p:val>
                                            <p:fltVal val="0"/>
                                          </p:val>
                                        </p:tav>
                                        <p:tav tm="100000">
                                          <p:val>
                                            <p:strVal val="#ppt_h"/>
                                          </p:val>
                                        </p:tav>
                                      </p:tavLst>
                                    </p:anim>
                                    <p:animEffect transition="in" filter="fade">
                                      <p:cBhvr>
                                        <p:cTn id="45" dur="500"/>
                                        <p:tgtEl>
                                          <p:spTgt spid="55"/>
                                        </p:tgtEl>
                                      </p:cBhvr>
                                    </p:animEffect>
                                  </p:childTnLst>
                                </p:cTn>
                              </p:par>
                            </p:childTnLst>
                          </p:cTn>
                        </p:par>
                        <p:par>
                          <p:cTn id="46" fill="hold">
                            <p:stCondLst>
                              <p:cond delay="500"/>
                            </p:stCondLst>
                            <p:childTnLst>
                              <p:par>
                                <p:cTn id="47" presetID="1" presetClass="entr" presetSubtype="0" fill="hold" grpId="0" nodeType="afterEffect">
                                  <p:stCondLst>
                                    <p:cond delay="0"/>
                                  </p:stCondLst>
                                  <p:iterate type="lt">
                                    <p:tmAbs val="100"/>
                                  </p:iterate>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8" grpId="0" animBg="1"/>
      <p:bldP spid="7" grpId="0" animBg="1"/>
      <p:bldP spid="12" grpId="0" animBg="1"/>
      <p:bldP spid="54" grpId="0"/>
      <p:bldP spid="55" grpId="0" animBg="1"/>
      <p:bldP spid="56" grpId="0"/>
      <p:bldP spid="59"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7" name="矩形 26">
            <a:extLst>
              <a:ext uri="{FF2B5EF4-FFF2-40B4-BE49-F238E27FC236}">
                <a16:creationId xmlns:a16="http://schemas.microsoft.com/office/drawing/2014/main" id="{A007D56D-59C5-4CBB-27D4-272EB4464BBF}"/>
              </a:ext>
            </a:extLst>
          </p:cNvPr>
          <p:cNvSpPr/>
          <p:nvPr/>
        </p:nvSpPr>
        <p:spPr>
          <a:xfrm>
            <a:off x="6497100"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36" name="íşlïḍè">
            <a:extLst>
              <a:ext uri="{FF2B5EF4-FFF2-40B4-BE49-F238E27FC236}">
                <a16:creationId xmlns:a16="http://schemas.microsoft.com/office/drawing/2014/main" id="{A9A731C2-E66A-5C1B-38FD-08A4239A2653}"/>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不同的操作系统所存在的安全漏洞可能有很多不同。要利用这些安全漏洞进行攻击，首先必须检测远程目标主机所使用的操作系统类型，通常有三种方法：</a:t>
            </a:r>
            <a:endParaRPr lang="en-US" altLang="zh-CN" b="1" dirty="0"/>
          </a:p>
        </p:txBody>
      </p:sp>
      <p:sp>
        <p:nvSpPr>
          <p:cNvPr id="48" name="矩形 47">
            <a:extLst>
              <a:ext uri="{FF2B5EF4-FFF2-40B4-BE49-F238E27FC236}">
                <a16:creationId xmlns:a16="http://schemas.microsoft.com/office/drawing/2014/main" id="{47D17BD0-78D8-51D4-E2DE-2E9E73CA8C61}"/>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a:extLst>
              <a:ext uri="{FF2B5EF4-FFF2-40B4-BE49-F238E27FC236}">
                <a16:creationId xmlns:a16="http://schemas.microsoft.com/office/drawing/2014/main" id="{B0697EC4-26B1-876F-E26F-6363DFE9E29E}"/>
              </a:ext>
            </a:extLst>
          </p:cNvPr>
          <p:cNvSpPr/>
          <p:nvPr/>
        </p:nvSpPr>
        <p:spPr>
          <a:xfrm>
            <a:off x="933106" y="2960285"/>
            <a:ext cx="3394464" cy="58335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获取操作系统旗标信息</a:t>
            </a:r>
          </a:p>
        </p:txBody>
      </p:sp>
      <p:sp>
        <p:nvSpPr>
          <p:cNvPr id="52" name="流程图: 过程 51">
            <a:extLst>
              <a:ext uri="{FF2B5EF4-FFF2-40B4-BE49-F238E27FC236}">
                <a16:creationId xmlns:a16="http://schemas.microsoft.com/office/drawing/2014/main" id="{0CABDEF4-151F-DE8F-E1CF-10F6BE000A56}"/>
              </a:ext>
            </a:extLst>
          </p:cNvPr>
          <p:cNvSpPr/>
          <p:nvPr/>
        </p:nvSpPr>
        <p:spPr>
          <a:xfrm>
            <a:off x="4614244" y="2960285"/>
            <a:ext cx="3394464" cy="58335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获取主机端口状态信息</a:t>
            </a:r>
          </a:p>
        </p:txBody>
      </p:sp>
      <p:sp>
        <p:nvSpPr>
          <p:cNvPr id="12" name="椭圆 11">
            <a:extLst>
              <a:ext uri="{FF2B5EF4-FFF2-40B4-BE49-F238E27FC236}">
                <a16:creationId xmlns:a16="http://schemas.microsoft.com/office/drawing/2014/main" id="{F2988CA6-6F09-467E-B001-C60D4B5687E4}"/>
              </a:ext>
            </a:extLst>
          </p:cNvPr>
          <p:cNvSpPr/>
          <p:nvPr/>
        </p:nvSpPr>
        <p:spPr>
          <a:xfrm>
            <a:off x="1044937" y="3933894"/>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íşlïḍè">
            <a:extLst>
              <a:ext uri="{FF2B5EF4-FFF2-40B4-BE49-F238E27FC236}">
                <a16:creationId xmlns:a16="http://schemas.microsoft.com/office/drawing/2014/main" id="{0D88DA67-5162-3F65-2408-E3E78F996D12}"/>
              </a:ext>
            </a:extLst>
          </p:cNvPr>
          <p:cNvSpPr txBox="1"/>
          <p:nvPr/>
        </p:nvSpPr>
        <p:spPr>
          <a:xfrm>
            <a:off x="1264970" y="3830789"/>
            <a:ext cx="2964952" cy="978034"/>
          </a:xfrm>
          <a:prstGeom prst="rect">
            <a:avLst/>
          </a:prstGeom>
          <a:noFill/>
        </p:spPr>
        <p:txBody>
          <a:bodyPr wrap="square" lIns="91440" tIns="45720" rIns="91440" bIns="45720" anchor="ctr">
            <a:noAutofit/>
          </a:bodyPr>
          <a:lstStyle/>
          <a:p>
            <a:r>
              <a:rPr lang="zh-CN" altLang="en-US" b="1" dirty="0"/>
              <a:t>在客户机与服务器建立连接的过程中，</a:t>
            </a:r>
            <a:r>
              <a:rPr lang="zh-CN" altLang="en-US" b="1" dirty="0">
                <a:solidFill>
                  <a:schemeClr val="accent1">
                    <a:lumMod val="75000"/>
                  </a:schemeClr>
                </a:solidFill>
              </a:rPr>
              <a:t>服务器往往会返回各种独特的欢迎信息</a:t>
            </a:r>
            <a:r>
              <a:rPr lang="zh-CN" altLang="en-US" b="1" dirty="0"/>
              <a:t>。</a:t>
            </a:r>
            <a:endParaRPr lang="en-US" altLang="zh-CN" b="1" dirty="0"/>
          </a:p>
        </p:txBody>
      </p:sp>
      <p:sp>
        <p:nvSpPr>
          <p:cNvPr id="55" name="椭圆 54">
            <a:extLst>
              <a:ext uri="{FF2B5EF4-FFF2-40B4-BE49-F238E27FC236}">
                <a16:creationId xmlns:a16="http://schemas.microsoft.com/office/drawing/2014/main" id="{8CCBF87E-03EE-3242-D88E-C4C32046C80E}"/>
              </a:ext>
            </a:extLst>
          </p:cNvPr>
          <p:cNvSpPr/>
          <p:nvPr/>
        </p:nvSpPr>
        <p:spPr>
          <a:xfrm>
            <a:off x="1044937" y="5145654"/>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íşlïḍè">
            <a:extLst>
              <a:ext uri="{FF2B5EF4-FFF2-40B4-BE49-F238E27FC236}">
                <a16:creationId xmlns:a16="http://schemas.microsoft.com/office/drawing/2014/main" id="{9403665A-A748-605B-C4A2-BDF8B56D2130}"/>
              </a:ext>
            </a:extLst>
          </p:cNvPr>
          <p:cNvSpPr txBox="1"/>
          <p:nvPr/>
        </p:nvSpPr>
        <p:spPr>
          <a:xfrm>
            <a:off x="1264970" y="5042549"/>
            <a:ext cx="2964952" cy="732940"/>
          </a:xfrm>
          <a:prstGeom prst="rect">
            <a:avLst/>
          </a:prstGeom>
          <a:noFill/>
        </p:spPr>
        <p:txBody>
          <a:bodyPr wrap="square" lIns="91440" tIns="45720" rIns="91440" bIns="45720" anchor="ctr">
            <a:noAutofit/>
          </a:bodyPr>
          <a:lstStyle/>
          <a:p>
            <a:r>
              <a:rPr lang="zh-CN" altLang="en-US" b="1" dirty="0"/>
              <a:t>攻击者可根据这些信息来推断出服务器的操作系统类型。</a:t>
            </a:r>
            <a:endParaRPr lang="en-US" altLang="zh-CN" b="1" dirty="0"/>
          </a:p>
        </p:txBody>
      </p:sp>
      <p:sp>
        <p:nvSpPr>
          <p:cNvPr id="59" name="流程图: 过程 58">
            <a:extLst>
              <a:ext uri="{FF2B5EF4-FFF2-40B4-BE49-F238E27FC236}">
                <a16:creationId xmlns:a16="http://schemas.microsoft.com/office/drawing/2014/main" id="{67C3825A-B90F-B3C9-1B16-1E988DF0AB91}"/>
              </a:ext>
            </a:extLst>
          </p:cNvPr>
          <p:cNvSpPr/>
          <p:nvPr/>
        </p:nvSpPr>
        <p:spPr>
          <a:xfrm>
            <a:off x="933106" y="3536796"/>
            <a:ext cx="3394464" cy="2837690"/>
          </a:xfrm>
          <a:prstGeom prst="flowChartProcess">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20" name="椭圆 19">
            <a:extLst>
              <a:ext uri="{FF2B5EF4-FFF2-40B4-BE49-F238E27FC236}">
                <a16:creationId xmlns:a16="http://schemas.microsoft.com/office/drawing/2014/main" id="{E5BF4B36-E65C-392D-9F55-21F81F971641}"/>
              </a:ext>
            </a:extLst>
          </p:cNvPr>
          <p:cNvSpPr/>
          <p:nvPr/>
        </p:nvSpPr>
        <p:spPr>
          <a:xfrm>
            <a:off x="4726075" y="3940738"/>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E2906156-4A02-1944-8BD3-F7602BAECDCA}"/>
              </a:ext>
            </a:extLst>
          </p:cNvPr>
          <p:cNvSpPr txBox="1"/>
          <p:nvPr/>
        </p:nvSpPr>
        <p:spPr>
          <a:xfrm>
            <a:off x="4946108" y="3837633"/>
            <a:ext cx="2964952" cy="121176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操作系统通常会默认开启一些常用的网络服务</a:t>
            </a:r>
            <a:r>
              <a:rPr lang="zh-CN" altLang="en-US" b="1" dirty="0"/>
              <a:t>，</a:t>
            </a:r>
            <a:r>
              <a:rPr lang="zh-CN" altLang="en-US" b="1" dirty="0">
                <a:solidFill>
                  <a:schemeClr val="accent1">
                    <a:lumMod val="75000"/>
                  </a:schemeClr>
                </a:solidFill>
              </a:rPr>
              <a:t>这些服务会打开各自特定的端口进行网络监听</a:t>
            </a:r>
            <a:r>
              <a:rPr lang="zh-CN" altLang="en-US" b="1" dirty="0"/>
              <a:t>。</a:t>
            </a:r>
            <a:endParaRPr lang="en-US" altLang="zh-CN" b="1" dirty="0"/>
          </a:p>
        </p:txBody>
      </p:sp>
      <p:sp>
        <p:nvSpPr>
          <p:cNvPr id="22" name="椭圆 21">
            <a:extLst>
              <a:ext uri="{FF2B5EF4-FFF2-40B4-BE49-F238E27FC236}">
                <a16:creationId xmlns:a16="http://schemas.microsoft.com/office/drawing/2014/main" id="{182F7005-79A1-C1FF-0020-05393AE5A360}"/>
              </a:ext>
            </a:extLst>
          </p:cNvPr>
          <p:cNvSpPr/>
          <p:nvPr/>
        </p:nvSpPr>
        <p:spPr>
          <a:xfrm>
            <a:off x="4726075" y="5152498"/>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íşlïḍè">
            <a:extLst>
              <a:ext uri="{FF2B5EF4-FFF2-40B4-BE49-F238E27FC236}">
                <a16:creationId xmlns:a16="http://schemas.microsoft.com/office/drawing/2014/main" id="{EC073923-DD28-D851-BAF8-189885BE5EEF}"/>
              </a:ext>
            </a:extLst>
          </p:cNvPr>
          <p:cNvSpPr txBox="1"/>
          <p:nvPr/>
        </p:nvSpPr>
        <p:spPr>
          <a:xfrm>
            <a:off x="4946108" y="5049392"/>
            <a:ext cx="2964952" cy="1211759"/>
          </a:xfrm>
          <a:prstGeom prst="rect">
            <a:avLst/>
          </a:prstGeom>
          <a:noFill/>
        </p:spPr>
        <p:txBody>
          <a:bodyPr wrap="square" lIns="91440" tIns="45720" rIns="91440" bIns="45720" anchor="ctr">
            <a:noAutofit/>
          </a:bodyPr>
          <a:lstStyle/>
          <a:p>
            <a:r>
              <a:rPr lang="zh-CN" altLang="en-US" b="1" dirty="0"/>
              <a:t>攻击者可对目标主机进行端口扫描，根据端口扫描结果来推断目标主机的操作系统类型。</a:t>
            </a:r>
            <a:endParaRPr lang="en-US" altLang="zh-CN" b="1" dirty="0"/>
          </a:p>
        </p:txBody>
      </p:sp>
      <p:sp>
        <p:nvSpPr>
          <p:cNvPr id="24" name="流程图: 过程 23">
            <a:extLst>
              <a:ext uri="{FF2B5EF4-FFF2-40B4-BE49-F238E27FC236}">
                <a16:creationId xmlns:a16="http://schemas.microsoft.com/office/drawing/2014/main" id="{5AF61CA0-E990-3524-EB21-AF6E3114411B}"/>
              </a:ext>
            </a:extLst>
          </p:cNvPr>
          <p:cNvSpPr/>
          <p:nvPr/>
        </p:nvSpPr>
        <p:spPr>
          <a:xfrm>
            <a:off x="4614244" y="3543640"/>
            <a:ext cx="3394464" cy="2837690"/>
          </a:xfrm>
          <a:prstGeom prst="flowChartProcess">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Tree>
    <p:custDataLst>
      <p:tags r:id="rId1"/>
    </p:custDataLst>
    <p:extLst>
      <p:ext uri="{BB962C8B-B14F-4D97-AF65-F5344CB8AC3E}">
        <p14:creationId xmlns:p14="http://schemas.microsoft.com/office/powerpoint/2010/main" val="319572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up)">
                                      <p:cBhvr>
                                        <p:cTn id="14" dur="500"/>
                                        <p:tgtEl>
                                          <p:spTgt spid="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0" grpId="0" animBg="1"/>
      <p:bldP spid="21" grpId="0"/>
      <p:bldP spid="22" grpId="0" animBg="1"/>
      <p:bldP spid="23"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密码学相关基本概念</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704869"/>
          </a:xfrm>
          <a:prstGeom prst="rect">
            <a:avLst/>
          </a:prstGeom>
          <a:noFill/>
        </p:spPr>
        <p:txBody>
          <a:bodyPr wrap="square" lIns="91440" tIns="45720" rIns="91440" bIns="45720" anchor="ctr">
            <a:noAutofit/>
          </a:bodyPr>
          <a:lstStyle/>
          <a:p>
            <a:r>
              <a:rPr lang="zh-CN" altLang="en-US" b="1" dirty="0"/>
              <a:t>将发送的数据变换成对任何不知道如何做逆变换的人都不可理解的形式，从而保证数据的机密性，这种变换称为</a:t>
            </a:r>
            <a:r>
              <a:rPr lang="zh-CN" altLang="en-US" b="1" dirty="0">
                <a:solidFill>
                  <a:srgbClr val="FF0000"/>
                </a:solidFill>
              </a:rPr>
              <a:t>加密</a:t>
            </a:r>
            <a:r>
              <a:rPr lang="zh-CN" altLang="en-US" b="1" dirty="0"/>
              <a:t>（</a:t>
            </a:r>
            <a:r>
              <a:rPr lang="en-US" altLang="zh-CN" b="1" dirty="0"/>
              <a:t>Encryption</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íşlïḍè">
            <a:extLst>
              <a:ext uri="{FF2B5EF4-FFF2-40B4-BE49-F238E27FC236}">
                <a16:creationId xmlns:a16="http://schemas.microsoft.com/office/drawing/2014/main" id="{3014BD3C-6F23-D216-DBC5-DBCE56935199}"/>
              </a:ext>
            </a:extLst>
          </p:cNvPr>
          <p:cNvSpPr txBox="1"/>
          <p:nvPr/>
        </p:nvSpPr>
        <p:spPr>
          <a:xfrm>
            <a:off x="1642412" y="1914511"/>
            <a:ext cx="10244788" cy="473454"/>
          </a:xfrm>
          <a:prstGeom prst="rect">
            <a:avLst/>
          </a:prstGeom>
          <a:noFill/>
        </p:spPr>
        <p:txBody>
          <a:bodyPr wrap="square" lIns="91440" tIns="45720" rIns="91440" bIns="45720" anchor="ctr">
            <a:noAutofit/>
          </a:bodyPr>
          <a:lstStyle/>
          <a:p>
            <a:r>
              <a:rPr lang="zh-CN" altLang="en-US" b="1" dirty="0"/>
              <a:t>加密前的数据被称为</a:t>
            </a:r>
            <a:r>
              <a:rPr lang="zh-CN" altLang="en-US" b="1" dirty="0">
                <a:solidFill>
                  <a:srgbClr val="FF0000"/>
                </a:solidFill>
              </a:rPr>
              <a:t>明文</a:t>
            </a:r>
            <a:r>
              <a:rPr lang="zh-CN" altLang="en-US" b="1" dirty="0"/>
              <a:t>（</a:t>
            </a:r>
            <a:r>
              <a:rPr lang="en-US" altLang="zh-CN" b="1" dirty="0"/>
              <a:t>Plaintext</a:t>
            </a:r>
            <a:r>
              <a:rPr lang="zh-CN" altLang="en-US" b="1" dirty="0"/>
              <a:t>）。</a:t>
            </a:r>
            <a:endParaRPr lang="en-US" altLang="zh-CN" b="1" dirty="0"/>
          </a:p>
        </p:txBody>
      </p:sp>
      <p:sp>
        <p:nvSpPr>
          <p:cNvPr id="26" name="矩形 25">
            <a:extLst>
              <a:ext uri="{FF2B5EF4-FFF2-40B4-BE49-F238E27FC236}">
                <a16:creationId xmlns:a16="http://schemas.microsoft.com/office/drawing/2014/main" id="{F786380F-D1D0-01FC-0270-8815CE54D564}"/>
              </a:ext>
            </a:extLst>
          </p:cNvPr>
          <p:cNvSpPr/>
          <p:nvPr/>
        </p:nvSpPr>
        <p:spPr>
          <a:xfrm>
            <a:off x="1385436" y="201322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a:extLst>
              <a:ext uri="{FF2B5EF4-FFF2-40B4-BE49-F238E27FC236}">
                <a16:creationId xmlns:a16="http://schemas.microsoft.com/office/drawing/2014/main" id="{93FC89D8-AF02-E2FF-FBA9-1D60CB6821C8}"/>
              </a:ext>
            </a:extLst>
          </p:cNvPr>
          <p:cNvSpPr txBox="1"/>
          <p:nvPr/>
        </p:nvSpPr>
        <p:spPr>
          <a:xfrm>
            <a:off x="1642412" y="2368905"/>
            <a:ext cx="10244788" cy="473454"/>
          </a:xfrm>
          <a:prstGeom prst="rect">
            <a:avLst/>
          </a:prstGeom>
          <a:noFill/>
        </p:spPr>
        <p:txBody>
          <a:bodyPr wrap="square" lIns="91440" tIns="45720" rIns="91440" bIns="45720" anchor="ctr">
            <a:noAutofit/>
          </a:bodyPr>
          <a:lstStyle/>
          <a:p>
            <a:r>
              <a:rPr lang="zh-CN" altLang="en-US" b="1" dirty="0"/>
              <a:t>加密后的数据被称为</a:t>
            </a:r>
            <a:r>
              <a:rPr lang="zh-CN" altLang="en-US" b="1" dirty="0">
                <a:solidFill>
                  <a:srgbClr val="FF0000"/>
                </a:solidFill>
              </a:rPr>
              <a:t>密文</a:t>
            </a:r>
            <a:r>
              <a:rPr lang="zh-CN" altLang="en-US" b="1" dirty="0"/>
              <a:t>（</a:t>
            </a:r>
            <a:r>
              <a:rPr lang="en-US" altLang="zh-CN" b="1" dirty="0"/>
              <a:t>Ciphertext</a:t>
            </a:r>
            <a:r>
              <a:rPr lang="zh-CN" altLang="en-US" b="1" dirty="0"/>
              <a:t>）。</a:t>
            </a:r>
            <a:endParaRPr lang="en-US" altLang="zh-CN" b="1" dirty="0"/>
          </a:p>
        </p:txBody>
      </p:sp>
      <p:sp>
        <p:nvSpPr>
          <p:cNvPr id="28" name="矩形 27">
            <a:extLst>
              <a:ext uri="{FF2B5EF4-FFF2-40B4-BE49-F238E27FC236}">
                <a16:creationId xmlns:a16="http://schemas.microsoft.com/office/drawing/2014/main" id="{5152E863-8C22-BF94-DB67-8C449BA22FD0}"/>
              </a:ext>
            </a:extLst>
          </p:cNvPr>
          <p:cNvSpPr/>
          <p:nvPr/>
        </p:nvSpPr>
        <p:spPr>
          <a:xfrm>
            <a:off x="1385436" y="246761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şlïḍè">
            <a:extLst>
              <a:ext uri="{FF2B5EF4-FFF2-40B4-BE49-F238E27FC236}">
                <a16:creationId xmlns:a16="http://schemas.microsoft.com/office/drawing/2014/main" id="{F392A677-6E94-3B54-9E37-0E304655B3A4}"/>
              </a:ext>
            </a:extLst>
          </p:cNvPr>
          <p:cNvSpPr txBox="1"/>
          <p:nvPr/>
        </p:nvSpPr>
        <p:spPr>
          <a:xfrm>
            <a:off x="1266346" y="3039495"/>
            <a:ext cx="10620854" cy="473455"/>
          </a:xfrm>
          <a:prstGeom prst="rect">
            <a:avLst/>
          </a:prstGeom>
          <a:noFill/>
        </p:spPr>
        <p:txBody>
          <a:bodyPr wrap="square" lIns="91440" tIns="45720" rIns="91440" bIns="45720" anchor="ctr">
            <a:noAutofit/>
          </a:bodyPr>
          <a:lstStyle/>
          <a:p>
            <a:r>
              <a:rPr lang="zh-CN" altLang="en-US" b="1" dirty="0"/>
              <a:t>通过某种逆变换将密文重新变换回明文，这种逆变换称为</a:t>
            </a:r>
            <a:r>
              <a:rPr lang="zh-CN" altLang="en-US" b="1" dirty="0">
                <a:solidFill>
                  <a:srgbClr val="FF0000"/>
                </a:solidFill>
              </a:rPr>
              <a:t>解密</a:t>
            </a:r>
            <a:r>
              <a:rPr lang="zh-CN" altLang="en-US" b="1" dirty="0"/>
              <a:t>（</a:t>
            </a:r>
            <a:r>
              <a:rPr lang="en-US" altLang="zh-CN" b="1" dirty="0"/>
              <a:t>Decryption</a:t>
            </a:r>
            <a:r>
              <a:rPr lang="zh-CN" altLang="en-US" b="1" dirty="0"/>
              <a:t>）。</a:t>
            </a:r>
            <a:endParaRPr lang="en-US" altLang="zh-CN" b="1" dirty="0"/>
          </a:p>
        </p:txBody>
      </p:sp>
      <p:sp>
        <p:nvSpPr>
          <p:cNvPr id="30" name="矩形 29">
            <a:extLst>
              <a:ext uri="{FF2B5EF4-FFF2-40B4-BE49-F238E27FC236}">
                <a16:creationId xmlns:a16="http://schemas.microsoft.com/office/drawing/2014/main" id="{7D17084B-7A3E-60E4-AD50-DA360DB0B615}"/>
              </a:ext>
            </a:extLst>
          </p:cNvPr>
          <p:cNvSpPr/>
          <p:nvPr/>
        </p:nvSpPr>
        <p:spPr>
          <a:xfrm>
            <a:off x="1009370" y="313820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íşlïḍè">
            <a:extLst>
              <a:ext uri="{FF2B5EF4-FFF2-40B4-BE49-F238E27FC236}">
                <a16:creationId xmlns:a16="http://schemas.microsoft.com/office/drawing/2014/main" id="{DEA1D809-0ACE-C264-CAB0-D18F26E1C146}"/>
              </a:ext>
            </a:extLst>
          </p:cNvPr>
          <p:cNvSpPr txBox="1"/>
          <p:nvPr/>
        </p:nvSpPr>
        <p:spPr>
          <a:xfrm>
            <a:off x="1266346" y="3706080"/>
            <a:ext cx="10620854" cy="473455"/>
          </a:xfrm>
          <a:prstGeom prst="rect">
            <a:avLst/>
          </a:prstGeom>
          <a:noFill/>
        </p:spPr>
        <p:txBody>
          <a:bodyPr wrap="square" lIns="91440" tIns="45720" rIns="91440" bIns="45720" anchor="ctr">
            <a:noAutofit/>
          </a:bodyPr>
          <a:lstStyle/>
          <a:p>
            <a:r>
              <a:rPr lang="zh-CN" altLang="en-US" b="1" dirty="0"/>
              <a:t>加密和解密过程可以使用</a:t>
            </a:r>
            <a:r>
              <a:rPr lang="zh-CN" altLang="en-US" b="1" dirty="0">
                <a:solidFill>
                  <a:srgbClr val="FF0000"/>
                </a:solidFill>
              </a:rPr>
              <a:t>密钥</a:t>
            </a:r>
            <a:r>
              <a:rPr lang="zh-CN" altLang="en-US" b="1" dirty="0"/>
              <a:t>（</a:t>
            </a:r>
            <a:r>
              <a:rPr lang="en-US" altLang="zh-CN" b="1" dirty="0"/>
              <a:t>Key</a:t>
            </a:r>
            <a:r>
              <a:rPr lang="zh-CN" altLang="en-US" b="1" dirty="0"/>
              <a:t>）作为参数。</a:t>
            </a:r>
            <a:endParaRPr lang="en-US" altLang="zh-CN" b="1" dirty="0"/>
          </a:p>
        </p:txBody>
      </p:sp>
      <p:sp>
        <p:nvSpPr>
          <p:cNvPr id="32" name="矩形 31">
            <a:extLst>
              <a:ext uri="{FF2B5EF4-FFF2-40B4-BE49-F238E27FC236}">
                <a16:creationId xmlns:a16="http://schemas.microsoft.com/office/drawing/2014/main" id="{FBC6D333-2526-9C88-BD22-F598EEF68BCF}"/>
              </a:ext>
            </a:extLst>
          </p:cNvPr>
          <p:cNvSpPr/>
          <p:nvPr/>
        </p:nvSpPr>
        <p:spPr>
          <a:xfrm>
            <a:off x="1009370" y="38047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íşlïḍè">
            <a:extLst>
              <a:ext uri="{FF2B5EF4-FFF2-40B4-BE49-F238E27FC236}">
                <a16:creationId xmlns:a16="http://schemas.microsoft.com/office/drawing/2014/main" id="{2B525495-21A2-118B-D3B0-F11EFE43ABFC}"/>
              </a:ext>
            </a:extLst>
          </p:cNvPr>
          <p:cNvSpPr txBox="1"/>
          <p:nvPr/>
        </p:nvSpPr>
        <p:spPr>
          <a:xfrm>
            <a:off x="1642412" y="4273956"/>
            <a:ext cx="10244788" cy="473454"/>
          </a:xfrm>
          <a:prstGeom prst="rect">
            <a:avLst/>
          </a:prstGeom>
          <a:noFill/>
        </p:spPr>
        <p:txBody>
          <a:bodyPr wrap="square" lIns="91440" tIns="45720" rIns="91440" bIns="45720" anchor="ctr">
            <a:noAutofit/>
          </a:bodyPr>
          <a:lstStyle/>
          <a:p>
            <a:r>
              <a:rPr lang="zh-CN" altLang="en-US" b="1" dirty="0">
                <a:solidFill>
                  <a:srgbClr val="FF0000"/>
                </a:solidFill>
              </a:rPr>
              <a:t>密钥必须保密，但加密和解密的过程可以公开。</a:t>
            </a:r>
            <a:endParaRPr lang="en-US" altLang="zh-CN" b="1" dirty="0">
              <a:solidFill>
                <a:srgbClr val="FF0000"/>
              </a:solidFill>
            </a:endParaRPr>
          </a:p>
        </p:txBody>
      </p:sp>
      <p:sp>
        <p:nvSpPr>
          <p:cNvPr id="34" name="矩形 33">
            <a:extLst>
              <a:ext uri="{FF2B5EF4-FFF2-40B4-BE49-F238E27FC236}">
                <a16:creationId xmlns:a16="http://schemas.microsoft.com/office/drawing/2014/main" id="{37DEBBB7-1E58-3773-9C2B-7140572B83B6}"/>
              </a:ext>
            </a:extLst>
          </p:cNvPr>
          <p:cNvSpPr/>
          <p:nvPr/>
        </p:nvSpPr>
        <p:spPr>
          <a:xfrm>
            <a:off x="1385436" y="437266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íşlïḍè">
            <a:extLst>
              <a:ext uri="{FF2B5EF4-FFF2-40B4-BE49-F238E27FC236}">
                <a16:creationId xmlns:a16="http://schemas.microsoft.com/office/drawing/2014/main" id="{46BB92A5-EB72-4AD5-CAA3-D5AECED5523A}"/>
              </a:ext>
            </a:extLst>
          </p:cNvPr>
          <p:cNvSpPr txBox="1"/>
          <p:nvPr/>
        </p:nvSpPr>
        <p:spPr>
          <a:xfrm>
            <a:off x="1642412" y="4841831"/>
            <a:ext cx="10244788" cy="473454"/>
          </a:xfrm>
          <a:prstGeom prst="rect">
            <a:avLst/>
          </a:prstGeom>
          <a:noFill/>
        </p:spPr>
        <p:txBody>
          <a:bodyPr wrap="square" lIns="91440" tIns="45720" rIns="91440" bIns="45720" anchor="ctr">
            <a:noAutofit/>
          </a:bodyPr>
          <a:lstStyle/>
          <a:p>
            <a:r>
              <a:rPr lang="zh-CN" altLang="en-US" b="1" dirty="0">
                <a:solidFill>
                  <a:srgbClr val="FF0000"/>
                </a:solidFill>
              </a:rPr>
              <a:t>只有知道密钥的人才能解密密文，否则即使知道加密或解密算法也无法解密密文。</a:t>
            </a:r>
            <a:endParaRPr lang="en-US" altLang="zh-CN" b="1" dirty="0">
              <a:solidFill>
                <a:srgbClr val="FF0000"/>
              </a:solidFill>
            </a:endParaRPr>
          </a:p>
        </p:txBody>
      </p:sp>
      <p:sp>
        <p:nvSpPr>
          <p:cNvPr id="36" name="矩形 35">
            <a:extLst>
              <a:ext uri="{FF2B5EF4-FFF2-40B4-BE49-F238E27FC236}">
                <a16:creationId xmlns:a16="http://schemas.microsoft.com/office/drawing/2014/main" id="{4D391552-5A02-8CA2-5E75-3C5EC09F0F79}"/>
              </a:ext>
            </a:extLst>
          </p:cNvPr>
          <p:cNvSpPr/>
          <p:nvPr/>
        </p:nvSpPr>
        <p:spPr>
          <a:xfrm>
            <a:off x="1385436" y="494054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08959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 calcmode="lin" valueType="num">
                                      <p:cBhvr>
                                        <p:cTn id="26" dur="500" fill="hold"/>
                                        <p:tgtEl>
                                          <p:spTgt spid="26"/>
                                        </p:tgtEl>
                                        <p:attrNameLst>
                                          <p:attrName>style.rotation</p:attrName>
                                        </p:attrNameLst>
                                      </p:cBhvr>
                                      <p:tavLst>
                                        <p:tav tm="0">
                                          <p:val>
                                            <p:fltVal val="360"/>
                                          </p:val>
                                        </p:tav>
                                        <p:tav tm="100000">
                                          <p:val>
                                            <p:fltVal val="0"/>
                                          </p:val>
                                        </p:tav>
                                      </p:tavLst>
                                    </p:anim>
                                    <p:animEffect transition="in" filter="fade">
                                      <p:cBhvr>
                                        <p:cTn id="27" dur="500"/>
                                        <p:tgtEl>
                                          <p:spTgt spid="26"/>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style.rotation</p:attrName>
                                        </p:attrNameLst>
                                      </p:cBhvr>
                                      <p:tavLst>
                                        <p:tav tm="0">
                                          <p:val>
                                            <p:fltVal val="360"/>
                                          </p:val>
                                        </p:tav>
                                        <p:tav tm="100000">
                                          <p:val>
                                            <p:fltVal val="0"/>
                                          </p:val>
                                        </p:tav>
                                      </p:tavLst>
                                    </p:anim>
                                    <p:animEffect transition="in" filter="fade">
                                      <p:cBhvr>
                                        <p:cTn id="38" dur="500"/>
                                        <p:tgtEl>
                                          <p:spTgt spid="28"/>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p:cTn id="46" dur="500" fill="hold"/>
                                        <p:tgtEl>
                                          <p:spTgt spid="30"/>
                                        </p:tgtEl>
                                        <p:attrNameLst>
                                          <p:attrName>ppt_w</p:attrName>
                                        </p:attrNameLst>
                                      </p:cBhvr>
                                      <p:tavLst>
                                        <p:tav tm="0">
                                          <p:val>
                                            <p:fltVal val="0"/>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anim calcmode="lin" valueType="num">
                                      <p:cBhvr>
                                        <p:cTn id="48" dur="500" fill="hold"/>
                                        <p:tgtEl>
                                          <p:spTgt spid="30"/>
                                        </p:tgtEl>
                                        <p:attrNameLst>
                                          <p:attrName>style.rotation</p:attrName>
                                        </p:attrNameLst>
                                      </p:cBhvr>
                                      <p:tavLst>
                                        <p:tav tm="0">
                                          <p:val>
                                            <p:fltVal val="360"/>
                                          </p:val>
                                        </p:tav>
                                        <p:tav tm="100000">
                                          <p:val>
                                            <p:fltVal val="0"/>
                                          </p:val>
                                        </p:tav>
                                      </p:tavLst>
                                    </p:anim>
                                    <p:animEffect transition="in" filter="fade">
                                      <p:cBhvr>
                                        <p:cTn id="49" dur="500"/>
                                        <p:tgtEl>
                                          <p:spTgt spid="30"/>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 calcmode="lin" valueType="num">
                                      <p:cBhvr>
                                        <p:cTn id="59" dur="500" fill="hold"/>
                                        <p:tgtEl>
                                          <p:spTgt spid="32"/>
                                        </p:tgtEl>
                                        <p:attrNameLst>
                                          <p:attrName>style.rotation</p:attrName>
                                        </p:attrNameLst>
                                      </p:cBhvr>
                                      <p:tavLst>
                                        <p:tav tm="0">
                                          <p:val>
                                            <p:fltVal val="360"/>
                                          </p:val>
                                        </p:tav>
                                        <p:tav tm="100000">
                                          <p:val>
                                            <p:fltVal val="0"/>
                                          </p:val>
                                        </p:tav>
                                      </p:tavLst>
                                    </p:anim>
                                    <p:animEffect transition="in" filter="fade">
                                      <p:cBhvr>
                                        <p:cTn id="60" dur="500"/>
                                        <p:tgtEl>
                                          <p:spTgt spid="32"/>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3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p:cTn id="68" dur="500" fill="hold"/>
                                        <p:tgtEl>
                                          <p:spTgt spid="34"/>
                                        </p:tgtEl>
                                        <p:attrNameLst>
                                          <p:attrName>ppt_w</p:attrName>
                                        </p:attrNameLst>
                                      </p:cBhvr>
                                      <p:tavLst>
                                        <p:tav tm="0">
                                          <p:val>
                                            <p:fltVal val="0"/>
                                          </p:val>
                                        </p:tav>
                                        <p:tav tm="100000">
                                          <p:val>
                                            <p:strVal val="#ppt_w"/>
                                          </p:val>
                                        </p:tav>
                                      </p:tavLst>
                                    </p:anim>
                                    <p:anim calcmode="lin" valueType="num">
                                      <p:cBhvr>
                                        <p:cTn id="69" dur="500" fill="hold"/>
                                        <p:tgtEl>
                                          <p:spTgt spid="34"/>
                                        </p:tgtEl>
                                        <p:attrNameLst>
                                          <p:attrName>ppt_h</p:attrName>
                                        </p:attrNameLst>
                                      </p:cBhvr>
                                      <p:tavLst>
                                        <p:tav tm="0">
                                          <p:val>
                                            <p:fltVal val="0"/>
                                          </p:val>
                                        </p:tav>
                                        <p:tav tm="100000">
                                          <p:val>
                                            <p:strVal val="#ppt_h"/>
                                          </p:val>
                                        </p:tav>
                                      </p:tavLst>
                                    </p:anim>
                                    <p:anim calcmode="lin" valueType="num">
                                      <p:cBhvr>
                                        <p:cTn id="70" dur="500" fill="hold"/>
                                        <p:tgtEl>
                                          <p:spTgt spid="34"/>
                                        </p:tgtEl>
                                        <p:attrNameLst>
                                          <p:attrName>style.rotation</p:attrName>
                                        </p:attrNameLst>
                                      </p:cBhvr>
                                      <p:tavLst>
                                        <p:tav tm="0">
                                          <p:val>
                                            <p:fltVal val="360"/>
                                          </p:val>
                                        </p:tav>
                                        <p:tav tm="100000">
                                          <p:val>
                                            <p:fltVal val="0"/>
                                          </p:val>
                                        </p:tav>
                                      </p:tavLst>
                                    </p:anim>
                                    <p:animEffect transition="in" filter="fade">
                                      <p:cBhvr>
                                        <p:cTn id="71" dur="500"/>
                                        <p:tgtEl>
                                          <p:spTgt spid="34"/>
                                        </p:tgtEl>
                                      </p:cBhvr>
                                    </p:animEffect>
                                  </p:childTnLst>
                                </p:cTn>
                              </p:par>
                            </p:childTnLst>
                          </p:cTn>
                        </p:par>
                        <p:par>
                          <p:cTn id="72" fill="hold">
                            <p:stCondLst>
                              <p:cond delay="500"/>
                            </p:stCondLst>
                            <p:childTnLst>
                              <p:par>
                                <p:cTn id="73" presetID="1" presetClass="entr" presetSubtype="0" fill="hold" grpId="0" nodeType="afterEffect">
                                  <p:stCondLst>
                                    <p:cond delay="0"/>
                                  </p:stCondLst>
                                  <p:iterate type="lt">
                                    <p:tmAbs val="100"/>
                                  </p:iterate>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9" presetClass="entr" presetSubtype="0" decel="10000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p:cTn id="79" dur="500" fill="hold"/>
                                        <p:tgtEl>
                                          <p:spTgt spid="36"/>
                                        </p:tgtEl>
                                        <p:attrNameLst>
                                          <p:attrName>ppt_w</p:attrName>
                                        </p:attrNameLst>
                                      </p:cBhvr>
                                      <p:tavLst>
                                        <p:tav tm="0">
                                          <p:val>
                                            <p:fltVal val="0"/>
                                          </p:val>
                                        </p:tav>
                                        <p:tav tm="100000">
                                          <p:val>
                                            <p:strVal val="#ppt_w"/>
                                          </p:val>
                                        </p:tav>
                                      </p:tavLst>
                                    </p:anim>
                                    <p:anim calcmode="lin" valueType="num">
                                      <p:cBhvr>
                                        <p:cTn id="80" dur="500" fill="hold"/>
                                        <p:tgtEl>
                                          <p:spTgt spid="36"/>
                                        </p:tgtEl>
                                        <p:attrNameLst>
                                          <p:attrName>ppt_h</p:attrName>
                                        </p:attrNameLst>
                                      </p:cBhvr>
                                      <p:tavLst>
                                        <p:tav tm="0">
                                          <p:val>
                                            <p:fltVal val="0"/>
                                          </p:val>
                                        </p:tav>
                                        <p:tav tm="100000">
                                          <p:val>
                                            <p:strVal val="#ppt_h"/>
                                          </p:val>
                                        </p:tav>
                                      </p:tavLst>
                                    </p:anim>
                                    <p:anim calcmode="lin" valueType="num">
                                      <p:cBhvr>
                                        <p:cTn id="81" dur="500" fill="hold"/>
                                        <p:tgtEl>
                                          <p:spTgt spid="36"/>
                                        </p:tgtEl>
                                        <p:attrNameLst>
                                          <p:attrName>style.rotation</p:attrName>
                                        </p:attrNameLst>
                                      </p:cBhvr>
                                      <p:tavLst>
                                        <p:tav tm="0">
                                          <p:val>
                                            <p:fltVal val="360"/>
                                          </p:val>
                                        </p:tav>
                                        <p:tav tm="100000">
                                          <p:val>
                                            <p:fltVal val="0"/>
                                          </p:val>
                                        </p:tav>
                                      </p:tavLst>
                                    </p:anim>
                                    <p:animEffect transition="in" filter="fade">
                                      <p:cBhvr>
                                        <p:cTn id="82" dur="500"/>
                                        <p:tgtEl>
                                          <p:spTgt spid="36"/>
                                        </p:tgtEl>
                                      </p:cBhvr>
                                    </p:animEffect>
                                  </p:childTnLst>
                                </p:cTn>
                              </p:par>
                            </p:childTnLst>
                          </p:cTn>
                        </p:par>
                        <p:par>
                          <p:cTn id="83" fill="hold">
                            <p:stCondLst>
                              <p:cond delay="500"/>
                            </p:stCondLst>
                            <p:childTnLst>
                              <p:par>
                                <p:cTn id="84" presetID="1" presetClass="entr" presetSubtype="0" fill="hold" grpId="0" nodeType="afterEffect">
                                  <p:stCondLst>
                                    <p:cond delay="0"/>
                                  </p:stCondLst>
                                  <p:iterate type="lt">
                                    <p:tmAbs val="100"/>
                                  </p:iterate>
                                  <p:childTnLst>
                                    <p:set>
                                      <p:cBhvr>
                                        <p:cTn id="8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5" grpId="0"/>
      <p:bldP spid="26" grpId="0" animBg="1"/>
      <p:bldP spid="27" grpId="0"/>
      <p:bldP spid="28" grpId="0" animBg="1"/>
      <p:bldP spid="29" grpId="0"/>
      <p:bldP spid="30" grpId="0" animBg="1"/>
      <p:bldP spid="31" grpId="0"/>
      <p:bldP spid="32" grpId="0" animBg="1"/>
      <p:bldP spid="33" grpId="0"/>
      <p:bldP spid="34" grpId="0" animBg="1"/>
      <p:bldP spid="35" grpId="0"/>
      <p:bldP spid="36"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7" name="矩形 26">
            <a:extLst>
              <a:ext uri="{FF2B5EF4-FFF2-40B4-BE49-F238E27FC236}">
                <a16:creationId xmlns:a16="http://schemas.microsoft.com/office/drawing/2014/main" id="{A007D56D-59C5-4CBB-27D4-272EB4464BBF}"/>
              </a:ext>
            </a:extLst>
          </p:cNvPr>
          <p:cNvSpPr/>
          <p:nvPr/>
        </p:nvSpPr>
        <p:spPr>
          <a:xfrm>
            <a:off x="6497100"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36" name="íşlïḍè">
            <a:extLst>
              <a:ext uri="{FF2B5EF4-FFF2-40B4-BE49-F238E27FC236}">
                <a16:creationId xmlns:a16="http://schemas.microsoft.com/office/drawing/2014/main" id="{A9A731C2-E66A-5C1B-38FD-08A4239A2653}"/>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不同的操作系统所存在的安全漏洞可能有很多不同。要利用这些安全漏洞进行攻击，首先必须检测远程目标主机所使用的操作系统类型，通常有三种方法：</a:t>
            </a:r>
            <a:endParaRPr lang="en-US" altLang="zh-CN" b="1" dirty="0"/>
          </a:p>
        </p:txBody>
      </p:sp>
      <p:sp>
        <p:nvSpPr>
          <p:cNvPr id="48" name="矩形 47">
            <a:extLst>
              <a:ext uri="{FF2B5EF4-FFF2-40B4-BE49-F238E27FC236}">
                <a16:creationId xmlns:a16="http://schemas.microsoft.com/office/drawing/2014/main" id="{47D17BD0-78D8-51D4-E2DE-2E9E73CA8C61}"/>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a:extLst>
              <a:ext uri="{FF2B5EF4-FFF2-40B4-BE49-F238E27FC236}">
                <a16:creationId xmlns:a16="http://schemas.microsoft.com/office/drawing/2014/main" id="{B0697EC4-26B1-876F-E26F-6363DFE9E29E}"/>
              </a:ext>
            </a:extLst>
          </p:cNvPr>
          <p:cNvSpPr/>
          <p:nvPr/>
        </p:nvSpPr>
        <p:spPr>
          <a:xfrm>
            <a:off x="933106" y="2960285"/>
            <a:ext cx="3394464" cy="58335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获取操作系统旗标信息</a:t>
            </a:r>
          </a:p>
        </p:txBody>
      </p:sp>
      <p:sp>
        <p:nvSpPr>
          <p:cNvPr id="52" name="流程图: 过程 51">
            <a:extLst>
              <a:ext uri="{FF2B5EF4-FFF2-40B4-BE49-F238E27FC236}">
                <a16:creationId xmlns:a16="http://schemas.microsoft.com/office/drawing/2014/main" id="{0CABDEF4-151F-DE8F-E1CF-10F6BE000A56}"/>
              </a:ext>
            </a:extLst>
          </p:cNvPr>
          <p:cNvSpPr/>
          <p:nvPr/>
        </p:nvSpPr>
        <p:spPr>
          <a:xfrm>
            <a:off x="4614244" y="2960285"/>
            <a:ext cx="3394464" cy="58335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获取主机端口状态信息</a:t>
            </a:r>
          </a:p>
        </p:txBody>
      </p:sp>
      <p:sp>
        <p:nvSpPr>
          <p:cNvPr id="12" name="椭圆 11">
            <a:extLst>
              <a:ext uri="{FF2B5EF4-FFF2-40B4-BE49-F238E27FC236}">
                <a16:creationId xmlns:a16="http://schemas.microsoft.com/office/drawing/2014/main" id="{F2988CA6-6F09-467E-B001-C60D4B5687E4}"/>
              </a:ext>
            </a:extLst>
          </p:cNvPr>
          <p:cNvSpPr/>
          <p:nvPr/>
        </p:nvSpPr>
        <p:spPr>
          <a:xfrm>
            <a:off x="1044937" y="3933894"/>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íşlïḍè">
            <a:extLst>
              <a:ext uri="{FF2B5EF4-FFF2-40B4-BE49-F238E27FC236}">
                <a16:creationId xmlns:a16="http://schemas.microsoft.com/office/drawing/2014/main" id="{0D88DA67-5162-3F65-2408-E3E78F996D12}"/>
              </a:ext>
            </a:extLst>
          </p:cNvPr>
          <p:cNvSpPr txBox="1"/>
          <p:nvPr/>
        </p:nvSpPr>
        <p:spPr>
          <a:xfrm>
            <a:off x="1264970" y="3830789"/>
            <a:ext cx="2964952" cy="978034"/>
          </a:xfrm>
          <a:prstGeom prst="rect">
            <a:avLst/>
          </a:prstGeom>
          <a:noFill/>
        </p:spPr>
        <p:txBody>
          <a:bodyPr wrap="square" lIns="91440" tIns="45720" rIns="91440" bIns="45720" anchor="ctr">
            <a:noAutofit/>
          </a:bodyPr>
          <a:lstStyle/>
          <a:p>
            <a:r>
              <a:rPr lang="zh-CN" altLang="en-US" b="1" dirty="0"/>
              <a:t>在客户机与服务器建立连接的过程中，</a:t>
            </a:r>
            <a:r>
              <a:rPr lang="zh-CN" altLang="en-US" b="1" dirty="0">
                <a:solidFill>
                  <a:schemeClr val="accent1">
                    <a:lumMod val="75000"/>
                  </a:schemeClr>
                </a:solidFill>
              </a:rPr>
              <a:t>服务器往往会返回各种独特的欢迎信息</a:t>
            </a:r>
            <a:r>
              <a:rPr lang="zh-CN" altLang="en-US" b="1" dirty="0"/>
              <a:t>。</a:t>
            </a:r>
            <a:endParaRPr lang="en-US" altLang="zh-CN" b="1" dirty="0"/>
          </a:p>
        </p:txBody>
      </p:sp>
      <p:sp>
        <p:nvSpPr>
          <p:cNvPr id="55" name="椭圆 54">
            <a:extLst>
              <a:ext uri="{FF2B5EF4-FFF2-40B4-BE49-F238E27FC236}">
                <a16:creationId xmlns:a16="http://schemas.microsoft.com/office/drawing/2014/main" id="{8CCBF87E-03EE-3242-D88E-C4C32046C80E}"/>
              </a:ext>
            </a:extLst>
          </p:cNvPr>
          <p:cNvSpPr/>
          <p:nvPr/>
        </p:nvSpPr>
        <p:spPr>
          <a:xfrm>
            <a:off x="1044937" y="5145654"/>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íşlïḍè">
            <a:extLst>
              <a:ext uri="{FF2B5EF4-FFF2-40B4-BE49-F238E27FC236}">
                <a16:creationId xmlns:a16="http://schemas.microsoft.com/office/drawing/2014/main" id="{9403665A-A748-605B-C4A2-BDF8B56D2130}"/>
              </a:ext>
            </a:extLst>
          </p:cNvPr>
          <p:cNvSpPr txBox="1"/>
          <p:nvPr/>
        </p:nvSpPr>
        <p:spPr>
          <a:xfrm>
            <a:off x="1264970" y="5042549"/>
            <a:ext cx="2964952" cy="732940"/>
          </a:xfrm>
          <a:prstGeom prst="rect">
            <a:avLst/>
          </a:prstGeom>
          <a:noFill/>
        </p:spPr>
        <p:txBody>
          <a:bodyPr wrap="square" lIns="91440" tIns="45720" rIns="91440" bIns="45720" anchor="ctr">
            <a:noAutofit/>
          </a:bodyPr>
          <a:lstStyle/>
          <a:p>
            <a:r>
              <a:rPr lang="zh-CN" altLang="en-US" b="1" dirty="0"/>
              <a:t>攻击者可根据这些信息来推断出服务器的操作系统类型。</a:t>
            </a:r>
            <a:endParaRPr lang="en-US" altLang="zh-CN" b="1" dirty="0"/>
          </a:p>
        </p:txBody>
      </p:sp>
      <p:sp>
        <p:nvSpPr>
          <p:cNvPr id="59" name="流程图: 过程 58">
            <a:extLst>
              <a:ext uri="{FF2B5EF4-FFF2-40B4-BE49-F238E27FC236}">
                <a16:creationId xmlns:a16="http://schemas.microsoft.com/office/drawing/2014/main" id="{67C3825A-B90F-B3C9-1B16-1E988DF0AB91}"/>
              </a:ext>
            </a:extLst>
          </p:cNvPr>
          <p:cNvSpPr/>
          <p:nvPr/>
        </p:nvSpPr>
        <p:spPr>
          <a:xfrm>
            <a:off x="933106" y="3536796"/>
            <a:ext cx="3394464" cy="2837690"/>
          </a:xfrm>
          <a:prstGeom prst="flowChartProcess">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20" name="椭圆 19">
            <a:extLst>
              <a:ext uri="{FF2B5EF4-FFF2-40B4-BE49-F238E27FC236}">
                <a16:creationId xmlns:a16="http://schemas.microsoft.com/office/drawing/2014/main" id="{E5BF4B36-E65C-392D-9F55-21F81F971641}"/>
              </a:ext>
            </a:extLst>
          </p:cNvPr>
          <p:cNvSpPr/>
          <p:nvPr/>
        </p:nvSpPr>
        <p:spPr>
          <a:xfrm>
            <a:off x="4726075" y="3940738"/>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E2906156-4A02-1944-8BD3-F7602BAECDCA}"/>
              </a:ext>
            </a:extLst>
          </p:cNvPr>
          <p:cNvSpPr txBox="1"/>
          <p:nvPr/>
        </p:nvSpPr>
        <p:spPr>
          <a:xfrm>
            <a:off x="4946108" y="3837633"/>
            <a:ext cx="2964952" cy="121176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操作系统通常会默认开启一些常用的网络服务</a:t>
            </a:r>
            <a:r>
              <a:rPr lang="zh-CN" altLang="en-US" b="1" dirty="0"/>
              <a:t>，</a:t>
            </a:r>
            <a:r>
              <a:rPr lang="zh-CN" altLang="en-US" b="1" dirty="0">
                <a:solidFill>
                  <a:schemeClr val="accent1">
                    <a:lumMod val="75000"/>
                  </a:schemeClr>
                </a:solidFill>
              </a:rPr>
              <a:t>这些服务会打开各自特定的端口进行网络监听</a:t>
            </a:r>
            <a:r>
              <a:rPr lang="zh-CN" altLang="en-US" b="1" dirty="0"/>
              <a:t>。</a:t>
            </a:r>
            <a:endParaRPr lang="en-US" altLang="zh-CN" b="1" dirty="0"/>
          </a:p>
        </p:txBody>
      </p:sp>
      <p:sp>
        <p:nvSpPr>
          <p:cNvPr id="22" name="椭圆 21">
            <a:extLst>
              <a:ext uri="{FF2B5EF4-FFF2-40B4-BE49-F238E27FC236}">
                <a16:creationId xmlns:a16="http://schemas.microsoft.com/office/drawing/2014/main" id="{182F7005-79A1-C1FF-0020-05393AE5A360}"/>
              </a:ext>
            </a:extLst>
          </p:cNvPr>
          <p:cNvSpPr/>
          <p:nvPr/>
        </p:nvSpPr>
        <p:spPr>
          <a:xfrm>
            <a:off x="4726075" y="5152498"/>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íşlïḍè">
            <a:extLst>
              <a:ext uri="{FF2B5EF4-FFF2-40B4-BE49-F238E27FC236}">
                <a16:creationId xmlns:a16="http://schemas.microsoft.com/office/drawing/2014/main" id="{EC073923-DD28-D851-BAF8-189885BE5EEF}"/>
              </a:ext>
            </a:extLst>
          </p:cNvPr>
          <p:cNvSpPr txBox="1"/>
          <p:nvPr/>
        </p:nvSpPr>
        <p:spPr>
          <a:xfrm>
            <a:off x="4946108" y="5049392"/>
            <a:ext cx="2964952" cy="1211759"/>
          </a:xfrm>
          <a:prstGeom prst="rect">
            <a:avLst/>
          </a:prstGeom>
          <a:noFill/>
        </p:spPr>
        <p:txBody>
          <a:bodyPr wrap="square" lIns="91440" tIns="45720" rIns="91440" bIns="45720" anchor="ctr">
            <a:noAutofit/>
          </a:bodyPr>
          <a:lstStyle/>
          <a:p>
            <a:r>
              <a:rPr lang="zh-CN" altLang="en-US" b="1" dirty="0"/>
              <a:t>攻击者可对目标主机进行端口扫描，根据端口扫描结果来推断目标主机的操作系统类型。</a:t>
            </a:r>
            <a:endParaRPr lang="en-US" altLang="zh-CN" b="1" dirty="0"/>
          </a:p>
        </p:txBody>
      </p:sp>
      <p:sp>
        <p:nvSpPr>
          <p:cNvPr id="24" name="流程图: 过程 23">
            <a:extLst>
              <a:ext uri="{FF2B5EF4-FFF2-40B4-BE49-F238E27FC236}">
                <a16:creationId xmlns:a16="http://schemas.microsoft.com/office/drawing/2014/main" id="{5AF61CA0-E990-3524-EB21-AF6E3114411B}"/>
              </a:ext>
            </a:extLst>
          </p:cNvPr>
          <p:cNvSpPr/>
          <p:nvPr/>
        </p:nvSpPr>
        <p:spPr>
          <a:xfrm>
            <a:off x="4614244" y="3543640"/>
            <a:ext cx="3394464" cy="2837690"/>
          </a:xfrm>
          <a:prstGeom prst="flowChartProcess">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25" name="流程图: 过程 24">
            <a:extLst>
              <a:ext uri="{FF2B5EF4-FFF2-40B4-BE49-F238E27FC236}">
                <a16:creationId xmlns:a16="http://schemas.microsoft.com/office/drawing/2014/main" id="{EDD728D3-A6A5-E58C-E252-DCF9A0837416}"/>
              </a:ext>
            </a:extLst>
          </p:cNvPr>
          <p:cNvSpPr/>
          <p:nvPr/>
        </p:nvSpPr>
        <p:spPr>
          <a:xfrm>
            <a:off x="8295382" y="2960285"/>
            <a:ext cx="3394464" cy="58335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获取</a:t>
            </a:r>
            <a:r>
              <a:rPr lang="en-US" altLang="zh-CN" b="1" dirty="0"/>
              <a:t>TCP/IP</a:t>
            </a:r>
            <a:r>
              <a:rPr lang="zh-CN" altLang="en-US" b="1" dirty="0"/>
              <a:t>协议栈指纹</a:t>
            </a:r>
          </a:p>
        </p:txBody>
      </p:sp>
      <p:sp>
        <p:nvSpPr>
          <p:cNvPr id="26" name="椭圆 25">
            <a:extLst>
              <a:ext uri="{FF2B5EF4-FFF2-40B4-BE49-F238E27FC236}">
                <a16:creationId xmlns:a16="http://schemas.microsoft.com/office/drawing/2014/main" id="{A6C2635E-E3AC-8E82-6056-551F57F6D0F6}"/>
              </a:ext>
            </a:extLst>
          </p:cNvPr>
          <p:cNvSpPr/>
          <p:nvPr/>
        </p:nvSpPr>
        <p:spPr>
          <a:xfrm>
            <a:off x="8407213" y="3940738"/>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íşlïḍè">
            <a:extLst>
              <a:ext uri="{FF2B5EF4-FFF2-40B4-BE49-F238E27FC236}">
                <a16:creationId xmlns:a16="http://schemas.microsoft.com/office/drawing/2014/main" id="{DEC42AFD-8BB3-8536-3C6B-654D273E30D0}"/>
              </a:ext>
            </a:extLst>
          </p:cNvPr>
          <p:cNvSpPr txBox="1"/>
          <p:nvPr/>
        </p:nvSpPr>
        <p:spPr>
          <a:xfrm>
            <a:off x="8627246" y="3837633"/>
            <a:ext cx="2964952" cy="1211760"/>
          </a:xfrm>
          <a:prstGeom prst="rect">
            <a:avLst/>
          </a:prstGeom>
          <a:noFill/>
        </p:spPr>
        <p:txBody>
          <a:bodyPr wrap="square" lIns="91440" tIns="45720" rIns="91440" bIns="45720" anchor="ctr">
            <a:noAutofit/>
          </a:bodyPr>
          <a:lstStyle/>
          <a:p>
            <a:r>
              <a:rPr lang="zh-CN" altLang="en-US" b="1" dirty="0"/>
              <a:t>尽管</a:t>
            </a:r>
            <a:r>
              <a:rPr lang="en-US" altLang="zh-CN" b="1" dirty="0"/>
              <a:t>RFC</a:t>
            </a:r>
            <a:r>
              <a:rPr lang="zh-CN" altLang="en-US" b="1" dirty="0"/>
              <a:t>文档严格规定了各种协议的三要素（语法、语义和同步），但并没有规定各种协议的具体实现。</a:t>
            </a:r>
            <a:endParaRPr lang="en-US" altLang="zh-CN" b="1" dirty="0"/>
          </a:p>
        </p:txBody>
      </p:sp>
      <p:sp>
        <p:nvSpPr>
          <p:cNvPr id="29" name="椭圆 28">
            <a:extLst>
              <a:ext uri="{FF2B5EF4-FFF2-40B4-BE49-F238E27FC236}">
                <a16:creationId xmlns:a16="http://schemas.microsoft.com/office/drawing/2014/main" id="{25DA86F5-71A3-983B-2B63-3EECBDC77DDE}"/>
              </a:ext>
            </a:extLst>
          </p:cNvPr>
          <p:cNvSpPr/>
          <p:nvPr/>
        </p:nvSpPr>
        <p:spPr>
          <a:xfrm>
            <a:off x="8407213" y="5152498"/>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BE10E0C2-13E0-ED2D-4DB4-D29D6974B3B5}"/>
              </a:ext>
            </a:extLst>
          </p:cNvPr>
          <p:cNvSpPr txBox="1"/>
          <p:nvPr/>
        </p:nvSpPr>
        <p:spPr>
          <a:xfrm>
            <a:off x="8627246" y="5049392"/>
            <a:ext cx="2964952" cy="1211759"/>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同一个协议在不同操作系统中的实现细节可能会有所不同</a:t>
            </a:r>
            <a:r>
              <a:rPr lang="zh-CN" altLang="en-US" b="1" dirty="0"/>
              <a:t>，攻击者可据此推断目标主机的操作系统类型。</a:t>
            </a:r>
            <a:endParaRPr lang="en-US" altLang="zh-CN" b="1" dirty="0"/>
          </a:p>
        </p:txBody>
      </p:sp>
      <p:sp>
        <p:nvSpPr>
          <p:cNvPr id="31" name="流程图: 过程 30">
            <a:extLst>
              <a:ext uri="{FF2B5EF4-FFF2-40B4-BE49-F238E27FC236}">
                <a16:creationId xmlns:a16="http://schemas.microsoft.com/office/drawing/2014/main" id="{6286E9EA-18B3-9C6D-4AD0-D743CB6B2B5C}"/>
              </a:ext>
            </a:extLst>
          </p:cNvPr>
          <p:cNvSpPr/>
          <p:nvPr/>
        </p:nvSpPr>
        <p:spPr>
          <a:xfrm>
            <a:off x="8295382" y="3543640"/>
            <a:ext cx="3394464" cy="2837690"/>
          </a:xfrm>
          <a:prstGeom prst="flowChartProcess">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Tree>
    <p:custDataLst>
      <p:tags r:id="rId1"/>
    </p:custDataLst>
    <p:extLst>
      <p:ext uri="{BB962C8B-B14F-4D97-AF65-F5344CB8AC3E}">
        <p14:creationId xmlns:p14="http://schemas.microsoft.com/office/powerpoint/2010/main" val="75027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p:bldP spid="29" grpId="0" animBg="1"/>
      <p:bldP spid="30" grpId="0"/>
      <p:bldP spid="3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7" name="矩形 26">
            <a:extLst>
              <a:ext uri="{FF2B5EF4-FFF2-40B4-BE49-F238E27FC236}">
                <a16:creationId xmlns:a16="http://schemas.microsoft.com/office/drawing/2014/main" id="{A007D56D-59C5-4CBB-27D4-272EB4464BBF}"/>
              </a:ext>
            </a:extLst>
          </p:cNvPr>
          <p:cNvSpPr/>
          <p:nvPr/>
        </p:nvSpPr>
        <p:spPr>
          <a:xfrm>
            <a:off x="6497100"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36" name="íşlïḍè">
            <a:extLst>
              <a:ext uri="{FF2B5EF4-FFF2-40B4-BE49-F238E27FC236}">
                <a16:creationId xmlns:a16="http://schemas.microsoft.com/office/drawing/2014/main" id="{A9A731C2-E66A-5C1B-38FD-08A4239A2653}"/>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不同的操作系统所存在的安全漏洞可能有很多不同。要利用这些安全漏洞进行攻击，首先必须检测远程目标主机所使用的操作系统类型，通常有三种方法：</a:t>
            </a:r>
            <a:endParaRPr lang="en-US" altLang="zh-CN" b="1" dirty="0"/>
          </a:p>
        </p:txBody>
      </p:sp>
      <p:sp>
        <p:nvSpPr>
          <p:cNvPr id="48" name="矩形 47">
            <a:extLst>
              <a:ext uri="{FF2B5EF4-FFF2-40B4-BE49-F238E27FC236}">
                <a16:creationId xmlns:a16="http://schemas.microsoft.com/office/drawing/2014/main" id="{47D17BD0-78D8-51D4-E2DE-2E9E73CA8C61}"/>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过程 24">
            <a:extLst>
              <a:ext uri="{FF2B5EF4-FFF2-40B4-BE49-F238E27FC236}">
                <a16:creationId xmlns:a16="http://schemas.microsoft.com/office/drawing/2014/main" id="{EDD728D3-A6A5-E58C-E252-DCF9A0837416}"/>
              </a:ext>
            </a:extLst>
          </p:cNvPr>
          <p:cNvSpPr/>
          <p:nvPr/>
        </p:nvSpPr>
        <p:spPr>
          <a:xfrm>
            <a:off x="8295382" y="2960285"/>
            <a:ext cx="3394464" cy="58335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获取</a:t>
            </a:r>
            <a:r>
              <a:rPr lang="en-US" altLang="zh-CN" b="1" dirty="0"/>
              <a:t>TCP/IP</a:t>
            </a:r>
            <a:r>
              <a:rPr lang="zh-CN" altLang="en-US" b="1" dirty="0"/>
              <a:t>协议栈指纹</a:t>
            </a:r>
          </a:p>
        </p:txBody>
      </p:sp>
      <p:sp>
        <p:nvSpPr>
          <p:cNvPr id="26" name="椭圆 25">
            <a:extLst>
              <a:ext uri="{FF2B5EF4-FFF2-40B4-BE49-F238E27FC236}">
                <a16:creationId xmlns:a16="http://schemas.microsoft.com/office/drawing/2014/main" id="{A6C2635E-E3AC-8E82-6056-551F57F6D0F6}"/>
              </a:ext>
            </a:extLst>
          </p:cNvPr>
          <p:cNvSpPr/>
          <p:nvPr/>
        </p:nvSpPr>
        <p:spPr>
          <a:xfrm>
            <a:off x="8407213" y="3940738"/>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íşlïḍè">
            <a:extLst>
              <a:ext uri="{FF2B5EF4-FFF2-40B4-BE49-F238E27FC236}">
                <a16:creationId xmlns:a16="http://schemas.microsoft.com/office/drawing/2014/main" id="{DEC42AFD-8BB3-8536-3C6B-654D273E30D0}"/>
              </a:ext>
            </a:extLst>
          </p:cNvPr>
          <p:cNvSpPr txBox="1"/>
          <p:nvPr/>
        </p:nvSpPr>
        <p:spPr>
          <a:xfrm>
            <a:off x="8627246" y="3837633"/>
            <a:ext cx="2964952" cy="1211760"/>
          </a:xfrm>
          <a:prstGeom prst="rect">
            <a:avLst/>
          </a:prstGeom>
          <a:noFill/>
        </p:spPr>
        <p:txBody>
          <a:bodyPr wrap="square" lIns="91440" tIns="45720" rIns="91440" bIns="45720" anchor="ctr">
            <a:noAutofit/>
          </a:bodyPr>
          <a:lstStyle/>
          <a:p>
            <a:r>
              <a:rPr lang="zh-CN" altLang="en-US" b="1" dirty="0"/>
              <a:t>尽管</a:t>
            </a:r>
            <a:r>
              <a:rPr lang="en-US" altLang="zh-CN" b="1" dirty="0"/>
              <a:t>RFC</a:t>
            </a:r>
            <a:r>
              <a:rPr lang="zh-CN" altLang="en-US" b="1" dirty="0"/>
              <a:t>文档严格规定了各种协议的三要素（语法、语义和同步），但并没有规定各种协议的具体实现。</a:t>
            </a:r>
            <a:endParaRPr lang="en-US" altLang="zh-CN" b="1" dirty="0"/>
          </a:p>
        </p:txBody>
      </p:sp>
      <p:sp>
        <p:nvSpPr>
          <p:cNvPr id="29" name="椭圆 28">
            <a:extLst>
              <a:ext uri="{FF2B5EF4-FFF2-40B4-BE49-F238E27FC236}">
                <a16:creationId xmlns:a16="http://schemas.microsoft.com/office/drawing/2014/main" id="{25DA86F5-71A3-983B-2B63-3EECBDC77DDE}"/>
              </a:ext>
            </a:extLst>
          </p:cNvPr>
          <p:cNvSpPr/>
          <p:nvPr/>
        </p:nvSpPr>
        <p:spPr>
          <a:xfrm>
            <a:off x="8407213" y="5152498"/>
            <a:ext cx="220032" cy="2200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BE10E0C2-13E0-ED2D-4DB4-D29D6974B3B5}"/>
              </a:ext>
            </a:extLst>
          </p:cNvPr>
          <p:cNvSpPr txBox="1"/>
          <p:nvPr/>
        </p:nvSpPr>
        <p:spPr>
          <a:xfrm>
            <a:off x="8627246" y="5049392"/>
            <a:ext cx="2964952" cy="1211759"/>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同一个协议在不同操作系统中的实现细节可能会有所不同</a:t>
            </a:r>
            <a:r>
              <a:rPr lang="zh-CN" altLang="en-US" b="1" dirty="0"/>
              <a:t>，攻击者可据此推断目标主机的操作系统类型。</a:t>
            </a:r>
            <a:endParaRPr lang="en-US" altLang="zh-CN" b="1" dirty="0"/>
          </a:p>
        </p:txBody>
      </p:sp>
      <p:sp>
        <p:nvSpPr>
          <p:cNvPr id="31" name="流程图: 过程 30">
            <a:extLst>
              <a:ext uri="{FF2B5EF4-FFF2-40B4-BE49-F238E27FC236}">
                <a16:creationId xmlns:a16="http://schemas.microsoft.com/office/drawing/2014/main" id="{6286E9EA-18B3-9C6D-4AD0-D743CB6B2B5C}"/>
              </a:ext>
            </a:extLst>
          </p:cNvPr>
          <p:cNvSpPr/>
          <p:nvPr/>
        </p:nvSpPr>
        <p:spPr>
          <a:xfrm>
            <a:off x="8295382" y="3543640"/>
            <a:ext cx="3394464" cy="2837690"/>
          </a:xfrm>
          <a:prstGeom prst="flowChartProcess">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graphicFrame>
        <p:nvGraphicFramePr>
          <p:cNvPr id="5" name="表格 5">
            <a:extLst>
              <a:ext uri="{FF2B5EF4-FFF2-40B4-BE49-F238E27FC236}">
                <a16:creationId xmlns:a16="http://schemas.microsoft.com/office/drawing/2014/main" id="{319D3CB4-3A4B-36E2-EE2D-03B93B7373F0}"/>
              </a:ext>
            </a:extLst>
          </p:cNvPr>
          <p:cNvGraphicFramePr>
            <a:graphicFrameLocks noGrp="1"/>
          </p:cNvGraphicFramePr>
          <p:nvPr/>
        </p:nvGraphicFramePr>
        <p:xfrm>
          <a:off x="398067" y="3594100"/>
          <a:ext cx="3498552" cy="2120568"/>
        </p:xfrm>
        <a:graphic>
          <a:graphicData uri="http://schemas.openxmlformats.org/drawingml/2006/table">
            <a:tbl>
              <a:tblPr firstRow="1" bandRow="1">
                <a:tableStyleId>{5C22544A-7EE6-4342-B048-85BDC9FD1C3A}</a:tableStyleId>
              </a:tblPr>
              <a:tblGrid>
                <a:gridCol w="2024986">
                  <a:extLst>
                    <a:ext uri="{9D8B030D-6E8A-4147-A177-3AD203B41FA5}">
                      <a16:colId xmlns:a16="http://schemas.microsoft.com/office/drawing/2014/main" val="2969169266"/>
                    </a:ext>
                  </a:extLst>
                </a:gridCol>
                <a:gridCol w="1473566">
                  <a:extLst>
                    <a:ext uri="{9D8B030D-6E8A-4147-A177-3AD203B41FA5}">
                      <a16:colId xmlns:a16="http://schemas.microsoft.com/office/drawing/2014/main" val="1215736921"/>
                    </a:ext>
                  </a:extLst>
                </a:gridCol>
              </a:tblGrid>
              <a:tr h="530142">
                <a:tc>
                  <a:txBody>
                    <a:bodyPr/>
                    <a:lstStyle/>
                    <a:p>
                      <a:pPr algn="ctr"/>
                      <a:r>
                        <a:rPr lang="zh-CN" altLang="en-US" b="1" dirty="0">
                          <a:solidFill>
                            <a:schemeClr val="tx1"/>
                          </a:solidFill>
                        </a:rPr>
                        <a:t>操作系统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CN" altLang="en-US" b="1" dirty="0">
                          <a:solidFill>
                            <a:schemeClr val="tx1"/>
                          </a:solidFill>
                        </a:rPr>
                        <a:t>默认</a:t>
                      </a:r>
                      <a:r>
                        <a:rPr lang="en-US" altLang="zh-CN" b="1" dirty="0">
                          <a:solidFill>
                            <a:schemeClr val="tx1"/>
                          </a:solidFill>
                        </a:rPr>
                        <a:t>TTL</a:t>
                      </a:r>
                      <a:r>
                        <a:rPr lang="zh-CN" altLang="en-US" b="1" dirty="0">
                          <a:solidFill>
                            <a:schemeClr val="tx1"/>
                          </a:solidFill>
                        </a:rPr>
                        <a:t>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645709875"/>
                  </a:ext>
                </a:extLst>
              </a:tr>
              <a:tr h="530142">
                <a:tc>
                  <a:txBody>
                    <a:bodyPr/>
                    <a:lstStyle/>
                    <a:p>
                      <a:pPr algn="ctr"/>
                      <a:r>
                        <a:rPr lang="en-US" altLang="zh-CN" b="1" dirty="0">
                          <a:solidFill>
                            <a:schemeClr val="tx1"/>
                          </a:solidFill>
                        </a:rPr>
                        <a:t>Linux</a:t>
                      </a:r>
                      <a:r>
                        <a:rPr lang="zh-CN" altLang="en-US" b="1" dirty="0">
                          <a:solidFill>
                            <a:schemeClr val="tx1"/>
                          </a:solidFill>
                        </a:rPr>
                        <a:t>（</a:t>
                      </a:r>
                      <a:r>
                        <a:rPr lang="en-US" altLang="zh-CN" b="1" dirty="0">
                          <a:solidFill>
                            <a:schemeClr val="tx1"/>
                          </a:solidFill>
                        </a:rPr>
                        <a:t>2.4 kernel</a:t>
                      </a:r>
                      <a:r>
                        <a:rPr lang="zh-CN" altLang="en-US" b="1"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255</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09220"/>
                  </a:ext>
                </a:extLst>
              </a:tr>
              <a:tr h="530142">
                <a:tc>
                  <a:txBody>
                    <a:bodyPr/>
                    <a:lstStyle/>
                    <a:p>
                      <a:pPr algn="ctr"/>
                      <a:r>
                        <a:rPr lang="en-US" altLang="zh-CN" b="1" dirty="0">
                          <a:solidFill>
                            <a:schemeClr val="tx1"/>
                          </a:solidFill>
                        </a:rPr>
                        <a:t>Windows 10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003163"/>
                  </a:ext>
                </a:extLst>
              </a:tr>
              <a:tr h="530142">
                <a:tc>
                  <a:txBody>
                    <a:bodyPr/>
                    <a:lstStyle/>
                    <a:p>
                      <a:pPr algn="ctr"/>
                      <a:r>
                        <a:rPr lang="en-US" altLang="zh-CN" b="1" dirty="0">
                          <a:solidFill>
                            <a:schemeClr val="tx1"/>
                          </a:solidFill>
                        </a:rPr>
                        <a:t>MacOS X</a:t>
                      </a:r>
                      <a:r>
                        <a:rPr lang="zh-CN" altLang="en-US" b="1" dirty="0">
                          <a:solidFill>
                            <a:schemeClr val="tx1"/>
                          </a:solidFill>
                        </a:rPr>
                        <a:t>（</a:t>
                      </a:r>
                      <a:r>
                        <a:rPr lang="en-US" altLang="zh-CN" b="1" dirty="0">
                          <a:solidFill>
                            <a:schemeClr val="tx1"/>
                          </a:solidFill>
                        </a:rPr>
                        <a:t>10.5.6</a:t>
                      </a:r>
                      <a:r>
                        <a:rPr lang="zh-CN" altLang="en-US" b="1"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64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885875"/>
                  </a:ext>
                </a:extLst>
              </a:tr>
            </a:tbl>
          </a:graphicData>
        </a:graphic>
      </p:graphicFrame>
      <p:graphicFrame>
        <p:nvGraphicFramePr>
          <p:cNvPr id="32" name="表格 5">
            <a:extLst>
              <a:ext uri="{FF2B5EF4-FFF2-40B4-BE49-F238E27FC236}">
                <a16:creationId xmlns:a16="http://schemas.microsoft.com/office/drawing/2014/main" id="{A13C0401-FEAE-7F78-B679-412425005251}"/>
              </a:ext>
            </a:extLst>
          </p:cNvPr>
          <p:cNvGraphicFramePr>
            <a:graphicFrameLocks noGrp="1"/>
          </p:cNvGraphicFramePr>
          <p:nvPr/>
        </p:nvGraphicFramePr>
        <p:xfrm>
          <a:off x="4102812" y="3594100"/>
          <a:ext cx="4094922" cy="2120568"/>
        </p:xfrm>
        <a:graphic>
          <a:graphicData uri="http://schemas.openxmlformats.org/drawingml/2006/table">
            <a:tbl>
              <a:tblPr firstRow="1" bandRow="1">
                <a:tableStyleId>{5C22544A-7EE6-4342-B048-85BDC9FD1C3A}</a:tableStyleId>
              </a:tblPr>
              <a:tblGrid>
                <a:gridCol w="1324382">
                  <a:extLst>
                    <a:ext uri="{9D8B030D-6E8A-4147-A177-3AD203B41FA5}">
                      <a16:colId xmlns:a16="http://schemas.microsoft.com/office/drawing/2014/main" val="2969169266"/>
                    </a:ext>
                  </a:extLst>
                </a:gridCol>
                <a:gridCol w="2770540">
                  <a:extLst>
                    <a:ext uri="{9D8B030D-6E8A-4147-A177-3AD203B41FA5}">
                      <a16:colId xmlns:a16="http://schemas.microsoft.com/office/drawing/2014/main" val="1215736921"/>
                    </a:ext>
                  </a:extLst>
                </a:gridCol>
              </a:tblGrid>
              <a:tr h="530142">
                <a:tc>
                  <a:txBody>
                    <a:bodyPr/>
                    <a:lstStyle/>
                    <a:p>
                      <a:pPr algn="ctr"/>
                      <a:r>
                        <a:rPr lang="zh-CN" altLang="en-US" b="1" dirty="0">
                          <a:solidFill>
                            <a:schemeClr val="tx1"/>
                          </a:solidFill>
                        </a:rPr>
                        <a:t>操作系统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CN" b="1" dirty="0">
                          <a:solidFill>
                            <a:schemeClr val="tx1"/>
                          </a:solidFill>
                        </a:rPr>
                        <a:t>TCP</a:t>
                      </a:r>
                      <a:r>
                        <a:rPr lang="zh-CN" altLang="en-US" b="1" dirty="0">
                          <a:solidFill>
                            <a:schemeClr val="tx1"/>
                          </a:solidFill>
                        </a:rPr>
                        <a:t>窗口默认初始值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645709875"/>
                  </a:ext>
                </a:extLst>
              </a:tr>
              <a:tr h="530142">
                <a:tc>
                  <a:txBody>
                    <a:bodyPr/>
                    <a:lstStyle/>
                    <a:p>
                      <a:pPr algn="ctr"/>
                      <a:r>
                        <a:rPr lang="en-US" altLang="zh-CN" b="1" dirty="0">
                          <a:solidFill>
                            <a:schemeClr val="tx1"/>
                          </a:solidFill>
                        </a:rPr>
                        <a:t>Windows</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8KB</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09220"/>
                  </a:ext>
                </a:extLst>
              </a:tr>
              <a:tr h="530142">
                <a:tc>
                  <a:txBody>
                    <a:bodyPr/>
                    <a:lstStyle/>
                    <a:p>
                      <a:pPr algn="ctr"/>
                      <a:r>
                        <a:rPr lang="en-US" altLang="zh-CN" b="1" dirty="0">
                          <a:solidFill>
                            <a:schemeClr val="tx1"/>
                          </a:solidFill>
                        </a:rPr>
                        <a:t>Solaris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52KB</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003163"/>
                  </a:ext>
                </a:extLst>
              </a:tr>
              <a:tr h="530142">
                <a:tc>
                  <a:txBody>
                    <a:bodyPr/>
                    <a:lstStyle/>
                    <a:p>
                      <a:pPr algn="ctr"/>
                      <a:r>
                        <a:rPr lang="en-US" altLang="zh-CN" b="1" dirty="0">
                          <a:solidFill>
                            <a:schemeClr val="tx1"/>
                          </a:solidFill>
                        </a:rPr>
                        <a:t>FreeBSD</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1" dirty="0">
                          <a:solidFill>
                            <a:schemeClr val="tx1"/>
                          </a:solidFill>
                        </a:rPr>
                        <a:t>发送</a:t>
                      </a:r>
                      <a:r>
                        <a:rPr lang="en-US" altLang="zh-CN" b="1" dirty="0">
                          <a:solidFill>
                            <a:schemeClr val="tx1"/>
                          </a:solidFill>
                        </a:rPr>
                        <a:t>=32KB</a:t>
                      </a:r>
                      <a:r>
                        <a:rPr lang="zh-CN" altLang="en-US" b="1" dirty="0">
                          <a:solidFill>
                            <a:schemeClr val="tx1"/>
                          </a:solidFill>
                        </a:rPr>
                        <a:t>，接收</a:t>
                      </a:r>
                      <a:r>
                        <a:rPr lang="en-US" altLang="zh-CN" b="1" dirty="0">
                          <a:solidFill>
                            <a:schemeClr val="tx1"/>
                          </a:solidFill>
                        </a:rPr>
                        <a:t>=56KB</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885875"/>
                  </a:ext>
                </a:extLst>
              </a:tr>
            </a:tbl>
          </a:graphicData>
        </a:graphic>
      </p:graphicFrame>
    </p:spTree>
    <p:custDataLst>
      <p:tags r:id="rId1"/>
    </p:custDataLst>
    <p:extLst>
      <p:ext uri="{BB962C8B-B14F-4D97-AF65-F5344CB8AC3E}">
        <p14:creationId xmlns:p14="http://schemas.microsoft.com/office/powerpoint/2010/main" val="286883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800" decel="100000"/>
                                        <p:tgtEl>
                                          <p:spTgt spid="32"/>
                                        </p:tgtEl>
                                      </p:cBhvr>
                                    </p:animEffect>
                                    <p:anim calcmode="lin" valueType="num">
                                      <p:cBhvr>
                                        <p:cTn id="18" dur="800" decel="100000" fill="hold"/>
                                        <p:tgtEl>
                                          <p:spTgt spid="32"/>
                                        </p:tgtEl>
                                        <p:attrNameLst>
                                          <p:attrName>style.rotation</p:attrName>
                                        </p:attrNameLst>
                                      </p:cBhvr>
                                      <p:tavLst>
                                        <p:tav tm="0">
                                          <p:val>
                                            <p:fltVal val="-90"/>
                                          </p:val>
                                        </p:tav>
                                        <p:tav tm="100000">
                                          <p:val>
                                            <p:fltVal val="0"/>
                                          </p:val>
                                        </p:tav>
                                      </p:tavLst>
                                    </p:anim>
                                    <p:anim calcmode="lin" valueType="num">
                                      <p:cBhvr>
                                        <p:cTn id="19" dur="800" decel="100000" fill="hold"/>
                                        <p:tgtEl>
                                          <p:spTgt spid="32"/>
                                        </p:tgtEl>
                                        <p:attrNameLst>
                                          <p:attrName>ppt_x</p:attrName>
                                        </p:attrNameLst>
                                      </p:cBhvr>
                                      <p:tavLst>
                                        <p:tav tm="0">
                                          <p:val>
                                            <p:strVal val="#ppt_x+0.4"/>
                                          </p:val>
                                        </p:tav>
                                        <p:tav tm="100000">
                                          <p:val>
                                            <p:strVal val="#ppt_x-0.05"/>
                                          </p:val>
                                        </p:tav>
                                      </p:tavLst>
                                    </p:anim>
                                    <p:anim calcmode="lin" valueType="num">
                                      <p:cBhvr>
                                        <p:cTn id="20" dur="800" decel="100000" fill="hold"/>
                                        <p:tgtEl>
                                          <p:spTgt spid="32"/>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7" name="矩形 26">
            <a:extLst>
              <a:ext uri="{FF2B5EF4-FFF2-40B4-BE49-F238E27FC236}">
                <a16:creationId xmlns:a16="http://schemas.microsoft.com/office/drawing/2014/main" id="{A007D56D-59C5-4CBB-27D4-272EB4464BBF}"/>
              </a:ext>
            </a:extLst>
          </p:cNvPr>
          <p:cNvSpPr/>
          <p:nvPr/>
        </p:nvSpPr>
        <p:spPr>
          <a:xfrm>
            <a:off x="9279098"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0" name="矩形 19">
            <a:extLst>
              <a:ext uri="{FF2B5EF4-FFF2-40B4-BE49-F238E27FC236}">
                <a16:creationId xmlns:a16="http://schemas.microsoft.com/office/drawing/2014/main" id="{519E55CB-4A8B-1840-13B3-7B0136C8C1FA}"/>
              </a:ext>
            </a:extLst>
          </p:cNvPr>
          <p:cNvSpPr/>
          <p:nvPr/>
        </p:nvSpPr>
        <p:spPr>
          <a:xfrm>
            <a:off x="6497100"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21" name="矩形 20">
            <a:extLst>
              <a:ext uri="{FF2B5EF4-FFF2-40B4-BE49-F238E27FC236}">
                <a16:creationId xmlns:a16="http://schemas.microsoft.com/office/drawing/2014/main" id="{A083B301-375E-D4D2-C1B8-B6FA53A8F44B}"/>
              </a:ext>
            </a:extLst>
          </p:cNvPr>
          <p:cNvSpPr/>
          <p:nvPr/>
        </p:nvSpPr>
        <p:spPr>
          <a:xfrm>
            <a:off x="3715103"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grpSp>
        <p:nvGrpSpPr>
          <p:cNvPr id="13" name="组合 12">
            <a:extLst>
              <a:ext uri="{FF2B5EF4-FFF2-40B4-BE49-F238E27FC236}">
                <a16:creationId xmlns:a16="http://schemas.microsoft.com/office/drawing/2014/main" id="{C4B827A5-3368-464D-A9E1-DFB7168E385F}"/>
              </a:ext>
            </a:extLst>
          </p:cNvPr>
          <p:cNvGrpSpPr/>
          <p:nvPr/>
        </p:nvGrpSpPr>
        <p:grpSpPr>
          <a:xfrm>
            <a:off x="3715103" y="1803068"/>
            <a:ext cx="1979796" cy="1264152"/>
            <a:chOff x="3715103" y="1803068"/>
            <a:chExt cx="1979796" cy="1264152"/>
          </a:xfrm>
        </p:grpSpPr>
        <p:sp>
          <p:nvSpPr>
            <p:cNvPr id="23" name="矩形 22">
              <a:extLst>
                <a:ext uri="{FF2B5EF4-FFF2-40B4-BE49-F238E27FC236}">
                  <a16:creationId xmlns:a16="http://schemas.microsoft.com/office/drawing/2014/main" id="{864963E3-4CBA-392D-4E60-D55094944C0F}"/>
                </a:ext>
              </a:extLst>
            </p:cNvPr>
            <p:cNvSpPr/>
            <p:nvPr/>
          </p:nvSpPr>
          <p:spPr>
            <a:xfrm>
              <a:off x="3715103" y="2616377"/>
              <a:ext cx="1979796" cy="45084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网络应用服务</a:t>
              </a:r>
            </a:p>
          </p:txBody>
        </p:sp>
        <p:cxnSp>
          <p:nvCxnSpPr>
            <p:cNvPr id="33" name="直接箭头连接符 32">
              <a:extLst>
                <a:ext uri="{FF2B5EF4-FFF2-40B4-BE49-F238E27FC236}">
                  <a16:creationId xmlns:a16="http://schemas.microsoft.com/office/drawing/2014/main" id="{F124E0E5-7AA4-04F8-E2AC-3052A5C8A070}"/>
                </a:ext>
              </a:extLst>
            </p:cNvPr>
            <p:cNvCxnSpPr>
              <a:cxnSpLocks/>
              <a:stCxn id="21" idx="2"/>
              <a:endCxn id="23" idx="0"/>
            </p:cNvCxnSpPr>
            <p:nvPr/>
          </p:nvCxnSpPr>
          <p:spPr>
            <a:xfrm>
              <a:off x="4705001" y="1803068"/>
              <a:ext cx="0" cy="8133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97802D1-9338-5470-784D-9805D3B481D3}"/>
                </a:ext>
              </a:extLst>
            </p:cNvPr>
            <p:cNvSpPr txBox="1"/>
            <p:nvPr/>
          </p:nvSpPr>
          <p:spPr>
            <a:xfrm>
              <a:off x="4705001" y="2021624"/>
              <a:ext cx="697312" cy="369332"/>
            </a:xfrm>
            <a:prstGeom prst="rect">
              <a:avLst/>
            </a:prstGeom>
            <a:noFill/>
          </p:spPr>
          <p:txBody>
            <a:bodyPr wrap="square" rtlCol="0">
              <a:spAutoFit/>
            </a:bodyPr>
            <a:lstStyle/>
            <a:p>
              <a:pPr algn="ctr"/>
              <a:r>
                <a:rPr lang="zh-CN" altLang="en-US" b="1" dirty="0"/>
                <a:t>获知</a:t>
              </a:r>
            </a:p>
          </p:txBody>
        </p:sp>
      </p:grpSp>
      <p:grpSp>
        <p:nvGrpSpPr>
          <p:cNvPr id="14" name="组合 13">
            <a:extLst>
              <a:ext uri="{FF2B5EF4-FFF2-40B4-BE49-F238E27FC236}">
                <a16:creationId xmlns:a16="http://schemas.microsoft.com/office/drawing/2014/main" id="{302F6896-86F2-91E8-C6FB-218A6459F197}"/>
              </a:ext>
            </a:extLst>
          </p:cNvPr>
          <p:cNvGrpSpPr/>
          <p:nvPr/>
        </p:nvGrpSpPr>
        <p:grpSpPr>
          <a:xfrm>
            <a:off x="6497100" y="1803068"/>
            <a:ext cx="1979796" cy="1264153"/>
            <a:chOff x="6497100" y="1803068"/>
            <a:chExt cx="1979796" cy="1264153"/>
          </a:xfrm>
        </p:grpSpPr>
        <p:sp>
          <p:nvSpPr>
            <p:cNvPr id="22" name="矩形 21">
              <a:extLst>
                <a:ext uri="{FF2B5EF4-FFF2-40B4-BE49-F238E27FC236}">
                  <a16:creationId xmlns:a16="http://schemas.microsoft.com/office/drawing/2014/main" id="{30432AFD-5BB4-3B2D-281B-B77927A13E58}"/>
                </a:ext>
              </a:extLst>
            </p:cNvPr>
            <p:cNvSpPr/>
            <p:nvPr/>
          </p:nvSpPr>
          <p:spPr>
            <a:xfrm>
              <a:off x="6497100" y="2616378"/>
              <a:ext cx="1979796" cy="45084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操作系统类型</a:t>
              </a:r>
            </a:p>
          </p:txBody>
        </p:sp>
        <p:cxnSp>
          <p:nvCxnSpPr>
            <p:cNvPr id="7" name="直接箭头连接符 6">
              <a:extLst>
                <a:ext uri="{FF2B5EF4-FFF2-40B4-BE49-F238E27FC236}">
                  <a16:creationId xmlns:a16="http://schemas.microsoft.com/office/drawing/2014/main" id="{EE7C6786-59C5-1199-C344-238CFC5F114A}"/>
                </a:ext>
              </a:extLst>
            </p:cNvPr>
            <p:cNvCxnSpPr>
              <a:cxnSpLocks/>
              <a:stCxn id="20" idx="2"/>
              <a:endCxn id="22" idx="0"/>
            </p:cNvCxnSpPr>
            <p:nvPr/>
          </p:nvCxnSpPr>
          <p:spPr>
            <a:xfrm>
              <a:off x="7486998" y="1803068"/>
              <a:ext cx="0" cy="8133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D7CF99A9-7CB7-7491-FB27-7222F07B5240}"/>
                </a:ext>
              </a:extLst>
            </p:cNvPr>
            <p:cNvSpPr txBox="1"/>
            <p:nvPr/>
          </p:nvSpPr>
          <p:spPr>
            <a:xfrm>
              <a:off x="7486997" y="2023147"/>
              <a:ext cx="697312" cy="369332"/>
            </a:xfrm>
            <a:prstGeom prst="rect">
              <a:avLst/>
            </a:prstGeom>
            <a:noFill/>
          </p:spPr>
          <p:txBody>
            <a:bodyPr wrap="square" rtlCol="0">
              <a:spAutoFit/>
            </a:bodyPr>
            <a:lstStyle/>
            <a:p>
              <a:pPr algn="ctr"/>
              <a:r>
                <a:rPr lang="zh-CN" altLang="en-US" b="1" dirty="0"/>
                <a:t>获知</a:t>
              </a:r>
            </a:p>
          </p:txBody>
        </p:sp>
      </p:grpSp>
      <p:grpSp>
        <p:nvGrpSpPr>
          <p:cNvPr id="51" name="组合 50">
            <a:extLst>
              <a:ext uri="{FF2B5EF4-FFF2-40B4-BE49-F238E27FC236}">
                <a16:creationId xmlns:a16="http://schemas.microsoft.com/office/drawing/2014/main" id="{E56AC42B-4166-54BF-A9A5-B091DC97C0F3}"/>
              </a:ext>
            </a:extLst>
          </p:cNvPr>
          <p:cNvGrpSpPr/>
          <p:nvPr/>
        </p:nvGrpSpPr>
        <p:grpSpPr>
          <a:xfrm>
            <a:off x="5106102" y="3971308"/>
            <a:ext cx="1979796" cy="2399282"/>
            <a:chOff x="9279096" y="4021931"/>
            <a:chExt cx="1979796" cy="2399282"/>
          </a:xfrm>
        </p:grpSpPr>
        <p:sp>
          <p:nvSpPr>
            <p:cNvPr id="35" name="database_51319">
              <a:extLst>
                <a:ext uri="{FF2B5EF4-FFF2-40B4-BE49-F238E27FC236}">
                  <a16:creationId xmlns:a16="http://schemas.microsoft.com/office/drawing/2014/main" id="{B217A98B-16AE-1CF5-A622-8B44660D4AB2}"/>
                </a:ext>
              </a:extLst>
            </p:cNvPr>
            <p:cNvSpPr/>
            <p:nvPr/>
          </p:nvSpPr>
          <p:spPr>
            <a:xfrm>
              <a:off x="9279096" y="4021931"/>
              <a:ext cx="1979796" cy="2399282"/>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C1FBE5B5-D138-DD23-E2AA-DDF0CCD4732A}"/>
                </a:ext>
              </a:extLst>
            </p:cNvPr>
            <p:cNvSpPr txBox="1"/>
            <p:nvPr/>
          </p:nvSpPr>
          <p:spPr>
            <a:xfrm>
              <a:off x="9328280" y="4183874"/>
              <a:ext cx="1881427" cy="646331"/>
            </a:xfrm>
            <a:prstGeom prst="rect">
              <a:avLst/>
            </a:prstGeom>
            <a:noFill/>
          </p:spPr>
          <p:txBody>
            <a:bodyPr wrap="square" rtlCol="0">
              <a:spAutoFit/>
            </a:bodyPr>
            <a:lstStyle/>
            <a:p>
              <a:pPr algn="ctr"/>
              <a:r>
                <a:rPr lang="zh-CN" altLang="en-US" b="1" dirty="0">
                  <a:solidFill>
                    <a:schemeClr val="bg1"/>
                  </a:solidFill>
                </a:rPr>
                <a:t>网络安全机构</a:t>
              </a:r>
              <a:endParaRPr lang="en-US" altLang="zh-CN" b="1" dirty="0">
                <a:solidFill>
                  <a:schemeClr val="bg1"/>
                </a:solidFill>
              </a:endParaRPr>
            </a:p>
            <a:p>
              <a:pPr algn="ctr"/>
              <a:r>
                <a:rPr lang="zh-CN" altLang="en-US" b="1" dirty="0">
                  <a:solidFill>
                    <a:schemeClr val="bg1"/>
                  </a:solidFill>
                </a:rPr>
                <a:t>提供的漏洞库</a:t>
              </a:r>
            </a:p>
          </p:txBody>
        </p:sp>
      </p:grpSp>
      <p:grpSp>
        <p:nvGrpSpPr>
          <p:cNvPr id="63" name="组合 62">
            <a:extLst>
              <a:ext uri="{FF2B5EF4-FFF2-40B4-BE49-F238E27FC236}">
                <a16:creationId xmlns:a16="http://schemas.microsoft.com/office/drawing/2014/main" id="{753BDBB7-FAC8-B0F7-A56D-5E6DA6B0A34D}"/>
              </a:ext>
            </a:extLst>
          </p:cNvPr>
          <p:cNvGrpSpPr/>
          <p:nvPr/>
        </p:nvGrpSpPr>
        <p:grpSpPr>
          <a:xfrm>
            <a:off x="4705000" y="3067220"/>
            <a:ext cx="2781999" cy="865890"/>
            <a:chOff x="4705000" y="3067220"/>
            <a:chExt cx="2781999" cy="865890"/>
          </a:xfrm>
        </p:grpSpPr>
        <p:cxnSp>
          <p:nvCxnSpPr>
            <p:cNvPr id="58" name="连接符: 肘形 57">
              <a:extLst>
                <a:ext uri="{FF2B5EF4-FFF2-40B4-BE49-F238E27FC236}">
                  <a16:creationId xmlns:a16="http://schemas.microsoft.com/office/drawing/2014/main" id="{87A47986-1AED-639F-37C0-9B7CEC19F163}"/>
                </a:ext>
              </a:extLst>
            </p:cNvPr>
            <p:cNvCxnSpPr>
              <a:cxnSpLocks/>
              <a:stCxn id="23" idx="2"/>
            </p:cNvCxnSpPr>
            <p:nvPr/>
          </p:nvCxnSpPr>
          <p:spPr>
            <a:xfrm rot="16200000" flipH="1">
              <a:off x="4967555" y="2804665"/>
              <a:ext cx="865890" cy="1390999"/>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A4A0C383-9A38-AD3B-91C5-6D98A8F8A518}"/>
                </a:ext>
              </a:extLst>
            </p:cNvPr>
            <p:cNvCxnSpPr>
              <a:cxnSpLocks/>
              <a:stCxn id="22" idx="2"/>
            </p:cNvCxnSpPr>
            <p:nvPr/>
          </p:nvCxnSpPr>
          <p:spPr>
            <a:xfrm rot="5400000">
              <a:off x="6358555" y="2804666"/>
              <a:ext cx="865889" cy="1390998"/>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76B9A69-3909-51F0-4429-2F0B038465DC}"/>
                </a:ext>
              </a:extLst>
            </p:cNvPr>
            <p:cNvSpPr txBox="1"/>
            <p:nvPr/>
          </p:nvSpPr>
          <p:spPr>
            <a:xfrm>
              <a:off x="5436816" y="3105418"/>
              <a:ext cx="1318367" cy="369332"/>
            </a:xfrm>
            <a:prstGeom prst="rect">
              <a:avLst/>
            </a:prstGeom>
            <a:noFill/>
          </p:spPr>
          <p:txBody>
            <a:bodyPr wrap="square" rtlCol="0">
              <a:spAutoFit/>
            </a:bodyPr>
            <a:lstStyle/>
            <a:p>
              <a:pPr algn="ctr"/>
              <a:r>
                <a:rPr lang="zh-CN" altLang="en-US" b="1" dirty="0">
                  <a:solidFill>
                    <a:schemeClr val="accent1">
                      <a:lumMod val="75000"/>
                    </a:schemeClr>
                  </a:solidFill>
                </a:rPr>
                <a:t>漏洞扫描</a:t>
              </a:r>
            </a:p>
          </p:txBody>
        </p:sp>
      </p:grpSp>
      <p:grpSp>
        <p:nvGrpSpPr>
          <p:cNvPr id="70" name="组合 69">
            <a:extLst>
              <a:ext uri="{FF2B5EF4-FFF2-40B4-BE49-F238E27FC236}">
                <a16:creationId xmlns:a16="http://schemas.microsoft.com/office/drawing/2014/main" id="{7B7ACB03-7D2A-9134-933C-57F8249C785C}"/>
              </a:ext>
            </a:extLst>
          </p:cNvPr>
          <p:cNvGrpSpPr/>
          <p:nvPr/>
        </p:nvGrpSpPr>
        <p:grpSpPr>
          <a:xfrm>
            <a:off x="7216524" y="4966705"/>
            <a:ext cx="4670675" cy="646331"/>
            <a:chOff x="7216524" y="4966705"/>
            <a:chExt cx="4670675" cy="646331"/>
          </a:xfrm>
        </p:grpSpPr>
        <p:cxnSp>
          <p:nvCxnSpPr>
            <p:cNvPr id="65" name="直接箭头连接符 64">
              <a:extLst>
                <a:ext uri="{FF2B5EF4-FFF2-40B4-BE49-F238E27FC236}">
                  <a16:creationId xmlns:a16="http://schemas.microsoft.com/office/drawing/2014/main" id="{B6471800-D8A2-5ACE-CB6B-B3585DB428BB}"/>
                </a:ext>
              </a:extLst>
            </p:cNvPr>
            <p:cNvCxnSpPr/>
            <p:nvPr/>
          </p:nvCxnSpPr>
          <p:spPr>
            <a:xfrm>
              <a:off x="7216524" y="5236420"/>
              <a:ext cx="8157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D3BF8E7C-C736-28F3-A435-8B85C0ADFA2F}"/>
                </a:ext>
              </a:extLst>
            </p:cNvPr>
            <p:cNvSpPr txBox="1"/>
            <p:nvPr/>
          </p:nvSpPr>
          <p:spPr>
            <a:xfrm>
              <a:off x="8162872" y="4966705"/>
              <a:ext cx="3724327" cy="646331"/>
            </a:xfrm>
            <a:prstGeom prst="rect">
              <a:avLst/>
            </a:prstGeom>
            <a:noFill/>
          </p:spPr>
          <p:txBody>
            <a:bodyPr wrap="square" rtlCol="0">
              <a:spAutoFit/>
            </a:bodyPr>
            <a:lstStyle/>
            <a:p>
              <a:r>
                <a:rPr lang="zh-CN" altLang="en-US" b="1" dirty="0">
                  <a:solidFill>
                    <a:schemeClr val="accent1">
                      <a:lumMod val="75000"/>
                    </a:schemeClr>
                  </a:solidFill>
                </a:rPr>
                <a:t>攻击者根据基于网络的漏洞扫描结果进一步采取攻击措施。</a:t>
              </a:r>
            </a:p>
          </p:txBody>
        </p:sp>
      </p:grpSp>
      <p:sp>
        <p:nvSpPr>
          <p:cNvPr id="71" name="流程图: 过程 70">
            <a:extLst>
              <a:ext uri="{FF2B5EF4-FFF2-40B4-BE49-F238E27FC236}">
                <a16:creationId xmlns:a16="http://schemas.microsoft.com/office/drawing/2014/main" id="{29D46BC7-670F-8FE4-7EFC-C330DFC1BF73}"/>
              </a:ext>
            </a:extLst>
          </p:cNvPr>
          <p:cNvSpPr/>
          <p:nvPr/>
        </p:nvSpPr>
        <p:spPr>
          <a:xfrm>
            <a:off x="618953" y="4569709"/>
            <a:ext cx="3705444" cy="1202480"/>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solidFill>
                  <a:schemeClr val="bg1"/>
                </a:solidFill>
              </a:rPr>
              <a:t>         用户自己可以进行基于主机的漏洞扫描，以便及时修补漏洞。</a:t>
            </a:r>
          </a:p>
        </p:txBody>
      </p:sp>
    </p:spTree>
    <p:custDataLst>
      <p:tags r:id="rId1"/>
    </p:custDataLst>
    <p:extLst>
      <p:ext uri="{BB962C8B-B14F-4D97-AF65-F5344CB8AC3E}">
        <p14:creationId xmlns:p14="http://schemas.microsoft.com/office/powerpoint/2010/main" val="173486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0"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800" decel="100000"/>
                                        <p:tgtEl>
                                          <p:spTgt spid="51"/>
                                        </p:tgtEl>
                                      </p:cBhvr>
                                    </p:animEffect>
                                    <p:anim calcmode="lin" valueType="num">
                                      <p:cBhvr>
                                        <p:cTn id="31" dur="800" decel="100000" fill="hold"/>
                                        <p:tgtEl>
                                          <p:spTgt spid="51"/>
                                        </p:tgtEl>
                                        <p:attrNameLst>
                                          <p:attrName>style.rotation</p:attrName>
                                        </p:attrNameLst>
                                      </p:cBhvr>
                                      <p:tavLst>
                                        <p:tav tm="0">
                                          <p:val>
                                            <p:fltVal val="-90"/>
                                          </p:val>
                                        </p:tav>
                                        <p:tav tm="100000">
                                          <p:val>
                                            <p:fltVal val="0"/>
                                          </p:val>
                                        </p:tav>
                                      </p:tavLst>
                                    </p:anim>
                                    <p:anim calcmode="lin" valueType="num">
                                      <p:cBhvr>
                                        <p:cTn id="32" dur="800" decel="100000" fill="hold"/>
                                        <p:tgtEl>
                                          <p:spTgt spid="51"/>
                                        </p:tgtEl>
                                        <p:attrNameLst>
                                          <p:attrName>ppt_x</p:attrName>
                                        </p:attrNameLst>
                                      </p:cBhvr>
                                      <p:tavLst>
                                        <p:tav tm="0">
                                          <p:val>
                                            <p:strVal val="#ppt_x+0.4"/>
                                          </p:val>
                                        </p:tav>
                                        <p:tav tm="100000">
                                          <p:val>
                                            <p:strVal val="#ppt_x-0.05"/>
                                          </p:val>
                                        </p:tav>
                                      </p:tavLst>
                                    </p:anim>
                                    <p:anim calcmode="lin" valueType="num">
                                      <p:cBhvr>
                                        <p:cTn id="33" dur="800" decel="100000" fill="hold"/>
                                        <p:tgtEl>
                                          <p:spTgt spid="5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up)">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30" presetClass="entr" presetSubtype="0" fill="hold" grpId="0"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800" decel="100000"/>
                                        <p:tgtEl>
                                          <p:spTgt spid="71"/>
                                        </p:tgtEl>
                                      </p:cBhvr>
                                    </p:animEffect>
                                    <p:anim calcmode="lin" valueType="num">
                                      <p:cBhvr>
                                        <p:cTn id="51" dur="800" decel="100000" fill="hold"/>
                                        <p:tgtEl>
                                          <p:spTgt spid="71"/>
                                        </p:tgtEl>
                                        <p:attrNameLst>
                                          <p:attrName>style.rotation</p:attrName>
                                        </p:attrNameLst>
                                      </p:cBhvr>
                                      <p:tavLst>
                                        <p:tav tm="0">
                                          <p:val>
                                            <p:fltVal val="-90"/>
                                          </p:val>
                                        </p:tav>
                                        <p:tav tm="100000">
                                          <p:val>
                                            <p:fltVal val="0"/>
                                          </p:val>
                                        </p:tav>
                                      </p:tavLst>
                                    </p:anim>
                                    <p:anim calcmode="lin" valueType="num">
                                      <p:cBhvr>
                                        <p:cTn id="52" dur="800" decel="100000" fill="hold"/>
                                        <p:tgtEl>
                                          <p:spTgt spid="71"/>
                                        </p:tgtEl>
                                        <p:attrNameLst>
                                          <p:attrName>ppt_x</p:attrName>
                                        </p:attrNameLst>
                                      </p:cBhvr>
                                      <p:tavLst>
                                        <p:tav tm="0">
                                          <p:val>
                                            <p:strVal val="#ppt_x+0.4"/>
                                          </p:val>
                                        </p:tav>
                                        <p:tav tm="100000">
                                          <p:val>
                                            <p:strVal val="#ppt_x-0.05"/>
                                          </p:val>
                                        </p:tav>
                                      </p:tavLst>
                                    </p:anim>
                                    <p:anim calcmode="lin" valueType="num">
                                      <p:cBhvr>
                                        <p:cTn id="53" dur="800" decel="100000" fill="hold"/>
                                        <p:tgtEl>
                                          <p:spTgt spid="71"/>
                                        </p:tgtEl>
                                        <p:attrNameLst>
                                          <p:attrName>ppt_y</p:attrName>
                                        </p:attrNameLst>
                                      </p:cBhvr>
                                      <p:tavLst>
                                        <p:tav tm="0">
                                          <p:val>
                                            <p:strVal val="#ppt_y-0.4"/>
                                          </p:val>
                                        </p:tav>
                                        <p:tav tm="100000">
                                          <p:val>
                                            <p:strVal val="#ppt_y+0.1"/>
                                          </p:val>
                                        </p:tav>
                                      </p:tavLst>
                                    </p:anim>
                                    <p:anim calcmode="lin" valueType="num">
                                      <p:cBhvr>
                                        <p:cTn id="54" dur="200" accel="100000" fill="hold">
                                          <p:stCondLst>
                                            <p:cond delay="800"/>
                                          </p:stCondLst>
                                        </p:cTn>
                                        <p:tgtEl>
                                          <p:spTgt spid="71"/>
                                        </p:tgtEl>
                                        <p:attrNameLst>
                                          <p:attrName>ppt_x</p:attrName>
                                        </p:attrNameLst>
                                      </p:cBhvr>
                                      <p:tavLst>
                                        <p:tav tm="0">
                                          <p:val>
                                            <p:strVal val="#ppt_x-0.05"/>
                                          </p:val>
                                        </p:tav>
                                        <p:tav tm="100000">
                                          <p:val>
                                            <p:strVal val="#ppt_x"/>
                                          </p:val>
                                        </p:tav>
                                      </p:tavLst>
                                    </p:anim>
                                    <p:anim calcmode="lin" valueType="num">
                                      <p:cBhvr>
                                        <p:cTn id="55" dur="200" accel="100000" fill="hold">
                                          <p:stCondLst>
                                            <p:cond delay="800"/>
                                          </p:stCondLst>
                                        </p:cTn>
                                        <p:tgtEl>
                                          <p:spTgt spid="7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animBg="1"/>
      <p:bldP spid="21" grpId="0" animBg="1"/>
      <p:bldP spid="7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45" name="矩形 44">
            <a:extLst>
              <a:ext uri="{FF2B5EF4-FFF2-40B4-BE49-F238E27FC236}">
                <a16:creationId xmlns:a16="http://schemas.microsoft.com/office/drawing/2014/main" id="{70C6F8A4-CC9D-94B0-8A1A-9A4B773C706C}"/>
              </a:ext>
            </a:extLst>
          </p:cNvPr>
          <p:cNvSpPr/>
          <p:nvPr/>
        </p:nvSpPr>
        <p:spPr>
          <a:xfrm>
            <a:off x="3715103"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sp>
        <p:nvSpPr>
          <p:cNvPr id="46" name="矩形 45">
            <a:extLst>
              <a:ext uri="{FF2B5EF4-FFF2-40B4-BE49-F238E27FC236}">
                <a16:creationId xmlns:a16="http://schemas.microsoft.com/office/drawing/2014/main" id="{303D4487-56A5-E1AC-3F4D-35DCA93219CA}"/>
              </a:ext>
            </a:extLst>
          </p:cNvPr>
          <p:cNvSpPr/>
          <p:nvPr/>
        </p:nvSpPr>
        <p:spPr>
          <a:xfrm>
            <a:off x="6497100"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50" name="矩形 49">
            <a:extLst>
              <a:ext uri="{FF2B5EF4-FFF2-40B4-BE49-F238E27FC236}">
                <a16:creationId xmlns:a16="http://schemas.microsoft.com/office/drawing/2014/main" id="{34551367-6AEF-E682-EAED-D0907BEAF512}"/>
              </a:ext>
            </a:extLst>
          </p:cNvPr>
          <p:cNvSpPr/>
          <p:nvPr/>
        </p:nvSpPr>
        <p:spPr>
          <a:xfrm>
            <a:off x="9279098" y="1352225"/>
            <a:ext cx="1979796"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7" name="矩形 26">
            <a:extLst>
              <a:ext uri="{FF2B5EF4-FFF2-40B4-BE49-F238E27FC236}">
                <a16:creationId xmlns:a16="http://schemas.microsoft.com/office/drawing/2014/main" id="{A007D56D-59C5-4CBB-27D4-272EB4464BBF}"/>
              </a:ext>
            </a:extLst>
          </p:cNvPr>
          <p:cNvSpPr/>
          <p:nvPr/>
        </p:nvSpPr>
        <p:spPr>
          <a:xfrm>
            <a:off x="9279098"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0" name="矩形 19">
            <a:extLst>
              <a:ext uri="{FF2B5EF4-FFF2-40B4-BE49-F238E27FC236}">
                <a16:creationId xmlns:a16="http://schemas.microsoft.com/office/drawing/2014/main" id="{519E55CB-4A8B-1840-13B3-7B0136C8C1FA}"/>
              </a:ext>
            </a:extLst>
          </p:cNvPr>
          <p:cNvSpPr/>
          <p:nvPr/>
        </p:nvSpPr>
        <p:spPr>
          <a:xfrm>
            <a:off x="6497100"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21" name="矩形 20">
            <a:extLst>
              <a:ext uri="{FF2B5EF4-FFF2-40B4-BE49-F238E27FC236}">
                <a16:creationId xmlns:a16="http://schemas.microsoft.com/office/drawing/2014/main" id="{A083B301-375E-D4D2-C1B8-B6FA53A8F44B}"/>
              </a:ext>
            </a:extLst>
          </p:cNvPr>
          <p:cNvSpPr/>
          <p:nvPr/>
        </p:nvSpPr>
        <p:spPr>
          <a:xfrm>
            <a:off x="3715103" y="135222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grpSp>
        <p:nvGrpSpPr>
          <p:cNvPr id="41" name="组合 40">
            <a:extLst>
              <a:ext uri="{FF2B5EF4-FFF2-40B4-BE49-F238E27FC236}">
                <a16:creationId xmlns:a16="http://schemas.microsoft.com/office/drawing/2014/main" id="{2371C198-5C5C-7D22-3869-58C195BAE9BB}"/>
              </a:ext>
            </a:extLst>
          </p:cNvPr>
          <p:cNvGrpSpPr/>
          <p:nvPr/>
        </p:nvGrpSpPr>
        <p:grpSpPr>
          <a:xfrm>
            <a:off x="933106" y="1803067"/>
            <a:ext cx="10325788" cy="1177537"/>
            <a:chOff x="933106" y="1803067"/>
            <a:chExt cx="10325788" cy="1177537"/>
          </a:xfrm>
        </p:grpSpPr>
        <p:sp>
          <p:nvSpPr>
            <p:cNvPr id="5" name="矩形 4">
              <a:extLst>
                <a:ext uri="{FF2B5EF4-FFF2-40B4-BE49-F238E27FC236}">
                  <a16:creationId xmlns:a16="http://schemas.microsoft.com/office/drawing/2014/main" id="{C04405DC-D728-19D9-407B-218F45B3DD14}"/>
                </a:ext>
              </a:extLst>
            </p:cNvPr>
            <p:cNvSpPr/>
            <p:nvPr/>
          </p:nvSpPr>
          <p:spPr>
            <a:xfrm>
              <a:off x="933106" y="2529761"/>
              <a:ext cx="10325788" cy="4508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防范上述各种类型的网络扫描，可采取以下措施</a:t>
              </a:r>
            </a:p>
          </p:txBody>
        </p:sp>
        <p:cxnSp>
          <p:nvCxnSpPr>
            <p:cNvPr id="9" name="连接符: 肘形 8">
              <a:extLst>
                <a:ext uri="{FF2B5EF4-FFF2-40B4-BE49-F238E27FC236}">
                  <a16:creationId xmlns:a16="http://schemas.microsoft.com/office/drawing/2014/main" id="{D0FCC0F2-CD8F-D6E8-AA23-39B7DA91B84E}"/>
                </a:ext>
              </a:extLst>
            </p:cNvPr>
            <p:cNvCxnSpPr>
              <a:stCxn id="8" idx="2"/>
              <a:endCxn id="5" idx="0"/>
            </p:cNvCxnSpPr>
            <p:nvPr/>
          </p:nvCxnSpPr>
          <p:spPr>
            <a:xfrm rot="16200000" flipH="1">
              <a:off x="3646156" y="79916"/>
              <a:ext cx="726693" cy="4172996"/>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3136A611-79D1-5E4C-7DA3-C2BFAB5ADA58}"/>
                </a:ext>
              </a:extLst>
            </p:cNvPr>
            <p:cNvCxnSpPr>
              <a:cxnSpLocks/>
              <a:stCxn id="21" idx="2"/>
              <a:endCxn id="5" idx="0"/>
            </p:cNvCxnSpPr>
            <p:nvPr/>
          </p:nvCxnSpPr>
          <p:spPr>
            <a:xfrm rot="16200000" flipH="1">
              <a:off x="5037154" y="1470914"/>
              <a:ext cx="726693" cy="1390999"/>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B639CE7D-DA60-C7F2-EC0F-3DBCBE332089}"/>
                </a:ext>
              </a:extLst>
            </p:cNvPr>
            <p:cNvCxnSpPr>
              <a:cxnSpLocks/>
              <a:stCxn id="20" idx="2"/>
              <a:endCxn id="5" idx="0"/>
            </p:cNvCxnSpPr>
            <p:nvPr/>
          </p:nvCxnSpPr>
          <p:spPr>
            <a:xfrm rot="5400000">
              <a:off x="6428153" y="1470915"/>
              <a:ext cx="726693" cy="1390998"/>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CE9A5DB0-22FA-B211-9F62-09ADCD3D0E9B}"/>
                </a:ext>
              </a:extLst>
            </p:cNvPr>
            <p:cNvCxnSpPr>
              <a:cxnSpLocks/>
              <a:stCxn id="27" idx="2"/>
              <a:endCxn id="5" idx="0"/>
            </p:cNvCxnSpPr>
            <p:nvPr/>
          </p:nvCxnSpPr>
          <p:spPr>
            <a:xfrm rot="5400000">
              <a:off x="7819152" y="79916"/>
              <a:ext cx="726693" cy="417299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矩形 47">
            <a:extLst>
              <a:ext uri="{FF2B5EF4-FFF2-40B4-BE49-F238E27FC236}">
                <a16:creationId xmlns:a16="http://schemas.microsoft.com/office/drawing/2014/main" id="{308C090A-7DC0-14F6-B29B-550E29ECB8A6}"/>
              </a:ext>
            </a:extLst>
          </p:cNvPr>
          <p:cNvSpPr/>
          <p:nvPr/>
        </p:nvSpPr>
        <p:spPr>
          <a:xfrm>
            <a:off x="933106" y="2978158"/>
            <a:ext cx="10325788" cy="346074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29" name="椭圆 28">
            <a:extLst>
              <a:ext uri="{FF2B5EF4-FFF2-40B4-BE49-F238E27FC236}">
                <a16:creationId xmlns:a16="http://schemas.microsoft.com/office/drawing/2014/main" id="{302F8CF5-C4F7-AB78-2091-A310F5DD2E19}"/>
              </a:ext>
            </a:extLst>
          </p:cNvPr>
          <p:cNvSpPr/>
          <p:nvPr/>
        </p:nvSpPr>
        <p:spPr>
          <a:xfrm>
            <a:off x="1197270" y="3132971"/>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47F6F148-4E63-FE6B-0AD2-8A8D90C296CC}"/>
              </a:ext>
            </a:extLst>
          </p:cNvPr>
          <p:cNvSpPr txBox="1"/>
          <p:nvPr/>
        </p:nvSpPr>
        <p:spPr>
          <a:xfrm>
            <a:off x="1460408" y="3046981"/>
            <a:ext cx="9435644" cy="369332"/>
          </a:xfrm>
          <a:prstGeom prst="rect">
            <a:avLst/>
          </a:prstGeom>
          <a:noFill/>
        </p:spPr>
        <p:txBody>
          <a:bodyPr wrap="square" rtlCol="0">
            <a:spAutoFit/>
          </a:bodyPr>
          <a:lstStyle/>
          <a:p>
            <a:r>
              <a:rPr lang="zh-CN" altLang="en-US" b="1" dirty="0"/>
              <a:t>仅打开确实需要使用的端口，关闭闲置和危险端口。</a:t>
            </a:r>
          </a:p>
        </p:txBody>
      </p:sp>
      <p:sp>
        <p:nvSpPr>
          <p:cNvPr id="52" name="椭圆 51">
            <a:extLst>
              <a:ext uri="{FF2B5EF4-FFF2-40B4-BE49-F238E27FC236}">
                <a16:creationId xmlns:a16="http://schemas.microsoft.com/office/drawing/2014/main" id="{D95D891C-E940-8201-AFB8-0546FAE4A465}"/>
              </a:ext>
            </a:extLst>
          </p:cNvPr>
          <p:cNvSpPr/>
          <p:nvPr/>
        </p:nvSpPr>
        <p:spPr>
          <a:xfrm>
            <a:off x="1197270" y="3492836"/>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7083D20A-CD91-6F93-B57C-B6B275F794A6}"/>
              </a:ext>
            </a:extLst>
          </p:cNvPr>
          <p:cNvSpPr txBox="1"/>
          <p:nvPr/>
        </p:nvSpPr>
        <p:spPr>
          <a:xfrm>
            <a:off x="1460408" y="3406846"/>
            <a:ext cx="9435644" cy="369332"/>
          </a:xfrm>
          <a:prstGeom prst="rect">
            <a:avLst/>
          </a:prstGeom>
          <a:noFill/>
        </p:spPr>
        <p:txBody>
          <a:bodyPr wrap="square" rtlCol="0">
            <a:spAutoFit/>
          </a:bodyPr>
          <a:lstStyle/>
          <a:p>
            <a:r>
              <a:rPr lang="zh-CN" altLang="en-US" b="1" dirty="0"/>
              <a:t>限制因特网（不可信网络）中的主机主动与内部网络（可信网络）中的主机进行通信。</a:t>
            </a:r>
          </a:p>
        </p:txBody>
      </p:sp>
      <p:sp>
        <p:nvSpPr>
          <p:cNvPr id="54" name="椭圆 53">
            <a:extLst>
              <a:ext uri="{FF2B5EF4-FFF2-40B4-BE49-F238E27FC236}">
                <a16:creationId xmlns:a16="http://schemas.microsoft.com/office/drawing/2014/main" id="{FEDD5FEE-68A6-58C9-B1F1-4AB2262BC899}"/>
              </a:ext>
            </a:extLst>
          </p:cNvPr>
          <p:cNvSpPr/>
          <p:nvPr/>
        </p:nvSpPr>
        <p:spPr>
          <a:xfrm>
            <a:off x="1197270" y="3852701"/>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5AB63DAE-299B-B3B1-88E7-CAC974C0DBFF}"/>
              </a:ext>
            </a:extLst>
          </p:cNvPr>
          <p:cNvSpPr txBox="1"/>
          <p:nvPr/>
        </p:nvSpPr>
        <p:spPr>
          <a:xfrm>
            <a:off x="1460408" y="3766711"/>
            <a:ext cx="9435644" cy="369332"/>
          </a:xfrm>
          <a:prstGeom prst="rect">
            <a:avLst/>
          </a:prstGeom>
          <a:noFill/>
        </p:spPr>
        <p:txBody>
          <a:bodyPr wrap="square" rtlCol="0">
            <a:spAutoFit/>
          </a:bodyPr>
          <a:lstStyle/>
          <a:p>
            <a:r>
              <a:rPr lang="zh-CN" altLang="en-US" b="1" dirty="0"/>
              <a:t>设置防火墙，根据安全要求设置分组过滤策略（例如过滤不必要的</a:t>
            </a:r>
            <a:r>
              <a:rPr lang="en-US" altLang="zh-CN" b="1" dirty="0"/>
              <a:t>ICMP</a:t>
            </a:r>
            <a:r>
              <a:rPr lang="zh-CN" altLang="en-US" b="1" dirty="0"/>
              <a:t>报文）。</a:t>
            </a:r>
          </a:p>
        </p:txBody>
      </p:sp>
      <p:sp>
        <p:nvSpPr>
          <p:cNvPr id="56" name="椭圆 55">
            <a:extLst>
              <a:ext uri="{FF2B5EF4-FFF2-40B4-BE49-F238E27FC236}">
                <a16:creationId xmlns:a16="http://schemas.microsoft.com/office/drawing/2014/main" id="{81158D26-F177-1252-2046-2108E71CE1C4}"/>
              </a:ext>
            </a:extLst>
          </p:cNvPr>
          <p:cNvSpPr/>
          <p:nvPr/>
        </p:nvSpPr>
        <p:spPr>
          <a:xfrm>
            <a:off x="1197270" y="4212566"/>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F56B0DAA-017D-05FE-C8DE-1A5F373B02C6}"/>
              </a:ext>
            </a:extLst>
          </p:cNvPr>
          <p:cNvSpPr txBox="1"/>
          <p:nvPr/>
        </p:nvSpPr>
        <p:spPr>
          <a:xfrm>
            <a:off x="1460408" y="4126576"/>
            <a:ext cx="9435644" cy="646331"/>
          </a:xfrm>
          <a:prstGeom prst="rect">
            <a:avLst/>
          </a:prstGeom>
          <a:noFill/>
        </p:spPr>
        <p:txBody>
          <a:bodyPr wrap="square" rtlCol="0">
            <a:spAutoFit/>
          </a:bodyPr>
          <a:lstStyle/>
          <a:p>
            <a:r>
              <a:rPr lang="zh-CN" altLang="en-US" b="1" dirty="0"/>
              <a:t>使用入侵检测系统</a:t>
            </a:r>
            <a:r>
              <a:rPr lang="en-US" altLang="zh-CN" b="1" dirty="0"/>
              <a:t>IDS</a:t>
            </a:r>
            <a:r>
              <a:rPr lang="zh-CN" altLang="en-US" b="1" dirty="0"/>
              <a:t>及时发现网络扫描行为和攻击者</a:t>
            </a:r>
            <a:r>
              <a:rPr lang="en-US" altLang="zh-CN" b="1" dirty="0"/>
              <a:t>IP</a:t>
            </a:r>
            <a:r>
              <a:rPr lang="zh-CN" altLang="en-US" b="1" dirty="0"/>
              <a:t>地址，配置防火墙对来自该地址的分组进行阻断。</a:t>
            </a:r>
          </a:p>
        </p:txBody>
      </p:sp>
      <p:sp>
        <p:nvSpPr>
          <p:cNvPr id="64" name="椭圆 63">
            <a:extLst>
              <a:ext uri="{FF2B5EF4-FFF2-40B4-BE49-F238E27FC236}">
                <a16:creationId xmlns:a16="http://schemas.microsoft.com/office/drawing/2014/main" id="{F07AB62B-14A2-29B9-7350-36F052411363}"/>
              </a:ext>
            </a:extLst>
          </p:cNvPr>
          <p:cNvSpPr/>
          <p:nvPr/>
        </p:nvSpPr>
        <p:spPr>
          <a:xfrm>
            <a:off x="1560111" y="4849430"/>
            <a:ext cx="197353" cy="197353"/>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F6AD5BDE-2C03-06D1-A821-300D15B92230}"/>
              </a:ext>
            </a:extLst>
          </p:cNvPr>
          <p:cNvSpPr txBox="1"/>
          <p:nvPr/>
        </p:nvSpPr>
        <p:spPr>
          <a:xfrm>
            <a:off x="1823249" y="4763440"/>
            <a:ext cx="9435644" cy="646331"/>
          </a:xfrm>
          <a:prstGeom prst="rect">
            <a:avLst/>
          </a:prstGeom>
          <a:noFill/>
        </p:spPr>
        <p:txBody>
          <a:bodyPr wrap="square" rtlCol="0">
            <a:spAutoFit/>
          </a:bodyPr>
          <a:lstStyle/>
          <a:p>
            <a:r>
              <a:rPr lang="zh-CN" altLang="en-US" b="1" dirty="0"/>
              <a:t>网络扫描的行为特征是比较明显的，例如在短时间内对某一</a:t>
            </a:r>
            <a:r>
              <a:rPr lang="en-US" altLang="zh-CN" b="1" dirty="0"/>
              <a:t>IP</a:t>
            </a:r>
            <a:r>
              <a:rPr lang="zh-CN" altLang="en-US" b="1" dirty="0"/>
              <a:t>地址范围内的每个地址和端口发起连接等。</a:t>
            </a:r>
          </a:p>
        </p:txBody>
      </p:sp>
      <p:sp>
        <p:nvSpPr>
          <p:cNvPr id="68" name="椭圆 67">
            <a:extLst>
              <a:ext uri="{FF2B5EF4-FFF2-40B4-BE49-F238E27FC236}">
                <a16:creationId xmlns:a16="http://schemas.microsoft.com/office/drawing/2014/main" id="{64DCF526-19C5-FB94-6BEC-E1C4D25EA64E}"/>
              </a:ext>
            </a:extLst>
          </p:cNvPr>
          <p:cNvSpPr/>
          <p:nvPr/>
        </p:nvSpPr>
        <p:spPr>
          <a:xfrm>
            <a:off x="1560111" y="5486294"/>
            <a:ext cx="197353" cy="197353"/>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9C23849-2F14-068B-8165-570B390A98BD}"/>
              </a:ext>
            </a:extLst>
          </p:cNvPr>
          <p:cNvSpPr txBox="1"/>
          <p:nvPr/>
        </p:nvSpPr>
        <p:spPr>
          <a:xfrm>
            <a:off x="1823249" y="5400304"/>
            <a:ext cx="9435644" cy="369332"/>
          </a:xfrm>
          <a:prstGeom prst="rect">
            <a:avLst/>
          </a:prstGeom>
          <a:noFill/>
        </p:spPr>
        <p:txBody>
          <a:bodyPr wrap="square" rtlCol="0">
            <a:spAutoFit/>
          </a:bodyPr>
          <a:lstStyle/>
          <a:p>
            <a:r>
              <a:rPr lang="zh-CN" altLang="en-US" b="1" dirty="0"/>
              <a:t>目前，大部分防火墙都具有识别简单的网络扫描行为的功能。</a:t>
            </a:r>
          </a:p>
        </p:txBody>
      </p:sp>
      <p:sp>
        <p:nvSpPr>
          <p:cNvPr id="72" name="椭圆 71">
            <a:extLst>
              <a:ext uri="{FF2B5EF4-FFF2-40B4-BE49-F238E27FC236}">
                <a16:creationId xmlns:a16="http://schemas.microsoft.com/office/drawing/2014/main" id="{E4BD5991-2B38-B08D-97CE-DFBD228EAA03}"/>
              </a:ext>
            </a:extLst>
          </p:cNvPr>
          <p:cNvSpPr/>
          <p:nvPr/>
        </p:nvSpPr>
        <p:spPr>
          <a:xfrm>
            <a:off x="1560111" y="5846158"/>
            <a:ext cx="197353" cy="197353"/>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9EFF6044-F150-409E-EF12-86B2E0E9A12F}"/>
              </a:ext>
            </a:extLst>
          </p:cNvPr>
          <p:cNvSpPr txBox="1"/>
          <p:nvPr/>
        </p:nvSpPr>
        <p:spPr>
          <a:xfrm>
            <a:off x="1823249" y="5760168"/>
            <a:ext cx="9435644" cy="646331"/>
          </a:xfrm>
          <a:prstGeom prst="rect">
            <a:avLst/>
          </a:prstGeom>
          <a:noFill/>
        </p:spPr>
        <p:txBody>
          <a:bodyPr wrap="square" rtlCol="0">
            <a:spAutoFit/>
          </a:bodyPr>
          <a:lstStyle/>
          <a:p>
            <a:r>
              <a:rPr lang="zh-CN" altLang="en-US" b="1" dirty="0"/>
              <a:t>然而，很多攻击者也在研究如何隐蔽自己的网络攻击行为。例如利用虚假源地址、减缓扫描速度、动态调整扫描顺序、分布式扫描等。</a:t>
            </a:r>
          </a:p>
        </p:txBody>
      </p:sp>
    </p:spTree>
    <p:custDataLst>
      <p:tags r:id="rId1"/>
    </p:custDataLst>
    <p:extLst>
      <p:ext uri="{BB962C8B-B14F-4D97-AF65-F5344CB8AC3E}">
        <p14:creationId xmlns:p14="http://schemas.microsoft.com/office/powerpoint/2010/main" val="377459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1000"/>
                                        <p:tgtEl>
                                          <p:spTgt spid="41"/>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par>
                          <p:cTn id="19" fill="hold">
                            <p:stCondLst>
                              <p:cond delay="500"/>
                            </p:stCondLst>
                            <p:childTnLst>
                              <p:par>
                                <p:cTn id="20" presetID="1" presetClass="entr" presetSubtype="0" fill="hold" grpId="0" nodeType="afterEffect">
                                  <p:stCondLst>
                                    <p:cond delay="0"/>
                                  </p:stCondLst>
                                  <p:iterate type="lt">
                                    <p:tmAbs val="100"/>
                                  </p:iterate>
                                  <p:childTnLst>
                                    <p:set>
                                      <p:cBhvr>
                                        <p:cTn id="21" dur="1" fill="hold">
                                          <p:stCondLst>
                                            <p:cond delay="0"/>
                                          </p:stCondLst>
                                        </p:cTn>
                                        <p:tgtEl>
                                          <p:spTgt spid="3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p:cTn id="26" dur="500" fill="hold"/>
                                        <p:tgtEl>
                                          <p:spTgt spid="52"/>
                                        </p:tgtEl>
                                        <p:attrNameLst>
                                          <p:attrName>ppt_w</p:attrName>
                                        </p:attrNameLst>
                                      </p:cBhvr>
                                      <p:tavLst>
                                        <p:tav tm="0">
                                          <p:val>
                                            <p:fltVal val="0"/>
                                          </p:val>
                                        </p:tav>
                                        <p:tav tm="100000">
                                          <p:val>
                                            <p:strVal val="#ppt_w"/>
                                          </p:val>
                                        </p:tav>
                                      </p:tavLst>
                                    </p:anim>
                                    <p:anim calcmode="lin" valueType="num">
                                      <p:cBhvr>
                                        <p:cTn id="27" dur="500" fill="hold"/>
                                        <p:tgtEl>
                                          <p:spTgt spid="52"/>
                                        </p:tgtEl>
                                        <p:attrNameLst>
                                          <p:attrName>ppt_h</p:attrName>
                                        </p:attrNameLst>
                                      </p:cBhvr>
                                      <p:tavLst>
                                        <p:tav tm="0">
                                          <p:val>
                                            <p:fltVal val="0"/>
                                          </p:val>
                                        </p:tav>
                                        <p:tav tm="100000">
                                          <p:val>
                                            <p:strVal val="#ppt_h"/>
                                          </p:val>
                                        </p:tav>
                                      </p:tavLst>
                                    </p:anim>
                                    <p:animEffect transition="in" filter="fade">
                                      <p:cBhvr>
                                        <p:cTn id="28" dur="500"/>
                                        <p:tgtEl>
                                          <p:spTgt spid="52"/>
                                        </p:tgtEl>
                                      </p:cBhvr>
                                    </p:animEffect>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5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p:cTn id="36" dur="500" fill="hold"/>
                                        <p:tgtEl>
                                          <p:spTgt spid="54"/>
                                        </p:tgtEl>
                                        <p:attrNameLst>
                                          <p:attrName>ppt_w</p:attrName>
                                        </p:attrNameLst>
                                      </p:cBhvr>
                                      <p:tavLst>
                                        <p:tav tm="0">
                                          <p:val>
                                            <p:fltVal val="0"/>
                                          </p:val>
                                        </p:tav>
                                        <p:tav tm="100000">
                                          <p:val>
                                            <p:strVal val="#ppt_w"/>
                                          </p:val>
                                        </p:tav>
                                      </p:tavLst>
                                    </p:anim>
                                    <p:anim calcmode="lin" valueType="num">
                                      <p:cBhvr>
                                        <p:cTn id="37" dur="500" fill="hold"/>
                                        <p:tgtEl>
                                          <p:spTgt spid="54"/>
                                        </p:tgtEl>
                                        <p:attrNameLst>
                                          <p:attrName>ppt_h</p:attrName>
                                        </p:attrNameLst>
                                      </p:cBhvr>
                                      <p:tavLst>
                                        <p:tav tm="0">
                                          <p:val>
                                            <p:fltVal val="0"/>
                                          </p:val>
                                        </p:tav>
                                        <p:tav tm="100000">
                                          <p:val>
                                            <p:strVal val="#ppt_h"/>
                                          </p:val>
                                        </p:tav>
                                      </p:tavLst>
                                    </p:anim>
                                    <p:animEffect transition="in" filter="fade">
                                      <p:cBhvr>
                                        <p:cTn id="38" dur="500"/>
                                        <p:tgtEl>
                                          <p:spTgt spid="54"/>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5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56"/>
                                        </p:tgtEl>
                                        <p:attrNameLst>
                                          <p:attrName>style.visibility</p:attrName>
                                        </p:attrNameLst>
                                      </p:cBhvr>
                                      <p:to>
                                        <p:strVal val="visible"/>
                                      </p:to>
                                    </p:set>
                                    <p:anim calcmode="lin" valueType="num">
                                      <p:cBhvr>
                                        <p:cTn id="46" dur="500" fill="hold"/>
                                        <p:tgtEl>
                                          <p:spTgt spid="56"/>
                                        </p:tgtEl>
                                        <p:attrNameLst>
                                          <p:attrName>ppt_w</p:attrName>
                                        </p:attrNameLst>
                                      </p:cBhvr>
                                      <p:tavLst>
                                        <p:tav tm="0">
                                          <p:val>
                                            <p:fltVal val="0"/>
                                          </p:val>
                                        </p:tav>
                                        <p:tav tm="100000">
                                          <p:val>
                                            <p:strVal val="#ppt_w"/>
                                          </p:val>
                                        </p:tav>
                                      </p:tavLst>
                                    </p:anim>
                                    <p:anim calcmode="lin" valueType="num">
                                      <p:cBhvr>
                                        <p:cTn id="47" dur="500" fill="hold"/>
                                        <p:tgtEl>
                                          <p:spTgt spid="56"/>
                                        </p:tgtEl>
                                        <p:attrNameLst>
                                          <p:attrName>ppt_h</p:attrName>
                                        </p:attrNameLst>
                                      </p:cBhvr>
                                      <p:tavLst>
                                        <p:tav tm="0">
                                          <p:val>
                                            <p:fltVal val="0"/>
                                          </p:val>
                                        </p:tav>
                                        <p:tav tm="100000">
                                          <p:val>
                                            <p:strVal val="#ppt_h"/>
                                          </p:val>
                                        </p:tav>
                                      </p:tavLst>
                                    </p:anim>
                                    <p:animEffect transition="in" filter="fade">
                                      <p:cBhvr>
                                        <p:cTn id="48" dur="500"/>
                                        <p:tgtEl>
                                          <p:spTgt spid="56"/>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5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Effect transition="in" filter="fade">
                                      <p:cBhvr>
                                        <p:cTn id="58" dur="500"/>
                                        <p:tgtEl>
                                          <p:spTgt spid="64"/>
                                        </p:tgtEl>
                                      </p:cBhvr>
                                    </p:animEffect>
                                  </p:childTnLst>
                                </p:cTn>
                              </p:par>
                            </p:childTnLst>
                          </p:cTn>
                        </p:par>
                        <p:par>
                          <p:cTn id="59" fill="hold">
                            <p:stCondLst>
                              <p:cond delay="500"/>
                            </p:stCondLst>
                            <p:childTnLst>
                              <p:par>
                                <p:cTn id="60" presetID="1" presetClass="entr" presetSubtype="0" fill="hold" grpId="0" nodeType="afterEffect">
                                  <p:stCondLst>
                                    <p:cond delay="0"/>
                                  </p:stCondLst>
                                  <p:iterate type="lt">
                                    <p:tmAbs val="100"/>
                                  </p:iterate>
                                  <p:childTnLst>
                                    <p:set>
                                      <p:cBhvr>
                                        <p:cTn id="61" dur="1" fill="hold">
                                          <p:stCondLst>
                                            <p:cond delay="0"/>
                                          </p:stCondLst>
                                        </p:cTn>
                                        <p:tgtEl>
                                          <p:spTgt spid="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p:cTn id="66" dur="500" fill="hold"/>
                                        <p:tgtEl>
                                          <p:spTgt spid="68"/>
                                        </p:tgtEl>
                                        <p:attrNameLst>
                                          <p:attrName>ppt_w</p:attrName>
                                        </p:attrNameLst>
                                      </p:cBhvr>
                                      <p:tavLst>
                                        <p:tav tm="0">
                                          <p:val>
                                            <p:fltVal val="0"/>
                                          </p:val>
                                        </p:tav>
                                        <p:tav tm="100000">
                                          <p:val>
                                            <p:strVal val="#ppt_w"/>
                                          </p:val>
                                        </p:tav>
                                      </p:tavLst>
                                    </p:anim>
                                    <p:anim calcmode="lin" valueType="num">
                                      <p:cBhvr>
                                        <p:cTn id="67" dur="500" fill="hold"/>
                                        <p:tgtEl>
                                          <p:spTgt spid="68"/>
                                        </p:tgtEl>
                                        <p:attrNameLst>
                                          <p:attrName>ppt_h</p:attrName>
                                        </p:attrNameLst>
                                      </p:cBhvr>
                                      <p:tavLst>
                                        <p:tav tm="0">
                                          <p:val>
                                            <p:fltVal val="0"/>
                                          </p:val>
                                        </p:tav>
                                        <p:tav tm="100000">
                                          <p:val>
                                            <p:strVal val="#ppt_h"/>
                                          </p:val>
                                        </p:tav>
                                      </p:tavLst>
                                    </p:anim>
                                    <p:animEffect transition="in" filter="fade">
                                      <p:cBhvr>
                                        <p:cTn id="68" dur="500"/>
                                        <p:tgtEl>
                                          <p:spTgt spid="68"/>
                                        </p:tgtEl>
                                      </p:cBhvr>
                                    </p:animEffect>
                                  </p:childTnLst>
                                </p:cTn>
                              </p:par>
                            </p:childTnLst>
                          </p:cTn>
                        </p:par>
                        <p:par>
                          <p:cTn id="69" fill="hold">
                            <p:stCondLst>
                              <p:cond delay="500"/>
                            </p:stCondLst>
                            <p:childTnLst>
                              <p:par>
                                <p:cTn id="70" presetID="1" presetClass="entr" presetSubtype="0" fill="hold" grpId="0" nodeType="afterEffect">
                                  <p:stCondLst>
                                    <p:cond delay="0"/>
                                  </p:stCondLst>
                                  <p:iterate type="lt">
                                    <p:tmAbs val="100"/>
                                  </p:iterate>
                                  <p:childTnLst>
                                    <p:set>
                                      <p:cBhvr>
                                        <p:cTn id="71" dur="1" fill="hold">
                                          <p:stCondLst>
                                            <p:cond delay="0"/>
                                          </p:stCondLst>
                                        </p:cTn>
                                        <p:tgtEl>
                                          <p:spTgt spid="6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72"/>
                                        </p:tgtEl>
                                        <p:attrNameLst>
                                          <p:attrName>style.visibility</p:attrName>
                                        </p:attrNameLst>
                                      </p:cBhvr>
                                      <p:to>
                                        <p:strVal val="visible"/>
                                      </p:to>
                                    </p:set>
                                    <p:anim calcmode="lin" valueType="num">
                                      <p:cBhvr>
                                        <p:cTn id="76" dur="500" fill="hold"/>
                                        <p:tgtEl>
                                          <p:spTgt spid="72"/>
                                        </p:tgtEl>
                                        <p:attrNameLst>
                                          <p:attrName>ppt_w</p:attrName>
                                        </p:attrNameLst>
                                      </p:cBhvr>
                                      <p:tavLst>
                                        <p:tav tm="0">
                                          <p:val>
                                            <p:fltVal val="0"/>
                                          </p:val>
                                        </p:tav>
                                        <p:tav tm="100000">
                                          <p:val>
                                            <p:strVal val="#ppt_w"/>
                                          </p:val>
                                        </p:tav>
                                      </p:tavLst>
                                    </p:anim>
                                    <p:anim calcmode="lin" valueType="num">
                                      <p:cBhvr>
                                        <p:cTn id="77" dur="500" fill="hold"/>
                                        <p:tgtEl>
                                          <p:spTgt spid="72"/>
                                        </p:tgtEl>
                                        <p:attrNameLst>
                                          <p:attrName>ppt_h</p:attrName>
                                        </p:attrNameLst>
                                      </p:cBhvr>
                                      <p:tavLst>
                                        <p:tav tm="0">
                                          <p:val>
                                            <p:fltVal val="0"/>
                                          </p:val>
                                        </p:tav>
                                        <p:tav tm="100000">
                                          <p:val>
                                            <p:strVal val="#ppt_h"/>
                                          </p:val>
                                        </p:tav>
                                      </p:tavLst>
                                    </p:anim>
                                    <p:animEffect transition="in" filter="fade">
                                      <p:cBhvr>
                                        <p:cTn id="78" dur="500"/>
                                        <p:tgtEl>
                                          <p:spTgt spid="72"/>
                                        </p:tgtEl>
                                      </p:cBhvr>
                                    </p:animEffect>
                                  </p:childTnLst>
                                </p:cTn>
                              </p:par>
                            </p:childTnLst>
                          </p:cTn>
                        </p:par>
                        <p:par>
                          <p:cTn id="79" fill="hold">
                            <p:stCondLst>
                              <p:cond delay="500"/>
                            </p:stCondLst>
                            <p:childTnLst>
                              <p:par>
                                <p:cTn id="80" presetID="1" presetClass="entr" presetSubtype="0" fill="hold" grpId="0" nodeType="afterEffect">
                                  <p:stCondLst>
                                    <p:cond delay="0"/>
                                  </p:stCondLst>
                                  <p:iterate type="lt">
                                    <p:tmAbs val="100"/>
                                  </p:iterate>
                                  <p:childTnLst>
                                    <p:set>
                                      <p:cBhvr>
                                        <p:cTn id="81"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9" grpId="0" animBg="1"/>
      <p:bldP spid="30" grpId="0"/>
      <p:bldP spid="52" grpId="0" animBg="1"/>
      <p:bldP spid="53" grpId="0"/>
      <p:bldP spid="54" grpId="0" animBg="1"/>
      <p:bldP spid="55" grpId="0"/>
      <p:bldP spid="56" grpId="0" animBg="1"/>
      <p:bldP spid="57" grpId="0"/>
      <p:bldP spid="64" grpId="0" animBg="1"/>
      <p:bldP spid="67" grpId="0"/>
      <p:bldP spid="68" grpId="0" animBg="1"/>
      <p:bldP spid="69" grpId="0"/>
      <p:bldP spid="72" grpId="0" animBg="1"/>
      <p:bldP spid="73"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网络扫描</a:t>
              </a:r>
            </a:p>
          </p:txBody>
        </p:sp>
      </p:grpSp>
      <p:sp>
        <p:nvSpPr>
          <p:cNvPr id="8" name="矩形 7">
            <a:extLst>
              <a:ext uri="{FF2B5EF4-FFF2-40B4-BE49-F238E27FC236}">
                <a16:creationId xmlns:a16="http://schemas.microsoft.com/office/drawing/2014/main" id="{A7D84B3F-B3D4-5A80-54C3-0360D395798C}"/>
              </a:ext>
            </a:extLst>
          </p:cNvPr>
          <p:cNvSpPr/>
          <p:nvPr/>
        </p:nvSpPr>
        <p:spPr>
          <a:xfrm>
            <a:off x="933106" y="1752335"/>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主机发现</a:t>
            </a:r>
          </a:p>
        </p:txBody>
      </p:sp>
      <p:sp>
        <p:nvSpPr>
          <p:cNvPr id="27" name="矩形 26">
            <a:extLst>
              <a:ext uri="{FF2B5EF4-FFF2-40B4-BE49-F238E27FC236}">
                <a16:creationId xmlns:a16="http://schemas.microsoft.com/office/drawing/2014/main" id="{A007D56D-59C5-4CBB-27D4-272EB4464BBF}"/>
              </a:ext>
            </a:extLst>
          </p:cNvPr>
          <p:cNvSpPr/>
          <p:nvPr/>
        </p:nvSpPr>
        <p:spPr>
          <a:xfrm>
            <a:off x="933106" y="5308662"/>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漏洞扫描</a:t>
            </a:r>
          </a:p>
        </p:txBody>
      </p:sp>
      <p:sp>
        <p:nvSpPr>
          <p:cNvPr id="20" name="矩形 19">
            <a:extLst>
              <a:ext uri="{FF2B5EF4-FFF2-40B4-BE49-F238E27FC236}">
                <a16:creationId xmlns:a16="http://schemas.microsoft.com/office/drawing/2014/main" id="{519E55CB-4A8B-1840-13B3-7B0136C8C1FA}"/>
              </a:ext>
            </a:extLst>
          </p:cNvPr>
          <p:cNvSpPr/>
          <p:nvPr/>
        </p:nvSpPr>
        <p:spPr>
          <a:xfrm>
            <a:off x="933106" y="4123219"/>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操作系统检测</a:t>
            </a:r>
          </a:p>
        </p:txBody>
      </p:sp>
      <p:sp>
        <p:nvSpPr>
          <p:cNvPr id="21" name="矩形 20">
            <a:extLst>
              <a:ext uri="{FF2B5EF4-FFF2-40B4-BE49-F238E27FC236}">
                <a16:creationId xmlns:a16="http://schemas.microsoft.com/office/drawing/2014/main" id="{A083B301-375E-D4D2-C1B8-B6FA53A8F44B}"/>
              </a:ext>
            </a:extLst>
          </p:cNvPr>
          <p:cNvSpPr/>
          <p:nvPr/>
        </p:nvSpPr>
        <p:spPr>
          <a:xfrm>
            <a:off x="933106" y="2937777"/>
            <a:ext cx="1979796"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端口扫描</a:t>
            </a:r>
          </a:p>
        </p:txBody>
      </p:sp>
      <p:pic>
        <p:nvPicPr>
          <p:cNvPr id="35" name="图片 34">
            <a:extLst>
              <a:ext uri="{FF2B5EF4-FFF2-40B4-BE49-F238E27FC236}">
                <a16:creationId xmlns:a16="http://schemas.microsoft.com/office/drawing/2014/main" id="{3BF5C721-6E16-44D3-D80C-9CDB1F558F40}"/>
              </a:ext>
            </a:extLst>
          </p:cNvPr>
          <p:cNvPicPr>
            <a:picLocks noChangeAspect="1"/>
          </p:cNvPicPr>
          <p:nvPr/>
        </p:nvPicPr>
        <p:blipFill>
          <a:blip r:embed="rId3"/>
          <a:stretch>
            <a:fillRect/>
          </a:stretch>
        </p:blipFill>
        <p:spPr>
          <a:xfrm>
            <a:off x="3715125" y="1149910"/>
            <a:ext cx="4643295" cy="5262678"/>
          </a:xfrm>
          <a:prstGeom prst="rect">
            <a:avLst/>
          </a:prstGeom>
        </p:spPr>
      </p:pic>
      <p:sp>
        <p:nvSpPr>
          <p:cNvPr id="6" name="文本框 5">
            <a:extLst>
              <a:ext uri="{FF2B5EF4-FFF2-40B4-BE49-F238E27FC236}">
                <a16:creationId xmlns:a16="http://schemas.microsoft.com/office/drawing/2014/main" id="{9CB9734F-12DE-78BE-C4F8-FCD99D688319}"/>
              </a:ext>
            </a:extLst>
          </p:cNvPr>
          <p:cNvSpPr txBox="1"/>
          <p:nvPr/>
        </p:nvSpPr>
        <p:spPr>
          <a:xfrm>
            <a:off x="8634368" y="2075380"/>
            <a:ext cx="3252832" cy="646331"/>
          </a:xfrm>
          <a:prstGeom prst="rect">
            <a:avLst/>
          </a:prstGeom>
          <a:noFill/>
        </p:spPr>
        <p:txBody>
          <a:bodyPr wrap="square" rtlCol="0">
            <a:spAutoFit/>
          </a:bodyPr>
          <a:lstStyle/>
          <a:p>
            <a:pPr algn="ctr"/>
            <a:r>
              <a:rPr lang="zh-CN" altLang="en-US" b="1" dirty="0">
                <a:solidFill>
                  <a:schemeClr val="accent4"/>
                </a:solidFill>
              </a:rPr>
              <a:t>网络扫描工具</a:t>
            </a:r>
            <a:endParaRPr lang="en-US" altLang="zh-CN" b="1" dirty="0">
              <a:solidFill>
                <a:schemeClr val="accent4"/>
              </a:solidFill>
            </a:endParaRPr>
          </a:p>
          <a:p>
            <a:pPr algn="ctr"/>
            <a:r>
              <a:rPr lang="zh-CN" altLang="en-US" b="1" dirty="0">
                <a:solidFill>
                  <a:schemeClr val="accent4"/>
                </a:solidFill>
              </a:rPr>
              <a:t>（</a:t>
            </a:r>
            <a:r>
              <a:rPr lang="en-US" altLang="zh-CN" b="1" dirty="0">
                <a:solidFill>
                  <a:schemeClr val="accent4"/>
                </a:solidFill>
              </a:rPr>
              <a:t> Nmap</a:t>
            </a:r>
            <a:r>
              <a:rPr lang="zh-CN" altLang="en-US" b="1" dirty="0">
                <a:solidFill>
                  <a:schemeClr val="accent4"/>
                </a:solidFill>
              </a:rPr>
              <a:t>、</a:t>
            </a:r>
            <a:r>
              <a:rPr lang="en-US" altLang="zh-CN" b="1" dirty="0">
                <a:solidFill>
                  <a:schemeClr val="accent4"/>
                </a:solidFill>
              </a:rPr>
              <a:t>SuperScan</a:t>
            </a:r>
            <a:r>
              <a:rPr lang="zh-CN" altLang="en-US" b="1" dirty="0">
                <a:solidFill>
                  <a:schemeClr val="accent4"/>
                </a:solidFill>
              </a:rPr>
              <a:t>、</a:t>
            </a:r>
            <a:r>
              <a:rPr lang="en-US" altLang="zh-CN" b="1" dirty="0">
                <a:solidFill>
                  <a:schemeClr val="accent4"/>
                </a:solidFill>
              </a:rPr>
              <a:t>Queso</a:t>
            </a:r>
            <a:r>
              <a:rPr lang="zh-CN" altLang="en-US" b="1" dirty="0">
                <a:solidFill>
                  <a:schemeClr val="accent4"/>
                </a:solidFill>
              </a:rPr>
              <a:t>等）</a:t>
            </a:r>
          </a:p>
        </p:txBody>
      </p:sp>
      <p:sp>
        <p:nvSpPr>
          <p:cNvPr id="37" name="文本框 36">
            <a:extLst>
              <a:ext uri="{FF2B5EF4-FFF2-40B4-BE49-F238E27FC236}">
                <a16:creationId xmlns:a16="http://schemas.microsoft.com/office/drawing/2014/main" id="{A8996F39-56A0-212C-AA1B-63312B0BC02A}"/>
              </a:ext>
            </a:extLst>
          </p:cNvPr>
          <p:cNvSpPr txBox="1"/>
          <p:nvPr/>
        </p:nvSpPr>
        <p:spPr>
          <a:xfrm>
            <a:off x="8870128" y="2793866"/>
            <a:ext cx="2781312" cy="369332"/>
          </a:xfrm>
          <a:prstGeom prst="rect">
            <a:avLst/>
          </a:prstGeom>
          <a:noFill/>
        </p:spPr>
        <p:txBody>
          <a:bodyPr wrap="square" rtlCol="0">
            <a:spAutoFit/>
          </a:bodyPr>
          <a:lstStyle/>
          <a:p>
            <a:pPr algn="ctr"/>
            <a:r>
              <a:rPr lang="zh-CN" altLang="en-US" b="1" dirty="0">
                <a:solidFill>
                  <a:schemeClr val="accent1"/>
                </a:solidFill>
              </a:rPr>
              <a:t>网络安全的“双刃剑”</a:t>
            </a:r>
          </a:p>
        </p:txBody>
      </p:sp>
    </p:spTree>
    <p:custDataLst>
      <p:tags r:id="rId1"/>
    </p:custDataLst>
    <p:extLst>
      <p:ext uri="{BB962C8B-B14F-4D97-AF65-F5344CB8AC3E}">
        <p14:creationId xmlns:p14="http://schemas.microsoft.com/office/powerpoint/2010/main" val="1089471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6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800" decel="100000"/>
                                        <p:tgtEl>
                                          <p:spTgt spid="35"/>
                                        </p:tgtEl>
                                      </p:cBhvr>
                                    </p:animEffect>
                                    <p:anim calcmode="lin" valueType="num">
                                      <p:cBhvr>
                                        <p:cTn id="8" dur="800" decel="100000" fill="hold"/>
                                        <p:tgtEl>
                                          <p:spTgt spid="35"/>
                                        </p:tgtEl>
                                        <p:attrNameLst>
                                          <p:attrName>style.rotation</p:attrName>
                                        </p:attrNameLst>
                                      </p:cBhvr>
                                      <p:tavLst>
                                        <p:tav tm="0">
                                          <p:val>
                                            <p:fltVal val="-90"/>
                                          </p:val>
                                        </p:tav>
                                        <p:tav tm="100000">
                                          <p:val>
                                            <p:fltVal val="0"/>
                                          </p:val>
                                        </p:tav>
                                      </p:tavLst>
                                    </p:anim>
                                    <p:anim calcmode="lin" valueType="num">
                                      <p:cBhvr>
                                        <p:cTn id="9" dur="800" decel="100000" fill="hold"/>
                                        <p:tgtEl>
                                          <p:spTgt spid="35"/>
                                        </p:tgtEl>
                                        <p:attrNameLst>
                                          <p:attrName>ppt_x</p:attrName>
                                        </p:attrNameLst>
                                      </p:cBhvr>
                                      <p:tavLst>
                                        <p:tav tm="0">
                                          <p:val>
                                            <p:strVal val="#ppt_x+0.4"/>
                                          </p:val>
                                        </p:tav>
                                        <p:tav tm="100000">
                                          <p:val>
                                            <p:strVal val="#ppt_x-0.05"/>
                                          </p:val>
                                        </p:tav>
                                      </p:tavLst>
                                    </p:anim>
                                    <p:anim calcmode="lin" valueType="num">
                                      <p:cBhvr>
                                        <p:cTn id="10" dur="800" decel="100000" fill="hold"/>
                                        <p:tgtEl>
                                          <p:spTgt spid="3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5"/>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800" decel="100000"/>
                                        <p:tgtEl>
                                          <p:spTgt spid="6"/>
                                        </p:tgtEl>
                                      </p:cBhvr>
                                    </p:animEffect>
                                    <p:anim calcmode="lin" valueType="num">
                                      <p:cBhvr>
                                        <p:cTn id="16" dur="800" decel="100000" fill="hold"/>
                                        <p:tgtEl>
                                          <p:spTgt spid="6"/>
                                        </p:tgtEl>
                                        <p:attrNameLst>
                                          <p:attrName>style.rotation</p:attrName>
                                        </p:attrNameLst>
                                      </p:cBhvr>
                                      <p:tavLst>
                                        <p:tav tm="0">
                                          <p:val>
                                            <p:fltVal val="-90"/>
                                          </p:val>
                                        </p:tav>
                                        <p:tav tm="100000">
                                          <p:val>
                                            <p:fltVal val="0"/>
                                          </p:val>
                                        </p:tav>
                                      </p:tavLst>
                                    </p:anim>
                                    <p:anim calcmode="lin" valueType="num">
                                      <p:cBhvr>
                                        <p:cTn id="17" dur="800" decel="100000" fill="hold"/>
                                        <p:tgtEl>
                                          <p:spTgt spid="6"/>
                                        </p:tgtEl>
                                        <p:attrNameLst>
                                          <p:attrName>ppt_x</p:attrName>
                                        </p:attrNameLst>
                                      </p:cBhvr>
                                      <p:tavLst>
                                        <p:tav tm="0">
                                          <p:val>
                                            <p:strVal val="#ppt_x+0.4"/>
                                          </p:val>
                                        </p:tav>
                                        <p:tav tm="100000">
                                          <p:val>
                                            <p:strVal val="#ppt_x-0.05"/>
                                          </p:val>
                                        </p:tav>
                                      </p:tavLst>
                                    </p:anim>
                                    <p:anim calcmode="lin" valueType="num">
                                      <p:cBhvr>
                                        <p:cTn id="18" dur="800" decel="100000" fill="hold"/>
                                        <p:tgtEl>
                                          <p:spTgt spid="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p:tgtEl>
                                          <p:spTgt spid="37"/>
                                        </p:tgtEl>
                                        <p:attrNameLst>
                                          <p:attrName>ppt_y</p:attrName>
                                        </p:attrNameLst>
                                      </p:cBhvr>
                                      <p:tavLst>
                                        <p:tav tm="0">
                                          <p:val>
                                            <p:strVal val="#ppt_y-#ppt_h*1.125000"/>
                                          </p:val>
                                        </p:tav>
                                        <p:tav tm="100000">
                                          <p:val>
                                            <p:strVal val="#ppt_y"/>
                                          </p:val>
                                        </p:tav>
                                      </p:tavLst>
                                    </p:anim>
                                    <p:animEffect transition="in" filter="wipe(down)">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28" name="íşlïḍè">
            <a:extLst>
              <a:ext uri="{FF2B5EF4-FFF2-40B4-BE49-F238E27FC236}">
                <a16:creationId xmlns:a16="http://schemas.microsoft.com/office/drawing/2014/main" id="{D62AAFFB-A297-C716-F68B-6333D5AD3757}"/>
              </a:ext>
            </a:extLst>
          </p:cNvPr>
          <p:cNvSpPr txBox="1"/>
          <p:nvPr/>
        </p:nvSpPr>
        <p:spPr>
          <a:xfrm>
            <a:off x="1297408" y="1160980"/>
            <a:ext cx="10589792" cy="746761"/>
          </a:xfrm>
          <a:prstGeom prst="rect">
            <a:avLst/>
          </a:prstGeom>
          <a:noFill/>
        </p:spPr>
        <p:txBody>
          <a:bodyPr wrap="square" lIns="91440" tIns="45720" rIns="91440" bIns="45720" anchor="ctr">
            <a:noAutofit/>
          </a:bodyPr>
          <a:lstStyle/>
          <a:p>
            <a:r>
              <a:rPr lang="zh-CN" altLang="en-US" b="1" dirty="0"/>
              <a:t>网络中传输的数据大部分都是</a:t>
            </a:r>
            <a:r>
              <a:rPr lang="zh-CN" altLang="en-US" b="1" dirty="0">
                <a:solidFill>
                  <a:schemeClr val="accent1"/>
                </a:solidFill>
              </a:rPr>
              <a:t>明文</a:t>
            </a:r>
            <a:r>
              <a:rPr lang="zh-CN" altLang="en-US" b="1" dirty="0"/>
              <a:t>形式。如果攻击者对网络进行监听并截获了包含有大量明文信息的一系列分组，则可从这些分组中直接分析出</a:t>
            </a:r>
            <a:r>
              <a:rPr lang="zh-CN" altLang="en-US" b="1" dirty="0">
                <a:solidFill>
                  <a:schemeClr val="accent1"/>
                </a:solidFill>
              </a:rPr>
              <a:t>账号</a:t>
            </a:r>
            <a:r>
              <a:rPr lang="zh-CN" altLang="en-US" b="1" dirty="0"/>
              <a:t>、</a:t>
            </a:r>
            <a:r>
              <a:rPr lang="zh-CN" altLang="en-US" b="1" dirty="0">
                <a:solidFill>
                  <a:schemeClr val="accent1"/>
                </a:solidFill>
              </a:rPr>
              <a:t>密码</a:t>
            </a:r>
            <a:r>
              <a:rPr lang="zh-CN" altLang="en-US" b="1" dirty="0"/>
              <a:t>等敏感信息。</a:t>
            </a:r>
            <a:endParaRPr lang="en-US" altLang="zh-CN" b="1" dirty="0"/>
          </a:p>
        </p:txBody>
      </p:sp>
      <p:sp>
        <p:nvSpPr>
          <p:cNvPr id="29" name="矩形 28">
            <a:extLst>
              <a:ext uri="{FF2B5EF4-FFF2-40B4-BE49-F238E27FC236}">
                <a16:creationId xmlns:a16="http://schemas.microsoft.com/office/drawing/2014/main" id="{6F58980F-E63C-5B38-72A4-8C4A1CB4B56A}"/>
              </a:ext>
            </a:extLst>
          </p:cNvPr>
          <p:cNvSpPr/>
          <p:nvPr/>
        </p:nvSpPr>
        <p:spPr>
          <a:xfrm>
            <a:off x="1040431" y="12596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şlïḍè">
            <a:extLst>
              <a:ext uri="{FF2B5EF4-FFF2-40B4-BE49-F238E27FC236}">
                <a16:creationId xmlns:a16="http://schemas.microsoft.com/office/drawing/2014/main" id="{9CC282A0-44D0-8BC2-6F7B-620D61093E82}"/>
              </a:ext>
            </a:extLst>
          </p:cNvPr>
          <p:cNvSpPr txBox="1"/>
          <p:nvPr/>
        </p:nvSpPr>
        <p:spPr>
          <a:xfrm>
            <a:off x="1297408" y="1907741"/>
            <a:ext cx="10589792" cy="450843"/>
          </a:xfrm>
          <a:prstGeom prst="rect">
            <a:avLst/>
          </a:prstGeom>
          <a:noFill/>
        </p:spPr>
        <p:txBody>
          <a:bodyPr wrap="square" lIns="91440" tIns="45720" rIns="91440" bIns="45720" anchor="ctr">
            <a:noAutofit/>
          </a:bodyPr>
          <a:lstStyle/>
          <a:p>
            <a:r>
              <a:rPr lang="zh-CN" altLang="en-US" b="1" dirty="0"/>
              <a:t>常见的网络监听类型有：</a:t>
            </a:r>
            <a:endParaRPr lang="en-US" altLang="zh-CN" b="1" dirty="0"/>
          </a:p>
        </p:txBody>
      </p:sp>
      <p:sp>
        <p:nvSpPr>
          <p:cNvPr id="44" name="矩形 43">
            <a:extLst>
              <a:ext uri="{FF2B5EF4-FFF2-40B4-BE49-F238E27FC236}">
                <a16:creationId xmlns:a16="http://schemas.microsoft.com/office/drawing/2014/main" id="{21CE3550-8821-FEBE-C29F-838892E94C33}"/>
              </a:ext>
            </a:extLst>
          </p:cNvPr>
          <p:cNvSpPr/>
          <p:nvPr/>
        </p:nvSpPr>
        <p:spPr>
          <a:xfrm>
            <a:off x="1040431" y="20064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7D84B3F-B3D4-5A80-54C3-0360D395798C}"/>
              </a:ext>
            </a:extLst>
          </p:cNvPr>
          <p:cNvSpPr/>
          <p:nvPr/>
        </p:nvSpPr>
        <p:spPr>
          <a:xfrm>
            <a:off x="1411311" y="2429080"/>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1411311" y="3033309"/>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1411311" y="3637538"/>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Tree>
    <p:custDataLst>
      <p:tags r:id="rId1"/>
    </p:custDataLst>
    <p:extLst>
      <p:ext uri="{BB962C8B-B14F-4D97-AF65-F5344CB8AC3E}">
        <p14:creationId xmlns:p14="http://schemas.microsoft.com/office/powerpoint/2010/main" val="202912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 calcmode="lin" valueType="num">
                                      <p:cBhvr>
                                        <p:cTn id="26" dur="500" fill="hold"/>
                                        <p:tgtEl>
                                          <p:spTgt spid="44"/>
                                        </p:tgtEl>
                                        <p:attrNameLst>
                                          <p:attrName>style.rotation</p:attrName>
                                        </p:attrNameLst>
                                      </p:cBhvr>
                                      <p:tavLst>
                                        <p:tav tm="0">
                                          <p:val>
                                            <p:fltVal val="360"/>
                                          </p:val>
                                        </p:tav>
                                        <p:tav tm="100000">
                                          <p:val>
                                            <p:fltVal val="0"/>
                                          </p:val>
                                        </p:tav>
                                      </p:tavLst>
                                    </p:anim>
                                    <p:animEffect transition="in" filter="fade">
                                      <p:cBhvr>
                                        <p:cTn id="27" dur="500"/>
                                        <p:tgtEl>
                                          <p:spTgt spid="4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fltVal val="0"/>
                                          </p:val>
                                        </p:tav>
                                        <p:tav tm="100000">
                                          <p:val>
                                            <p:strVal val="#ppt_w"/>
                                          </p:val>
                                        </p:tav>
                                      </p:tavLst>
                                    </p:anim>
                                    <p:anim calcmode="lin" valueType="num">
                                      <p:cBhvr>
                                        <p:cTn id="50" dur="500" fill="hold"/>
                                        <p:tgtEl>
                                          <p:spTgt spid="46"/>
                                        </p:tgtEl>
                                        <p:attrNameLst>
                                          <p:attrName>ppt_h</p:attrName>
                                        </p:attrNameLst>
                                      </p:cBhvr>
                                      <p:tavLst>
                                        <p:tav tm="0">
                                          <p:val>
                                            <p:fltVal val="0"/>
                                          </p:val>
                                        </p:tav>
                                        <p:tav tm="100000">
                                          <p:val>
                                            <p:strVal val="#ppt_h"/>
                                          </p:val>
                                        </p:tav>
                                      </p:tavLst>
                                    </p:anim>
                                    <p:animEffect transition="in" filter="fade">
                                      <p:cBhvr>
                                        <p:cTn id="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43" grpId="0"/>
      <p:bldP spid="44" grpId="0" animBg="1"/>
      <p:bldP spid="8" grpId="0" animBg="1"/>
      <p:bldP spid="45" grpId="0" animBg="1"/>
      <p:bldP spid="46"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12" name="íşlïḍè">
            <a:extLst>
              <a:ext uri="{FF2B5EF4-FFF2-40B4-BE49-F238E27FC236}">
                <a16:creationId xmlns:a16="http://schemas.microsoft.com/office/drawing/2014/main" id="{7672FCC7-C3FB-954A-258E-599C69C3FD28}"/>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分组嗅探器（</a:t>
            </a:r>
            <a:r>
              <a:rPr lang="en-US" altLang="zh-CN" b="1" dirty="0"/>
              <a:t>Packet Sniffer</a:t>
            </a:r>
            <a:r>
              <a:rPr lang="zh-CN" altLang="en-US" b="1" dirty="0"/>
              <a:t>）是一种网络监听工具软件，它运行在网络中的某台主机上，</a:t>
            </a:r>
            <a:r>
              <a:rPr lang="zh-CN" altLang="en-US" b="1" dirty="0">
                <a:solidFill>
                  <a:schemeClr val="accent1">
                    <a:lumMod val="75000"/>
                  </a:schemeClr>
                </a:solidFill>
              </a:rPr>
              <a:t>被动接收所有出入该主机的网络适配器（网卡）的数据链路层协议数据单元</a:t>
            </a:r>
            <a:r>
              <a:rPr lang="zh-CN" altLang="en-US" b="1" dirty="0"/>
              <a:t>（即帧）。</a:t>
            </a:r>
            <a:endParaRPr lang="en-US" altLang="zh-CN" b="1" dirty="0"/>
          </a:p>
        </p:txBody>
      </p:sp>
      <p:sp>
        <p:nvSpPr>
          <p:cNvPr id="13" name="矩形 12">
            <a:extLst>
              <a:ext uri="{FF2B5EF4-FFF2-40B4-BE49-F238E27FC236}">
                <a16:creationId xmlns:a16="http://schemas.microsoft.com/office/drawing/2014/main" id="{3506E9C9-C58F-A7AE-2B39-6C777304A0E8}"/>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91270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对话气泡: 矩形 4">
            <a:extLst>
              <a:ext uri="{FF2B5EF4-FFF2-40B4-BE49-F238E27FC236}">
                <a16:creationId xmlns:a16="http://schemas.microsoft.com/office/drawing/2014/main" id="{67F414FD-3C8E-B29E-43D8-D3C6B3DE4B20}"/>
              </a:ext>
            </a:extLst>
          </p:cNvPr>
          <p:cNvSpPr/>
          <p:nvPr/>
        </p:nvSpPr>
        <p:spPr>
          <a:xfrm>
            <a:off x="453911" y="4000912"/>
            <a:ext cx="5635511" cy="1927478"/>
          </a:xfrm>
          <a:prstGeom prst="wedgeRectCallout">
            <a:avLst>
              <a:gd name="adj1" fmla="val 55393"/>
              <a:gd name="adj2" fmla="val -8536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t>         某个内网主机（</a:t>
            </a:r>
            <a:r>
              <a:rPr lang="en-US" altLang="zh-CN" b="1" dirty="0"/>
              <a:t>IP</a:t>
            </a:r>
            <a:r>
              <a:rPr lang="zh-CN" altLang="en-US" b="1" dirty="0"/>
              <a:t>地址为</a:t>
            </a:r>
            <a:r>
              <a:rPr lang="en-US" altLang="zh-CN" b="1" dirty="0"/>
              <a:t>192.168.124.2</a:t>
            </a:r>
            <a:r>
              <a:rPr lang="zh-CN" altLang="en-US" b="1" dirty="0"/>
              <a:t>）访问湖南科技大学官网（</a:t>
            </a:r>
            <a:r>
              <a:rPr lang="en-US" altLang="zh-CN" b="1" dirty="0"/>
              <a:t>IP</a:t>
            </a:r>
            <a:r>
              <a:rPr lang="zh-CN" altLang="en-US" b="1" dirty="0"/>
              <a:t>地址为</a:t>
            </a:r>
            <a:r>
              <a:rPr lang="en-US" altLang="zh-CN" b="1" dirty="0"/>
              <a:t>218.75.230.30</a:t>
            </a:r>
            <a:r>
              <a:rPr lang="zh-CN" altLang="en-US" b="1" dirty="0"/>
              <a:t>）的过程中，主机中的分组嗅探器软件</a:t>
            </a:r>
            <a:r>
              <a:rPr lang="en-US" altLang="zh-CN" b="1" dirty="0"/>
              <a:t>Wireshark</a:t>
            </a:r>
            <a:r>
              <a:rPr lang="zh-CN" altLang="en-US" b="1" dirty="0"/>
              <a:t>捕获到的出入该主机网络适配器的一系列相关分组。</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12" name="íşlïḍè">
            <a:extLst>
              <a:ext uri="{FF2B5EF4-FFF2-40B4-BE49-F238E27FC236}">
                <a16:creationId xmlns:a16="http://schemas.microsoft.com/office/drawing/2014/main" id="{7672FCC7-C3FB-954A-258E-599C69C3FD28}"/>
              </a:ext>
            </a:extLst>
          </p:cNvPr>
          <p:cNvSpPr txBox="1"/>
          <p:nvPr/>
        </p:nvSpPr>
        <p:spPr>
          <a:xfrm>
            <a:off x="1190083" y="1994313"/>
            <a:ext cx="4905918" cy="1255425"/>
          </a:xfrm>
          <a:prstGeom prst="rect">
            <a:avLst/>
          </a:prstGeom>
          <a:noFill/>
        </p:spPr>
        <p:txBody>
          <a:bodyPr wrap="square" lIns="91440" tIns="45720" rIns="91440" bIns="45720" anchor="ctr">
            <a:noAutofit/>
          </a:bodyPr>
          <a:lstStyle/>
          <a:p>
            <a:r>
              <a:rPr lang="zh-CN" altLang="en-US" b="1" dirty="0"/>
              <a:t>分组嗅探器（</a:t>
            </a:r>
            <a:r>
              <a:rPr lang="en-US" altLang="zh-CN" b="1" dirty="0"/>
              <a:t>Packet Sniffer</a:t>
            </a:r>
            <a:r>
              <a:rPr lang="zh-CN" altLang="en-US" b="1" dirty="0"/>
              <a:t>）是一种网络监听工具软件，它运行在网络中的某台主机上，</a:t>
            </a:r>
            <a:r>
              <a:rPr lang="zh-CN" altLang="en-US" b="1" dirty="0">
                <a:solidFill>
                  <a:schemeClr val="accent1">
                    <a:lumMod val="75000"/>
                  </a:schemeClr>
                </a:solidFill>
              </a:rPr>
              <a:t>被动接收所有出入该主机的网络适配器（网卡）的数据链路层协议数据单元</a:t>
            </a:r>
            <a:r>
              <a:rPr lang="zh-CN" altLang="en-US" b="1" dirty="0"/>
              <a:t>（即帧）。</a:t>
            </a:r>
            <a:endParaRPr lang="en-US" altLang="zh-CN" b="1" dirty="0"/>
          </a:p>
        </p:txBody>
      </p:sp>
      <p:sp>
        <p:nvSpPr>
          <p:cNvPr id="13" name="矩形 12">
            <a:extLst>
              <a:ext uri="{FF2B5EF4-FFF2-40B4-BE49-F238E27FC236}">
                <a16:creationId xmlns:a16="http://schemas.microsoft.com/office/drawing/2014/main" id="{3506E9C9-C58F-A7AE-2B39-6C777304A0E8}"/>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916BBA7D-1B15-66C9-7FEC-FB7543C6A7E8}"/>
              </a:ext>
            </a:extLst>
          </p:cNvPr>
          <p:cNvPicPr>
            <a:picLocks noChangeAspect="1"/>
          </p:cNvPicPr>
          <p:nvPr/>
        </p:nvPicPr>
        <p:blipFill>
          <a:blip r:embed="rId3"/>
          <a:stretch>
            <a:fillRect/>
          </a:stretch>
        </p:blipFill>
        <p:spPr>
          <a:xfrm>
            <a:off x="6447365" y="1994313"/>
            <a:ext cx="5050376" cy="4345877"/>
          </a:xfrm>
          <a:prstGeom prst="rect">
            <a:avLst/>
          </a:prstGeom>
        </p:spPr>
      </p:pic>
    </p:spTree>
    <p:custDataLst>
      <p:tags r:id="rId1"/>
    </p:custDataLst>
    <p:extLst>
      <p:ext uri="{BB962C8B-B14F-4D97-AF65-F5344CB8AC3E}">
        <p14:creationId xmlns:p14="http://schemas.microsoft.com/office/powerpoint/2010/main" val="272994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ppt_x</p:attrName>
                                        </p:attrNameLst>
                                      </p:cBhvr>
                                      <p:tavLst>
                                        <p:tav tm="0">
                                          <p:val>
                                            <p:strVal val="#ppt_x+#ppt_w*1.125000"/>
                                          </p:val>
                                        </p:tav>
                                        <p:tav tm="100000">
                                          <p:val>
                                            <p:strVal val="#ppt_x"/>
                                          </p:val>
                                        </p:tav>
                                      </p:tavLst>
                                    </p:anim>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37076440-897D-CA28-7981-3D63340AD7C0}"/>
              </a:ext>
            </a:extLst>
          </p:cNvPr>
          <p:cNvGrpSpPr/>
          <p:nvPr/>
        </p:nvGrpSpPr>
        <p:grpSpPr>
          <a:xfrm>
            <a:off x="2011288" y="4960323"/>
            <a:ext cx="907999" cy="369332"/>
            <a:chOff x="7342643" y="3935811"/>
            <a:chExt cx="907999" cy="369332"/>
          </a:xfrm>
        </p:grpSpPr>
        <p:sp>
          <p:nvSpPr>
            <p:cNvPr id="54" name="标注: 右箭头 53">
              <a:extLst>
                <a:ext uri="{FF2B5EF4-FFF2-40B4-BE49-F238E27FC236}">
                  <a16:creationId xmlns:a16="http://schemas.microsoft.com/office/drawing/2014/main" id="{31805DC8-7A0F-B8C9-EDC9-25FFA3B02090}"/>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865371BB-FD0D-0815-C5D2-43DB9637B30B}"/>
                </a:ext>
              </a:extLst>
            </p:cNvPr>
            <p:cNvSpPr txBox="1"/>
            <p:nvPr/>
          </p:nvSpPr>
          <p:spPr>
            <a:xfrm>
              <a:off x="7342643" y="3935811"/>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A→B</a:t>
              </a:r>
              <a:endParaRPr lang="zh-CN" altLang="en-US" b="1" dirty="0">
                <a:latin typeface="Arial Narrow" panose="020B0606020202030204" pitchFamily="34" charset="0"/>
                <a:ea typeface="宋体" panose="02010600030101010101" pitchFamily="2" charset="-122"/>
              </a:endParaRPr>
            </a:p>
          </p:txBody>
        </p:sp>
      </p:grpSp>
      <p:grpSp>
        <p:nvGrpSpPr>
          <p:cNvPr id="56" name="组合 55">
            <a:extLst>
              <a:ext uri="{FF2B5EF4-FFF2-40B4-BE49-F238E27FC236}">
                <a16:creationId xmlns:a16="http://schemas.microsoft.com/office/drawing/2014/main" id="{E1A7B6BB-D8F6-CBB9-4CD9-B2760EDCA2E2}"/>
              </a:ext>
            </a:extLst>
          </p:cNvPr>
          <p:cNvGrpSpPr/>
          <p:nvPr/>
        </p:nvGrpSpPr>
        <p:grpSpPr>
          <a:xfrm rot="16200000">
            <a:off x="2649955" y="4371612"/>
            <a:ext cx="907999" cy="369332"/>
            <a:chOff x="7342643" y="3935811"/>
            <a:chExt cx="907999" cy="369332"/>
          </a:xfrm>
        </p:grpSpPr>
        <p:sp>
          <p:nvSpPr>
            <p:cNvPr id="57" name="标注: 右箭头 56">
              <a:extLst>
                <a:ext uri="{FF2B5EF4-FFF2-40B4-BE49-F238E27FC236}">
                  <a16:creationId xmlns:a16="http://schemas.microsoft.com/office/drawing/2014/main" id="{893F6B6D-03A3-7A44-9BBF-1D8519BD91B2}"/>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a typeface="宋体" panose="02010600030101010101" pitchFamily="2" charset="-122"/>
              </a:endParaRPr>
            </a:p>
          </p:txBody>
        </p:sp>
        <p:sp>
          <p:nvSpPr>
            <p:cNvPr id="58" name="文本框 57">
              <a:extLst>
                <a:ext uri="{FF2B5EF4-FFF2-40B4-BE49-F238E27FC236}">
                  <a16:creationId xmlns:a16="http://schemas.microsoft.com/office/drawing/2014/main" id="{38C2DED8-35FF-FDB2-49A8-AE440597695B}"/>
                </a:ext>
              </a:extLst>
            </p:cNvPr>
            <p:cNvSpPr txBox="1"/>
            <p:nvPr/>
          </p:nvSpPr>
          <p:spPr>
            <a:xfrm>
              <a:off x="7342643" y="3935811"/>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A→B</a:t>
              </a:r>
              <a:endParaRPr lang="zh-CN" altLang="en-US" b="1" dirty="0">
                <a:latin typeface="Arial Narrow" panose="020B0606020202030204" pitchFamily="34" charset="0"/>
                <a:ea typeface="宋体" panose="02010600030101010101" pitchFamily="2" charset="-122"/>
              </a:endParaRPr>
            </a:p>
          </p:txBody>
        </p:sp>
      </p:grpSp>
      <p:grpSp>
        <p:nvGrpSpPr>
          <p:cNvPr id="59" name="组合 58">
            <a:extLst>
              <a:ext uri="{FF2B5EF4-FFF2-40B4-BE49-F238E27FC236}">
                <a16:creationId xmlns:a16="http://schemas.microsoft.com/office/drawing/2014/main" id="{DDE34C36-863D-E66E-A194-DE20D78DBAF5}"/>
              </a:ext>
            </a:extLst>
          </p:cNvPr>
          <p:cNvGrpSpPr/>
          <p:nvPr/>
        </p:nvGrpSpPr>
        <p:grpSpPr>
          <a:xfrm>
            <a:off x="3842354" y="4956231"/>
            <a:ext cx="907999" cy="369332"/>
            <a:chOff x="7342643" y="3935811"/>
            <a:chExt cx="907999" cy="369332"/>
          </a:xfrm>
        </p:grpSpPr>
        <p:sp>
          <p:nvSpPr>
            <p:cNvPr id="60" name="标注: 右箭头 59">
              <a:extLst>
                <a:ext uri="{FF2B5EF4-FFF2-40B4-BE49-F238E27FC236}">
                  <a16:creationId xmlns:a16="http://schemas.microsoft.com/office/drawing/2014/main" id="{443C67A7-42D1-A4B2-591B-E5283B428C5C}"/>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a typeface="宋体" panose="02010600030101010101" pitchFamily="2" charset="-122"/>
              </a:endParaRPr>
            </a:p>
          </p:txBody>
        </p:sp>
        <p:sp>
          <p:nvSpPr>
            <p:cNvPr id="61" name="文本框 60">
              <a:extLst>
                <a:ext uri="{FF2B5EF4-FFF2-40B4-BE49-F238E27FC236}">
                  <a16:creationId xmlns:a16="http://schemas.microsoft.com/office/drawing/2014/main" id="{377139B3-ABD7-7DF2-1FAA-D569373F5FF2}"/>
                </a:ext>
              </a:extLst>
            </p:cNvPr>
            <p:cNvSpPr txBox="1"/>
            <p:nvPr/>
          </p:nvSpPr>
          <p:spPr>
            <a:xfrm>
              <a:off x="7342643" y="3935811"/>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A→B</a:t>
              </a:r>
              <a:endParaRPr lang="zh-CN" altLang="en-US" b="1" dirty="0">
                <a:latin typeface="Arial Narrow" panose="020B0606020202030204" pitchFamily="34" charset="0"/>
                <a:ea typeface="宋体" panose="02010600030101010101" pitchFamily="2" charset="-122"/>
              </a:endParaRPr>
            </a:p>
          </p:txBody>
        </p:sp>
      </p:grpSp>
      <p:sp>
        <p:nvSpPr>
          <p:cNvPr id="6" name="文本框 5">
            <a:extLst>
              <a:ext uri="{FF2B5EF4-FFF2-40B4-BE49-F238E27FC236}">
                <a16:creationId xmlns:a16="http://schemas.microsoft.com/office/drawing/2014/main" id="{B76C60E1-DA7D-5CB1-EB50-BE0470E3AEA0}"/>
              </a:ext>
            </a:extLst>
          </p:cNvPr>
          <p:cNvSpPr txBox="1"/>
          <p:nvPr/>
        </p:nvSpPr>
        <p:spPr>
          <a:xfrm>
            <a:off x="4501451" y="4213361"/>
            <a:ext cx="1415074" cy="646331"/>
          </a:xfrm>
          <a:prstGeom prst="rect">
            <a:avLst/>
          </a:prstGeom>
          <a:noFill/>
        </p:spPr>
        <p:txBody>
          <a:bodyPr wrap="square" rtlCol="0">
            <a:spAutoFit/>
          </a:bodyPr>
          <a:lstStyle/>
          <a:p>
            <a:pPr algn="ctr"/>
            <a:r>
              <a:rPr lang="zh-CN" altLang="en-US" b="1" dirty="0">
                <a:solidFill>
                  <a:schemeClr val="accent1"/>
                </a:solidFill>
              </a:rPr>
              <a:t>网卡配置为</a:t>
            </a:r>
            <a:endParaRPr lang="en-US" altLang="zh-CN" b="1" dirty="0">
              <a:solidFill>
                <a:schemeClr val="accent1"/>
              </a:solidFill>
            </a:endParaRPr>
          </a:p>
          <a:p>
            <a:pPr algn="ctr"/>
            <a:r>
              <a:rPr lang="zh-CN" altLang="en-US" b="1" dirty="0">
                <a:solidFill>
                  <a:schemeClr val="accent1"/>
                </a:solidFill>
              </a:rPr>
              <a:t>混杂方式</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12" name="íşlïḍè">
            <a:extLst>
              <a:ext uri="{FF2B5EF4-FFF2-40B4-BE49-F238E27FC236}">
                <a16:creationId xmlns:a16="http://schemas.microsoft.com/office/drawing/2014/main" id="{7672FCC7-C3FB-954A-258E-599C69C3FD28}"/>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分组嗅探器（</a:t>
            </a:r>
            <a:r>
              <a:rPr lang="en-US" altLang="zh-CN" b="1" dirty="0"/>
              <a:t>Packet Sniffer</a:t>
            </a:r>
            <a:r>
              <a:rPr lang="zh-CN" altLang="en-US" b="1" dirty="0"/>
              <a:t>）是一种网络监听工具软件，它运行在网络中的某台主机上，</a:t>
            </a:r>
            <a:r>
              <a:rPr lang="zh-CN" altLang="en-US" b="1" dirty="0">
                <a:solidFill>
                  <a:schemeClr val="accent1">
                    <a:lumMod val="75000"/>
                  </a:schemeClr>
                </a:solidFill>
              </a:rPr>
              <a:t>被动接收所有出入该主机的网络适配器（网卡）的数据链路层协议数据单元</a:t>
            </a:r>
            <a:r>
              <a:rPr lang="zh-CN" altLang="en-US" b="1" dirty="0"/>
              <a:t>（即帧）。</a:t>
            </a:r>
            <a:endParaRPr lang="en-US" altLang="zh-CN" b="1" dirty="0"/>
          </a:p>
        </p:txBody>
      </p:sp>
      <p:sp>
        <p:nvSpPr>
          <p:cNvPr id="13" name="矩形 12">
            <a:extLst>
              <a:ext uri="{FF2B5EF4-FFF2-40B4-BE49-F238E27FC236}">
                <a16:creationId xmlns:a16="http://schemas.microsoft.com/office/drawing/2014/main" id="{3506E9C9-C58F-A7AE-2B39-6C777304A0E8}"/>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şlïḍè">
            <a:extLst>
              <a:ext uri="{FF2B5EF4-FFF2-40B4-BE49-F238E27FC236}">
                <a16:creationId xmlns:a16="http://schemas.microsoft.com/office/drawing/2014/main" id="{A7988B66-E0A0-3A7D-53CF-027CCDDD6751}"/>
              </a:ext>
            </a:extLst>
          </p:cNvPr>
          <p:cNvSpPr txBox="1"/>
          <p:nvPr/>
        </p:nvSpPr>
        <p:spPr>
          <a:xfrm>
            <a:off x="1190082" y="2627973"/>
            <a:ext cx="10697117" cy="715995"/>
          </a:xfrm>
          <a:prstGeom prst="rect">
            <a:avLst/>
          </a:prstGeom>
          <a:noFill/>
        </p:spPr>
        <p:txBody>
          <a:bodyPr wrap="square" lIns="91440" tIns="45720" rIns="91440" bIns="45720" anchor="ctr">
            <a:noAutofit/>
          </a:bodyPr>
          <a:lstStyle/>
          <a:p>
            <a:r>
              <a:rPr lang="zh-CN" altLang="en-US" b="1" dirty="0"/>
              <a:t>如果将网络适配器配置为</a:t>
            </a:r>
            <a:r>
              <a:rPr lang="zh-CN" altLang="en-US" b="1" dirty="0">
                <a:solidFill>
                  <a:schemeClr val="accent1">
                    <a:lumMod val="75000"/>
                  </a:schemeClr>
                </a:solidFill>
              </a:rPr>
              <a:t>混杂方式</a:t>
            </a:r>
            <a:r>
              <a:rPr lang="zh-CN" altLang="en-US" b="1" dirty="0"/>
              <a:t>，网络适配器就会接收所有进入自己接口的</a:t>
            </a:r>
            <a:r>
              <a:rPr lang="en-US" altLang="zh-CN" b="1" dirty="0"/>
              <a:t>MAC</a:t>
            </a:r>
            <a:r>
              <a:rPr lang="zh-CN" altLang="en-US" b="1" dirty="0"/>
              <a:t>帧，而不管这些帧的目的</a:t>
            </a:r>
            <a:r>
              <a:rPr lang="en-US" altLang="zh-CN" b="1" dirty="0"/>
              <a:t>MAC</a:t>
            </a:r>
            <a:r>
              <a:rPr lang="zh-CN" altLang="en-US" b="1" dirty="0"/>
              <a:t>地址是否指向该网络适配器。</a:t>
            </a:r>
            <a:endParaRPr lang="en-US" altLang="zh-CN" b="1" dirty="0"/>
          </a:p>
        </p:txBody>
      </p:sp>
      <p:sp>
        <p:nvSpPr>
          <p:cNvPr id="11" name="矩形 10">
            <a:extLst>
              <a:ext uri="{FF2B5EF4-FFF2-40B4-BE49-F238E27FC236}">
                <a16:creationId xmlns:a16="http://schemas.microsoft.com/office/drawing/2014/main" id="{96135D51-56B9-9F86-60E8-1850B3D3AC65}"/>
              </a:ext>
            </a:extLst>
          </p:cNvPr>
          <p:cNvSpPr/>
          <p:nvPr/>
        </p:nvSpPr>
        <p:spPr>
          <a:xfrm>
            <a:off x="933106" y="272668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E5980DF-5699-CABA-D1C4-E3B7F6724BE7}"/>
              </a:ext>
            </a:extLst>
          </p:cNvPr>
          <p:cNvGrpSpPr/>
          <p:nvPr/>
        </p:nvGrpSpPr>
        <p:grpSpPr>
          <a:xfrm>
            <a:off x="1190082" y="3450536"/>
            <a:ext cx="4232071" cy="2988364"/>
            <a:chOff x="1190082" y="3450536"/>
            <a:chExt cx="4232071" cy="2988364"/>
          </a:xfrm>
        </p:grpSpPr>
        <p:sp>
          <p:nvSpPr>
            <p:cNvPr id="62" name="文本框 61">
              <a:extLst>
                <a:ext uri="{FF2B5EF4-FFF2-40B4-BE49-F238E27FC236}">
                  <a16:creationId xmlns:a16="http://schemas.microsoft.com/office/drawing/2014/main" id="{3E356AC2-A688-DF06-B94E-AD5DE745A70E}"/>
                </a:ext>
              </a:extLst>
            </p:cNvPr>
            <p:cNvSpPr txBox="1"/>
            <p:nvPr/>
          </p:nvSpPr>
          <p:spPr>
            <a:xfrm>
              <a:off x="2783420" y="5656426"/>
              <a:ext cx="1076381" cy="369332"/>
            </a:xfrm>
            <a:prstGeom prst="rect">
              <a:avLst/>
            </a:prstGeom>
            <a:noFill/>
          </p:spPr>
          <p:txBody>
            <a:bodyPr wrap="square" rtlCol="0">
              <a:spAutoFit/>
            </a:bodyPr>
            <a:lstStyle/>
            <a:p>
              <a:pPr algn="ctr"/>
              <a:r>
                <a:rPr lang="zh-CN" altLang="en-US" b="1" dirty="0">
                  <a:latin typeface="+mn-ea"/>
                </a:rPr>
                <a:t>集线器</a:t>
              </a:r>
            </a:p>
          </p:txBody>
        </p:sp>
        <p:cxnSp>
          <p:nvCxnSpPr>
            <p:cNvPr id="63" name="直接连接符 62">
              <a:extLst>
                <a:ext uri="{FF2B5EF4-FFF2-40B4-BE49-F238E27FC236}">
                  <a16:creationId xmlns:a16="http://schemas.microsoft.com/office/drawing/2014/main" id="{FDE05366-F09B-23FD-E0B7-98CED7249E10}"/>
                </a:ext>
              </a:extLst>
            </p:cNvPr>
            <p:cNvCxnSpPr>
              <a:cxnSpLocks/>
            </p:cNvCxnSpPr>
            <p:nvPr/>
          </p:nvCxnSpPr>
          <p:spPr>
            <a:xfrm flipH="1">
              <a:off x="1492092" y="5343405"/>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3F438841-E038-1D4E-E360-3BEDC29E5BFC}"/>
                </a:ext>
              </a:extLst>
            </p:cNvPr>
            <p:cNvGrpSpPr/>
            <p:nvPr/>
          </p:nvGrpSpPr>
          <p:grpSpPr>
            <a:xfrm>
              <a:off x="1190082" y="4840747"/>
              <a:ext cx="662814" cy="641082"/>
              <a:chOff x="1235749" y="1557688"/>
              <a:chExt cx="662814" cy="641082"/>
            </a:xfrm>
          </p:grpSpPr>
          <p:pic>
            <p:nvPicPr>
              <p:cNvPr id="65" name="图形 10">
                <a:extLst>
                  <a:ext uri="{FF2B5EF4-FFF2-40B4-BE49-F238E27FC236}">
                    <a16:creationId xmlns:a16="http://schemas.microsoft.com/office/drawing/2014/main" id="{09D57BA7-FF53-15B7-E23A-365B831917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49" y="1557688"/>
                <a:ext cx="662814" cy="641082"/>
              </a:xfrm>
              <a:prstGeom prst="rect">
                <a:avLst/>
              </a:prstGeom>
            </p:spPr>
          </p:pic>
          <p:sp>
            <p:nvSpPr>
              <p:cNvPr id="66" name="文本框 65">
                <a:extLst>
                  <a:ext uri="{FF2B5EF4-FFF2-40B4-BE49-F238E27FC236}">
                    <a16:creationId xmlns:a16="http://schemas.microsoft.com/office/drawing/2014/main" id="{B6C63CC6-0AF1-37AD-6895-5BE49AA0CC90}"/>
                  </a:ext>
                </a:extLst>
              </p:cNvPr>
              <p:cNvSpPr txBox="1"/>
              <p:nvPr/>
            </p:nvSpPr>
            <p:spPr>
              <a:xfrm>
                <a:off x="1527006" y="1606485"/>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grpSp>
        <p:cxnSp>
          <p:nvCxnSpPr>
            <p:cNvPr id="67" name="直接连接符 66">
              <a:extLst>
                <a:ext uri="{FF2B5EF4-FFF2-40B4-BE49-F238E27FC236}">
                  <a16:creationId xmlns:a16="http://schemas.microsoft.com/office/drawing/2014/main" id="{8C74B84C-C7C5-CECC-3347-CECB59047AA4}"/>
                </a:ext>
              </a:extLst>
            </p:cNvPr>
            <p:cNvCxnSpPr>
              <a:cxnSpLocks/>
            </p:cNvCxnSpPr>
            <p:nvPr/>
          </p:nvCxnSpPr>
          <p:spPr>
            <a:xfrm flipV="1">
              <a:off x="3321611" y="4012557"/>
              <a:ext cx="10247" cy="13130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779586CB-1007-5CC1-312A-00C63E19BB19}"/>
                </a:ext>
              </a:extLst>
            </p:cNvPr>
            <p:cNvGrpSpPr/>
            <p:nvPr/>
          </p:nvGrpSpPr>
          <p:grpSpPr>
            <a:xfrm>
              <a:off x="2997024" y="3450536"/>
              <a:ext cx="662814" cy="641082"/>
              <a:chOff x="1235749" y="1557688"/>
              <a:chExt cx="662814" cy="641082"/>
            </a:xfrm>
          </p:grpSpPr>
          <p:pic>
            <p:nvPicPr>
              <p:cNvPr id="69" name="图形 10">
                <a:extLst>
                  <a:ext uri="{FF2B5EF4-FFF2-40B4-BE49-F238E27FC236}">
                    <a16:creationId xmlns:a16="http://schemas.microsoft.com/office/drawing/2014/main" id="{89DC99ED-400A-478F-FCEE-A84584933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49" y="1557688"/>
                <a:ext cx="662814" cy="641082"/>
              </a:xfrm>
              <a:prstGeom prst="rect">
                <a:avLst/>
              </a:prstGeom>
            </p:spPr>
          </p:pic>
          <p:sp>
            <p:nvSpPr>
              <p:cNvPr id="70" name="文本框 69">
                <a:extLst>
                  <a:ext uri="{FF2B5EF4-FFF2-40B4-BE49-F238E27FC236}">
                    <a16:creationId xmlns:a16="http://schemas.microsoft.com/office/drawing/2014/main" id="{22A4331C-5F89-70C9-30DC-5844892BD812}"/>
                  </a:ext>
                </a:extLst>
              </p:cNvPr>
              <p:cNvSpPr txBox="1"/>
              <p:nvPr/>
            </p:nvSpPr>
            <p:spPr>
              <a:xfrm>
                <a:off x="1527006" y="1606485"/>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grpSp>
        <p:pic>
          <p:nvPicPr>
            <p:cNvPr id="71" name="图片 70" descr="文本&#10;&#10;描述已自动生成">
              <a:extLst>
                <a:ext uri="{FF2B5EF4-FFF2-40B4-BE49-F238E27FC236}">
                  <a16:creationId xmlns:a16="http://schemas.microsoft.com/office/drawing/2014/main" id="{608D88E6-173F-9BA4-679E-E01B9ECB5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6641" y="5012716"/>
              <a:ext cx="705470" cy="661378"/>
            </a:xfrm>
            <a:prstGeom prst="rect">
              <a:avLst/>
            </a:prstGeom>
          </p:spPr>
        </p:pic>
        <p:grpSp>
          <p:nvGrpSpPr>
            <p:cNvPr id="72" name="组合 71">
              <a:extLst>
                <a:ext uri="{FF2B5EF4-FFF2-40B4-BE49-F238E27FC236}">
                  <a16:creationId xmlns:a16="http://schemas.microsoft.com/office/drawing/2014/main" id="{0945CF1E-D9A0-17A1-D85C-0EAF0FCFF8E5}"/>
                </a:ext>
              </a:extLst>
            </p:cNvPr>
            <p:cNvGrpSpPr/>
            <p:nvPr/>
          </p:nvGrpSpPr>
          <p:grpSpPr>
            <a:xfrm>
              <a:off x="4759339" y="4840747"/>
              <a:ext cx="662814" cy="641082"/>
              <a:chOff x="1235749" y="1557688"/>
              <a:chExt cx="662814" cy="641082"/>
            </a:xfrm>
          </p:grpSpPr>
          <p:pic>
            <p:nvPicPr>
              <p:cNvPr id="73" name="图形 10">
                <a:extLst>
                  <a:ext uri="{FF2B5EF4-FFF2-40B4-BE49-F238E27FC236}">
                    <a16:creationId xmlns:a16="http://schemas.microsoft.com/office/drawing/2014/main" id="{E3B3DF0C-9D91-8A84-A392-604699B02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49" y="1557688"/>
                <a:ext cx="662814" cy="641082"/>
              </a:xfrm>
              <a:prstGeom prst="rect">
                <a:avLst/>
              </a:prstGeom>
            </p:spPr>
          </p:pic>
          <p:sp>
            <p:nvSpPr>
              <p:cNvPr id="74" name="文本框 73">
                <a:extLst>
                  <a:ext uri="{FF2B5EF4-FFF2-40B4-BE49-F238E27FC236}">
                    <a16:creationId xmlns:a16="http://schemas.microsoft.com/office/drawing/2014/main" id="{B33C847F-9DCC-71A7-1CF0-AD6658BB15D3}"/>
                  </a:ext>
                </a:extLst>
              </p:cNvPr>
              <p:cNvSpPr txBox="1"/>
              <p:nvPr/>
            </p:nvSpPr>
            <p:spPr>
              <a:xfrm>
                <a:off x="1527006" y="1606485"/>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sp>
          <p:nvSpPr>
            <p:cNvPr id="75" name="文本框 74">
              <a:extLst>
                <a:ext uri="{FF2B5EF4-FFF2-40B4-BE49-F238E27FC236}">
                  <a16:creationId xmlns:a16="http://schemas.microsoft.com/office/drawing/2014/main" id="{544D220E-5063-9325-32E5-8004513C6F3E}"/>
                </a:ext>
              </a:extLst>
            </p:cNvPr>
            <p:cNvSpPr txBox="1"/>
            <p:nvPr/>
          </p:nvSpPr>
          <p:spPr>
            <a:xfrm>
              <a:off x="2327882" y="6069568"/>
              <a:ext cx="1986839" cy="369332"/>
            </a:xfrm>
            <a:prstGeom prst="rect">
              <a:avLst/>
            </a:prstGeom>
            <a:noFill/>
          </p:spPr>
          <p:txBody>
            <a:bodyPr wrap="square" rtlCol="0">
              <a:spAutoFit/>
            </a:bodyPr>
            <a:lstStyle/>
            <a:p>
              <a:pPr algn="ctr"/>
              <a:r>
                <a:rPr lang="zh-CN" altLang="en-US" b="1" dirty="0">
                  <a:latin typeface="+mn-ea"/>
                </a:rPr>
                <a:t>共享式以太网</a:t>
              </a:r>
            </a:p>
          </p:txBody>
        </p:sp>
      </p:grpSp>
      <p:sp>
        <p:nvSpPr>
          <p:cNvPr id="76" name="文本框 75">
            <a:extLst>
              <a:ext uri="{FF2B5EF4-FFF2-40B4-BE49-F238E27FC236}">
                <a16:creationId xmlns:a16="http://schemas.microsoft.com/office/drawing/2014/main" id="{6A7F2DB7-4E19-C3C7-F3C5-C9C2A2C2100E}"/>
              </a:ext>
            </a:extLst>
          </p:cNvPr>
          <p:cNvSpPr txBox="1"/>
          <p:nvPr/>
        </p:nvSpPr>
        <p:spPr>
          <a:xfrm>
            <a:off x="2394122" y="3690682"/>
            <a:ext cx="662814" cy="369332"/>
          </a:xfrm>
          <a:prstGeom prst="rect">
            <a:avLst/>
          </a:prstGeom>
          <a:noFill/>
        </p:spPr>
        <p:txBody>
          <a:bodyPr wrap="square" rtlCol="0">
            <a:spAutoFit/>
          </a:bodyPr>
          <a:lstStyle/>
          <a:p>
            <a:pPr algn="ctr"/>
            <a:r>
              <a:rPr lang="zh-CN" altLang="en-US" b="1" dirty="0">
                <a:solidFill>
                  <a:schemeClr val="accent4"/>
                </a:solidFill>
                <a:latin typeface="+mn-ea"/>
              </a:rPr>
              <a:t>接受</a:t>
            </a:r>
            <a:endParaRPr lang="en-US" altLang="zh-CN" b="1" dirty="0">
              <a:solidFill>
                <a:schemeClr val="accent4"/>
              </a:solidFill>
              <a:latin typeface="+mn-ea"/>
            </a:endParaRPr>
          </a:p>
        </p:txBody>
      </p:sp>
      <p:sp>
        <p:nvSpPr>
          <p:cNvPr id="77" name="文本框 76">
            <a:extLst>
              <a:ext uri="{FF2B5EF4-FFF2-40B4-BE49-F238E27FC236}">
                <a16:creationId xmlns:a16="http://schemas.microsoft.com/office/drawing/2014/main" id="{F809DF59-743E-DC2B-C236-0319074647D9}"/>
              </a:ext>
            </a:extLst>
          </p:cNvPr>
          <p:cNvSpPr txBox="1"/>
          <p:nvPr/>
        </p:nvSpPr>
        <p:spPr>
          <a:xfrm>
            <a:off x="4460543" y="5415493"/>
            <a:ext cx="662814" cy="369332"/>
          </a:xfrm>
          <a:prstGeom prst="rect">
            <a:avLst/>
          </a:prstGeom>
          <a:noFill/>
        </p:spPr>
        <p:txBody>
          <a:bodyPr wrap="square" rtlCol="0">
            <a:spAutoFit/>
          </a:bodyPr>
          <a:lstStyle/>
          <a:p>
            <a:pPr algn="ctr"/>
            <a:r>
              <a:rPr lang="zh-CN" altLang="en-US" b="1" dirty="0">
                <a:solidFill>
                  <a:schemeClr val="accent4"/>
                </a:solidFill>
                <a:latin typeface="+mn-ea"/>
              </a:rPr>
              <a:t>接受</a:t>
            </a:r>
            <a:endParaRPr lang="en-US" altLang="zh-CN" b="1" dirty="0">
              <a:solidFill>
                <a:schemeClr val="accent4"/>
              </a:solidFill>
              <a:latin typeface="+mn-ea"/>
            </a:endParaRPr>
          </a:p>
        </p:txBody>
      </p:sp>
      <p:grpSp>
        <p:nvGrpSpPr>
          <p:cNvPr id="7" name="组合 6">
            <a:extLst>
              <a:ext uri="{FF2B5EF4-FFF2-40B4-BE49-F238E27FC236}">
                <a16:creationId xmlns:a16="http://schemas.microsoft.com/office/drawing/2014/main" id="{09810908-A04C-8900-831E-1D938BC30D03}"/>
              </a:ext>
            </a:extLst>
          </p:cNvPr>
          <p:cNvGrpSpPr/>
          <p:nvPr/>
        </p:nvGrpSpPr>
        <p:grpSpPr>
          <a:xfrm>
            <a:off x="7843720" y="3415977"/>
            <a:ext cx="2780960" cy="2947134"/>
            <a:chOff x="7647819" y="3453734"/>
            <a:chExt cx="2780960" cy="2947134"/>
          </a:xfrm>
        </p:grpSpPr>
        <p:sp>
          <p:nvSpPr>
            <p:cNvPr id="123" name="文本框 122">
              <a:extLst>
                <a:ext uri="{FF2B5EF4-FFF2-40B4-BE49-F238E27FC236}">
                  <a16:creationId xmlns:a16="http://schemas.microsoft.com/office/drawing/2014/main" id="{1580D025-925B-4580-A0B2-0BAA659FC253}"/>
                </a:ext>
              </a:extLst>
            </p:cNvPr>
            <p:cNvSpPr txBox="1"/>
            <p:nvPr/>
          </p:nvSpPr>
          <p:spPr>
            <a:xfrm>
              <a:off x="8457501" y="4917719"/>
              <a:ext cx="1272594" cy="369332"/>
            </a:xfrm>
            <a:prstGeom prst="rect">
              <a:avLst/>
            </a:prstGeom>
            <a:noFill/>
          </p:spPr>
          <p:txBody>
            <a:bodyPr wrap="square" rtlCol="0">
              <a:spAutoFit/>
            </a:bodyPr>
            <a:lstStyle/>
            <a:p>
              <a:pPr algn="ctr"/>
              <a:r>
                <a:rPr lang="zh-CN" altLang="en-US" b="1" dirty="0">
                  <a:latin typeface="Arial Narrow" panose="020B0606020202030204" pitchFamily="34" charset="0"/>
                </a:rPr>
                <a:t>接入点</a:t>
              </a:r>
              <a:r>
                <a:rPr lang="en-US" altLang="zh-CN" b="1" dirty="0">
                  <a:latin typeface="Arial Narrow" panose="020B0606020202030204" pitchFamily="34" charset="0"/>
                </a:rPr>
                <a:t>AP</a:t>
              </a:r>
              <a:endParaRPr lang="zh-CN" altLang="en-US" b="1" dirty="0">
                <a:latin typeface="Arial Narrow" panose="020B0606020202030204" pitchFamily="34" charset="0"/>
              </a:endParaRPr>
            </a:p>
          </p:txBody>
        </p:sp>
        <p:sp>
          <p:nvSpPr>
            <p:cNvPr id="125" name="椭圆 124">
              <a:extLst>
                <a:ext uri="{FF2B5EF4-FFF2-40B4-BE49-F238E27FC236}">
                  <a16:creationId xmlns:a16="http://schemas.microsoft.com/office/drawing/2014/main" id="{5EE1150C-624D-926E-1649-E43F2EE2022B}"/>
                </a:ext>
              </a:extLst>
            </p:cNvPr>
            <p:cNvSpPr/>
            <p:nvPr/>
          </p:nvSpPr>
          <p:spPr>
            <a:xfrm>
              <a:off x="7941441" y="3453734"/>
              <a:ext cx="2295128" cy="229512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125">
              <a:extLst>
                <a:ext uri="{FF2B5EF4-FFF2-40B4-BE49-F238E27FC236}">
                  <a16:creationId xmlns:a16="http://schemas.microsoft.com/office/drawing/2014/main" id="{F2057725-E6CC-711F-FAC4-FA6052BEF740}"/>
                </a:ext>
              </a:extLst>
            </p:cNvPr>
            <p:cNvSpPr txBox="1"/>
            <p:nvPr/>
          </p:nvSpPr>
          <p:spPr>
            <a:xfrm>
              <a:off x="8206851" y="6031536"/>
              <a:ext cx="1986839" cy="369332"/>
            </a:xfrm>
            <a:prstGeom prst="rect">
              <a:avLst/>
            </a:prstGeom>
            <a:noFill/>
          </p:spPr>
          <p:txBody>
            <a:bodyPr wrap="square" rtlCol="0">
              <a:spAutoFit/>
            </a:bodyPr>
            <a:lstStyle/>
            <a:p>
              <a:pPr algn="ctr"/>
              <a:r>
                <a:rPr lang="en-US" altLang="zh-CN" b="1" dirty="0">
                  <a:latin typeface="Arial Narrow" panose="020B0606020202030204" pitchFamily="34" charset="0"/>
                </a:rPr>
                <a:t>802.11</a:t>
              </a:r>
              <a:r>
                <a:rPr lang="zh-CN" altLang="en-US" b="1" dirty="0">
                  <a:latin typeface="Arial Narrow" panose="020B0606020202030204" pitchFamily="34" charset="0"/>
                </a:rPr>
                <a:t>无线局域网</a:t>
              </a:r>
            </a:p>
          </p:txBody>
        </p:sp>
        <p:pic>
          <p:nvPicPr>
            <p:cNvPr id="128" name="图形 127">
              <a:extLst>
                <a:ext uri="{FF2B5EF4-FFF2-40B4-BE49-F238E27FC236}">
                  <a16:creationId xmlns:a16="http://schemas.microsoft.com/office/drawing/2014/main" id="{21D08DC8-6167-1F6D-99A1-4C7F8FE3D4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94796" y="3947377"/>
              <a:ext cx="1028700" cy="1009650"/>
            </a:xfrm>
            <a:prstGeom prst="rect">
              <a:avLst/>
            </a:prstGeom>
          </p:spPr>
        </p:pic>
        <p:grpSp>
          <p:nvGrpSpPr>
            <p:cNvPr id="129" name="组合 128">
              <a:extLst>
                <a:ext uri="{FF2B5EF4-FFF2-40B4-BE49-F238E27FC236}">
                  <a16:creationId xmlns:a16="http://schemas.microsoft.com/office/drawing/2014/main" id="{7AF1625A-CE43-417C-7DD4-6F0495FBBFE3}"/>
                </a:ext>
              </a:extLst>
            </p:cNvPr>
            <p:cNvGrpSpPr/>
            <p:nvPr/>
          </p:nvGrpSpPr>
          <p:grpSpPr>
            <a:xfrm>
              <a:off x="9765965" y="3472269"/>
              <a:ext cx="662814" cy="854540"/>
              <a:chOff x="6442805" y="2960597"/>
              <a:chExt cx="662814" cy="854540"/>
            </a:xfrm>
          </p:grpSpPr>
          <p:grpSp>
            <p:nvGrpSpPr>
              <p:cNvPr id="165" name="组合 164">
                <a:extLst>
                  <a:ext uri="{FF2B5EF4-FFF2-40B4-BE49-F238E27FC236}">
                    <a16:creationId xmlns:a16="http://schemas.microsoft.com/office/drawing/2014/main" id="{63C6FAC3-3788-B9CD-16E2-CCE7D5BA6C92}"/>
                  </a:ext>
                </a:extLst>
              </p:cNvPr>
              <p:cNvGrpSpPr/>
              <p:nvPr/>
            </p:nvGrpSpPr>
            <p:grpSpPr>
              <a:xfrm>
                <a:off x="6724619" y="2960597"/>
                <a:ext cx="381000" cy="351117"/>
                <a:chOff x="2556504" y="2484669"/>
                <a:chExt cx="381000" cy="351117"/>
              </a:xfrm>
            </p:grpSpPr>
            <p:pic>
              <p:nvPicPr>
                <p:cNvPr id="167" name="图形 166">
                  <a:extLst>
                    <a:ext uri="{FF2B5EF4-FFF2-40B4-BE49-F238E27FC236}">
                      <a16:creationId xmlns:a16="http://schemas.microsoft.com/office/drawing/2014/main" id="{1961D2B8-1D18-2E26-49B7-B7AE054884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56504" y="2484669"/>
                  <a:ext cx="381000" cy="285750"/>
                </a:xfrm>
                <a:prstGeom prst="rect">
                  <a:avLst/>
                </a:prstGeom>
              </p:spPr>
            </p:pic>
            <p:cxnSp>
              <p:nvCxnSpPr>
                <p:cNvPr id="168" name="直接连接符 167">
                  <a:extLst>
                    <a:ext uri="{FF2B5EF4-FFF2-40B4-BE49-F238E27FC236}">
                      <a16:creationId xmlns:a16="http://schemas.microsoft.com/office/drawing/2014/main" id="{B8A70C44-C0DF-78D5-E76B-4279E487DDA4}"/>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pic>
            <p:nvPicPr>
              <p:cNvPr id="166" name="图形 10">
                <a:extLst>
                  <a:ext uri="{FF2B5EF4-FFF2-40B4-BE49-F238E27FC236}">
                    <a16:creationId xmlns:a16="http://schemas.microsoft.com/office/drawing/2014/main" id="{73B0652B-33D3-4071-5C41-F953061E0A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2805" y="3174055"/>
                <a:ext cx="662814" cy="641082"/>
              </a:xfrm>
              <a:prstGeom prst="rect">
                <a:avLst/>
              </a:prstGeom>
            </p:spPr>
          </p:pic>
        </p:grpSp>
        <p:grpSp>
          <p:nvGrpSpPr>
            <p:cNvPr id="130" name="组合 129">
              <a:extLst>
                <a:ext uri="{FF2B5EF4-FFF2-40B4-BE49-F238E27FC236}">
                  <a16:creationId xmlns:a16="http://schemas.microsoft.com/office/drawing/2014/main" id="{A373E5B9-5AFE-365B-8497-530072EE0174}"/>
                </a:ext>
              </a:extLst>
            </p:cNvPr>
            <p:cNvGrpSpPr/>
            <p:nvPr/>
          </p:nvGrpSpPr>
          <p:grpSpPr>
            <a:xfrm>
              <a:off x="7647819" y="4880927"/>
              <a:ext cx="772699" cy="858650"/>
              <a:chOff x="8735761" y="5137011"/>
              <a:chExt cx="772699" cy="858650"/>
            </a:xfrm>
          </p:grpSpPr>
          <p:pic>
            <p:nvPicPr>
              <p:cNvPr id="161" name="图形 10">
                <a:extLst>
                  <a:ext uri="{FF2B5EF4-FFF2-40B4-BE49-F238E27FC236}">
                    <a16:creationId xmlns:a16="http://schemas.microsoft.com/office/drawing/2014/main" id="{3F856891-D75E-ABE2-1671-05239DFDC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5761" y="5354579"/>
                <a:ext cx="662814" cy="641082"/>
              </a:xfrm>
              <a:prstGeom prst="rect">
                <a:avLst/>
              </a:prstGeom>
            </p:spPr>
          </p:pic>
          <p:grpSp>
            <p:nvGrpSpPr>
              <p:cNvPr id="162" name="组合 161">
                <a:extLst>
                  <a:ext uri="{FF2B5EF4-FFF2-40B4-BE49-F238E27FC236}">
                    <a16:creationId xmlns:a16="http://schemas.microsoft.com/office/drawing/2014/main" id="{9B62E30D-1F2F-B85A-6BAC-57702D010473}"/>
                  </a:ext>
                </a:extLst>
              </p:cNvPr>
              <p:cNvGrpSpPr/>
              <p:nvPr/>
            </p:nvGrpSpPr>
            <p:grpSpPr>
              <a:xfrm>
                <a:off x="9127460" y="5137011"/>
                <a:ext cx="381000" cy="351117"/>
                <a:chOff x="2556504" y="2484669"/>
                <a:chExt cx="381000" cy="351117"/>
              </a:xfrm>
            </p:grpSpPr>
            <p:pic>
              <p:nvPicPr>
                <p:cNvPr id="163" name="图形 162">
                  <a:extLst>
                    <a:ext uri="{FF2B5EF4-FFF2-40B4-BE49-F238E27FC236}">
                      <a16:creationId xmlns:a16="http://schemas.microsoft.com/office/drawing/2014/main" id="{362466A4-5C11-FB01-A417-80B5DF687F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56504" y="2484669"/>
                  <a:ext cx="381000" cy="285750"/>
                </a:xfrm>
                <a:prstGeom prst="rect">
                  <a:avLst/>
                </a:prstGeom>
              </p:spPr>
            </p:pic>
            <p:cxnSp>
              <p:nvCxnSpPr>
                <p:cNvPr id="164" name="直接连接符 163">
                  <a:extLst>
                    <a:ext uri="{FF2B5EF4-FFF2-40B4-BE49-F238E27FC236}">
                      <a16:creationId xmlns:a16="http://schemas.microsoft.com/office/drawing/2014/main" id="{11FDA43F-7170-9160-5FA1-ADE8874A1DD4}"/>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grpSp>
        <p:grpSp>
          <p:nvGrpSpPr>
            <p:cNvPr id="134" name="组合 133">
              <a:extLst>
                <a:ext uri="{FF2B5EF4-FFF2-40B4-BE49-F238E27FC236}">
                  <a16:creationId xmlns:a16="http://schemas.microsoft.com/office/drawing/2014/main" id="{21CACEC3-9A6A-3F0F-10A8-4F7D50927C19}"/>
                </a:ext>
              </a:extLst>
            </p:cNvPr>
            <p:cNvGrpSpPr/>
            <p:nvPr/>
          </p:nvGrpSpPr>
          <p:grpSpPr>
            <a:xfrm>
              <a:off x="7774787" y="3472269"/>
              <a:ext cx="662814" cy="830033"/>
              <a:chOff x="10392760" y="1391042"/>
              <a:chExt cx="662814" cy="830033"/>
            </a:xfrm>
          </p:grpSpPr>
          <p:grpSp>
            <p:nvGrpSpPr>
              <p:cNvPr id="145" name="组合 144">
                <a:extLst>
                  <a:ext uri="{FF2B5EF4-FFF2-40B4-BE49-F238E27FC236}">
                    <a16:creationId xmlns:a16="http://schemas.microsoft.com/office/drawing/2014/main" id="{3B82C15A-622D-ADD7-1DE8-5859A6A8F39B}"/>
                  </a:ext>
                </a:extLst>
              </p:cNvPr>
              <p:cNvGrpSpPr/>
              <p:nvPr/>
            </p:nvGrpSpPr>
            <p:grpSpPr>
              <a:xfrm>
                <a:off x="10674574" y="1391042"/>
                <a:ext cx="381000" cy="351117"/>
                <a:chOff x="2556504" y="2484669"/>
                <a:chExt cx="381000" cy="351117"/>
              </a:xfrm>
            </p:grpSpPr>
            <p:pic>
              <p:nvPicPr>
                <p:cNvPr id="147" name="图形 146">
                  <a:extLst>
                    <a:ext uri="{FF2B5EF4-FFF2-40B4-BE49-F238E27FC236}">
                      <a16:creationId xmlns:a16="http://schemas.microsoft.com/office/drawing/2014/main" id="{D8D6F4AD-B196-AE3F-EA01-2312C906B4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56504" y="2484669"/>
                  <a:ext cx="381000" cy="285750"/>
                </a:xfrm>
                <a:prstGeom prst="rect">
                  <a:avLst/>
                </a:prstGeom>
              </p:spPr>
            </p:pic>
            <p:cxnSp>
              <p:nvCxnSpPr>
                <p:cNvPr id="148" name="直接连接符 147">
                  <a:extLst>
                    <a:ext uri="{FF2B5EF4-FFF2-40B4-BE49-F238E27FC236}">
                      <a16:creationId xmlns:a16="http://schemas.microsoft.com/office/drawing/2014/main" id="{A2E1C738-0DAB-4C22-7E7C-C4B0339C3339}"/>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pic>
            <p:nvPicPr>
              <p:cNvPr id="146" name="图形 10">
                <a:extLst>
                  <a:ext uri="{FF2B5EF4-FFF2-40B4-BE49-F238E27FC236}">
                    <a16:creationId xmlns:a16="http://schemas.microsoft.com/office/drawing/2014/main" id="{E6870452-8B48-D4A9-979A-787CE52212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92760" y="1579993"/>
                <a:ext cx="662814" cy="641082"/>
              </a:xfrm>
              <a:prstGeom prst="rect">
                <a:avLst/>
              </a:prstGeom>
            </p:spPr>
          </p:pic>
        </p:grpSp>
        <p:grpSp>
          <p:nvGrpSpPr>
            <p:cNvPr id="136" name="组合 135">
              <a:extLst>
                <a:ext uri="{FF2B5EF4-FFF2-40B4-BE49-F238E27FC236}">
                  <a16:creationId xmlns:a16="http://schemas.microsoft.com/office/drawing/2014/main" id="{179830A3-92D1-2E7A-9809-4C18E93F7A4A}"/>
                </a:ext>
              </a:extLst>
            </p:cNvPr>
            <p:cNvGrpSpPr/>
            <p:nvPr/>
          </p:nvGrpSpPr>
          <p:grpSpPr>
            <a:xfrm>
              <a:off x="9587583" y="4886109"/>
              <a:ext cx="662814" cy="853468"/>
              <a:chOff x="10344206" y="4379100"/>
              <a:chExt cx="662814" cy="853468"/>
            </a:xfrm>
          </p:grpSpPr>
          <p:grpSp>
            <p:nvGrpSpPr>
              <p:cNvPr id="137" name="组合 136">
                <a:extLst>
                  <a:ext uri="{FF2B5EF4-FFF2-40B4-BE49-F238E27FC236}">
                    <a16:creationId xmlns:a16="http://schemas.microsoft.com/office/drawing/2014/main" id="{F416955D-4CC0-C092-5F03-1A314362D46F}"/>
                  </a:ext>
                </a:extLst>
              </p:cNvPr>
              <p:cNvGrpSpPr/>
              <p:nvPr/>
            </p:nvGrpSpPr>
            <p:grpSpPr>
              <a:xfrm>
                <a:off x="10626020" y="4379100"/>
                <a:ext cx="381000" cy="351117"/>
                <a:chOff x="2556504" y="2484669"/>
                <a:chExt cx="381000" cy="351117"/>
              </a:xfrm>
            </p:grpSpPr>
            <p:pic>
              <p:nvPicPr>
                <p:cNvPr id="139" name="图形 138">
                  <a:extLst>
                    <a:ext uri="{FF2B5EF4-FFF2-40B4-BE49-F238E27FC236}">
                      <a16:creationId xmlns:a16="http://schemas.microsoft.com/office/drawing/2014/main" id="{F0B738FD-D77A-6C52-0A31-B91F1BCA7D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56504" y="2484669"/>
                  <a:ext cx="381000" cy="285750"/>
                </a:xfrm>
                <a:prstGeom prst="rect">
                  <a:avLst/>
                </a:prstGeom>
              </p:spPr>
            </p:pic>
            <p:cxnSp>
              <p:nvCxnSpPr>
                <p:cNvPr id="140" name="直接连接符 139">
                  <a:extLst>
                    <a:ext uri="{FF2B5EF4-FFF2-40B4-BE49-F238E27FC236}">
                      <a16:creationId xmlns:a16="http://schemas.microsoft.com/office/drawing/2014/main" id="{E4CD4BCC-B3E1-8EFC-875E-FBFAF18C163D}"/>
                    </a:ext>
                  </a:extLst>
                </p:cNvPr>
                <p:cNvCxnSpPr/>
                <p:nvPr/>
              </p:nvCxnSpPr>
              <p:spPr>
                <a:xfrm>
                  <a:off x="2747004" y="2612580"/>
                  <a:ext cx="0" cy="223206"/>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grpSp>
          <p:pic>
            <p:nvPicPr>
              <p:cNvPr id="138" name="图形 10">
                <a:extLst>
                  <a:ext uri="{FF2B5EF4-FFF2-40B4-BE49-F238E27FC236}">
                    <a16:creationId xmlns:a16="http://schemas.microsoft.com/office/drawing/2014/main" id="{257F85F5-0BEF-6913-9161-2D404FB3FC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44206" y="4591486"/>
                <a:ext cx="662814" cy="641082"/>
              </a:xfrm>
              <a:prstGeom prst="rect">
                <a:avLst/>
              </a:prstGeom>
            </p:spPr>
          </p:pic>
        </p:grpSp>
      </p:grpSp>
      <p:sp>
        <p:nvSpPr>
          <p:cNvPr id="169" name="箭头: 左 168">
            <a:extLst>
              <a:ext uri="{FF2B5EF4-FFF2-40B4-BE49-F238E27FC236}">
                <a16:creationId xmlns:a16="http://schemas.microsoft.com/office/drawing/2014/main" id="{72BC4C13-D450-62EE-DF09-2D5B6292D9E4}"/>
              </a:ext>
            </a:extLst>
          </p:cNvPr>
          <p:cNvSpPr/>
          <p:nvPr/>
        </p:nvSpPr>
        <p:spPr>
          <a:xfrm>
            <a:off x="6184256" y="4469955"/>
            <a:ext cx="1356389" cy="712966"/>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类似</a:t>
            </a:r>
          </a:p>
        </p:txBody>
      </p:sp>
    </p:spTree>
    <p:custDataLst>
      <p:tags r:id="rId1"/>
    </p:custDataLst>
    <p:extLst>
      <p:ext uri="{BB962C8B-B14F-4D97-AF65-F5344CB8AC3E}">
        <p14:creationId xmlns:p14="http://schemas.microsoft.com/office/powerpoint/2010/main" val="231618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800" decel="100000"/>
                                        <p:tgtEl>
                                          <p:spTgt spid="5"/>
                                        </p:tgtEl>
                                      </p:cBhvr>
                                    </p:animEffect>
                                    <p:anim calcmode="lin" valueType="num">
                                      <p:cBhvr>
                                        <p:cTn id="19" dur="800" decel="100000" fill="hold"/>
                                        <p:tgtEl>
                                          <p:spTgt spid="5"/>
                                        </p:tgtEl>
                                        <p:attrNameLst>
                                          <p:attrName>style.rotation</p:attrName>
                                        </p:attrNameLst>
                                      </p:cBhvr>
                                      <p:tavLst>
                                        <p:tav tm="0">
                                          <p:val>
                                            <p:fltVal val="-90"/>
                                          </p:val>
                                        </p:tav>
                                        <p:tav tm="100000">
                                          <p:val>
                                            <p:fltVal val="0"/>
                                          </p:val>
                                        </p:tav>
                                      </p:tavLst>
                                    </p:anim>
                                    <p:anim calcmode="lin" valueType="num">
                                      <p:cBhvr>
                                        <p:cTn id="20" dur="800" decel="100000" fill="hold"/>
                                        <p:tgtEl>
                                          <p:spTgt spid="5"/>
                                        </p:tgtEl>
                                        <p:attrNameLst>
                                          <p:attrName>ppt_x</p:attrName>
                                        </p:attrNameLst>
                                      </p:cBhvr>
                                      <p:tavLst>
                                        <p:tav tm="0">
                                          <p:val>
                                            <p:strVal val="#ppt_x+0.4"/>
                                          </p:val>
                                        </p:tav>
                                        <p:tav tm="100000">
                                          <p:val>
                                            <p:strVal val="#ppt_x-0.05"/>
                                          </p:val>
                                        </p:tav>
                                      </p:tavLst>
                                    </p:anim>
                                    <p:anim calcmode="lin" valueType="num">
                                      <p:cBhvr>
                                        <p:cTn id="21" dur="800" decel="100000" fill="hold"/>
                                        <p:tgtEl>
                                          <p:spTgt spid="5"/>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500"/>
                                        <p:tgtEl>
                                          <p:spTgt spid="53"/>
                                        </p:tgtEl>
                                        <p:attrNameLst>
                                          <p:attrName>ppt_x</p:attrName>
                                        </p:attrNameLst>
                                      </p:cBhvr>
                                      <p:tavLst>
                                        <p:tav tm="0">
                                          <p:val>
                                            <p:strVal val="#ppt_x-#ppt_w*1.125000"/>
                                          </p:val>
                                        </p:tav>
                                        <p:tav tm="100000">
                                          <p:val>
                                            <p:strVal val="#ppt_x"/>
                                          </p:val>
                                        </p:tav>
                                      </p:tavLst>
                                    </p:anim>
                                    <p:animEffect transition="in" filter="wipe(right)">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56"/>
                                        </p:tgtEl>
                                        <p:attrNameLst>
                                          <p:attrName>style.visibility</p:attrName>
                                        </p:attrNameLst>
                                      </p:cBhvr>
                                      <p:to>
                                        <p:strVal val="visible"/>
                                      </p:to>
                                    </p:set>
                                    <p:anim calcmode="lin" valueType="num">
                                      <p:cBhvr additive="base">
                                        <p:cTn id="34" dur="500"/>
                                        <p:tgtEl>
                                          <p:spTgt spid="56"/>
                                        </p:tgtEl>
                                        <p:attrNameLst>
                                          <p:attrName>ppt_y</p:attrName>
                                        </p:attrNameLst>
                                      </p:cBhvr>
                                      <p:tavLst>
                                        <p:tav tm="0">
                                          <p:val>
                                            <p:strVal val="#ppt_y+#ppt_h*1.125000"/>
                                          </p:val>
                                        </p:tav>
                                        <p:tav tm="100000">
                                          <p:val>
                                            <p:strVal val="#ppt_y"/>
                                          </p:val>
                                        </p:tav>
                                      </p:tavLst>
                                    </p:anim>
                                    <p:animEffect transition="in" filter="wipe(up)">
                                      <p:cBhvr>
                                        <p:cTn id="35" dur="500"/>
                                        <p:tgtEl>
                                          <p:spTgt spid="56"/>
                                        </p:tgtEl>
                                      </p:cBhvr>
                                    </p:animEffect>
                                  </p:childTnLst>
                                </p:cTn>
                              </p:par>
                              <p:par>
                                <p:cTn id="36" presetID="12" presetClass="entr" presetSubtype="8" fill="hold" nodeType="with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p:tgtEl>
                                          <p:spTgt spid="59"/>
                                        </p:tgtEl>
                                        <p:attrNameLst>
                                          <p:attrName>ppt_x</p:attrName>
                                        </p:attrNameLst>
                                      </p:cBhvr>
                                      <p:tavLst>
                                        <p:tav tm="0">
                                          <p:val>
                                            <p:strVal val="#ppt_x-#ppt_w*1.125000"/>
                                          </p:val>
                                        </p:tav>
                                        <p:tav tm="100000">
                                          <p:val>
                                            <p:strVal val="#ppt_x"/>
                                          </p:val>
                                        </p:tav>
                                      </p:tavLst>
                                    </p:anim>
                                    <p:animEffect transition="in" filter="wipe(right)">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anim calcmode="lin" valueType="num">
                                      <p:cBhvr>
                                        <p:cTn id="44" dur="500" fill="hold"/>
                                        <p:tgtEl>
                                          <p:spTgt spid="76"/>
                                        </p:tgtEl>
                                        <p:attrNameLst>
                                          <p:attrName>ppt_w</p:attrName>
                                        </p:attrNameLst>
                                      </p:cBhvr>
                                      <p:tavLst>
                                        <p:tav tm="0">
                                          <p:val>
                                            <p:fltVal val="0"/>
                                          </p:val>
                                        </p:tav>
                                        <p:tav tm="100000">
                                          <p:val>
                                            <p:strVal val="#ppt_w"/>
                                          </p:val>
                                        </p:tav>
                                      </p:tavLst>
                                    </p:anim>
                                    <p:anim calcmode="lin" valueType="num">
                                      <p:cBhvr>
                                        <p:cTn id="45" dur="500" fill="hold"/>
                                        <p:tgtEl>
                                          <p:spTgt spid="76"/>
                                        </p:tgtEl>
                                        <p:attrNameLst>
                                          <p:attrName>ppt_h</p:attrName>
                                        </p:attrNameLst>
                                      </p:cBhvr>
                                      <p:tavLst>
                                        <p:tav tm="0">
                                          <p:val>
                                            <p:fltVal val="0"/>
                                          </p:val>
                                        </p:tav>
                                        <p:tav tm="100000">
                                          <p:val>
                                            <p:strVal val="#ppt_h"/>
                                          </p:val>
                                        </p:tav>
                                      </p:tavLst>
                                    </p:anim>
                                    <p:animEffect transition="in" filter="fade">
                                      <p:cBhvr>
                                        <p:cTn id="46" dur="500"/>
                                        <p:tgtEl>
                                          <p:spTgt spid="76"/>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p:tgtEl>
                                          <p:spTgt spid="6"/>
                                        </p:tgtEl>
                                        <p:attrNameLst>
                                          <p:attrName>ppt_y</p:attrName>
                                        </p:attrNameLst>
                                      </p:cBhvr>
                                      <p:tavLst>
                                        <p:tav tm="0">
                                          <p:val>
                                            <p:strVal val="#ppt_y+#ppt_h*1.125000"/>
                                          </p:val>
                                        </p:tav>
                                        <p:tav tm="100000">
                                          <p:val>
                                            <p:strVal val="#ppt_y"/>
                                          </p:val>
                                        </p:tav>
                                      </p:tavLst>
                                    </p:anim>
                                    <p:animEffect transition="in" filter="wipe(up)">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anim calcmode="lin" valueType="num">
                                      <p:cBhvr>
                                        <p:cTn id="57" dur="500" fill="hold"/>
                                        <p:tgtEl>
                                          <p:spTgt spid="77"/>
                                        </p:tgtEl>
                                        <p:attrNameLst>
                                          <p:attrName>ppt_w</p:attrName>
                                        </p:attrNameLst>
                                      </p:cBhvr>
                                      <p:tavLst>
                                        <p:tav tm="0">
                                          <p:val>
                                            <p:fltVal val="0"/>
                                          </p:val>
                                        </p:tav>
                                        <p:tav tm="100000">
                                          <p:val>
                                            <p:strVal val="#ppt_w"/>
                                          </p:val>
                                        </p:tav>
                                      </p:tavLst>
                                    </p:anim>
                                    <p:anim calcmode="lin" valueType="num">
                                      <p:cBhvr>
                                        <p:cTn id="58" dur="500" fill="hold"/>
                                        <p:tgtEl>
                                          <p:spTgt spid="77"/>
                                        </p:tgtEl>
                                        <p:attrNameLst>
                                          <p:attrName>ppt_h</p:attrName>
                                        </p:attrNameLst>
                                      </p:cBhvr>
                                      <p:tavLst>
                                        <p:tav tm="0">
                                          <p:val>
                                            <p:fltVal val="0"/>
                                          </p:val>
                                        </p:tav>
                                        <p:tav tm="100000">
                                          <p:val>
                                            <p:strVal val="#ppt_h"/>
                                          </p:val>
                                        </p:tav>
                                      </p:tavLst>
                                    </p:anim>
                                    <p:animEffect transition="in" filter="fade">
                                      <p:cBhvr>
                                        <p:cTn id="59" dur="500"/>
                                        <p:tgtEl>
                                          <p:spTgt spid="77"/>
                                        </p:tgtEl>
                                      </p:cBhvr>
                                    </p:animEffect>
                                  </p:childTnLst>
                                </p:cTn>
                              </p:par>
                            </p:childTnLst>
                          </p:cTn>
                        </p:par>
                      </p:childTnLst>
                    </p:cTn>
                  </p:par>
                  <p:par>
                    <p:cTn id="60" fill="hold">
                      <p:stCondLst>
                        <p:cond delay="indefinite"/>
                      </p:stCondLst>
                      <p:childTnLst>
                        <p:par>
                          <p:cTn id="61" fill="hold">
                            <p:stCondLst>
                              <p:cond delay="0"/>
                            </p:stCondLst>
                            <p:childTnLst>
                              <p:par>
                                <p:cTn id="62" presetID="30"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800" decel="100000"/>
                                        <p:tgtEl>
                                          <p:spTgt spid="7"/>
                                        </p:tgtEl>
                                      </p:cBhvr>
                                    </p:animEffect>
                                    <p:anim calcmode="lin" valueType="num">
                                      <p:cBhvr>
                                        <p:cTn id="65" dur="800" decel="100000" fill="hold"/>
                                        <p:tgtEl>
                                          <p:spTgt spid="7"/>
                                        </p:tgtEl>
                                        <p:attrNameLst>
                                          <p:attrName>style.rotation</p:attrName>
                                        </p:attrNameLst>
                                      </p:cBhvr>
                                      <p:tavLst>
                                        <p:tav tm="0">
                                          <p:val>
                                            <p:fltVal val="-90"/>
                                          </p:val>
                                        </p:tav>
                                        <p:tav tm="100000">
                                          <p:val>
                                            <p:fltVal val="0"/>
                                          </p:val>
                                        </p:tav>
                                      </p:tavLst>
                                    </p:anim>
                                    <p:anim calcmode="lin" valueType="num">
                                      <p:cBhvr>
                                        <p:cTn id="66" dur="800" decel="100000" fill="hold"/>
                                        <p:tgtEl>
                                          <p:spTgt spid="7"/>
                                        </p:tgtEl>
                                        <p:attrNameLst>
                                          <p:attrName>ppt_x</p:attrName>
                                        </p:attrNameLst>
                                      </p:cBhvr>
                                      <p:tavLst>
                                        <p:tav tm="0">
                                          <p:val>
                                            <p:strVal val="#ppt_x+0.4"/>
                                          </p:val>
                                        </p:tav>
                                        <p:tav tm="100000">
                                          <p:val>
                                            <p:strVal val="#ppt_x-0.05"/>
                                          </p:val>
                                        </p:tav>
                                      </p:tavLst>
                                    </p:anim>
                                    <p:anim calcmode="lin" valueType="num">
                                      <p:cBhvr>
                                        <p:cTn id="67" dur="800" decel="100000" fill="hold"/>
                                        <p:tgtEl>
                                          <p:spTgt spid="7"/>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2" presetClass="entr" presetSubtype="2" fill="hold" grpId="0" nodeType="clickEffect">
                                  <p:stCondLst>
                                    <p:cond delay="0"/>
                                  </p:stCondLst>
                                  <p:childTnLst>
                                    <p:set>
                                      <p:cBhvr>
                                        <p:cTn id="73" dur="1" fill="hold">
                                          <p:stCondLst>
                                            <p:cond delay="0"/>
                                          </p:stCondLst>
                                        </p:cTn>
                                        <p:tgtEl>
                                          <p:spTgt spid="169"/>
                                        </p:tgtEl>
                                        <p:attrNameLst>
                                          <p:attrName>style.visibility</p:attrName>
                                        </p:attrNameLst>
                                      </p:cBhvr>
                                      <p:to>
                                        <p:strVal val="visible"/>
                                      </p:to>
                                    </p:set>
                                    <p:anim calcmode="lin" valueType="num">
                                      <p:cBhvr additive="base">
                                        <p:cTn id="74" dur="500"/>
                                        <p:tgtEl>
                                          <p:spTgt spid="169"/>
                                        </p:tgtEl>
                                        <p:attrNameLst>
                                          <p:attrName>ppt_x</p:attrName>
                                        </p:attrNameLst>
                                      </p:cBhvr>
                                      <p:tavLst>
                                        <p:tav tm="0">
                                          <p:val>
                                            <p:strVal val="#ppt_x+#ppt_w*1.125000"/>
                                          </p:val>
                                        </p:tav>
                                        <p:tav tm="100000">
                                          <p:val>
                                            <p:strVal val="#ppt_x"/>
                                          </p:val>
                                        </p:tav>
                                      </p:tavLst>
                                    </p:anim>
                                    <p:animEffect transition="in" filter="wipe(left)">
                                      <p:cBhvr>
                                        <p:cTn id="75"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76" grpId="0"/>
      <p:bldP spid="77" grpId="0"/>
      <p:bldP spid="169"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a:extLst>
              <a:ext uri="{FF2B5EF4-FFF2-40B4-BE49-F238E27FC236}">
                <a16:creationId xmlns:a16="http://schemas.microsoft.com/office/drawing/2014/main" id="{43F30FD0-4574-DB9F-F521-2ECBC0D3490B}"/>
              </a:ext>
            </a:extLst>
          </p:cNvPr>
          <p:cNvSpPr txBox="1"/>
          <p:nvPr/>
        </p:nvSpPr>
        <p:spPr>
          <a:xfrm>
            <a:off x="10403557" y="4213361"/>
            <a:ext cx="1415074" cy="646331"/>
          </a:xfrm>
          <a:prstGeom prst="rect">
            <a:avLst/>
          </a:prstGeom>
          <a:noFill/>
        </p:spPr>
        <p:txBody>
          <a:bodyPr wrap="square" rtlCol="0">
            <a:spAutoFit/>
          </a:bodyPr>
          <a:lstStyle/>
          <a:p>
            <a:pPr algn="ctr"/>
            <a:r>
              <a:rPr lang="zh-CN" altLang="en-US" b="1" dirty="0">
                <a:solidFill>
                  <a:schemeClr val="accent1"/>
                </a:solidFill>
              </a:rPr>
              <a:t>网卡配置为</a:t>
            </a:r>
            <a:endParaRPr lang="en-US" altLang="zh-CN" b="1" dirty="0">
              <a:solidFill>
                <a:schemeClr val="accent1"/>
              </a:solidFill>
            </a:endParaRPr>
          </a:p>
          <a:p>
            <a:pPr algn="ctr"/>
            <a:r>
              <a:rPr lang="zh-CN" altLang="en-US" b="1" dirty="0">
                <a:solidFill>
                  <a:schemeClr val="accent1"/>
                </a:solidFill>
              </a:rPr>
              <a:t>混杂方式</a:t>
            </a:r>
          </a:p>
        </p:txBody>
      </p:sp>
      <p:grpSp>
        <p:nvGrpSpPr>
          <p:cNvPr id="53" name="组合 52">
            <a:extLst>
              <a:ext uri="{FF2B5EF4-FFF2-40B4-BE49-F238E27FC236}">
                <a16:creationId xmlns:a16="http://schemas.microsoft.com/office/drawing/2014/main" id="{37076440-897D-CA28-7981-3D63340AD7C0}"/>
              </a:ext>
            </a:extLst>
          </p:cNvPr>
          <p:cNvGrpSpPr/>
          <p:nvPr/>
        </p:nvGrpSpPr>
        <p:grpSpPr>
          <a:xfrm>
            <a:off x="2011288" y="4960323"/>
            <a:ext cx="907999" cy="369332"/>
            <a:chOff x="7342643" y="3935811"/>
            <a:chExt cx="907999" cy="369332"/>
          </a:xfrm>
        </p:grpSpPr>
        <p:sp>
          <p:nvSpPr>
            <p:cNvPr id="54" name="标注: 右箭头 53">
              <a:extLst>
                <a:ext uri="{FF2B5EF4-FFF2-40B4-BE49-F238E27FC236}">
                  <a16:creationId xmlns:a16="http://schemas.microsoft.com/office/drawing/2014/main" id="{31805DC8-7A0F-B8C9-EDC9-25FFA3B02090}"/>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865371BB-FD0D-0815-C5D2-43DB9637B30B}"/>
                </a:ext>
              </a:extLst>
            </p:cNvPr>
            <p:cNvSpPr txBox="1"/>
            <p:nvPr/>
          </p:nvSpPr>
          <p:spPr>
            <a:xfrm>
              <a:off x="7342643" y="3935811"/>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A→B</a:t>
              </a:r>
              <a:endParaRPr lang="zh-CN" altLang="en-US" b="1" dirty="0">
                <a:latin typeface="Arial Narrow" panose="020B0606020202030204" pitchFamily="34" charset="0"/>
                <a:ea typeface="宋体" panose="02010600030101010101" pitchFamily="2" charset="-122"/>
              </a:endParaRPr>
            </a:p>
          </p:txBody>
        </p:sp>
      </p:grpSp>
      <p:grpSp>
        <p:nvGrpSpPr>
          <p:cNvPr id="56" name="组合 55">
            <a:extLst>
              <a:ext uri="{FF2B5EF4-FFF2-40B4-BE49-F238E27FC236}">
                <a16:creationId xmlns:a16="http://schemas.microsoft.com/office/drawing/2014/main" id="{E1A7B6BB-D8F6-CBB9-4CD9-B2760EDCA2E2}"/>
              </a:ext>
            </a:extLst>
          </p:cNvPr>
          <p:cNvGrpSpPr/>
          <p:nvPr/>
        </p:nvGrpSpPr>
        <p:grpSpPr>
          <a:xfrm rot="16200000">
            <a:off x="2649955" y="4371612"/>
            <a:ext cx="907999" cy="369332"/>
            <a:chOff x="7342643" y="3935811"/>
            <a:chExt cx="907999" cy="369332"/>
          </a:xfrm>
        </p:grpSpPr>
        <p:sp>
          <p:nvSpPr>
            <p:cNvPr id="57" name="标注: 右箭头 56">
              <a:extLst>
                <a:ext uri="{FF2B5EF4-FFF2-40B4-BE49-F238E27FC236}">
                  <a16:creationId xmlns:a16="http://schemas.microsoft.com/office/drawing/2014/main" id="{893F6B6D-03A3-7A44-9BBF-1D8519BD91B2}"/>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a typeface="宋体" panose="02010600030101010101" pitchFamily="2" charset="-122"/>
              </a:endParaRPr>
            </a:p>
          </p:txBody>
        </p:sp>
        <p:sp>
          <p:nvSpPr>
            <p:cNvPr id="58" name="文本框 57">
              <a:extLst>
                <a:ext uri="{FF2B5EF4-FFF2-40B4-BE49-F238E27FC236}">
                  <a16:creationId xmlns:a16="http://schemas.microsoft.com/office/drawing/2014/main" id="{38C2DED8-35FF-FDB2-49A8-AE440597695B}"/>
                </a:ext>
              </a:extLst>
            </p:cNvPr>
            <p:cNvSpPr txBox="1"/>
            <p:nvPr/>
          </p:nvSpPr>
          <p:spPr>
            <a:xfrm>
              <a:off x="7342643" y="3935811"/>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A→B</a:t>
              </a:r>
              <a:endParaRPr lang="zh-CN" altLang="en-US" b="1" dirty="0">
                <a:latin typeface="Arial Narrow" panose="020B0606020202030204" pitchFamily="34" charset="0"/>
                <a:ea typeface="宋体" panose="02010600030101010101" pitchFamily="2" charset="-122"/>
              </a:endParaRPr>
            </a:p>
          </p:txBody>
        </p:sp>
      </p:grpSp>
      <p:grpSp>
        <p:nvGrpSpPr>
          <p:cNvPr id="59" name="组合 58">
            <a:extLst>
              <a:ext uri="{FF2B5EF4-FFF2-40B4-BE49-F238E27FC236}">
                <a16:creationId xmlns:a16="http://schemas.microsoft.com/office/drawing/2014/main" id="{DDE34C36-863D-E66E-A194-DE20D78DBAF5}"/>
              </a:ext>
            </a:extLst>
          </p:cNvPr>
          <p:cNvGrpSpPr/>
          <p:nvPr/>
        </p:nvGrpSpPr>
        <p:grpSpPr>
          <a:xfrm>
            <a:off x="3842354" y="4956231"/>
            <a:ext cx="907999" cy="369332"/>
            <a:chOff x="7342643" y="3935811"/>
            <a:chExt cx="907999" cy="369332"/>
          </a:xfrm>
        </p:grpSpPr>
        <p:sp>
          <p:nvSpPr>
            <p:cNvPr id="60" name="标注: 右箭头 59">
              <a:extLst>
                <a:ext uri="{FF2B5EF4-FFF2-40B4-BE49-F238E27FC236}">
                  <a16:creationId xmlns:a16="http://schemas.microsoft.com/office/drawing/2014/main" id="{443C67A7-42D1-A4B2-591B-E5283B428C5C}"/>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a typeface="宋体" panose="02010600030101010101" pitchFamily="2" charset="-122"/>
              </a:endParaRPr>
            </a:p>
          </p:txBody>
        </p:sp>
        <p:sp>
          <p:nvSpPr>
            <p:cNvPr id="61" name="文本框 60">
              <a:extLst>
                <a:ext uri="{FF2B5EF4-FFF2-40B4-BE49-F238E27FC236}">
                  <a16:creationId xmlns:a16="http://schemas.microsoft.com/office/drawing/2014/main" id="{377139B3-ABD7-7DF2-1FAA-D569373F5FF2}"/>
                </a:ext>
              </a:extLst>
            </p:cNvPr>
            <p:cNvSpPr txBox="1"/>
            <p:nvPr/>
          </p:nvSpPr>
          <p:spPr>
            <a:xfrm>
              <a:off x="7342643" y="3935811"/>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A→B</a:t>
              </a:r>
              <a:endParaRPr lang="zh-CN" altLang="en-US" b="1" dirty="0">
                <a:latin typeface="Arial Narrow" panose="020B0606020202030204" pitchFamily="34" charset="0"/>
                <a:ea typeface="宋体" panose="02010600030101010101" pitchFamily="2" charset="-122"/>
              </a:endParaRPr>
            </a:p>
          </p:txBody>
        </p:sp>
      </p:grpSp>
      <p:sp>
        <p:nvSpPr>
          <p:cNvPr id="6" name="文本框 5">
            <a:extLst>
              <a:ext uri="{FF2B5EF4-FFF2-40B4-BE49-F238E27FC236}">
                <a16:creationId xmlns:a16="http://schemas.microsoft.com/office/drawing/2014/main" id="{B76C60E1-DA7D-5CB1-EB50-BE0470E3AEA0}"/>
              </a:ext>
            </a:extLst>
          </p:cNvPr>
          <p:cNvSpPr txBox="1"/>
          <p:nvPr/>
        </p:nvSpPr>
        <p:spPr>
          <a:xfrm>
            <a:off x="4501451" y="4213361"/>
            <a:ext cx="1415074" cy="646331"/>
          </a:xfrm>
          <a:prstGeom prst="rect">
            <a:avLst/>
          </a:prstGeom>
          <a:noFill/>
        </p:spPr>
        <p:txBody>
          <a:bodyPr wrap="square" rtlCol="0">
            <a:spAutoFit/>
          </a:bodyPr>
          <a:lstStyle/>
          <a:p>
            <a:pPr algn="ctr"/>
            <a:r>
              <a:rPr lang="zh-CN" altLang="en-US" b="1" dirty="0">
                <a:solidFill>
                  <a:schemeClr val="accent1"/>
                </a:solidFill>
              </a:rPr>
              <a:t>网卡配置为</a:t>
            </a:r>
            <a:endParaRPr lang="en-US" altLang="zh-CN" b="1" dirty="0">
              <a:solidFill>
                <a:schemeClr val="accent1"/>
              </a:solidFill>
            </a:endParaRPr>
          </a:p>
          <a:p>
            <a:pPr algn="ctr"/>
            <a:r>
              <a:rPr lang="zh-CN" altLang="en-US" b="1" dirty="0">
                <a:solidFill>
                  <a:schemeClr val="accent1"/>
                </a:solidFill>
              </a:rPr>
              <a:t>混杂方式</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12" name="íşlïḍè">
            <a:extLst>
              <a:ext uri="{FF2B5EF4-FFF2-40B4-BE49-F238E27FC236}">
                <a16:creationId xmlns:a16="http://schemas.microsoft.com/office/drawing/2014/main" id="{7672FCC7-C3FB-954A-258E-599C69C3FD28}"/>
              </a:ext>
            </a:extLst>
          </p:cNvPr>
          <p:cNvSpPr txBox="1"/>
          <p:nvPr/>
        </p:nvSpPr>
        <p:spPr>
          <a:xfrm>
            <a:off x="1190082" y="1994313"/>
            <a:ext cx="10697117" cy="715995"/>
          </a:xfrm>
          <a:prstGeom prst="rect">
            <a:avLst/>
          </a:prstGeom>
          <a:noFill/>
        </p:spPr>
        <p:txBody>
          <a:bodyPr wrap="square" lIns="91440" tIns="45720" rIns="91440" bIns="45720" anchor="ctr">
            <a:noAutofit/>
          </a:bodyPr>
          <a:lstStyle/>
          <a:p>
            <a:r>
              <a:rPr lang="zh-CN" altLang="en-US" b="1" dirty="0"/>
              <a:t>分组嗅探器（</a:t>
            </a:r>
            <a:r>
              <a:rPr lang="en-US" altLang="zh-CN" b="1" dirty="0"/>
              <a:t>Packet Sniffer</a:t>
            </a:r>
            <a:r>
              <a:rPr lang="zh-CN" altLang="en-US" b="1" dirty="0"/>
              <a:t>）是一种网络监听工具软件，它运行在网络中的某台主机上，</a:t>
            </a:r>
            <a:r>
              <a:rPr lang="zh-CN" altLang="en-US" b="1" dirty="0">
                <a:solidFill>
                  <a:schemeClr val="accent1">
                    <a:lumMod val="75000"/>
                  </a:schemeClr>
                </a:solidFill>
              </a:rPr>
              <a:t>被动接收所有出入该主机的网络适配器（网卡）的数据链路层协议数据单元</a:t>
            </a:r>
            <a:r>
              <a:rPr lang="zh-CN" altLang="en-US" b="1" dirty="0"/>
              <a:t>（即帧）。</a:t>
            </a:r>
            <a:endParaRPr lang="en-US" altLang="zh-CN" b="1" dirty="0"/>
          </a:p>
        </p:txBody>
      </p:sp>
      <p:sp>
        <p:nvSpPr>
          <p:cNvPr id="13" name="矩形 12">
            <a:extLst>
              <a:ext uri="{FF2B5EF4-FFF2-40B4-BE49-F238E27FC236}">
                <a16:creationId xmlns:a16="http://schemas.microsoft.com/office/drawing/2014/main" id="{3506E9C9-C58F-A7AE-2B39-6C777304A0E8}"/>
              </a:ext>
            </a:extLst>
          </p:cNvPr>
          <p:cNvSpPr/>
          <p:nvPr/>
        </p:nvSpPr>
        <p:spPr>
          <a:xfrm>
            <a:off x="933106" y="209302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şlïḍè">
            <a:extLst>
              <a:ext uri="{FF2B5EF4-FFF2-40B4-BE49-F238E27FC236}">
                <a16:creationId xmlns:a16="http://schemas.microsoft.com/office/drawing/2014/main" id="{A7988B66-E0A0-3A7D-53CF-027CCDDD6751}"/>
              </a:ext>
            </a:extLst>
          </p:cNvPr>
          <p:cNvSpPr txBox="1"/>
          <p:nvPr/>
        </p:nvSpPr>
        <p:spPr>
          <a:xfrm>
            <a:off x="1190082" y="2627973"/>
            <a:ext cx="10697117" cy="715995"/>
          </a:xfrm>
          <a:prstGeom prst="rect">
            <a:avLst/>
          </a:prstGeom>
          <a:noFill/>
        </p:spPr>
        <p:txBody>
          <a:bodyPr wrap="square" lIns="91440" tIns="45720" rIns="91440" bIns="45720" anchor="ctr">
            <a:noAutofit/>
          </a:bodyPr>
          <a:lstStyle/>
          <a:p>
            <a:r>
              <a:rPr lang="zh-CN" altLang="en-US" b="1" dirty="0"/>
              <a:t>如果将网络适配器配置为</a:t>
            </a:r>
            <a:r>
              <a:rPr lang="zh-CN" altLang="en-US" b="1" dirty="0">
                <a:solidFill>
                  <a:schemeClr val="accent1">
                    <a:lumMod val="75000"/>
                  </a:schemeClr>
                </a:solidFill>
              </a:rPr>
              <a:t>混杂方式</a:t>
            </a:r>
            <a:r>
              <a:rPr lang="zh-CN" altLang="en-US" b="1" dirty="0"/>
              <a:t>，网络适配器就会接收所有进入自己接口的</a:t>
            </a:r>
            <a:r>
              <a:rPr lang="en-US" altLang="zh-CN" b="1" dirty="0"/>
              <a:t>MAC</a:t>
            </a:r>
            <a:r>
              <a:rPr lang="zh-CN" altLang="en-US" b="1" dirty="0"/>
              <a:t>帧，而不管这些帧的目的</a:t>
            </a:r>
            <a:r>
              <a:rPr lang="en-US" altLang="zh-CN" b="1" dirty="0"/>
              <a:t>MAC</a:t>
            </a:r>
            <a:r>
              <a:rPr lang="zh-CN" altLang="en-US" b="1" dirty="0"/>
              <a:t>地址是否指向该网络适配器。</a:t>
            </a:r>
            <a:endParaRPr lang="en-US" altLang="zh-CN" b="1" dirty="0"/>
          </a:p>
        </p:txBody>
      </p:sp>
      <p:sp>
        <p:nvSpPr>
          <p:cNvPr id="11" name="矩形 10">
            <a:extLst>
              <a:ext uri="{FF2B5EF4-FFF2-40B4-BE49-F238E27FC236}">
                <a16:creationId xmlns:a16="http://schemas.microsoft.com/office/drawing/2014/main" id="{96135D51-56B9-9F86-60E8-1850B3D3AC65}"/>
              </a:ext>
            </a:extLst>
          </p:cNvPr>
          <p:cNvSpPr/>
          <p:nvPr/>
        </p:nvSpPr>
        <p:spPr>
          <a:xfrm>
            <a:off x="933106" y="272668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E5980DF-5699-CABA-D1C4-E3B7F6724BE7}"/>
              </a:ext>
            </a:extLst>
          </p:cNvPr>
          <p:cNvGrpSpPr/>
          <p:nvPr/>
        </p:nvGrpSpPr>
        <p:grpSpPr>
          <a:xfrm>
            <a:off x="1190082" y="3450536"/>
            <a:ext cx="4232071" cy="2988364"/>
            <a:chOff x="1190082" y="3450536"/>
            <a:chExt cx="4232071" cy="2988364"/>
          </a:xfrm>
        </p:grpSpPr>
        <p:sp>
          <p:nvSpPr>
            <p:cNvPr id="62" name="文本框 61">
              <a:extLst>
                <a:ext uri="{FF2B5EF4-FFF2-40B4-BE49-F238E27FC236}">
                  <a16:creationId xmlns:a16="http://schemas.microsoft.com/office/drawing/2014/main" id="{3E356AC2-A688-DF06-B94E-AD5DE745A70E}"/>
                </a:ext>
              </a:extLst>
            </p:cNvPr>
            <p:cNvSpPr txBox="1"/>
            <p:nvPr/>
          </p:nvSpPr>
          <p:spPr>
            <a:xfrm>
              <a:off x="2783420" y="5656426"/>
              <a:ext cx="1076381" cy="369332"/>
            </a:xfrm>
            <a:prstGeom prst="rect">
              <a:avLst/>
            </a:prstGeom>
            <a:noFill/>
          </p:spPr>
          <p:txBody>
            <a:bodyPr wrap="square" rtlCol="0">
              <a:spAutoFit/>
            </a:bodyPr>
            <a:lstStyle/>
            <a:p>
              <a:pPr algn="ctr"/>
              <a:r>
                <a:rPr lang="zh-CN" altLang="en-US" b="1" dirty="0">
                  <a:latin typeface="+mn-ea"/>
                </a:rPr>
                <a:t>集线器</a:t>
              </a:r>
            </a:p>
          </p:txBody>
        </p:sp>
        <p:cxnSp>
          <p:nvCxnSpPr>
            <p:cNvPr id="63" name="直接连接符 62">
              <a:extLst>
                <a:ext uri="{FF2B5EF4-FFF2-40B4-BE49-F238E27FC236}">
                  <a16:creationId xmlns:a16="http://schemas.microsoft.com/office/drawing/2014/main" id="{FDE05366-F09B-23FD-E0B7-98CED7249E10}"/>
                </a:ext>
              </a:extLst>
            </p:cNvPr>
            <p:cNvCxnSpPr>
              <a:cxnSpLocks/>
            </p:cNvCxnSpPr>
            <p:nvPr/>
          </p:nvCxnSpPr>
          <p:spPr>
            <a:xfrm flipH="1">
              <a:off x="1492092" y="5343405"/>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3F438841-E038-1D4E-E360-3BEDC29E5BFC}"/>
                </a:ext>
              </a:extLst>
            </p:cNvPr>
            <p:cNvGrpSpPr/>
            <p:nvPr/>
          </p:nvGrpSpPr>
          <p:grpSpPr>
            <a:xfrm>
              <a:off x="1190082" y="4840747"/>
              <a:ext cx="662814" cy="641082"/>
              <a:chOff x="1235749" y="1557688"/>
              <a:chExt cx="662814" cy="641082"/>
            </a:xfrm>
          </p:grpSpPr>
          <p:pic>
            <p:nvPicPr>
              <p:cNvPr id="65" name="图形 10">
                <a:extLst>
                  <a:ext uri="{FF2B5EF4-FFF2-40B4-BE49-F238E27FC236}">
                    <a16:creationId xmlns:a16="http://schemas.microsoft.com/office/drawing/2014/main" id="{09D57BA7-FF53-15B7-E23A-365B831917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49" y="1557688"/>
                <a:ext cx="662814" cy="641082"/>
              </a:xfrm>
              <a:prstGeom prst="rect">
                <a:avLst/>
              </a:prstGeom>
            </p:spPr>
          </p:pic>
          <p:sp>
            <p:nvSpPr>
              <p:cNvPr id="66" name="文本框 65">
                <a:extLst>
                  <a:ext uri="{FF2B5EF4-FFF2-40B4-BE49-F238E27FC236}">
                    <a16:creationId xmlns:a16="http://schemas.microsoft.com/office/drawing/2014/main" id="{B6C63CC6-0AF1-37AD-6895-5BE49AA0CC90}"/>
                  </a:ext>
                </a:extLst>
              </p:cNvPr>
              <p:cNvSpPr txBox="1"/>
              <p:nvPr/>
            </p:nvSpPr>
            <p:spPr>
              <a:xfrm>
                <a:off x="1527006" y="1606485"/>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grpSp>
        <p:cxnSp>
          <p:nvCxnSpPr>
            <p:cNvPr id="67" name="直接连接符 66">
              <a:extLst>
                <a:ext uri="{FF2B5EF4-FFF2-40B4-BE49-F238E27FC236}">
                  <a16:creationId xmlns:a16="http://schemas.microsoft.com/office/drawing/2014/main" id="{8C74B84C-C7C5-CECC-3347-CECB59047AA4}"/>
                </a:ext>
              </a:extLst>
            </p:cNvPr>
            <p:cNvCxnSpPr>
              <a:cxnSpLocks/>
            </p:cNvCxnSpPr>
            <p:nvPr/>
          </p:nvCxnSpPr>
          <p:spPr>
            <a:xfrm flipV="1">
              <a:off x="3321611" y="4012557"/>
              <a:ext cx="10247" cy="13130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779586CB-1007-5CC1-312A-00C63E19BB19}"/>
                </a:ext>
              </a:extLst>
            </p:cNvPr>
            <p:cNvGrpSpPr/>
            <p:nvPr/>
          </p:nvGrpSpPr>
          <p:grpSpPr>
            <a:xfrm>
              <a:off x="2997024" y="3450536"/>
              <a:ext cx="662814" cy="641082"/>
              <a:chOff x="1235749" y="1557688"/>
              <a:chExt cx="662814" cy="641082"/>
            </a:xfrm>
          </p:grpSpPr>
          <p:pic>
            <p:nvPicPr>
              <p:cNvPr id="69" name="图形 10">
                <a:extLst>
                  <a:ext uri="{FF2B5EF4-FFF2-40B4-BE49-F238E27FC236}">
                    <a16:creationId xmlns:a16="http://schemas.microsoft.com/office/drawing/2014/main" id="{89DC99ED-400A-478F-FCEE-A84584933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49" y="1557688"/>
                <a:ext cx="662814" cy="641082"/>
              </a:xfrm>
              <a:prstGeom prst="rect">
                <a:avLst/>
              </a:prstGeom>
            </p:spPr>
          </p:pic>
          <p:sp>
            <p:nvSpPr>
              <p:cNvPr id="70" name="文本框 69">
                <a:extLst>
                  <a:ext uri="{FF2B5EF4-FFF2-40B4-BE49-F238E27FC236}">
                    <a16:creationId xmlns:a16="http://schemas.microsoft.com/office/drawing/2014/main" id="{22A4331C-5F89-70C9-30DC-5844892BD812}"/>
                  </a:ext>
                </a:extLst>
              </p:cNvPr>
              <p:cNvSpPr txBox="1"/>
              <p:nvPr/>
            </p:nvSpPr>
            <p:spPr>
              <a:xfrm>
                <a:off x="1527006" y="1606485"/>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grpSp>
        <p:pic>
          <p:nvPicPr>
            <p:cNvPr id="71" name="图片 70" descr="文本&#10;&#10;描述已自动生成">
              <a:extLst>
                <a:ext uri="{FF2B5EF4-FFF2-40B4-BE49-F238E27FC236}">
                  <a16:creationId xmlns:a16="http://schemas.microsoft.com/office/drawing/2014/main" id="{608D88E6-173F-9BA4-679E-E01B9ECB5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6641" y="5012716"/>
              <a:ext cx="705470" cy="661378"/>
            </a:xfrm>
            <a:prstGeom prst="rect">
              <a:avLst/>
            </a:prstGeom>
          </p:spPr>
        </p:pic>
        <p:grpSp>
          <p:nvGrpSpPr>
            <p:cNvPr id="72" name="组合 71">
              <a:extLst>
                <a:ext uri="{FF2B5EF4-FFF2-40B4-BE49-F238E27FC236}">
                  <a16:creationId xmlns:a16="http://schemas.microsoft.com/office/drawing/2014/main" id="{0945CF1E-D9A0-17A1-D85C-0EAF0FCFF8E5}"/>
                </a:ext>
              </a:extLst>
            </p:cNvPr>
            <p:cNvGrpSpPr/>
            <p:nvPr/>
          </p:nvGrpSpPr>
          <p:grpSpPr>
            <a:xfrm>
              <a:off x="4759339" y="4840747"/>
              <a:ext cx="662814" cy="641082"/>
              <a:chOff x="1235749" y="1557688"/>
              <a:chExt cx="662814" cy="641082"/>
            </a:xfrm>
          </p:grpSpPr>
          <p:pic>
            <p:nvPicPr>
              <p:cNvPr id="73" name="图形 10">
                <a:extLst>
                  <a:ext uri="{FF2B5EF4-FFF2-40B4-BE49-F238E27FC236}">
                    <a16:creationId xmlns:a16="http://schemas.microsoft.com/office/drawing/2014/main" id="{E3B3DF0C-9D91-8A84-A392-604699B02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49" y="1557688"/>
                <a:ext cx="662814" cy="641082"/>
              </a:xfrm>
              <a:prstGeom prst="rect">
                <a:avLst/>
              </a:prstGeom>
            </p:spPr>
          </p:pic>
          <p:sp>
            <p:nvSpPr>
              <p:cNvPr id="74" name="文本框 73">
                <a:extLst>
                  <a:ext uri="{FF2B5EF4-FFF2-40B4-BE49-F238E27FC236}">
                    <a16:creationId xmlns:a16="http://schemas.microsoft.com/office/drawing/2014/main" id="{B33C847F-9DCC-71A7-1CF0-AD6658BB15D3}"/>
                  </a:ext>
                </a:extLst>
              </p:cNvPr>
              <p:cNvSpPr txBox="1"/>
              <p:nvPr/>
            </p:nvSpPr>
            <p:spPr>
              <a:xfrm>
                <a:off x="1527006" y="1606485"/>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sp>
          <p:nvSpPr>
            <p:cNvPr id="75" name="文本框 74">
              <a:extLst>
                <a:ext uri="{FF2B5EF4-FFF2-40B4-BE49-F238E27FC236}">
                  <a16:creationId xmlns:a16="http://schemas.microsoft.com/office/drawing/2014/main" id="{544D220E-5063-9325-32E5-8004513C6F3E}"/>
                </a:ext>
              </a:extLst>
            </p:cNvPr>
            <p:cNvSpPr txBox="1"/>
            <p:nvPr/>
          </p:nvSpPr>
          <p:spPr>
            <a:xfrm>
              <a:off x="2327882" y="6069568"/>
              <a:ext cx="1986839" cy="369332"/>
            </a:xfrm>
            <a:prstGeom prst="rect">
              <a:avLst/>
            </a:prstGeom>
            <a:noFill/>
          </p:spPr>
          <p:txBody>
            <a:bodyPr wrap="square" rtlCol="0">
              <a:spAutoFit/>
            </a:bodyPr>
            <a:lstStyle/>
            <a:p>
              <a:pPr algn="ctr"/>
              <a:r>
                <a:rPr lang="zh-CN" altLang="en-US" b="1" dirty="0">
                  <a:latin typeface="+mn-ea"/>
                </a:rPr>
                <a:t>共享式以太网</a:t>
              </a:r>
            </a:p>
          </p:txBody>
        </p:sp>
      </p:grpSp>
      <p:sp>
        <p:nvSpPr>
          <p:cNvPr id="76" name="文本框 75">
            <a:extLst>
              <a:ext uri="{FF2B5EF4-FFF2-40B4-BE49-F238E27FC236}">
                <a16:creationId xmlns:a16="http://schemas.microsoft.com/office/drawing/2014/main" id="{6A7F2DB7-4E19-C3C7-F3C5-C9C2A2C2100E}"/>
              </a:ext>
            </a:extLst>
          </p:cNvPr>
          <p:cNvSpPr txBox="1"/>
          <p:nvPr/>
        </p:nvSpPr>
        <p:spPr>
          <a:xfrm>
            <a:off x="2394122" y="3690682"/>
            <a:ext cx="662814" cy="369332"/>
          </a:xfrm>
          <a:prstGeom prst="rect">
            <a:avLst/>
          </a:prstGeom>
          <a:noFill/>
        </p:spPr>
        <p:txBody>
          <a:bodyPr wrap="square" rtlCol="0">
            <a:spAutoFit/>
          </a:bodyPr>
          <a:lstStyle/>
          <a:p>
            <a:pPr algn="ctr"/>
            <a:r>
              <a:rPr lang="zh-CN" altLang="en-US" b="1" dirty="0">
                <a:solidFill>
                  <a:schemeClr val="accent4"/>
                </a:solidFill>
                <a:latin typeface="+mn-ea"/>
              </a:rPr>
              <a:t>接受</a:t>
            </a:r>
            <a:endParaRPr lang="en-US" altLang="zh-CN" b="1" dirty="0">
              <a:solidFill>
                <a:schemeClr val="accent4"/>
              </a:solidFill>
              <a:latin typeface="+mn-ea"/>
            </a:endParaRPr>
          </a:p>
        </p:txBody>
      </p:sp>
      <p:sp>
        <p:nvSpPr>
          <p:cNvPr id="77" name="文本框 76">
            <a:extLst>
              <a:ext uri="{FF2B5EF4-FFF2-40B4-BE49-F238E27FC236}">
                <a16:creationId xmlns:a16="http://schemas.microsoft.com/office/drawing/2014/main" id="{F809DF59-743E-DC2B-C236-0319074647D9}"/>
              </a:ext>
            </a:extLst>
          </p:cNvPr>
          <p:cNvSpPr txBox="1"/>
          <p:nvPr/>
        </p:nvSpPr>
        <p:spPr>
          <a:xfrm>
            <a:off x="4460543" y="5415493"/>
            <a:ext cx="662814" cy="369332"/>
          </a:xfrm>
          <a:prstGeom prst="rect">
            <a:avLst/>
          </a:prstGeom>
          <a:noFill/>
        </p:spPr>
        <p:txBody>
          <a:bodyPr wrap="square" rtlCol="0">
            <a:spAutoFit/>
          </a:bodyPr>
          <a:lstStyle/>
          <a:p>
            <a:pPr algn="ctr"/>
            <a:r>
              <a:rPr lang="zh-CN" altLang="en-US" b="1" dirty="0">
                <a:solidFill>
                  <a:schemeClr val="accent4"/>
                </a:solidFill>
                <a:latin typeface="+mn-ea"/>
              </a:rPr>
              <a:t>接受</a:t>
            </a:r>
            <a:endParaRPr lang="en-US" altLang="zh-CN" b="1" dirty="0">
              <a:solidFill>
                <a:schemeClr val="accent4"/>
              </a:solidFill>
              <a:latin typeface="+mn-ea"/>
            </a:endParaRPr>
          </a:p>
        </p:txBody>
      </p:sp>
      <p:grpSp>
        <p:nvGrpSpPr>
          <p:cNvPr id="9" name="组合 8">
            <a:extLst>
              <a:ext uri="{FF2B5EF4-FFF2-40B4-BE49-F238E27FC236}">
                <a16:creationId xmlns:a16="http://schemas.microsoft.com/office/drawing/2014/main" id="{D5735264-A561-8906-EFBB-16AC2FB31F00}"/>
              </a:ext>
            </a:extLst>
          </p:cNvPr>
          <p:cNvGrpSpPr/>
          <p:nvPr/>
        </p:nvGrpSpPr>
        <p:grpSpPr>
          <a:xfrm>
            <a:off x="7210430" y="3450536"/>
            <a:ext cx="4232071" cy="2988364"/>
            <a:chOff x="7210430" y="3450536"/>
            <a:chExt cx="4232071" cy="2988364"/>
          </a:xfrm>
        </p:grpSpPr>
        <p:grpSp>
          <p:nvGrpSpPr>
            <p:cNvPr id="78" name="组合 77">
              <a:extLst>
                <a:ext uri="{FF2B5EF4-FFF2-40B4-BE49-F238E27FC236}">
                  <a16:creationId xmlns:a16="http://schemas.microsoft.com/office/drawing/2014/main" id="{ABCAB2A9-9349-3B87-4F58-24F87F7C8E27}"/>
                </a:ext>
              </a:extLst>
            </p:cNvPr>
            <p:cNvGrpSpPr/>
            <p:nvPr/>
          </p:nvGrpSpPr>
          <p:grpSpPr>
            <a:xfrm>
              <a:off x="7210430" y="3450536"/>
              <a:ext cx="4232071" cy="2988364"/>
              <a:chOff x="1190082" y="3450536"/>
              <a:chExt cx="4232071" cy="2988364"/>
            </a:xfrm>
          </p:grpSpPr>
          <p:sp>
            <p:nvSpPr>
              <p:cNvPr id="79" name="文本框 78">
                <a:extLst>
                  <a:ext uri="{FF2B5EF4-FFF2-40B4-BE49-F238E27FC236}">
                    <a16:creationId xmlns:a16="http://schemas.microsoft.com/office/drawing/2014/main" id="{174215C9-C5AF-7E8D-D8A6-E42718935A18}"/>
                  </a:ext>
                </a:extLst>
              </p:cNvPr>
              <p:cNvSpPr txBox="1"/>
              <p:nvPr/>
            </p:nvSpPr>
            <p:spPr>
              <a:xfrm>
                <a:off x="2783420" y="5656426"/>
                <a:ext cx="1076381" cy="369332"/>
              </a:xfrm>
              <a:prstGeom prst="rect">
                <a:avLst/>
              </a:prstGeom>
              <a:noFill/>
            </p:spPr>
            <p:txBody>
              <a:bodyPr wrap="square" rtlCol="0">
                <a:spAutoFit/>
              </a:bodyPr>
              <a:lstStyle/>
              <a:p>
                <a:pPr algn="ctr"/>
                <a:r>
                  <a:rPr lang="zh-CN" altLang="en-US" b="1" dirty="0">
                    <a:latin typeface="+mn-ea"/>
                  </a:rPr>
                  <a:t>交换机</a:t>
                </a:r>
              </a:p>
            </p:txBody>
          </p:sp>
          <p:cxnSp>
            <p:nvCxnSpPr>
              <p:cNvPr id="80" name="直接连接符 79">
                <a:extLst>
                  <a:ext uri="{FF2B5EF4-FFF2-40B4-BE49-F238E27FC236}">
                    <a16:creationId xmlns:a16="http://schemas.microsoft.com/office/drawing/2014/main" id="{E307BCF5-720E-AE94-4AA7-C9ADE5448FA6}"/>
                  </a:ext>
                </a:extLst>
              </p:cNvPr>
              <p:cNvCxnSpPr>
                <a:cxnSpLocks/>
              </p:cNvCxnSpPr>
              <p:nvPr/>
            </p:nvCxnSpPr>
            <p:spPr>
              <a:xfrm flipH="1">
                <a:off x="1492092" y="5343405"/>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9A2EC705-EEA8-4F37-3122-BBC4C6CEBA8C}"/>
                  </a:ext>
                </a:extLst>
              </p:cNvPr>
              <p:cNvGrpSpPr/>
              <p:nvPr/>
            </p:nvGrpSpPr>
            <p:grpSpPr>
              <a:xfrm>
                <a:off x="1190082" y="4840747"/>
                <a:ext cx="662814" cy="641082"/>
                <a:chOff x="1235749" y="1557688"/>
                <a:chExt cx="662814" cy="641082"/>
              </a:xfrm>
            </p:grpSpPr>
            <p:pic>
              <p:nvPicPr>
                <p:cNvPr id="91" name="图形 10">
                  <a:extLst>
                    <a:ext uri="{FF2B5EF4-FFF2-40B4-BE49-F238E27FC236}">
                      <a16:creationId xmlns:a16="http://schemas.microsoft.com/office/drawing/2014/main" id="{47885034-2268-FC47-E992-E1CAF94CE9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49" y="1557688"/>
                  <a:ext cx="662814" cy="641082"/>
                </a:xfrm>
                <a:prstGeom prst="rect">
                  <a:avLst/>
                </a:prstGeom>
              </p:spPr>
            </p:pic>
            <p:sp>
              <p:nvSpPr>
                <p:cNvPr id="92" name="文本框 91">
                  <a:extLst>
                    <a:ext uri="{FF2B5EF4-FFF2-40B4-BE49-F238E27FC236}">
                      <a16:creationId xmlns:a16="http://schemas.microsoft.com/office/drawing/2014/main" id="{68C08E76-86DD-B40E-0C56-81B6CE5FBF7A}"/>
                    </a:ext>
                  </a:extLst>
                </p:cNvPr>
                <p:cNvSpPr txBox="1"/>
                <p:nvPr/>
              </p:nvSpPr>
              <p:spPr>
                <a:xfrm>
                  <a:off x="1527006" y="1606485"/>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grpSp>
          <p:cxnSp>
            <p:nvCxnSpPr>
              <p:cNvPr id="82" name="直接连接符 81">
                <a:extLst>
                  <a:ext uri="{FF2B5EF4-FFF2-40B4-BE49-F238E27FC236}">
                    <a16:creationId xmlns:a16="http://schemas.microsoft.com/office/drawing/2014/main" id="{FD5A1C1A-4553-FEA9-EE6D-39524B614F86}"/>
                  </a:ext>
                </a:extLst>
              </p:cNvPr>
              <p:cNvCxnSpPr>
                <a:cxnSpLocks/>
              </p:cNvCxnSpPr>
              <p:nvPr/>
            </p:nvCxnSpPr>
            <p:spPr>
              <a:xfrm flipV="1">
                <a:off x="3321611" y="4012557"/>
                <a:ext cx="10247" cy="13130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70C377F1-8F18-BC76-75AB-71302C15AC54}"/>
                  </a:ext>
                </a:extLst>
              </p:cNvPr>
              <p:cNvGrpSpPr/>
              <p:nvPr/>
            </p:nvGrpSpPr>
            <p:grpSpPr>
              <a:xfrm>
                <a:off x="2997024" y="3450536"/>
                <a:ext cx="662814" cy="641082"/>
                <a:chOff x="1235749" y="1557688"/>
                <a:chExt cx="662814" cy="641082"/>
              </a:xfrm>
            </p:grpSpPr>
            <p:pic>
              <p:nvPicPr>
                <p:cNvPr id="89" name="图形 10">
                  <a:extLst>
                    <a:ext uri="{FF2B5EF4-FFF2-40B4-BE49-F238E27FC236}">
                      <a16:creationId xmlns:a16="http://schemas.microsoft.com/office/drawing/2014/main" id="{D294A0BE-26EE-D774-2551-2A53FCF51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49" y="1557688"/>
                  <a:ext cx="662814" cy="641082"/>
                </a:xfrm>
                <a:prstGeom prst="rect">
                  <a:avLst/>
                </a:prstGeom>
              </p:spPr>
            </p:pic>
            <p:sp>
              <p:nvSpPr>
                <p:cNvPr id="90" name="文本框 89">
                  <a:extLst>
                    <a:ext uri="{FF2B5EF4-FFF2-40B4-BE49-F238E27FC236}">
                      <a16:creationId xmlns:a16="http://schemas.microsoft.com/office/drawing/2014/main" id="{8B93BCBA-1C6D-CE22-FF18-F901B3EC8A02}"/>
                    </a:ext>
                  </a:extLst>
                </p:cNvPr>
                <p:cNvSpPr txBox="1"/>
                <p:nvPr/>
              </p:nvSpPr>
              <p:spPr>
                <a:xfrm>
                  <a:off x="1527006" y="1606485"/>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grpSp>
          <p:grpSp>
            <p:nvGrpSpPr>
              <p:cNvPr id="85" name="组合 84">
                <a:extLst>
                  <a:ext uri="{FF2B5EF4-FFF2-40B4-BE49-F238E27FC236}">
                    <a16:creationId xmlns:a16="http://schemas.microsoft.com/office/drawing/2014/main" id="{783AE4C2-64DD-1B80-1F39-B7216C834A05}"/>
                  </a:ext>
                </a:extLst>
              </p:cNvPr>
              <p:cNvGrpSpPr/>
              <p:nvPr/>
            </p:nvGrpSpPr>
            <p:grpSpPr>
              <a:xfrm>
                <a:off x="4759339" y="4840747"/>
                <a:ext cx="662814" cy="641082"/>
                <a:chOff x="1235749" y="1557688"/>
                <a:chExt cx="662814" cy="641082"/>
              </a:xfrm>
            </p:grpSpPr>
            <p:pic>
              <p:nvPicPr>
                <p:cNvPr id="87" name="图形 10">
                  <a:extLst>
                    <a:ext uri="{FF2B5EF4-FFF2-40B4-BE49-F238E27FC236}">
                      <a16:creationId xmlns:a16="http://schemas.microsoft.com/office/drawing/2014/main" id="{24EE8B84-74BE-5994-031E-98F416BBCD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49" y="1557688"/>
                  <a:ext cx="662814" cy="641082"/>
                </a:xfrm>
                <a:prstGeom prst="rect">
                  <a:avLst/>
                </a:prstGeom>
              </p:spPr>
            </p:pic>
            <p:sp>
              <p:nvSpPr>
                <p:cNvPr id="88" name="文本框 87">
                  <a:extLst>
                    <a:ext uri="{FF2B5EF4-FFF2-40B4-BE49-F238E27FC236}">
                      <a16:creationId xmlns:a16="http://schemas.microsoft.com/office/drawing/2014/main" id="{141884B7-B18F-6314-E73C-1EAF543F6249}"/>
                    </a:ext>
                  </a:extLst>
                </p:cNvPr>
                <p:cNvSpPr txBox="1"/>
                <p:nvPr/>
              </p:nvSpPr>
              <p:spPr>
                <a:xfrm>
                  <a:off x="1527006" y="1606485"/>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sp>
            <p:nvSpPr>
              <p:cNvPr id="86" name="文本框 85">
                <a:extLst>
                  <a:ext uri="{FF2B5EF4-FFF2-40B4-BE49-F238E27FC236}">
                    <a16:creationId xmlns:a16="http://schemas.microsoft.com/office/drawing/2014/main" id="{C789016E-BC68-9FC9-289F-441A74716ED5}"/>
                  </a:ext>
                </a:extLst>
              </p:cNvPr>
              <p:cNvSpPr txBox="1"/>
              <p:nvPr/>
            </p:nvSpPr>
            <p:spPr>
              <a:xfrm>
                <a:off x="2327882" y="6069568"/>
                <a:ext cx="1986839" cy="369332"/>
              </a:xfrm>
              <a:prstGeom prst="rect">
                <a:avLst/>
              </a:prstGeom>
              <a:noFill/>
            </p:spPr>
            <p:txBody>
              <a:bodyPr wrap="square" rtlCol="0">
                <a:spAutoFit/>
              </a:bodyPr>
              <a:lstStyle/>
              <a:p>
                <a:pPr algn="ctr"/>
                <a:r>
                  <a:rPr lang="zh-CN" altLang="en-US" b="1" dirty="0">
                    <a:latin typeface="+mn-ea"/>
                  </a:rPr>
                  <a:t>交换式以太网</a:t>
                </a:r>
              </a:p>
            </p:txBody>
          </p:sp>
        </p:grpSp>
        <p:pic>
          <p:nvPicPr>
            <p:cNvPr id="93" name="图片 92" descr="图标&#10;&#10;描述已自动生成">
              <a:extLst>
                <a:ext uri="{FF2B5EF4-FFF2-40B4-BE49-F238E27FC236}">
                  <a16:creationId xmlns:a16="http://schemas.microsoft.com/office/drawing/2014/main" id="{ED002B58-95E7-255D-5FC2-2CD7392C0D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2079" y="4977575"/>
              <a:ext cx="497392" cy="641082"/>
            </a:xfrm>
            <a:prstGeom prst="rect">
              <a:avLst/>
            </a:prstGeom>
          </p:spPr>
        </p:pic>
      </p:grpSp>
      <p:grpSp>
        <p:nvGrpSpPr>
          <p:cNvPr id="94" name="组合 93">
            <a:extLst>
              <a:ext uri="{FF2B5EF4-FFF2-40B4-BE49-F238E27FC236}">
                <a16:creationId xmlns:a16="http://schemas.microsoft.com/office/drawing/2014/main" id="{23B18F23-4A96-C54F-D958-7813CA09AF39}"/>
              </a:ext>
            </a:extLst>
          </p:cNvPr>
          <p:cNvGrpSpPr/>
          <p:nvPr/>
        </p:nvGrpSpPr>
        <p:grpSpPr>
          <a:xfrm>
            <a:off x="7939588" y="4942637"/>
            <a:ext cx="907999" cy="369332"/>
            <a:chOff x="7342643" y="3935811"/>
            <a:chExt cx="907999" cy="369332"/>
          </a:xfrm>
        </p:grpSpPr>
        <p:sp>
          <p:nvSpPr>
            <p:cNvPr id="95" name="标注: 右箭头 94">
              <a:extLst>
                <a:ext uri="{FF2B5EF4-FFF2-40B4-BE49-F238E27FC236}">
                  <a16:creationId xmlns:a16="http://schemas.microsoft.com/office/drawing/2014/main" id="{4E513A79-8268-D135-059B-C32500B902B9}"/>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a typeface="宋体" panose="02010600030101010101" pitchFamily="2" charset="-122"/>
              </a:endParaRPr>
            </a:p>
          </p:txBody>
        </p:sp>
        <p:sp>
          <p:nvSpPr>
            <p:cNvPr id="96" name="文本框 95">
              <a:extLst>
                <a:ext uri="{FF2B5EF4-FFF2-40B4-BE49-F238E27FC236}">
                  <a16:creationId xmlns:a16="http://schemas.microsoft.com/office/drawing/2014/main" id="{17CF7C01-8999-8ED9-1E3E-F433FF30C8EA}"/>
                </a:ext>
              </a:extLst>
            </p:cNvPr>
            <p:cNvSpPr txBox="1"/>
            <p:nvPr/>
          </p:nvSpPr>
          <p:spPr>
            <a:xfrm>
              <a:off x="7342643" y="3935811"/>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A→B</a:t>
              </a:r>
              <a:endParaRPr lang="zh-CN" altLang="en-US" b="1" dirty="0">
                <a:latin typeface="Arial Narrow" panose="020B0606020202030204" pitchFamily="34" charset="0"/>
                <a:ea typeface="宋体" panose="02010600030101010101" pitchFamily="2" charset="-122"/>
              </a:endParaRPr>
            </a:p>
          </p:txBody>
        </p:sp>
      </p:grpSp>
      <p:grpSp>
        <p:nvGrpSpPr>
          <p:cNvPr id="97" name="组合 96">
            <a:extLst>
              <a:ext uri="{FF2B5EF4-FFF2-40B4-BE49-F238E27FC236}">
                <a16:creationId xmlns:a16="http://schemas.microsoft.com/office/drawing/2014/main" id="{985850E7-7177-6638-A834-57AF668244E3}"/>
              </a:ext>
            </a:extLst>
          </p:cNvPr>
          <p:cNvGrpSpPr/>
          <p:nvPr/>
        </p:nvGrpSpPr>
        <p:grpSpPr>
          <a:xfrm rot="16200000">
            <a:off x="8578255" y="4353926"/>
            <a:ext cx="907999" cy="369332"/>
            <a:chOff x="7342643" y="3935811"/>
            <a:chExt cx="907999" cy="369332"/>
          </a:xfrm>
        </p:grpSpPr>
        <p:sp>
          <p:nvSpPr>
            <p:cNvPr id="98" name="标注: 右箭头 97">
              <a:extLst>
                <a:ext uri="{FF2B5EF4-FFF2-40B4-BE49-F238E27FC236}">
                  <a16:creationId xmlns:a16="http://schemas.microsoft.com/office/drawing/2014/main" id="{41792859-08DF-C482-7B4F-39B5842E5B8A}"/>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a typeface="宋体" panose="02010600030101010101" pitchFamily="2" charset="-122"/>
              </a:endParaRPr>
            </a:p>
          </p:txBody>
        </p:sp>
        <p:sp>
          <p:nvSpPr>
            <p:cNvPr id="99" name="文本框 98">
              <a:extLst>
                <a:ext uri="{FF2B5EF4-FFF2-40B4-BE49-F238E27FC236}">
                  <a16:creationId xmlns:a16="http://schemas.microsoft.com/office/drawing/2014/main" id="{5B9CF552-86DE-95D5-CC86-D75921281C3D}"/>
                </a:ext>
              </a:extLst>
            </p:cNvPr>
            <p:cNvSpPr txBox="1"/>
            <p:nvPr/>
          </p:nvSpPr>
          <p:spPr>
            <a:xfrm>
              <a:off x="7342643" y="3935811"/>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A→B</a:t>
              </a:r>
              <a:endParaRPr lang="zh-CN" altLang="en-US" b="1" dirty="0">
                <a:latin typeface="Arial Narrow" panose="020B0606020202030204" pitchFamily="34" charset="0"/>
                <a:ea typeface="宋体" panose="02010600030101010101" pitchFamily="2" charset="-122"/>
              </a:endParaRPr>
            </a:p>
          </p:txBody>
        </p:sp>
      </p:grpSp>
      <p:sp>
        <p:nvSpPr>
          <p:cNvPr id="14" name="文本框 13">
            <a:extLst>
              <a:ext uri="{FF2B5EF4-FFF2-40B4-BE49-F238E27FC236}">
                <a16:creationId xmlns:a16="http://schemas.microsoft.com/office/drawing/2014/main" id="{A07B3607-52AD-C296-F6F6-ADBC3AFEF4C6}"/>
              </a:ext>
            </a:extLst>
          </p:cNvPr>
          <p:cNvSpPr txBox="1"/>
          <p:nvPr/>
        </p:nvSpPr>
        <p:spPr>
          <a:xfrm>
            <a:off x="9522449" y="5635931"/>
            <a:ext cx="1625239" cy="369332"/>
          </a:xfrm>
          <a:prstGeom prst="rect">
            <a:avLst/>
          </a:prstGeom>
          <a:noFill/>
        </p:spPr>
        <p:txBody>
          <a:bodyPr wrap="square" rtlCol="0">
            <a:spAutoFit/>
          </a:bodyPr>
          <a:lstStyle/>
          <a:p>
            <a:r>
              <a:rPr lang="zh-CN" altLang="en-US" b="1" dirty="0"/>
              <a:t>（完成自学习）</a:t>
            </a:r>
          </a:p>
        </p:txBody>
      </p:sp>
    </p:spTree>
    <p:custDataLst>
      <p:tags r:id="rId1"/>
    </p:custDataLst>
    <p:extLst>
      <p:ext uri="{BB962C8B-B14F-4D97-AF65-F5344CB8AC3E}">
        <p14:creationId xmlns:p14="http://schemas.microsoft.com/office/powerpoint/2010/main" val="221863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500"/>
                                        <p:tgtEl>
                                          <p:spTgt spid="94"/>
                                        </p:tgtEl>
                                        <p:attrNameLst>
                                          <p:attrName>ppt_x</p:attrName>
                                        </p:attrNameLst>
                                      </p:cBhvr>
                                      <p:tavLst>
                                        <p:tav tm="0">
                                          <p:val>
                                            <p:strVal val="#ppt_x-#ppt_w*1.125000"/>
                                          </p:val>
                                        </p:tav>
                                        <p:tav tm="100000">
                                          <p:val>
                                            <p:strVal val="#ppt_x"/>
                                          </p:val>
                                        </p:tav>
                                      </p:tavLst>
                                    </p:anim>
                                    <p:animEffect transition="in" filter="wipe(right)">
                                      <p:cBhvr>
                                        <p:cTn id="24" dur="500"/>
                                        <p:tgtEl>
                                          <p:spTgt spid="9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additive="base">
                                        <p:cTn id="29" dur="500"/>
                                        <p:tgtEl>
                                          <p:spTgt spid="97"/>
                                        </p:tgtEl>
                                        <p:attrNameLst>
                                          <p:attrName>ppt_y</p:attrName>
                                        </p:attrNameLst>
                                      </p:cBhvr>
                                      <p:tavLst>
                                        <p:tav tm="0">
                                          <p:val>
                                            <p:strVal val="#ppt_y+#ppt_h*1.125000"/>
                                          </p:val>
                                        </p:tav>
                                        <p:tav tm="100000">
                                          <p:val>
                                            <p:strVal val="#ppt_y"/>
                                          </p:val>
                                        </p:tav>
                                      </p:tavLst>
                                    </p:anim>
                                    <p:animEffect transition="in" filter="wipe(up)">
                                      <p:cBhvr>
                                        <p:cTn id="30" dur="500"/>
                                        <p:tgtEl>
                                          <p:spTgt spid="9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00"/>
                                        </p:tgtEl>
                                        <p:attrNameLst>
                                          <p:attrName>style.visibility</p:attrName>
                                        </p:attrNameLst>
                                      </p:cBhvr>
                                      <p:to>
                                        <p:strVal val="visible"/>
                                      </p:to>
                                    </p:set>
                                    <p:anim calcmode="lin" valueType="num">
                                      <p:cBhvr additive="base">
                                        <p:cTn id="35" dur="500"/>
                                        <p:tgtEl>
                                          <p:spTgt spid="100"/>
                                        </p:tgtEl>
                                        <p:attrNameLst>
                                          <p:attrName>ppt_y</p:attrName>
                                        </p:attrNameLst>
                                      </p:cBhvr>
                                      <p:tavLst>
                                        <p:tav tm="0">
                                          <p:val>
                                            <p:strVal val="#ppt_y+#ppt_h*1.125000"/>
                                          </p:val>
                                        </p:tav>
                                        <p:tav tm="100000">
                                          <p:val>
                                            <p:strVal val="#ppt_y"/>
                                          </p:val>
                                        </p:tav>
                                      </p:tavLst>
                                    </p:anim>
                                    <p:animEffect transition="in" filter="wipe(up)">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F3A0B3C-CCA8-D510-69F8-F57200C08982}"/>
              </a:ext>
            </a:extLst>
          </p:cNvPr>
          <p:cNvGrpSpPr/>
          <p:nvPr/>
        </p:nvGrpSpPr>
        <p:grpSpPr>
          <a:xfrm>
            <a:off x="2060273" y="786128"/>
            <a:ext cx="8097766" cy="5462240"/>
            <a:chOff x="2060273" y="786128"/>
            <a:chExt cx="8097766" cy="5462240"/>
          </a:xfrm>
        </p:grpSpPr>
        <p:grpSp>
          <p:nvGrpSpPr>
            <p:cNvPr id="22" name="组合 21">
              <a:extLst>
                <a:ext uri="{FF2B5EF4-FFF2-40B4-BE49-F238E27FC236}">
                  <a16:creationId xmlns:a16="http://schemas.microsoft.com/office/drawing/2014/main" id="{E97D90D3-4F28-17DE-24CF-F808D309961E}"/>
                </a:ext>
              </a:extLst>
            </p:cNvPr>
            <p:cNvGrpSpPr/>
            <p:nvPr/>
          </p:nvGrpSpPr>
          <p:grpSpPr>
            <a:xfrm>
              <a:off x="2060273" y="786128"/>
              <a:ext cx="8097766" cy="499963"/>
              <a:chOff x="1592243" y="802566"/>
              <a:chExt cx="8097766" cy="499963"/>
            </a:xfrm>
          </p:grpSpPr>
          <p:sp>
            <p:nvSpPr>
              <p:cNvPr id="3" name="矩形 2">
                <a:extLst>
                  <a:ext uri="{FF2B5EF4-FFF2-40B4-BE49-F238E27FC236}">
                    <a16:creationId xmlns:a16="http://schemas.microsoft.com/office/drawing/2014/main" id="{381BC43C-65D8-6884-30CF-35AEDC9722A5}"/>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7.1</a:t>
                </a:r>
                <a:endParaRPr lang="zh-CN" altLang="en-US" sz="2400" b="1" spc="300" dirty="0">
                  <a:latin typeface="Impact" panose="020B0806030902050204" pitchFamily="34" charset="0"/>
                </a:endParaRPr>
              </a:p>
            </p:txBody>
          </p:sp>
          <p:sp>
            <p:nvSpPr>
              <p:cNvPr id="5" name="矩形 4">
                <a:extLst>
                  <a:ext uri="{FF2B5EF4-FFF2-40B4-BE49-F238E27FC236}">
                    <a16:creationId xmlns:a16="http://schemas.microsoft.com/office/drawing/2014/main" id="{9876B500-C048-C84B-AF98-80CEF8D7167E}"/>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网络安全概述</a:t>
                </a:r>
                <a:endParaRPr lang="zh-CN" altLang="en-US" sz="2800" b="1" spc="300" dirty="0">
                  <a:solidFill>
                    <a:schemeClr val="tx1"/>
                  </a:solidFill>
                  <a:latin typeface="Impact" panose="020B0806030902050204" pitchFamily="34" charset="0"/>
                </a:endParaRPr>
              </a:p>
            </p:txBody>
          </p:sp>
        </p:grpSp>
        <p:grpSp>
          <p:nvGrpSpPr>
            <p:cNvPr id="23" name="组合 22">
              <a:extLst>
                <a:ext uri="{FF2B5EF4-FFF2-40B4-BE49-F238E27FC236}">
                  <a16:creationId xmlns:a16="http://schemas.microsoft.com/office/drawing/2014/main" id="{522EA375-425B-EBE5-994B-A326B166234B}"/>
                </a:ext>
              </a:extLst>
            </p:cNvPr>
            <p:cNvGrpSpPr/>
            <p:nvPr/>
          </p:nvGrpSpPr>
          <p:grpSpPr>
            <a:xfrm>
              <a:off x="2060273" y="1406413"/>
              <a:ext cx="8097766" cy="499963"/>
              <a:chOff x="1592243" y="802566"/>
              <a:chExt cx="8097766" cy="499963"/>
            </a:xfrm>
          </p:grpSpPr>
          <p:sp>
            <p:nvSpPr>
              <p:cNvPr id="24" name="矩形 23">
                <a:extLst>
                  <a:ext uri="{FF2B5EF4-FFF2-40B4-BE49-F238E27FC236}">
                    <a16:creationId xmlns:a16="http://schemas.microsoft.com/office/drawing/2014/main" id="{E160CE29-F603-2B78-1822-7D9DA3FA203B}"/>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7.2</a:t>
                </a:r>
                <a:endParaRPr lang="zh-CN" altLang="en-US" sz="2400" b="1" spc="300" dirty="0">
                  <a:latin typeface="Impact" panose="020B0806030902050204" pitchFamily="34" charset="0"/>
                </a:endParaRPr>
              </a:p>
            </p:txBody>
          </p:sp>
          <p:sp>
            <p:nvSpPr>
              <p:cNvPr id="25" name="矩形 24">
                <a:extLst>
                  <a:ext uri="{FF2B5EF4-FFF2-40B4-BE49-F238E27FC236}">
                    <a16:creationId xmlns:a16="http://schemas.microsoft.com/office/drawing/2014/main" id="{600EB7DE-FD2C-9EC3-6191-71A0A273269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密码学与保密性</a:t>
                </a:r>
                <a:endParaRPr lang="zh-CN" altLang="en-US" sz="2800" b="1" spc="300" dirty="0">
                  <a:solidFill>
                    <a:schemeClr val="tx1"/>
                  </a:solidFill>
                  <a:latin typeface="Impact" panose="020B0806030902050204" pitchFamily="34" charset="0"/>
                </a:endParaRPr>
              </a:p>
            </p:txBody>
          </p:sp>
        </p:grpSp>
        <p:grpSp>
          <p:nvGrpSpPr>
            <p:cNvPr id="26" name="组合 25">
              <a:extLst>
                <a:ext uri="{FF2B5EF4-FFF2-40B4-BE49-F238E27FC236}">
                  <a16:creationId xmlns:a16="http://schemas.microsoft.com/office/drawing/2014/main" id="{BA9F9229-2EC8-DD1B-EFB0-3034B5674C7A}"/>
                </a:ext>
              </a:extLst>
            </p:cNvPr>
            <p:cNvGrpSpPr/>
            <p:nvPr/>
          </p:nvGrpSpPr>
          <p:grpSpPr>
            <a:xfrm>
              <a:off x="2060273" y="2026698"/>
              <a:ext cx="8097766" cy="499963"/>
              <a:chOff x="1592243" y="802566"/>
              <a:chExt cx="8097766" cy="499963"/>
            </a:xfrm>
          </p:grpSpPr>
          <p:sp>
            <p:nvSpPr>
              <p:cNvPr id="27" name="矩形 26">
                <a:extLst>
                  <a:ext uri="{FF2B5EF4-FFF2-40B4-BE49-F238E27FC236}">
                    <a16:creationId xmlns:a16="http://schemas.microsoft.com/office/drawing/2014/main" id="{98C9F364-CDF7-6E9F-E913-0A7E2327D124}"/>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7.3</a:t>
                </a:r>
                <a:endParaRPr lang="zh-CN" altLang="en-US" sz="2400" b="1" spc="300" dirty="0">
                  <a:latin typeface="Impact" panose="020B0806030902050204" pitchFamily="34" charset="0"/>
                </a:endParaRPr>
              </a:p>
            </p:txBody>
          </p:sp>
          <p:sp>
            <p:nvSpPr>
              <p:cNvPr id="28" name="矩形 27">
                <a:extLst>
                  <a:ext uri="{FF2B5EF4-FFF2-40B4-BE49-F238E27FC236}">
                    <a16:creationId xmlns:a16="http://schemas.microsoft.com/office/drawing/2014/main" id="{F0AFF96E-5959-29F9-1FA4-CC0EB9518B41}"/>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报文完整性与鉴别</a:t>
                </a:r>
                <a:endParaRPr lang="zh-CN" altLang="en-US" sz="2800" b="1" spc="300" dirty="0">
                  <a:solidFill>
                    <a:schemeClr val="tx1"/>
                  </a:solidFill>
                  <a:latin typeface="Impact" panose="020B0806030902050204" pitchFamily="34" charset="0"/>
                </a:endParaRPr>
              </a:p>
            </p:txBody>
          </p:sp>
        </p:grpSp>
        <p:grpSp>
          <p:nvGrpSpPr>
            <p:cNvPr id="29" name="组合 28">
              <a:extLst>
                <a:ext uri="{FF2B5EF4-FFF2-40B4-BE49-F238E27FC236}">
                  <a16:creationId xmlns:a16="http://schemas.microsoft.com/office/drawing/2014/main" id="{68165227-17FB-6EA8-BF34-134A351EAF51}"/>
                </a:ext>
              </a:extLst>
            </p:cNvPr>
            <p:cNvGrpSpPr/>
            <p:nvPr/>
          </p:nvGrpSpPr>
          <p:grpSpPr>
            <a:xfrm>
              <a:off x="2060273" y="2646983"/>
              <a:ext cx="8097766" cy="499963"/>
              <a:chOff x="1592243" y="802566"/>
              <a:chExt cx="8097766" cy="499963"/>
            </a:xfrm>
          </p:grpSpPr>
          <p:sp>
            <p:nvSpPr>
              <p:cNvPr id="30" name="矩形 29">
                <a:extLst>
                  <a:ext uri="{FF2B5EF4-FFF2-40B4-BE49-F238E27FC236}">
                    <a16:creationId xmlns:a16="http://schemas.microsoft.com/office/drawing/2014/main" id="{95E473DC-9EAF-CD7A-7193-435D3D1D49C1}"/>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7.4</a:t>
                </a:r>
                <a:endParaRPr lang="zh-CN" altLang="en-US" sz="2400" b="1" spc="300" dirty="0">
                  <a:latin typeface="Impact" panose="020B0806030902050204" pitchFamily="34" charset="0"/>
                </a:endParaRPr>
              </a:p>
            </p:txBody>
          </p:sp>
          <p:sp>
            <p:nvSpPr>
              <p:cNvPr id="31" name="矩形 30">
                <a:extLst>
                  <a:ext uri="{FF2B5EF4-FFF2-40B4-BE49-F238E27FC236}">
                    <a16:creationId xmlns:a16="http://schemas.microsoft.com/office/drawing/2014/main" id="{26D1473E-A333-60C3-7A66-F7C7D971F83E}"/>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实体鉴别</a:t>
                </a:r>
                <a:endParaRPr lang="zh-CN" altLang="en-US" sz="2800" b="1" spc="300" dirty="0">
                  <a:solidFill>
                    <a:schemeClr val="tx1"/>
                  </a:solidFill>
                  <a:latin typeface="Impact" panose="020B0806030902050204" pitchFamily="34" charset="0"/>
                </a:endParaRPr>
              </a:p>
            </p:txBody>
          </p:sp>
        </p:grpSp>
        <p:grpSp>
          <p:nvGrpSpPr>
            <p:cNvPr id="32" name="组合 31">
              <a:extLst>
                <a:ext uri="{FF2B5EF4-FFF2-40B4-BE49-F238E27FC236}">
                  <a16:creationId xmlns:a16="http://schemas.microsoft.com/office/drawing/2014/main" id="{46931709-DD88-7F00-0577-908C3AFD8959}"/>
                </a:ext>
              </a:extLst>
            </p:cNvPr>
            <p:cNvGrpSpPr/>
            <p:nvPr/>
          </p:nvGrpSpPr>
          <p:grpSpPr>
            <a:xfrm>
              <a:off x="2060273" y="3267268"/>
              <a:ext cx="8097766" cy="499963"/>
              <a:chOff x="1592243" y="802566"/>
              <a:chExt cx="8097766" cy="499963"/>
            </a:xfrm>
          </p:grpSpPr>
          <p:sp>
            <p:nvSpPr>
              <p:cNvPr id="33" name="矩形 32">
                <a:extLst>
                  <a:ext uri="{FF2B5EF4-FFF2-40B4-BE49-F238E27FC236}">
                    <a16:creationId xmlns:a16="http://schemas.microsoft.com/office/drawing/2014/main" id="{5D60970F-F813-541A-0E36-9870EFE2EDD7}"/>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7.5</a:t>
                </a:r>
                <a:endParaRPr lang="zh-CN" altLang="en-US" sz="2400" b="1" spc="300" dirty="0">
                  <a:latin typeface="Impact" panose="020B0806030902050204" pitchFamily="34" charset="0"/>
                </a:endParaRPr>
              </a:p>
            </p:txBody>
          </p:sp>
          <p:sp>
            <p:nvSpPr>
              <p:cNvPr id="34" name="矩形 33">
                <a:extLst>
                  <a:ext uri="{FF2B5EF4-FFF2-40B4-BE49-F238E27FC236}">
                    <a16:creationId xmlns:a16="http://schemas.microsoft.com/office/drawing/2014/main" id="{2FCE4D8E-C4EC-E759-B0C8-261A34AB25B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密钥分发</a:t>
                </a:r>
                <a:endParaRPr lang="zh-CN" altLang="en-US" sz="2800" b="1" spc="300" dirty="0">
                  <a:solidFill>
                    <a:schemeClr val="tx1"/>
                  </a:solidFill>
                  <a:latin typeface="Impact" panose="020B0806030902050204" pitchFamily="34" charset="0"/>
                </a:endParaRPr>
              </a:p>
            </p:txBody>
          </p:sp>
        </p:grpSp>
        <p:grpSp>
          <p:nvGrpSpPr>
            <p:cNvPr id="35" name="组合 34">
              <a:extLst>
                <a:ext uri="{FF2B5EF4-FFF2-40B4-BE49-F238E27FC236}">
                  <a16:creationId xmlns:a16="http://schemas.microsoft.com/office/drawing/2014/main" id="{6BA3300E-E244-F10A-38F2-CDFBA01C9CBF}"/>
                </a:ext>
              </a:extLst>
            </p:cNvPr>
            <p:cNvGrpSpPr/>
            <p:nvPr/>
          </p:nvGrpSpPr>
          <p:grpSpPr>
            <a:xfrm>
              <a:off x="2060273" y="3887553"/>
              <a:ext cx="8097766" cy="499963"/>
              <a:chOff x="1592243" y="802566"/>
              <a:chExt cx="8097766" cy="499963"/>
            </a:xfrm>
          </p:grpSpPr>
          <p:sp>
            <p:nvSpPr>
              <p:cNvPr id="36" name="矩形 35">
                <a:extLst>
                  <a:ext uri="{FF2B5EF4-FFF2-40B4-BE49-F238E27FC236}">
                    <a16:creationId xmlns:a16="http://schemas.microsoft.com/office/drawing/2014/main" id="{244B0F23-C01E-1085-C8A5-293E5358E400}"/>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7.6</a:t>
                </a:r>
                <a:endParaRPr lang="zh-CN" altLang="en-US" sz="2400" b="1" spc="300" dirty="0">
                  <a:latin typeface="Impact" panose="020B0806030902050204" pitchFamily="34" charset="0"/>
                </a:endParaRPr>
              </a:p>
            </p:txBody>
          </p:sp>
          <p:sp>
            <p:nvSpPr>
              <p:cNvPr id="37" name="矩形 36">
                <a:extLst>
                  <a:ext uri="{FF2B5EF4-FFF2-40B4-BE49-F238E27FC236}">
                    <a16:creationId xmlns:a16="http://schemas.microsoft.com/office/drawing/2014/main" id="{A0A0606F-88A2-D6A6-362B-80D0E7338C80}"/>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访问控制</a:t>
                </a:r>
                <a:endParaRPr lang="zh-CN" altLang="en-US" sz="2800" b="1" spc="300" dirty="0">
                  <a:solidFill>
                    <a:schemeClr val="tx1"/>
                  </a:solidFill>
                  <a:latin typeface="Impact" panose="020B0806030902050204" pitchFamily="34" charset="0"/>
                </a:endParaRPr>
              </a:p>
            </p:txBody>
          </p:sp>
        </p:grpSp>
        <p:grpSp>
          <p:nvGrpSpPr>
            <p:cNvPr id="21" name="组合 20">
              <a:extLst>
                <a:ext uri="{FF2B5EF4-FFF2-40B4-BE49-F238E27FC236}">
                  <a16:creationId xmlns:a16="http://schemas.microsoft.com/office/drawing/2014/main" id="{7FA6F1F8-601A-6957-5173-AE12D9272DDD}"/>
                </a:ext>
              </a:extLst>
            </p:cNvPr>
            <p:cNvGrpSpPr/>
            <p:nvPr/>
          </p:nvGrpSpPr>
          <p:grpSpPr>
            <a:xfrm>
              <a:off x="2060273" y="4507838"/>
              <a:ext cx="8097766" cy="499963"/>
              <a:chOff x="1592243" y="802566"/>
              <a:chExt cx="8097766" cy="499963"/>
            </a:xfrm>
          </p:grpSpPr>
          <p:sp>
            <p:nvSpPr>
              <p:cNvPr id="38" name="矩形 37">
                <a:extLst>
                  <a:ext uri="{FF2B5EF4-FFF2-40B4-BE49-F238E27FC236}">
                    <a16:creationId xmlns:a16="http://schemas.microsoft.com/office/drawing/2014/main" id="{5B0B08DD-ABCD-3452-6B2A-5EAE90AB7207}"/>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7.7</a:t>
                </a:r>
                <a:endParaRPr lang="zh-CN" altLang="en-US" sz="2400" b="1" spc="300" dirty="0">
                  <a:latin typeface="Impact" panose="020B0806030902050204" pitchFamily="34" charset="0"/>
                </a:endParaRPr>
              </a:p>
            </p:txBody>
          </p:sp>
          <p:sp>
            <p:nvSpPr>
              <p:cNvPr id="39" name="矩形 38">
                <a:extLst>
                  <a:ext uri="{FF2B5EF4-FFF2-40B4-BE49-F238E27FC236}">
                    <a16:creationId xmlns:a16="http://schemas.microsoft.com/office/drawing/2014/main" id="{B1D73DEE-3FA2-2477-FCBB-9EE0E175A241}"/>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网络体系结构各层采取的安全措施</a:t>
                </a:r>
                <a:endParaRPr lang="zh-CN" altLang="en-US" sz="2800" b="1" spc="300" dirty="0">
                  <a:solidFill>
                    <a:schemeClr val="tx1"/>
                  </a:solidFill>
                  <a:latin typeface="Impact" panose="020B0806030902050204" pitchFamily="34" charset="0"/>
                </a:endParaRPr>
              </a:p>
            </p:txBody>
          </p:sp>
        </p:grpSp>
        <p:grpSp>
          <p:nvGrpSpPr>
            <p:cNvPr id="40" name="组合 39">
              <a:extLst>
                <a:ext uri="{FF2B5EF4-FFF2-40B4-BE49-F238E27FC236}">
                  <a16:creationId xmlns:a16="http://schemas.microsoft.com/office/drawing/2014/main" id="{E18AE09B-4ED1-6AE6-ABFC-804E3B8CF373}"/>
                </a:ext>
              </a:extLst>
            </p:cNvPr>
            <p:cNvGrpSpPr/>
            <p:nvPr/>
          </p:nvGrpSpPr>
          <p:grpSpPr>
            <a:xfrm>
              <a:off x="2060273" y="5128123"/>
              <a:ext cx="8097766" cy="499963"/>
              <a:chOff x="1592243" y="802566"/>
              <a:chExt cx="8097766" cy="499963"/>
            </a:xfrm>
          </p:grpSpPr>
          <p:sp>
            <p:nvSpPr>
              <p:cNvPr id="42" name="矩形 41">
                <a:extLst>
                  <a:ext uri="{FF2B5EF4-FFF2-40B4-BE49-F238E27FC236}">
                    <a16:creationId xmlns:a16="http://schemas.microsoft.com/office/drawing/2014/main" id="{15E9C42B-B52A-3CC6-87FE-6CC8E6D88A80}"/>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7.8</a:t>
                </a:r>
                <a:endParaRPr lang="zh-CN" altLang="en-US" sz="2400" b="1" spc="300" dirty="0">
                  <a:latin typeface="Impact" panose="020B0806030902050204" pitchFamily="34" charset="0"/>
                </a:endParaRPr>
              </a:p>
            </p:txBody>
          </p:sp>
          <p:sp>
            <p:nvSpPr>
              <p:cNvPr id="43" name="矩形 42">
                <a:extLst>
                  <a:ext uri="{FF2B5EF4-FFF2-40B4-BE49-F238E27FC236}">
                    <a16:creationId xmlns:a16="http://schemas.microsoft.com/office/drawing/2014/main" id="{69357B51-EFA4-5701-38AB-C7F9736DFD1B}"/>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防火墙访问控制与入侵检测系统</a:t>
                </a:r>
                <a:endParaRPr lang="zh-CN" altLang="en-US" sz="2800" b="1" spc="300" dirty="0">
                  <a:solidFill>
                    <a:schemeClr val="tx1"/>
                  </a:solidFill>
                  <a:latin typeface="Impact" panose="020B0806030902050204" pitchFamily="34" charset="0"/>
                </a:endParaRPr>
              </a:p>
            </p:txBody>
          </p:sp>
        </p:grpSp>
        <p:grpSp>
          <p:nvGrpSpPr>
            <p:cNvPr id="44" name="组合 43">
              <a:extLst>
                <a:ext uri="{FF2B5EF4-FFF2-40B4-BE49-F238E27FC236}">
                  <a16:creationId xmlns:a16="http://schemas.microsoft.com/office/drawing/2014/main" id="{2D6FE143-D685-C4D1-11DD-DD890C407A5D}"/>
                </a:ext>
              </a:extLst>
            </p:cNvPr>
            <p:cNvGrpSpPr/>
            <p:nvPr/>
          </p:nvGrpSpPr>
          <p:grpSpPr>
            <a:xfrm>
              <a:off x="2060273" y="5748405"/>
              <a:ext cx="8097766" cy="499963"/>
              <a:chOff x="1592243" y="802566"/>
              <a:chExt cx="8097766" cy="499963"/>
            </a:xfrm>
          </p:grpSpPr>
          <p:sp>
            <p:nvSpPr>
              <p:cNvPr id="45" name="矩形 44">
                <a:extLst>
                  <a:ext uri="{FF2B5EF4-FFF2-40B4-BE49-F238E27FC236}">
                    <a16:creationId xmlns:a16="http://schemas.microsoft.com/office/drawing/2014/main" id="{E89C8B31-456C-21E7-0875-82E25864C0F2}"/>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7.9</a:t>
                </a:r>
                <a:endParaRPr lang="zh-CN" altLang="en-US" sz="2400" b="1" spc="300" dirty="0">
                  <a:latin typeface="Impact" panose="020B0806030902050204" pitchFamily="34" charset="0"/>
                </a:endParaRPr>
              </a:p>
            </p:txBody>
          </p:sp>
          <p:sp>
            <p:nvSpPr>
              <p:cNvPr id="46" name="矩形 45">
                <a:extLst>
                  <a:ext uri="{FF2B5EF4-FFF2-40B4-BE49-F238E27FC236}">
                    <a16:creationId xmlns:a16="http://schemas.microsoft.com/office/drawing/2014/main" id="{18E61AB0-EE5E-9452-9EEE-2746826E2263}"/>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常见的网络攻击及其防范</a:t>
                </a:r>
                <a:endParaRPr lang="zh-CN" altLang="en-US" sz="2800" b="1" spc="300" dirty="0">
                  <a:solidFill>
                    <a:schemeClr val="tx1"/>
                  </a:solidFill>
                  <a:latin typeface="Impact" panose="020B0806030902050204" pitchFamily="34" charset="0"/>
                </a:endParaRPr>
              </a:p>
            </p:txBody>
          </p:sp>
        </p:grpSp>
      </p:grpSp>
    </p:spTree>
    <p:extLst>
      <p:ext uri="{BB962C8B-B14F-4D97-AF65-F5344CB8AC3E}">
        <p14:creationId xmlns:p14="http://schemas.microsoft.com/office/powerpoint/2010/main" val="311959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密码学相关基本概念</a:t>
              </a:r>
            </a:p>
          </p:txBody>
        </p:sp>
      </p:grpSp>
      <p:grpSp>
        <p:nvGrpSpPr>
          <p:cNvPr id="19" name="组合 18">
            <a:extLst>
              <a:ext uri="{FF2B5EF4-FFF2-40B4-BE49-F238E27FC236}">
                <a16:creationId xmlns:a16="http://schemas.microsoft.com/office/drawing/2014/main" id="{453033DC-FD5C-D36D-F508-9D05223CE214}"/>
              </a:ext>
            </a:extLst>
          </p:cNvPr>
          <p:cNvGrpSpPr/>
          <p:nvPr/>
        </p:nvGrpSpPr>
        <p:grpSpPr>
          <a:xfrm>
            <a:off x="7965440" y="3312159"/>
            <a:ext cx="3562773" cy="3069791"/>
            <a:chOff x="3207781" y="1105990"/>
            <a:chExt cx="5776438" cy="4646020"/>
          </a:xfrm>
        </p:grpSpPr>
        <p:sp>
          <p:nvSpPr>
            <p:cNvPr id="20" name="任意多边形 4">
              <a:extLst>
                <a:ext uri="{FF2B5EF4-FFF2-40B4-BE49-F238E27FC236}">
                  <a16:creationId xmlns:a16="http://schemas.microsoft.com/office/drawing/2014/main" id="{06ED8419-105A-24C0-18A3-5C771077F9A5}"/>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21" name="任意多边形 5">
              <a:extLst>
                <a:ext uri="{FF2B5EF4-FFF2-40B4-BE49-F238E27FC236}">
                  <a16:creationId xmlns:a16="http://schemas.microsoft.com/office/drawing/2014/main" id="{5F21BB64-9ADF-D5F9-A6F5-BBABE81D47B8}"/>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24" name="任意多边形 6">
              <a:extLst>
                <a:ext uri="{FF2B5EF4-FFF2-40B4-BE49-F238E27FC236}">
                  <a16:creationId xmlns:a16="http://schemas.microsoft.com/office/drawing/2014/main" id="{0574F41B-3964-0E90-7502-3D31468C777B}"/>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37" name="任意多边形 7">
              <a:extLst>
                <a:ext uri="{FF2B5EF4-FFF2-40B4-BE49-F238E27FC236}">
                  <a16:creationId xmlns:a16="http://schemas.microsoft.com/office/drawing/2014/main" id="{D0AA8AEC-AB1F-F256-4D7B-736B5E1BE4BD}"/>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38" name="任意多边形 8">
              <a:extLst>
                <a:ext uri="{FF2B5EF4-FFF2-40B4-BE49-F238E27FC236}">
                  <a16:creationId xmlns:a16="http://schemas.microsoft.com/office/drawing/2014/main" id="{41DA5AE6-F88D-FF29-F87E-367E93DDC98F}"/>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39" name="任意多边形 9">
              <a:extLst>
                <a:ext uri="{FF2B5EF4-FFF2-40B4-BE49-F238E27FC236}">
                  <a16:creationId xmlns:a16="http://schemas.microsoft.com/office/drawing/2014/main" id="{F6B35BD2-E90F-6932-DF1B-2528A22FA237}"/>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40" name="任意多边形 10">
              <a:extLst>
                <a:ext uri="{FF2B5EF4-FFF2-40B4-BE49-F238E27FC236}">
                  <a16:creationId xmlns:a16="http://schemas.microsoft.com/office/drawing/2014/main" id="{02BB5827-4C43-E850-BF2C-CCD7FE8B1CC8}"/>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41" name="任意多边形 11">
              <a:extLst>
                <a:ext uri="{FF2B5EF4-FFF2-40B4-BE49-F238E27FC236}">
                  <a16:creationId xmlns:a16="http://schemas.microsoft.com/office/drawing/2014/main" id="{0B574127-C84C-4303-DC40-95239EC4E3E4}"/>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42" name="任意多边形 12">
              <a:extLst>
                <a:ext uri="{FF2B5EF4-FFF2-40B4-BE49-F238E27FC236}">
                  <a16:creationId xmlns:a16="http://schemas.microsoft.com/office/drawing/2014/main" id="{C0765FC9-B15F-969E-81C4-D7E7D8916EB7}"/>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43" name="任意多边形 13">
              <a:extLst>
                <a:ext uri="{FF2B5EF4-FFF2-40B4-BE49-F238E27FC236}">
                  <a16:creationId xmlns:a16="http://schemas.microsoft.com/office/drawing/2014/main" id="{31198841-13CA-76BF-BE5B-30F849339811}"/>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44" name="任意多边形 14">
              <a:extLst>
                <a:ext uri="{FF2B5EF4-FFF2-40B4-BE49-F238E27FC236}">
                  <a16:creationId xmlns:a16="http://schemas.microsoft.com/office/drawing/2014/main" id="{29D17636-E7E6-3E1F-689C-EBDEC3BFC1DC}"/>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45" name="任意多边形 15">
              <a:extLst>
                <a:ext uri="{FF2B5EF4-FFF2-40B4-BE49-F238E27FC236}">
                  <a16:creationId xmlns:a16="http://schemas.microsoft.com/office/drawing/2014/main" id="{EA2E437F-1DDD-E0BD-97A6-57F68991C5E3}"/>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46" name="任意多边形 16">
              <a:extLst>
                <a:ext uri="{FF2B5EF4-FFF2-40B4-BE49-F238E27FC236}">
                  <a16:creationId xmlns:a16="http://schemas.microsoft.com/office/drawing/2014/main" id="{51D0A03C-1478-6000-28C7-941042474820}"/>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47" name="任意多边形 17">
              <a:extLst>
                <a:ext uri="{FF2B5EF4-FFF2-40B4-BE49-F238E27FC236}">
                  <a16:creationId xmlns:a16="http://schemas.microsoft.com/office/drawing/2014/main" id="{47EE7CC4-AD3E-AF63-5253-6B7B6A307805}"/>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48" name="任意多边形 18">
              <a:extLst>
                <a:ext uri="{FF2B5EF4-FFF2-40B4-BE49-F238E27FC236}">
                  <a16:creationId xmlns:a16="http://schemas.microsoft.com/office/drawing/2014/main" id="{F87F38BB-5FEA-96AF-2BB5-AF4309FA901B}"/>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49" name="任意多边形 19">
              <a:extLst>
                <a:ext uri="{FF2B5EF4-FFF2-40B4-BE49-F238E27FC236}">
                  <a16:creationId xmlns:a16="http://schemas.microsoft.com/office/drawing/2014/main" id="{F2E0A05E-70DC-80C3-F70F-181ED93F39A6}"/>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50" name="任意多边形 20">
              <a:extLst>
                <a:ext uri="{FF2B5EF4-FFF2-40B4-BE49-F238E27FC236}">
                  <a16:creationId xmlns:a16="http://schemas.microsoft.com/office/drawing/2014/main" id="{78BC3EDF-C47C-CD33-BBE8-33A1925C9AFC}"/>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51" name="任意多边形 21">
              <a:extLst>
                <a:ext uri="{FF2B5EF4-FFF2-40B4-BE49-F238E27FC236}">
                  <a16:creationId xmlns:a16="http://schemas.microsoft.com/office/drawing/2014/main" id="{22145584-ED93-236E-1C1E-DBC31C3FFA18}"/>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52" name="任意多边形 22">
              <a:extLst>
                <a:ext uri="{FF2B5EF4-FFF2-40B4-BE49-F238E27FC236}">
                  <a16:creationId xmlns:a16="http://schemas.microsoft.com/office/drawing/2014/main" id="{6D63C4D5-CD46-CFDA-AF42-46D94A137755}"/>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53" name="任意多边形 23">
              <a:extLst>
                <a:ext uri="{FF2B5EF4-FFF2-40B4-BE49-F238E27FC236}">
                  <a16:creationId xmlns:a16="http://schemas.microsoft.com/office/drawing/2014/main" id="{22A7B266-CF03-8326-1910-423DB12C9041}"/>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54" name="任意多边形 24">
              <a:extLst>
                <a:ext uri="{FF2B5EF4-FFF2-40B4-BE49-F238E27FC236}">
                  <a16:creationId xmlns:a16="http://schemas.microsoft.com/office/drawing/2014/main" id="{C3DB19CE-5341-F421-83F9-98C457EF27AC}"/>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55" name="任意多边形 25">
              <a:extLst>
                <a:ext uri="{FF2B5EF4-FFF2-40B4-BE49-F238E27FC236}">
                  <a16:creationId xmlns:a16="http://schemas.microsoft.com/office/drawing/2014/main" id="{5E515316-9F3F-5AD2-05E4-7337ACF67B16}"/>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56" name="任意多边形 26">
              <a:extLst>
                <a:ext uri="{FF2B5EF4-FFF2-40B4-BE49-F238E27FC236}">
                  <a16:creationId xmlns:a16="http://schemas.microsoft.com/office/drawing/2014/main" id="{4FCC2362-AF63-6B3D-97FD-576100B2565E}"/>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57" name="任意多边形 27">
              <a:extLst>
                <a:ext uri="{FF2B5EF4-FFF2-40B4-BE49-F238E27FC236}">
                  <a16:creationId xmlns:a16="http://schemas.microsoft.com/office/drawing/2014/main" id="{AB8C072A-293E-B1DC-0441-1B7C5C070580}"/>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58" name="任意多边形 28">
              <a:extLst>
                <a:ext uri="{FF2B5EF4-FFF2-40B4-BE49-F238E27FC236}">
                  <a16:creationId xmlns:a16="http://schemas.microsoft.com/office/drawing/2014/main" id="{30E3EC56-8C63-3DDF-130C-61ACE8F12537}"/>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59" name="任意多边形 29">
              <a:extLst>
                <a:ext uri="{FF2B5EF4-FFF2-40B4-BE49-F238E27FC236}">
                  <a16:creationId xmlns:a16="http://schemas.microsoft.com/office/drawing/2014/main" id="{7A5B1B02-999E-849F-DB8E-65A0811BDDC8}"/>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60" name="任意多边形 30">
              <a:extLst>
                <a:ext uri="{FF2B5EF4-FFF2-40B4-BE49-F238E27FC236}">
                  <a16:creationId xmlns:a16="http://schemas.microsoft.com/office/drawing/2014/main" id="{F7A7BC00-DFEE-CE3C-6546-4CD72500A71C}"/>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61" name="任意多边形 31">
              <a:extLst>
                <a:ext uri="{FF2B5EF4-FFF2-40B4-BE49-F238E27FC236}">
                  <a16:creationId xmlns:a16="http://schemas.microsoft.com/office/drawing/2014/main" id="{3A9651B4-0519-4DD4-4BF8-6ECA383E27F0}"/>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62" name="任意多边形 32">
              <a:extLst>
                <a:ext uri="{FF2B5EF4-FFF2-40B4-BE49-F238E27FC236}">
                  <a16:creationId xmlns:a16="http://schemas.microsoft.com/office/drawing/2014/main" id="{A520AB28-C662-316E-CD3A-F711D086692B}"/>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63" name="任意多边形 33">
              <a:extLst>
                <a:ext uri="{FF2B5EF4-FFF2-40B4-BE49-F238E27FC236}">
                  <a16:creationId xmlns:a16="http://schemas.microsoft.com/office/drawing/2014/main" id="{B1F1A994-3ECB-9D6A-77B2-F5651C9B6146}"/>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64" name="任意多边形 34">
              <a:extLst>
                <a:ext uri="{FF2B5EF4-FFF2-40B4-BE49-F238E27FC236}">
                  <a16:creationId xmlns:a16="http://schemas.microsoft.com/office/drawing/2014/main" id="{25EDCE82-1227-2101-411E-C3DE10202727}"/>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65" name="任意多边形 35">
              <a:extLst>
                <a:ext uri="{FF2B5EF4-FFF2-40B4-BE49-F238E27FC236}">
                  <a16:creationId xmlns:a16="http://schemas.microsoft.com/office/drawing/2014/main" id="{F93B1B41-934A-B45F-8086-4EE08B5AF690}"/>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66" name="任意多边形 36">
              <a:extLst>
                <a:ext uri="{FF2B5EF4-FFF2-40B4-BE49-F238E27FC236}">
                  <a16:creationId xmlns:a16="http://schemas.microsoft.com/office/drawing/2014/main" id="{D8B7C705-E3A5-4501-AA4F-3F89ABEEAE0C}"/>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67" name="任意多边形 37">
              <a:extLst>
                <a:ext uri="{FF2B5EF4-FFF2-40B4-BE49-F238E27FC236}">
                  <a16:creationId xmlns:a16="http://schemas.microsoft.com/office/drawing/2014/main" id="{49D7F912-8172-7F25-E7F5-565BB493B909}"/>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68" name="任意多边形 38">
              <a:extLst>
                <a:ext uri="{FF2B5EF4-FFF2-40B4-BE49-F238E27FC236}">
                  <a16:creationId xmlns:a16="http://schemas.microsoft.com/office/drawing/2014/main" id="{2904E51E-DA21-2170-B203-FE9BB1F0E2FA}"/>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69" name="任意多边形 39">
              <a:extLst>
                <a:ext uri="{FF2B5EF4-FFF2-40B4-BE49-F238E27FC236}">
                  <a16:creationId xmlns:a16="http://schemas.microsoft.com/office/drawing/2014/main" id="{49CA6D7A-492D-BF52-8211-5963C4524DB1}"/>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70" name="任意多边形 40">
              <a:extLst>
                <a:ext uri="{FF2B5EF4-FFF2-40B4-BE49-F238E27FC236}">
                  <a16:creationId xmlns:a16="http://schemas.microsoft.com/office/drawing/2014/main" id="{27DEFC78-C099-58FB-261F-A0ECB8ECD782}"/>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71" name="任意多边形 41">
              <a:extLst>
                <a:ext uri="{FF2B5EF4-FFF2-40B4-BE49-F238E27FC236}">
                  <a16:creationId xmlns:a16="http://schemas.microsoft.com/office/drawing/2014/main" id="{CC18077B-CF53-6FA2-65A2-F6AA11A13724}"/>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72" name="任意多边形 42">
              <a:extLst>
                <a:ext uri="{FF2B5EF4-FFF2-40B4-BE49-F238E27FC236}">
                  <a16:creationId xmlns:a16="http://schemas.microsoft.com/office/drawing/2014/main" id="{AFA9A98E-616A-3956-0336-F9F9E727B71C}"/>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73" name="任意多边形 43">
              <a:extLst>
                <a:ext uri="{FF2B5EF4-FFF2-40B4-BE49-F238E27FC236}">
                  <a16:creationId xmlns:a16="http://schemas.microsoft.com/office/drawing/2014/main" id="{73776A2E-065C-D07F-6312-1FD004AF45FB}"/>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74" name="任意多边形 44">
              <a:extLst>
                <a:ext uri="{FF2B5EF4-FFF2-40B4-BE49-F238E27FC236}">
                  <a16:creationId xmlns:a16="http://schemas.microsoft.com/office/drawing/2014/main" id="{1997EE4D-86EC-5FBC-4CCF-2EDFDDF2A462}"/>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75" name="任意多边形 45">
              <a:extLst>
                <a:ext uri="{FF2B5EF4-FFF2-40B4-BE49-F238E27FC236}">
                  <a16:creationId xmlns:a16="http://schemas.microsoft.com/office/drawing/2014/main" id="{9161F02C-6771-C309-07E8-DE5C35928F88}"/>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76" name="任意多边形 46">
              <a:extLst>
                <a:ext uri="{FF2B5EF4-FFF2-40B4-BE49-F238E27FC236}">
                  <a16:creationId xmlns:a16="http://schemas.microsoft.com/office/drawing/2014/main" id="{9CF7AEFC-3CAA-684C-FB2C-0C7AD0E980E3}"/>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77" name="任意多边形 47">
              <a:extLst>
                <a:ext uri="{FF2B5EF4-FFF2-40B4-BE49-F238E27FC236}">
                  <a16:creationId xmlns:a16="http://schemas.microsoft.com/office/drawing/2014/main" id="{74454BFB-993D-D016-7209-494DA057673B}"/>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78" name="任意多边形 48">
              <a:extLst>
                <a:ext uri="{FF2B5EF4-FFF2-40B4-BE49-F238E27FC236}">
                  <a16:creationId xmlns:a16="http://schemas.microsoft.com/office/drawing/2014/main" id="{D40A5271-66AE-BA12-C009-0ED35A72B549}"/>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79" name="任意多边形 49">
              <a:extLst>
                <a:ext uri="{FF2B5EF4-FFF2-40B4-BE49-F238E27FC236}">
                  <a16:creationId xmlns:a16="http://schemas.microsoft.com/office/drawing/2014/main" id="{456383EF-17C2-E61E-4D26-7D36D514C56A}"/>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80" name="任意多边形 50">
              <a:extLst>
                <a:ext uri="{FF2B5EF4-FFF2-40B4-BE49-F238E27FC236}">
                  <a16:creationId xmlns:a16="http://schemas.microsoft.com/office/drawing/2014/main" id="{861EA143-3176-08DF-19CF-2EDCC5481C86}"/>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81" name="任意多边形 51">
              <a:extLst>
                <a:ext uri="{FF2B5EF4-FFF2-40B4-BE49-F238E27FC236}">
                  <a16:creationId xmlns:a16="http://schemas.microsoft.com/office/drawing/2014/main" id="{D08BC90F-7C5B-B4F0-2DEE-C92080CAAAB9}"/>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82" name="任意多边形 52">
              <a:extLst>
                <a:ext uri="{FF2B5EF4-FFF2-40B4-BE49-F238E27FC236}">
                  <a16:creationId xmlns:a16="http://schemas.microsoft.com/office/drawing/2014/main" id="{8A952FEF-4781-DD82-5054-3EA214EC9BED}"/>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83" name="任意多边形 53">
              <a:extLst>
                <a:ext uri="{FF2B5EF4-FFF2-40B4-BE49-F238E27FC236}">
                  <a16:creationId xmlns:a16="http://schemas.microsoft.com/office/drawing/2014/main" id="{BF48FE30-8161-7F07-CA78-1C448923E70A}"/>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84" name="任意多边形 54">
              <a:extLst>
                <a:ext uri="{FF2B5EF4-FFF2-40B4-BE49-F238E27FC236}">
                  <a16:creationId xmlns:a16="http://schemas.microsoft.com/office/drawing/2014/main" id="{E287172C-E8AF-FC92-CC15-3F1C4712A2A9}"/>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85" name="任意多边形 55">
              <a:extLst>
                <a:ext uri="{FF2B5EF4-FFF2-40B4-BE49-F238E27FC236}">
                  <a16:creationId xmlns:a16="http://schemas.microsoft.com/office/drawing/2014/main" id="{076C6EB5-DD4D-7E80-F5D6-F22A11E2DD80}"/>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86" name="任意多边形 56">
              <a:extLst>
                <a:ext uri="{FF2B5EF4-FFF2-40B4-BE49-F238E27FC236}">
                  <a16:creationId xmlns:a16="http://schemas.microsoft.com/office/drawing/2014/main" id="{739B2935-660C-14C7-C82E-8396CF18A7D6}"/>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87" name="任意多边形 57">
              <a:extLst>
                <a:ext uri="{FF2B5EF4-FFF2-40B4-BE49-F238E27FC236}">
                  <a16:creationId xmlns:a16="http://schemas.microsoft.com/office/drawing/2014/main" id="{BC173C51-B004-8597-6298-87079D906E08}"/>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88" name="任意多边形 58">
              <a:extLst>
                <a:ext uri="{FF2B5EF4-FFF2-40B4-BE49-F238E27FC236}">
                  <a16:creationId xmlns:a16="http://schemas.microsoft.com/office/drawing/2014/main" id="{500E8ACD-1356-0BD8-122A-EDD0B5D3836B}"/>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89" name="任意多边形 59">
              <a:extLst>
                <a:ext uri="{FF2B5EF4-FFF2-40B4-BE49-F238E27FC236}">
                  <a16:creationId xmlns:a16="http://schemas.microsoft.com/office/drawing/2014/main" id="{3888483A-0A4E-AC5C-15F6-92EFD9D2BEE6}"/>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90" name="任意多边形 60">
              <a:extLst>
                <a:ext uri="{FF2B5EF4-FFF2-40B4-BE49-F238E27FC236}">
                  <a16:creationId xmlns:a16="http://schemas.microsoft.com/office/drawing/2014/main" id="{73C3EF45-4E82-8D49-F8D0-8AF7079FF57E}"/>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91" name="任意多边形 61">
              <a:extLst>
                <a:ext uri="{FF2B5EF4-FFF2-40B4-BE49-F238E27FC236}">
                  <a16:creationId xmlns:a16="http://schemas.microsoft.com/office/drawing/2014/main" id="{FE01D0C4-9C47-56A8-F042-25B95247CDA6}"/>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92" name="任意多边形 62">
              <a:extLst>
                <a:ext uri="{FF2B5EF4-FFF2-40B4-BE49-F238E27FC236}">
                  <a16:creationId xmlns:a16="http://schemas.microsoft.com/office/drawing/2014/main" id="{60939359-7EF4-BCD0-9D54-08A1992351C4}"/>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93" name="任意多边形 63">
              <a:extLst>
                <a:ext uri="{FF2B5EF4-FFF2-40B4-BE49-F238E27FC236}">
                  <a16:creationId xmlns:a16="http://schemas.microsoft.com/office/drawing/2014/main" id="{0FF7C347-A2E8-4D08-C893-77404156E100}"/>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94" name="任意多边形 64">
              <a:extLst>
                <a:ext uri="{FF2B5EF4-FFF2-40B4-BE49-F238E27FC236}">
                  <a16:creationId xmlns:a16="http://schemas.microsoft.com/office/drawing/2014/main" id="{3A012FCE-2AA2-4271-E6E4-3913B82AE724}"/>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95" name="任意多边形 65">
              <a:extLst>
                <a:ext uri="{FF2B5EF4-FFF2-40B4-BE49-F238E27FC236}">
                  <a16:creationId xmlns:a16="http://schemas.microsoft.com/office/drawing/2014/main" id="{23E732C2-27ED-CB4E-6674-AA4FE398191F}"/>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96" name="任意多边形 67">
              <a:extLst>
                <a:ext uri="{FF2B5EF4-FFF2-40B4-BE49-F238E27FC236}">
                  <a16:creationId xmlns:a16="http://schemas.microsoft.com/office/drawing/2014/main" id="{6F9A9C9D-A055-ACE5-8D61-FDD23F68077D}"/>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5" name="对话气泡: 椭圆形 4">
            <a:extLst>
              <a:ext uri="{FF2B5EF4-FFF2-40B4-BE49-F238E27FC236}">
                <a16:creationId xmlns:a16="http://schemas.microsoft.com/office/drawing/2014/main" id="{C505D65E-A3A7-5E5A-C008-570EF9CC7EB8}"/>
              </a:ext>
            </a:extLst>
          </p:cNvPr>
          <p:cNvSpPr/>
          <p:nvPr/>
        </p:nvSpPr>
        <p:spPr>
          <a:xfrm>
            <a:off x="6340435" y="987044"/>
            <a:ext cx="4690211" cy="1890395"/>
          </a:xfrm>
          <a:prstGeom prst="wedgeEllipseCallout">
            <a:avLst>
              <a:gd name="adj1" fmla="val 9205"/>
              <a:gd name="adj2" fmla="val 721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为什么依靠密钥进行保密而不依靠密码算法进行保密呢？</a:t>
            </a:r>
          </a:p>
        </p:txBody>
      </p:sp>
      <p:sp>
        <p:nvSpPr>
          <p:cNvPr id="97" name="íşlïḍè">
            <a:extLst>
              <a:ext uri="{FF2B5EF4-FFF2-40B4-BE49-F238E27FC236}">
                <a16:creationId xmlns:a16="http://schemas.microsoft.com/office/drawing/2014/main" id="{FAFC6405-7214-0700-1B53-5C33D5D3B1A0}"/>
              </a:ext>
            </a:extLst>
          </p:cNvPr>
          <p:cNvSpPr txBox="1"/>
          <p:nvPr/>
        </p:nvSpPr>
        <p:spPr>
          <a:xfrm>
            <a:off x="1266346" y="1209641"/>
            <a:ext cx="4829654" cy="1045879"/>
          </a:xfrm>
          <a:prstGeom prst="rect">
            <a:avLst/>
          </a:prstGeom>
          <a:noFill/>
        </p:spPr>
        <p:txBody>
          <a:bodyPr wrap="square" lIns="91440" tIns="45720" rIns="91440" bIns="45720" anchor="ctr">
            <a:noAutofit/>
          </a:bodyPr>
          <a:lstStyle/>
          <a:p>
            <a:r>
              <a:rPr lang="zh-CN" altLang="en-US" b="1" dirty="0"/>
              <a:t>一旦</a:t>
            </a:r>
            <a:r>
              <a:rPr lang="zh-CN" altLang="en-US" b="1" dirty="0">
                <a:solidFill>
                  <a:srgbClr val="FF0000"/>
                </a:solidFill>
              </a:rPr>
              <a:t>算法失密就必须放弃该算法</a:t>
            </a:r>
            <a:r>
              <a:rPr lang="zh-CN" altLang="en-US" b="1" dirty="0"/>
              <a:t>，这意味着需要频繁地修改密码算法，而</a:t>
            </a:r>
            <a:r>
              <a:rPr lang="zh-CN" altLang="en-US" b="1" dirty="0">
                <a:solidFill>
                  <a:srgbClr val="FF0000"/>
                </a:solidFill>
              </a:rPr>
              <a:t>开发一个新的密码算法是非常困难的事情</a:t>
            </a:r>
            <a:r>
              <a:rPr lang="zh-CN" altLang="en-US" b="1" dirty="0"/>
              <a:t>。</a:t>
            </a:r>
            <a:endParaRPr lang="en-US" altLang="zh-CN" b="1" dirty="0"/>
          </a:p>
        </p:txBody>
      </p:sp>
      <p:sp>
        <p:nvSpPr>
          <p:cNvPr id="98" name="矩形 97">
            <a:extLst>
              <a:ext uri="{FF2B5EF4-FFF2-40B4-BE49-F238E27FC236}">
                <a16:creationId xmlns:a16="http://schemas.microsoft.com/office/drawing/2014/main" id="{62689AAB-BCA5-376A-A799-E0E26EA9ECE9}"/>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íşlïḍè">
            <a:extLst>
              <a:ext uri="{FF2B5EF4-FFF2-40B4-BE49-F238E27FC236}">
                <a16:creationId xmlns:a16="http://schemas.microsoft.com/office/drawing/2014/main" id="{28821BA2-ECCE-3367-B2C9-37A0689E3B38}"/>
              </a:ext>
            </a:extLst>
          </p:cNvPr>
          <p:cNvSpPr txBox="1"/>
          <p:nvPr/>
        </p:nvSpPr>
        <p:spPr>
          <a:xfrm>
            <a:off x="1266346" y="2255521"/>
            <a:ext cx="4829654" cy="751840"/>
          </a:xfrm>
          <a:prstGeom prst="rect">
            <a:avLst/>
          </a:prstGeom>
          <a:noFill/>
        </p:spPr>
        <p:txBody>
          <a:bodyPr wrap="square" lIns="91440" tIns="45720" rIns="91440" bIns="45720" anchor="ctr">
            <a:noAutofit/>
          </a:bodyPr>
          <a:lstStyle/>
          <a:p>
            <a:r>
              <a:rPr lang="zh-CN" altLang="en-US" b="1" dirty="0">
                <a:solidFill>
                  <a:srgbClr val="FF0000"/>
                </a:solidFill>
              </a:rPr>
              <a:t>密钥空间可以很大</a:t>
            </a:r>
            <a:r>
              <a:rPr lang="zh-CN" altLang="en-US" b="1" dirty="0"/>
              <a:t>，用密钥将密码算法参数化，同一个密码算法可以为大量用户提供加密服务。</a:t>
            </a:r>
            <a:endParaRPr lang="en-US" altLang="zh-CN" b="1" dirty="0"/>
          </a:p>
        </p:txBody>
      </p:sp>
      <p:sp>
        <p:nvSpPr>
          <p:cNvPr id="100" name="矩形 99">
            <a:extLst>
              <a:ext uri="{FF2B5EF4-FFF2-40B4-BE49-F238E27FC236}">
                <a16:creationId xmlns:a16="http://schemas.microsoft.com/office/drawing/2014/main" id="{29909D60-9DEB-FA86-5DDD-359D88F9A079}"/>
              </a:ext>
            </a:extLst>
          </p:cNvPr>
          <p:cNvSpPr/>
          <p:nvPr/>
        </p:nvSpPr>
        <p:spPr>
          <a:xfrm>
            <a:off x="1009370" y="23542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92740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 calcmode="lin" valueType="num">
                                      <p:cBhvr>
                                        <p:cTn id="22" dur="500" fill="hold"/>
                                        <p:tgtEl>
                                          <p:spTgt spid="98"/>
                                        </p:tgtEl>
                                        <p:attrNameLst>
                                          <p:attrName>ppt_w</p:attrName>
                                        </p:attrNameLst>
                                      </p:cBhvr>
                                      <p:tavLst>
                                        <p:tav tm="0">
                                          <p:val>
                                            <p:fltVal val="0"/>
                                          </p:val>
                                        </p:tav>
                                        <p:tav tm="100000">
                                          <p:val>
                                            <p:strVal val="#ppt_w"/>
                                          </p:val>
                                        </p:tav>
                                      </p:tavLst>
                                    </p:anim>
                                    <p:anim calcmode="lin" valueType="num">
                                      <p:cBhvr>
                                        <p:cTn id="23" dur="500" fill="hold"/>
                                        <p:tgtEl>
                                          <p:spTgt spid="98"/>
                                        </p:tgtEl>
                                        <p:attrNameLst>
                                          <p:attrName>ppt_h</p:attrName>
                                        </p:attrNameLst>
                                      </p:cBhvr>
                                      <p:tavLst>
                                        <p:tav tm="0">
                                          <p:val>
                                            <p:fltVal val="0"/>
                                          </p:val>
                                        </p:tav>
                                        <p:tav tm="100000">
                                          <p:val>
                                            <p:strVal val="#ppt_h"/>
                                          </p:val>
                                        </p:tav>
                                      </p:tavLst>
                                    </p:anim>
                                    <p:anim calcmode="lin" valueType="num">
                                      <p:cBhvr>
                                        <p:cTn id="24" dur="500" fill="hold"/>
                                        <p:tgtEl>
                                          <p:spTgt spid="98"/>
                                        </p:tgtEl>
                                        <p:attrNameLst>
                                          <p:attrName>style.rotation</p:attrName>
                                        </p:attrNameLst>
                                      </p:cBhvr>
                                      <p:tavLst>
                                        <p:tav tm="0">
                                          <p:val>
                                            <p:fltVal val="360"/>
                                          </p:val>
                                        </p:tav>
                                        <p:tav tm="100000">
                                          <p:val>
                                            <p:fltVal val="0"/>
                                          </p:val>
                                        </p:tav>
                                      </p:tavLst>
                                    </p:anim>
                                    <p:animEffect transition="in" filter="fade">
                                      <p:cBhvr>
                                        <p:cTn id="25" dur="500"/>
                                        <p:tgtEl>
                                          <p:spTgt spid="98"/>
                                        </p:tgtEl>
                                      </p:cBhvr>
                                    </p:animEffect>
                                  </p:childTnLst>
                                </p:cTn>
                              </p:par>
                            </p:childTnLst>
                          </p:cTn>
                        </p:par>
                        <p:par>
                          <p:cTn id="26" fill="hold">
                            <p:stCondLst>
                              <p:cond delay="500"/>
                            </p:stCondLst>
                            <p:childTnLst>
                              <p:par>
                                <p:cTn id="27" presetID="1" presetClass="entr" presetSubtype="0" fill="hold" grpId="0" nodeType="afterEffect">
                                  <p:stCondLst>
                                    <p:cond delay="0"/>
                                  </p:stCondLst>
                                  <p:iterate type="lt">
                                    <p:tmAbs val="100"/>
                                  </p:iterate>
                                  <p:childTnLst>
                                    <p:set>
                                      <p:cBhvr>
                                        <p:cTn id="28" dur="1" fill="hold">
                                          <p:stCondLst>
                                            <p:cond delay="0"/>
                                          </p:stCondLst>
                                        </p:cTn>
                                        <p:tgtEl>
                                          <p:spTgt spid="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100"/>
                                        </p:tgtEl>
                                        <p:attrNameLst>
                                          <p:attrName>style.visibility</p:attrName>
                                        </p:attrNameLst>
                                      </p:cBhvr>
                                      <p:to>
                                        <p:strVal val="visible"/>
                                      </p:to>
                                    </p:set>
                                    <p:anim calcmode="lin" valueType="num">
                                      <p:cBhvr>
                                        <p:cTn id="33" dur="500" fill="hold"/>
                                        <p:tgtEl>
                                          <p:spTgt spid="100"/>
                                        </p:tgtEl>
                                        <p:attrNameLst>
                                          <p:attrName>ppt_w</p:attrName>
                                        </p:attrNameLst>
                                      </p:cBhvr>
                                      <p:tavLst>
                                        <p:tav tm="0">
                                          <p:val>
                                            <p:fltVal val="0"/>
                                          </p:val>
                                        </p:tav>
                                        <p:tav tm="100000">
                                          <p:val>
                                            <p:strVal val="#ppt_w"/>
                                          </p:val>
                                        </p:tav>
                                      </p:tavLst>
                                    </p:anim>
                                    <p:anim calcmode="lin" valueType="num">
                                      <p:cBhvr>
                                        <p:cTn id="34" dur="500" fill="hold"/>
                                        <p:tgtEl>
                                          <p:spTgt spid="100"/>
                                        </p:tgtEl>
                                        <p:attrNameLst>
                                          <p:attrName>ppt_h</p:attrName>
                                        </p:attrNameLst>
                                      </p:cBhvr>
                                      <p:tavLst>
                                        <p:tav tm="0">
                                          <p:val>
                                            <p:fltVal val="0"/>
                                          </p:val>
                                        </p:tav>
                                        <p:tav tm="100000">
                                          <p:val>
                                            <p:strVal val="#ppt_h"/>
                                          </p:val>
                                        </p:tav>
                                      </p:tavLst>
                                    </p:anim>
                                    <p:anim calcmode="lin" valueType="num">
                                      <p:cBhvr>
                                        <p:cTn id="35" dur="500" fill="hold"/>
                                        <p:tgtEl>
                                          <p:spTgt spid="100"/>
                                        </p:tgtEl>
                                        <p:attrNameLst>
                                          <p:attrName>style.rotation</p:attrName>
                                        </p:attrNameLst>
                                      </p:cBhvr>
                                      <p:tavLst>
                                        <p:tav tm="0">
                                          <p:val>
                                            <p:fltVal val="360"/>
                                          </p:val>
                                        </p:tav>
                                        <p:tav tm="100000">
                                          <p:val>
                                            <p:fltVal val="0"/>
                                          </p:val>
                                        </p:tav>
                                      </p:tavLst>
                                    </p:anim>
                                    <p:animEffect transition="in" filter="fade">
                                      <p:cBhvr>
                                        <p:cTn id="36" dur="500"/>
                                        <p:tgtEl>
                                          <p:spTgt spid="100"/>
                                        </p:tgtEl>
                                      </p:cBhvr>
                                    </p:animEffect>
                                  </p:childTnLst>
                                </p:cTn>
                              </p:par>
                            </p:childTnLst>
                          </p:cTn>
                        </p:par>
                        <p:par>
                          <p:cTn id="37" fill="hold">
                            <p:stCondLst>
                              <p:cond delay="500"/>
                            </p:stCondLst>
                            <p:childTnLst>
                              <p:par>
                                <p:cTn id="38" presetID="1" presetClass="entr" presetSubtype="0" fill="hold" grpId="0" nodeType="afterEffect">
                                  <p:stCondLst>
                                    <p:cond delay="0"/>
                                  </p:stCondLst>
                                  <p:iterate type="lt">
                                    <p:tmAbs val="100"/>
                                  </p:iterate>
                                  <p:childTnLst>
                                    <p:set>
                                      <p:cBhvr>
                                        <p:cTn id="39"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7" grpId="0"/>
      <p:bldP spid="98" grpId="0" animBg="1"/>
      <p:bldP spid="99" grpId="0"/>
      <p:bldP spid="100"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84" name="矩形 83">
            <a:extLst>
              <a:ext uri="{FF2B5EF4-FFF2-40B4-BE49-F238E27FC236}">
                <a16:creationId xmlns:a16="http://schemas.microsoft.com/office/drawing/2014/main" id="{01F1D9D1-7436-0C77-9CD5-728875221DD5}"/>
              </a:ext>
            </a:extLst>
          </p:cNvPr>
          <p:cNvSpPr/>
          <p:nvPr/>
        </p:nvSpPr>
        <p:spPr>
          <a:xfrm>
            <a:off x="4791950" y="1442507"/>
            <a:ext cx="2608102"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grpSp>
        <p:nvGrpSpPr>
          <p:cNvPr id="15" name="组合 14">
            <a:extLst>
              <a:ext uri="{FF2B5EF4-FFF2-40B4-BE49-F238E27FC236}">
                <a16:creationId xmlns:a16="http://schemas.microsoft.com/office/drawing/2014/main" id="{6A826752-5263-45C4-515C-D9B517D7A547}"/>
              </a:ext>
            </a:extLst>
          </p:cNvPr>
          <p:cNvGrpSpPr/>
          <p:nvPr/>
        </p:nvGrpSpPr>
        <p:grpSpPr>
          <a:xfrm>
            <a:off x="2391255" y="2174877"/>
            <a:ext cx="6573221" cy="2578623"/>
            <a:chOff x="2391255" y="2174877"/>
            <a:chExt cx="6573221" cy="2578623"/>
          </a:xfrm>
        </p:grpSpPr>
        <p:grpSp>
          <p:nvGrpSpPr>
            <p:cNvPr id="7" name="组合 6">
              <a:extLst>
                <a:ext uri="{FF2B5EF4-FFF2-40B4-BE49-F238E27FC236}">
                  <a16:creationId xmlns:a16="http://schemas.microsoft.com/office/drawing/2014/main" id="{5747C189-1F4C-5676-2D1C-0B3A932A9551}"/>
                </a:ext>
              </a:extLst>
            </p:cNvPr>
            <p:cNvGrpSpPr/>
            <p:nvPr/>
          </p:nvGrpSpPr>
          <p:grpSpPr>
            <a:xfrm>
              <a:off x="2391255" y="2174877"/>
              <a:ext cx="6573221" cy="2578623"/>
              <a:chOff x="2391255" y="2174877"/>
              <a:chExt cx="6573221" cy="2578623"/>
            </a:xfrm>
          </p:grpSpPr>
          <p:cxnSp>
            <p:nvCxnSpPr>
              <p:cNvPr id="101" name="直接连接符 100">
                <a:extLst>
                  <a:ext uri="{FF2B5EF4-FFF2-40B4-BE49-F238E27FC236}">
                    <a16:creationId xmlns:a16="http://schemas.microsoft.com/office/drawing/2014/main" id="{CFB823BB-F19B-D9D8-51C8-6AD747BECCFA}"/>
                  </a:ext>
                </a:extLst>
              </p:cNvPr>
              <p:cNvCxnSpPr>
                <a:cxnSpLocks/>
              </p:cNvCxnSpPr>
              <p:nvPr/>
            </p:nvCxnSpPr>
            <p:spPr>
              <a:xfrm flipH="1">
                <a:off x="3001567" y="3502140"/>
                <a:ext cx="3205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6F736D9-0992-331F-3D06-FCBE9CDC4347}"/>
                  </a:ext>
                </a:extLst>
              </p:cNvPr>
              <p:cNvCxnSpPr>
                <a:cxnSpLocks/>
              </p:cNvCxnSpPr>
              <p:nvPr/>
            </p:nvCxnSpPr>
            <p:spPr>
              <a:xfrm>
                <a:off x="6043974" y="3494516"/>
                <a:ext cx="2334936" cy="10318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10C49928-FE7F-B9E9-8238-EA6C3B9ED3AC}"/>
                  </a:ext>
                </a:extLst>
              </p:cNvPr>
              <p:cNvCxnSpPr/>
              <p:nvPr/>
            </p:nvCxnSpPr>
            <p:spPr>
              <a:xfrm flipV="1">
                <a:off x="6122271" y="2613672"/>
                <a:ext cx="2130804" cy="8808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图形 103">
                <a:extLst>
                  <a:ext uri="{FF2B5EF4-FFF2-40B4-BE49-F238E27FC236}">
                    <a16:creationId xmlns:a16="http://schemas.microsoft.com/office/drawing/2014/main" id="{AD1C7327-06E7-B6F9-79C2-6C01CB0566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0893" y="2965872"/>
                <a:ext cx="755893" cy="731110"/>
              </a:xfrm>
              <a:prstGeom prst="rect">
                <a:avLst/>
              </a:prstGeom>
            </p:spPr>
          </p:pic>
          <p:sp>
            <p:nvSpPr>
              <p:cNvPr id="105" name="文本框 104">
                <a:extLst>
                  <a:ext uri="{FF2B5EF4-FFF2-40B4-BE49-F238E27FC236}">
                    <a16:creationId xmlns:a16="http://schemas.microsoft.com/office/drawing/2014/main" id="{9A316C3B-DCD8-99D2-E71C-2321BB40A27C}"/>
                  </a:ext>
                </a:extLst>
              </p:cNvPr>
              <p:cNvSpPr txBox="1"/>
              <p:nvPr/>
            </p:nvSpPr>
            <p:spPr>
              <a:xfrm>
                <a:off x="2391255" y="3717596"/>
                <a:ext cx="935167" cy="369332"/>
              </a:xfrm>
              <a:prstGeom prst="rect">
                <a:avLst/>
              </a:prstGeom>
              <a:noFill/>
            </p:spPr>
            <p:txBody>
              <a:bodyPr wrap="square" rtlCol="0">
                <a:spAutoFit/>
              </a:bodyPr>
              <a:lstStyle/>
              <a:p>
                <a:pPr algn="ctr"/>
                <a:r>
                  <a:rPr lang="zh-CN" altLang="en-US" b="1" dirty="0">
                    <a:latin typeface="+mn-ea"/>
                  </a:rPr>
                  <a:t>攻击者</a:t>
                </a:r>
              </a:p>
            </p:txBody>
          </p:sp>
          <p:pic>
            <p:nvPicPr>
              <p:cNvPr id="106" name="图形 105">
                <a:extLst>
                  <a:ext uri="{FF2B5EF4-FFF2-40B4-BE49-F238E27FC236}">
                    <a16:creationId xmlns:a16="http://schemas.microsoft.com/office/drawing/2014/main" id="{20EC0722-FB27-3A13-70FA-783570BF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6168" y="3091579"/>
                <a:ext cx="745219" cy="745219"/>
              </a:xfrm>
              <a:prstGeom prst="rect">
                <a:avLst/>
              </a:prstGeom>
            </p:spPr>
          </p:pic>
          <p:sp>
            <p:nvSpPr>
              <p:cNvPr id="107" name="文本框 106">
                <a:extLst>
                  <a:ext uri="{FF2B5EF4-FFF2-40B4-BE49-F238E27FC236}">
                    <a16:creationId xmlns:a16="http://schemas.microsoft.com/office/drawing/2014/main" id="{771BA0C9-483C-FFD7-614F-CB6182E1C4AB}"/>
                  </a:ext>
                </a:extLst>
              </p:cNvPr>
              <p:cNvSpPr txBox="1"/>
              <p:nvPr/>
            </p:nvSpPr>
            <p:spPr>
              <a:xfrm>
                <a:off x="5619038" y="2435868"/>
                <a:ext cx="965499" cy="646331"/>
              </a:xfrm>
              <a:prstGeom prst="rect">
                <a:avLst/>
              </a:prstGeom>
              <a:noFill/>
            </p:spPr>
            <p:txBody>
              <a:bodyPr wrap="square" rtlCol="0">
                <a:spAutoFit/>
              </a:bodyPr>
              <a:lstStyle/>
              <a:p>
                <a:pPr algn="ctr"/>
                <a:r>
                  <a:rPr lang="zh-CN" altLang="en-US" b="1" dirty="0">
                    <a:latin typeface="+mn-ea"/>
                  </a:rPr>
                  <a:t>以太网</a:t>
                </a:r>
                <a:endParaRPr lang="en-US" altLang="zh-CN" b="1" dirty="0">
                  <a:latin typeface="+mn-ea"/>
                </a:endParaRPr>
              </a:p>
              <a:p>
                <a:pPr algn="ctr"/>
                <a:r>
                  <a:rPr lang="zh-CN" altLang="en-US" b="1" dirty="0">
                    <a:latin typeface="+mn-ea"/>
                  </a:rPr>
                  <a:t>交换机</a:t>
                </a:r>
              </a:p>
            </p:txBody>
          </p:sp>
          <p:pic>
            <p:nvPicPr>
              <p:cNvPr id="108" name="图形 107">
                <a:extLst>
                  <a:ext uri="{FF2B5EF4-FFF2-40B4-BE49-F238E27FC236}">
                    <a16:creationId xmlns:a16="http://schemas.microsoft.com/office/drawing/2014/main" id="{1050AE98-A0EA-6D6B-CEC4-39759E38ED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3" y="2174877"/>
                <a:ext cx="755893" cy="731110"/>
              </a:xfrm>
              <a:prstGeom prst="rect">
                <a:avLst/>
              </a:prstGeom>
            </p:spPr>
          </p:pic>
          <p:pic>
            <p:nvPicPr>
              <p:cNvPr id="109" name="图形 108">
                <a:extLst>
                  <a:ext uri="{FF2B5EF4-FFF2-40B4-BE49-F238E27FC236}">
                    <a16:creationId xmlns:a16="http://schemas.microsoft.com/office/drawing/2014/main" id="{4FFC63FA-979B-E0A1-2C69-D15E6EE416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2" y="4022390"/>
                <a:ext cx="755893" cy="731110"/>
              </a:xfrm>
              <a:prstGeom prst="rect">
                <a:avLst/>
              </a:prstGeom>
            </p:spPr>
          </p:pic>
          <p:sp>
            <p:nvSpPr>
              <p:cNvPr id="110" name="文本框 109">
                <a:extLst>
                  <a:ext uri="{FF2B5EF4-FFF2-40B4-BE49-F238E27FC236}">
                    <a16:creationId xmlns:a16="http://schemas.microsoft.com/office/drawing/2014/main" id="{C828C82D-BCE6-E92D-9505-96FD4E52BDF7}"/>
                  </a:ext>
                </a:extLst>
              </p:cNvPr>
              <p:cNvSpPr txBox="1"/>
              <p:nvPr/>
            </p:nvSpPr>
            <p:spPr>
              <a:xfrm>
                <a:off x="8148077" y="3342749"/>
                <a:ext cx="461665" cy="318782"/>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111" name="文本框 110">
                <a:extLst>
                  <a:ext uri="{FF2B5EF4-FFF2-40B4-BE49-F238E27FC236}">
                    <a16:creationId xmlns:a16="http://schemas.microsoft.com/office/drawing/2014/main" id="{AF7471A4-A897-E16F-4C55-DD49145BF3F5}"/>
                  </a:ext>
                </a:extLst>
              </p:cNvPr>
              <p:cNvSpPr txBox="1"/>
              <p:nvPr/>
            </p:nvSpPr>
            <p:spPr>
              <a:xfrm>
                <a:off x="8545550" y="2886599"/>
                <a:ext cx="418926" cy="1200329"/>
              </a:xfrm>
              <a:prstGeom prst="rect">
                <a:avLst/>
              </a:prstGeom>
              <a:noFill/>
            </p:spPr>
            <p:txBody>
              <a:bodyPr wrap="square" rtlCol="0">
                <a:spAutoFit/>
              </a:bodyPr>
              <a:lstStyle/>
              <a:p>
                <a:pPr algn="ctr"/>
                <a:r>
                  <a:rPr lang="zh-CN" altLang="en-US" b="1" dirty="0">
                    <a:latin typeface="+mn-ea"/>
                  </a:rPr>
                  <a:t>普</a:t>
                </a:r>
                <a:endParaRPr lang="en-US" altLang="zh-CN" b="1" dirty="0">
                  <a:latin typeface="+mn-ea"/>
                </a:endParaRPr>
              </a:p>
              <a:p>
                <a:pPr algn="ctr"/>
                <a:r>
                  <a:rPr lang="zh-CN" altLang="en-US" b="1" dirty="0">
                    <a:latin typeface="+mn-ea"/>
                  </a:rPr>
                  <a:t>通</a:t>
                </a:r>
                <a:endParaRPr lang="en-US" altLang="zh-CN" b="1" dirty="0">
                  <a:latin typeface="+mn-ea"/>
                </a:endParaRPr>
              </a:p>
              <a:p>
                <a:pPr algn="ctr"/>
                <a:r>
                  <a:rPr lang="zh-CN" altLang="en-US" b="1" dirty="0">
                    <a:latin typeface="+mn-ea"/>
                  </a:rPr>
                  <a:t>用</a:t>
                </a:r>
                <a:endParaRPr lang="en-US" altLang="zh-CN" b="1" dirty="0">
                  <a:latin typeface="+mn-ea"/>
                </a:endParaRPr>
              </a:p>
              <a:p>
                <a:pPr algn="ctr"/>
                <a:r>
                  <a:rPr lang="zh-CN" altLang="en-US" b="1" dirty="0">
                    <a:latin typeface="+mn-ea"/>
                  </a:rPr>
                  <a:t>户</a:t>
                </a:r>
              </a:p>
            </p:txBody>
          </p:sp>
          <p:sp>
            <p:nvSpPr>
              <p:cNvPr id="117" name="文本框 116">
                <a:extLst>
                  <a:ext uri="{FF2B5EF4-FFF2-40B4-BE49-F238E27FC236}">
                    <a16:creationId xmlns:a16="http://schemas.microsoft.com/office/drawing/2014/main" id="{B48B345C-355D-6578-4D17-0446C1CCB8C5}"/>
                  </a:ext>
                </a:extLst>
              </p:cNvPr>
              <p:cNvSpPr txBox="1"/>
              <p:nvPr/>
            </p:nvSpPr>
            <p:spPr>
              <a:xfrm>
                <a:off x="5524139" y="3158083"/>
                <a:ext cx="227360" cy="369332"/>
              </a:xfrm>
              <a:prstGeom prst="rect">
                <a:avLst/>
              </a:prstGeom>
              <a:noFill/>
            </p:spPr>
            <p:txBody>
              <a:bodyPr wrap="square" rtlCol="0">
                <a:spAutoFit/>
              </a:bodyPr>
              <a:lstStyle/>
              <a:p>
                <a:pPr algn="ctr"/>
                <a:r>
                  <a:rPr lang="en-US" altLang="zh-CN" b="1" dirty="0"/>
                  <a:t>1</a:t>
                </a:r>
                <a:endParaRPr lang="zh-CN" altLang="en-US" b="1" dirty="0"/>
              </a:p>
            </p:txBody>
          </p:sp>
          <p:sp>
            <p:nvSpPr>
              <p:cNvPr id="118" name="文本框 117">
                <a:extLst>
                  <a:ext uri="{FF2B5EF4-FFF2-40B4-BE49-F238E27FC236}">
                    <a16:creationId xmlns:a16="http://schemas.microsoft.com/office/drawing/2014/main" id="{BFD0594C-5072-4BDA-1975-D155C975CE98}"/>
                  </a:ext>
                </a:extLst>
              </p:cNvPr>
              <p:cNvSpPr txBox="1"/>
              <p:nvPr/>
            </p:nvSpPr>
            <p:spPr>
              <a:xfrm>
                <a:off x="6477816" y="2908194"/>
                <a:ext cx="227360" cy="369332"/>
              </a:xfrm>
              <a:prstGeom prst="rect">
                <a:avLst/>
              </a:prstGeom>
              <a:noFill/>
            </p:spPr>
            <p:txBody>
              <a:bodyPr wrap="square" rtlCol="0">
                <a:spAutoFit/>
              </a:bodyPr>
              <a:lstStyle/>
              <a:p>
                <a:pPr algn="ctr"/>
                <a:r>
                  <a:rPr lang="en-US" altLang="zh-CN" b="1" dirty="0"/>
                  <a:t>2</a:t>
                </a:r>
                <a:endParaRPr lang="zh-CN" altLang="en-US" b="1" dirty="0"/>
              </a:p>
            </p:txBody>
          </p:sp>
          <p:sp>
            <p:nvSpPr>
              <p:cNvPr id="119" name="文本框 118">
                <a:extLst>
                  <a:ext uri="{FF2B5EF4-FFF2-40B4-BE49-F238E27FC236}">
                    <a16:creationId xmlns:a16="http://schemas.microsoft.com/office/drawing/2014/main" id="{E9BE3895-5E70-85FF-C42B-9A7A9C8B0AD3}"/>
                  </a:ext>
                </a:extLst>
              </p:cNvPr>
              <p:cNvSpPr txBox="1"/>
              <p:nvPr/>
            </p:nvSpPr>
            <p:spPr>
              <a:xfrm>
                <a:off x="6477816" y="3386925"/>
                <a:ext cx="227360" cy="369332"/>
              </a:xfrm>
              <a:prstGeom prst="rect">
                <a:avLst/>
              </a:prstGeom>
              <a:noFill/>
            </p:spPr>
            <p:txBody>
              <a:bodyPr wrap="square" rtlCol="0">
                <a:spAutoFit/>
              </a:bodyPr>
              <a:lstStyle/>
              <a:p>
                <a:pPr algn="ctr"/>
                <a:r>
                  <a:rPr lang="en-US" altLang="zh-CN" b="1" dirty="0"/>
                  <a:t>3</a:t>
                </a:r>
                <a:endParaRPr lang="zh-CN" altLang="en-US" b="1" dirty="0"/>
              </a:p>
            </p:txBody>
          </p:sp>
        </p:grpSp>
        <p:sp>
          <p:nvSpPr>
            <p:cNvPr id="123" name="文本框 122">
              <a:extLst>
                <a:ext uri="{FF2B5EF4-FFF2-40B4-BE49-F238E27FC236}">
                  <a16:creationId xmlns:a16="http://schemas.microsoft.com/office/drawing/2014/main" id="{6B78B6F1-C481-E32F-E461-933B03DB123F}"/>
                </a:ext>
              </a:extLst>
            </p:cNvPr>
            <p:cNvSpPr txBox="1"/>
            <p:nvPr/>
          </p:nvSpPr>
          <p:spPr>
            <a:xfrm>
              <a:off x="2821930" y="3049340"/>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sp>
          <p:nvSpPr>
            <p:cNvPr id="124" name="文本框 123">
              <a:extLst>
                <a:ext uri="{FF2B5EF4-FFF2-40B4-BE49-F238E27FC236}">
                  <a16:creationId xmlns:a16="http://schemas.microsoft.com/office/drawing/2014/main" id="{B21C9FCF-8DB7-67A0-91FD-6F4249D4077A}"/>
                </a:ext>
              </a:extLst>
            </p:cNvPr>
            <p:cNvSpPr txBox="1"/>
            <p:nvPr/>
          </p:nvSpPr>
          <p:spPr>
            <a:xfrm>
              <a:off x="8220517" y="2248577"/>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sp>
          <p:nvSpPr>
            <p:cNvPr id="125" name="文本框 124">
              <a:extLst>
                <a:ext uri="{FF2B5EF4-FFF2-40B4-BE49-F238E27FC236}">
                  <a16:creationId xmlns:a16="http://schemas.microsoft.com/office/drawing/2014/main" id="{9E7F0ADB-4B59-FF8E-B4DC-B1A8255CCF31}"/>
                </a:ext>
              </a:extLst>
            </p:cNvPr>
            <p:cNvSpPr txBox="1"/>
            <p:nvPr/>
          </p:nvSpPr>
          <p:spPr>
            <a:xfrm>
              <a:off x="8220517" y="4098293"/>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spTree>
    <p:custDataLst>
      <p:tags r:id="rId1"/>
    </p:custDataLst>
    <p:extLst>
      <p:ext uri="{BB962C8B-B14F-4D97-AF65-F5344CB8AC3E}">
        <p14:creationId xmlns:p14="http://schemas.microsoft.com/office/powerpoint/2010/main" val="279435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800" decel="100000"/>
                                        <p:tgtEl>
                                          <p:spTgt spid="15"/>
                                        </p:tgtEl>
                                      </p:cBhvr>
                                    </p:animEffect>
                                    <p:anim calcmode="lin" valueType="num">
                                      <p:cBhvr>
                                        <p:cTn id="13" dur="800" decel="100000" fill="hold"/>
                                        <p:tgtEl>
                                          <p:spTgt spid="15"/>
                                        </p:tgtEl>
                                        <p:attrNameLst>
                                          <p:attrName>style.rotation</p:attrName>
                                        </p:attrNameLst>
                                      </p:cBhvr>
                                      <p:tavLst>
                                        <p:tav tm="0">
                                          <p:val>
                                            <p:fltVal val="-90"/>
                                          </p:val>
                                        </p:tav>
                                        <p:tav tm="100000">
                                          <p:val>
                                            <p:fltVal val="0"/>
                                          </p:val>
                                        </p:tav>
                                      </p:tavLst>
                                    </p:anim>
                                    <p:anim calcmode="lin" valueType="num">
                                      <p:cBhvr>
                                        <p:cTn id="14" dur="800" decel="100000" fill="hold"/>
                                        <p:tgtEl>
                                          <p:spTgt spid="15"/>
                                        </p:tgtEl>
                                        <p:attrNameLst>
                                          <p:attrName>ppt_x</p:attrName>
                                        </p:attrNameLst>
                                      </p:cBhvr>
                                      <p:tavLst>
                                        <p:tav tm="0">
                                          <p:val>
                                            <p:strVal val="#ppt_x+0.4"/>
                                          </p:val>
                                        </p:tav>
                                        <p:tav tm="100000">
                                          <p:val>
                                            <p:strVal val="#ppt_x-0.05"/>
                                          </p:val>
                                        </p:tav>
                                      </p:tavLst>
                                    </p:anim>
                                    <p:anim calcmode="lin" valueType="num">
                                      <p:cBhvr>
                                        <p:cTn id="15" dur="800" decel="100000" fill="hold"/>
                                        <p:tgtEl>
                                          <p:spTgt spid="15"/>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文本框 121">
            <a:extLst>
              <a:ext uri="{FF2B5EF4-FFF2-40B4-BE49-F238E27FC236}">
                <a16:creationId xmlns:a16="http://schemas.microsoft.com/office/drawing/2014/main" id="{3983E38C-DE6E-F924-82E1-CD367FC0C005}"/>
              </a:ext>
            </a:extLst>
          </p:cNvPr>
          <p:cNvSpPr txBox="1"/>
          <p:nvPr/>
        </p:nvSpPr>
        <p:spPr>
          <a:xfrm>
            <a:off x="3326422" y="5977565"/>
            <a:ext cx="1621010" cy="369332"/>
          </a:xfrm>
          <a:prstGeom prst="rect">
            <a:avLst/>
          </a:prstGeom>
          <a:noFill/>
        </p:spPr>
        <p:txBody>
          <a:bodyPr wrap="square" rtlCol="0">
            <a:spAutoFit/>
          </a:bodyPr>
          <a:lstStyle/>
          <a:p>
            <a:pPr algn="r"/>
            <a:r>
              <a:rPr lang="zh-CN" altLang="en-US" b="1" dirty="0">
                <a:solidFill>
                  <a:srgbClr val="FF0000"/>
                </a:solidFill>
                <a:latin typeface="+mn-ea"/>
              </a:rPr>
              <a:t>转发表被填满</a:t>
            </a:r>
          </a:p>
        </p:txBody>
      </p:sp>
      <p:grpSp>
        <p:nvGrpSpPr>
          <p:cNvPr id="5" name="组合 4">
            <a:extLst>
              <a:ext uri="{FF2B5EF4-FFF2-40B4-BE49-F238E27FC236}">
                <a16:creationId xmlns:a16="http://schemas.microsoft.com/office/drawing/2014/main" id="{0319EBD0-0CDF-BB62-AF2A-198B4C7E67A0}"/>
              </a:ext>
            </a:extLst>
          </p:cNvPr>
          <p:cNvGrpSpPr/>
          <p:nvPr/>
        </p:nvGrpSpPr>
        <p:grpSpPr>
          <a:xfrm>
            <a:off x="3336866" y="2630065"/>
            <a:ext cx="2041142" cy="912229"/>
            <a:chOff x="3336866" y="2630065"/>
            <a:chExt cx="2041142" cy="912229"/>
          </a:xfrm>
        </p:grpSpPr>
        <p:sp>
          <p:nvSpPr>
            <p:cNvPr id="112" name="标注: 右箭头 111">
              <a:extLst>
                <a:ext uri="{FF2B5EF4-FFF2-40B4-BE49-F238E27FC236}">
                  <a16:creationId xmlns:a16="http://schemas.microsoft.com/office/drawing/2014/main" id="{41CD1BB7-6CBC-2FE0-9503-A96950F831D5}"/>
                </a:ext>
              </a:extLst>
            </p:cNvPr>
            <p:cNvSpPr/>
            <p:nvPr/>
          </p:nvSpPr>
          <p:spPr>
            <a:xfrm>
              <a:off x="3361481" y="3306974"/>
              <a:ext cx="437040" cy="157214"/>
            </a:xfrm>
            <a:prstGeom prst="rightArrowCallout">
              <a:avLst>
                <a:gd name="adj1" fmla="val 25000"/>
                <a:gd name="adj2" fmla="val 25000"/>
                <a:gd name="adj3" fmla="val 25000"/>
                <a:gd name="adj4" fmla="val 7721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n-ea"/>
              </a:endParaRPr>
            </a:p>
          </p:txBody>
        </p:sp>
        <p:sp>
          <p:nvSpPr>
            <p:cNvPr id="113" name="文本框 112">
              <a:extLst>
                <a:ext uri="{FF2B5EF4-FFF2-40B4-BE49-F238E27FC236}">
                  <a16:creationId xmlns:a16="http://schemas.microsoft.com/office/drawing/2014/main" id="{3571D154-A1F2-0086-FF74-C673055AB245}"/>
                </a:ext>
              </a:extLst>
            </p:cNvPr>
            <p:cNvSpPr txBox="1"/>
            <p:nvPr/>
          </p:nvSpPr>
          <p:spPr>
            <a:xfrm>
              <a:off x="3336866" y="2630065"/>
              <a:ext cx="2029088" cy="646331"/>
            </a:xfrm>
            <a:prstGeom prst="rect">
              <a:avLst/>
            </a:prstGeom>
            <a:noFill/>
          </p:spPr>
          <p:txBody>
            <a:bodyPr wrap="square" rtlCol="0">
              <a:spAutoFit/>
            </a:bodyPr>
            <a:lstStyle/>
            <a:p>
              <a:pPr algn="ctr"/>
              <a:r>
                <a:rPr lang="zh-CN" altLang="en-US" b="1" dirty="0">
                  <a:latin typeface="+mn-ea"/>
                </a:rPr>
                <a:t>大量伪造了不同</a:t>
              </a:r>
              <a:endParaRPr lang="en-US" altLang="zh-CN" b="1" dirty="0">
                <a:latin typeface="+mn-ea"/>
              </a:endParaRPr>
            </a:p>
            <a:p>
              <a:pPr algn="ctr"/>
              <a:r>
                <a:rPr lang="zh-CN" altLang="en-US" b="1" dirty="0">
                  <a:latin typeface="+mn-ea"/>
                </a:rPr>
                <a:t>源</a:t>
              </a:r>
              <a:r>
                <a:rPr lang="en-US" altLang="zh-CN" b="1" dirty="0">
                  <a:latin typeface="+mn-ea"/>
                </a:rPr>
                <a:t>MAC</a:t>
              </a:r>
              <a:r>
                <a:rPr lang="zh-CN" altLang="en-US" b="1" dirty="0">
                  <a:latin typeface="+mn-ea"/>
                </a:rPr>
                <a:t>地址的帧</a:t>
              </a:r>
            </a:p>
          </p:txBody>
        </p:sp>
        <p:sp>
          <p:nvSpPr>
            <p:cNvPr id="114" name="标注: 右箭头 113">
              <a:extLst>
                <a:ext uri="{FF2B5EF4-FFF2-40B4-BE49-F238E27FC236}">
                  <a16:creationId xmlns:a16="http://schemas.microsoft.com/office/drawing/2014/main" id="{B342E032-10D2-BFEC-31BA-19F6EEFDB02F}"/>
                </a:ext>
              </a:extLst>
            </p:cNvPr>
            <p:cNvSpPr/>
            <p:nvPr/>
          </p:nvSpPr>
          <p:spPr>
            <a:xfrm>
              <a:off x="3990610" y="3306974"/>
              <a:ext cx="437040" cy="157214"/>
            </a:xfrm>
            <a:prstGeom prst="rightArrowCallout">
              <a:avLst>
                <a:gd name="adj1" fmla="val 25000"/>
                <a:gd name="adj2" fmla="val 25000"/>
                <a:gd name="adj3" fmla="val 25000"/>
                <a:gd name="adj4" fmla="val 7721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n-ea"/>
              </a:endParaRPr>
            </a:p>
          </p:txBody>
        </p:sp>
        <p:sp>
          <p:nvSpPr>
            <p:cNvPr id="115" name="标注: 右箭头 114">
              <a:extLst>
                <a:ext uri="{FF2B5EF4-FFF2-40B4-BE49-F238E27FC236}">
                  <a16:creationId xmlns:a16="http://schemas.microsoft.com/office/drawing/2014/main" id="{C198835F-8029-32FD-9E93-040BDD748EEB}"/>
                </a:ext>
              </a:extLst>
            </p:cNvPr>
            <p:cNvSpPr/>
            <p:nvPr/>
          </p:nvSpPr>
          <p:spPr>
            <a:xfrm>
              <a:off x="4940968" y="3306974"/>
              <a:ext cx="437040" cy="157214"/>
            </a:xfrm>
            <a:prstGeom prst="rightArrowCallout">
              <a:avLst>
                <a:gd name="adj1" fmla="val 25000"/>
                <a:gd name="adj2" fmla="val 25000"/>
                <a:gd name="adj3" fmla="val 25000"/>
                <a:gd name="adj4" fmla="val 7721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n-ea"/>
              </a:endParaRPr>
            </a:p>
          </p:txBody>
        </p:sp>
        <p:sp>
          <p:nvSpPr>
            <p:cNvPr id="116" name="文本框 115">
              <a:extLst>
                <a:ext uri="{FF2B5EF4-FFF2-40B4-BE49-F238E27FC236}">
                  <a16:creationId xmlns:a16="http://schemas.microsoft.com/office/drawing/2014/main" id="{1F051C0A-CCB6-0CE3-D833-A6FCA87F2862}"/>
                </a:ext>
              </a:extLst>
            </p:cNvPr>
            <p:cNvSpPr txBox="1"/>
            <p:nvPr/>
          </p:nvSpPr>
          <p:spPr>
            <a:xfrm>
              <a:off x="4532535" y="3172962"/>
              <a:ext cx="293659"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84" name="矩形 83">
            <a:extLst>
              <a:ext uri="{FF2B5EF4-FFF2-40B4-BE49-F238E27FC236}">
                <a16:creationId xmlns:a16="http://schemas.microsoft.com/office/drawing/2014/main" id="{01F1D9D1-7436-0C77-9CD5-728875221DD5}"/>
              </a:ext>
            </a:extLst>
          </p:cNvPr>
          <p:cNvSpPr/>
          <p:nvPr/>
        </p:nvSpPr>
        <p:spPr>
          <a:xfrm>
            <a:off x="4791950" y="1442507"/>
            <a:ext cx="2608102"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105" name="文本框 104">
            <a:extLst>
              <a:ext uri="{FF2B5EF4-FFF2-40B4-BE49-F238E27FC236}">
                <a16:creationId xmlns:a16="http://schemas.microsoft.com/office/drawing/2014/main" id="{9A316C3B-DCD8-99D2-E71C-2321BB40A27C}"/>
              </a:ext>
            </a:extLst>
          </p:cNvPr>
          <p:cNvSpPr txBox="1"/>
          <p:nvPr/>
        </p:nvSpPr>
        <p:spPr>
          <a:xfrm>
            <a:off x="2391255" y="3717596"/>
            <a:ext cx="935167" cy="369332"/>
          </a:xfrm>
          <a:prstGeom prst="rect">
            <a:avLst/>
          </a:prstGeom>
          <a:noFill/>
        </p:spPr>
        <p:txBody>
          <a:bodyPr wrap="square" rtlCol="0">
            <a:spAutoFit/>
          </a:bodyPr>
          <a:lstStyle/>
          <a:p>
            <a:pPr algn="ctr"/>
            <a:r>
              <a:rPr lang="zh-CN" altLang="en-US" b="1" dirty="0">
                <a:latin typeface="+mn-ea"/>
              </a:rPr>
              <a:t>攻击者</a:t>
            </a:r>
          </a:p>
        </p:txBody>
      </p:sp>
      <p:graphicFrame>
        <p:nvGraphicFramePr>
          <p:cNvPr id="120" name="表格 16">
            <a:extLst>
              <a:ext uri="{FF2B5EF4-FFF2-40B4-BE49-F238E27FC236}">
                <a16:creationId xmlns:a16="http://schemas.microsoft.com/office/drawing/2014/main" id="{B19F0007-139B-8F7A-7AB7-A4D04C0E3370}"/>
              </a:ext>
            </a:extLst>
          </p:cNvPr>
          <p:cNvGraphicFramePr>
            <a:graphicFrameLocks noGrp="1"/>
          </p:cNvGraphicFramePr>
          <p:nvPr/>
        </p:nvGraphicFramePr>
        <p:xfrm>
          <a:off x="5033053" y="4480106"/>
          <a:ext cx="2347265" cy="1854200"/>
        </p:xfrm>
        <a:graphic>
          <a:graphicData uri="http://schemas.openxmlformats.org/drawingml/2006/table">
            <a:tbl>
              <a:tblPr firstRow="1" bandRow="1">
                <a:tableStyleId>{5C22544A-7EE6-4342-B048-85BDC9FD1C3A}</a:tableStyleId>
              </a:tblPr>
              <a:tblGrid>
                <a:gridCol w="1516900">
                  <a:extLst>
                    <a:ext uri="{9D8B030D-6E8A-4147-A177-3AD203B41FA5}">
                      <a16:colId xmlns:a16="http://schemas.microsoft.com/office/drawing/2014/main" val="1791083818"/>
                    </a:ext>
                  </a:extLst>
                </a:gridCol>
                <a:gridCol w="830365">
                  <a:extLst>
                    <a:ext uri="{9D8B030D-6E8A-4147-A177-3AD203B41FA5}">
                      <a16:colId xmlns:a16="http://schemas.microsoft.com/office/drawing/2014/main" val="4031878365"/>
                    </a:ext>
                  </a:extLst>
                </a:gridCol>
              </a:tblGrid>
              <a:tr h="370840">
                <a:tc>
                  <a:txBody>
                    <a:bodyPr/>
                    <a:lstStyle/>
                    <a:p>
                      <a:pPr algn="ctr"/>
                      <a:r>
                        <a:rPr lang="en-US" altLang="zh-CN" b="1" dirty="0">
                          <a:solidFill>
                            <a:schemeClr val="tx1"/>
                          </a:solidFill>
                          <a:latin typeface="+mn-lt"/>
                          <a:ea typeface="+mn-ea"/>
                        </a:rPr>
                        <a:t>MAC</a:t>
                      </a:r>
                      <a:r>
                        <a:rPr lang="zh-CN" altLang="en-US"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b="1" dirty="0">
                          <a:solidFill>
                            <a:schemeClr val="tx1"/>
                          </a:solidFill>
                          <a:latin typeface="+mn-lt"/>
                          <a:ea typeface="+mn-ea"/>
                        </a:rPr>
                        <a:t>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7583633"/>
                  </a:ext>
                </a:extLst>
              </a:tr>
              <a:tr h="370840">
                <a:tc>
                  <a:txBody>
                    <a:bodyPr/>
                    <a:lstStyle/>
                    <a:p>
                      <a:pPr algn="l"/>
                      <a:r>
                        <a:rPr lang="zh-CN" altLang="en-US" b="1" dirty="0">
                          <a:solidFill>
                            <a:schemeClr val="tx1"/>
                          </a:solidFill>
                          <a:latin typeface="+mn-lt"/>
                          <a:ea typeface="+mn-ea"/>
                        </a:rPr>
                        <a:t>伪造的</a:t>
                      </a:r>
                      <a:r>
                        <a:rPr lang="en-US" altLang="zh-CN" b="1" dirty="0">
                          <a:solidFill>
                            <a:schemeClr val="tx1"/>
                          </a:solidFill>
                          <a:latin typeface="+mn-lt"/>
                          <a:ea typeface="+mn-ea"/>
                        </a:rPr>
                        <a:t>MAC1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lt"/>
                          <a:ea typeface="+mn-ea"/>
                        </a:rPr>
                        <a:t>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8422220"/>
                  </a:ext>
                </a:extLst>
              </a:tr>
              <a:tr h="370840">
                <a:tc>
                  <a:txBody>
                    <a:bodyPr/>
                    <a:lstStyle/>
                    <a:p>
                      <a:pPr algn="l"/>
                      <a:r>
                        <a:rPr lang="zh-CN" altLang="en-US" b="1" dirty="0">
                          <a:solidFill>
                            <a:schemeClr val="tx1"/>
                          </a:solidFill>
                          <a:latin typeface="+mn-lt"/>
                          <a:ea typeface="+mn-ea"/>
                        </a:rPr>
                        <a:t>伪造的</a:t>
                      </a:r>
                      <a:r>
                        <a:rPr lang="en-US" altLang="zh-CN" b="1" dirty="0">
                          <a:solidFill>
                            <a:schemeClr val="tx1"/>
                          </a:solidFill>
                          <a:latin typeface="+mn-lt"/>
                          <a:ea typeface="+mn-ea"/>
                        </a:rPr>
                        <a:t>MAC2</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lt"/>
                          <a:ea typeface="+mn-ea"/>
                        </a:rPr>
                        <a:t>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2622071"/>
                  </a:ext>
                </a:extLst>
              </a:tr>
              <a:tr h="370840">
                <a:tc>
                  <a:txBody>
                    <a:bodyPr/>
                    <a:lstStyle/>
                    <a:p>
                      <a:pPr algn="l"/>
                      <a:r>
                        <a:rPr lang="en-US" altLang="zh-CN" b="1" dirty="0">
                          <a:solidFill>
                            <a:schemeClr val="tx1"/>
                          </a:solidFill>
                          <a:latin typeface="+mn-lt"/>
                          <a:ea typeface="+mn-ea"/>
                        </a:rPr>
                        <a:t>…</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lt"/>
                          <a:ea typeface="+mn-ea"/>
                        </a:rPr>
                        <a:t>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9201173"/>
                  </a:ext>
                </a:extLst>
              </a:tr>
              <a:tr h="370840">
                <a:tc>
                  <a:txBody>
                    <a:bodyPr/>
                    <a:lstStyle/>
                    <a:p>
                      <a:pPr algn="l"/>
                      <a:r>
                        <a:rPr lang="zh-CN" altLang="en-US" b="1" dirty="0">
                          <a:solidFill>
                            <a:schemeClr val="tx1"/>
                          </a:solidFill>
                          <a:latin typeface="+mn-lt"/>
                          <a:ea typeface="+mn-ea"/>
                        </a:rPr>
                        <a:t>伪造的</a:t>
                      </a:r>
                      <a:r>
                        <a:rPr lang="en-US" altLang="zh-CN" b="1" dirty="0">
                          <a:solidFill>
                            <a:schemeClr val="tx1"/>
                          </a:solidFill>
                          <a:latin typeface="+mn-lt"/>
                          <a:ea typeface="+mn-ea"/>
                        </a:rPr>
                        <a:t>MACn</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lt"/>
                          <a:ea typeface="+mn-ea"/>
                        </a:rPr>
                        <a:t>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331767"/>
                  </a:ext>
                </a:extLst>
              </a:tr>
            </a:tbl>
          </a:graphicData>
        </a:graphic>
      </p:graphicFrame>
      <p:sp>
        <p:nvSpPr>
          <p:cNvPr id="121" name="文本框 120">
            <a:extLst>
              <a:ext uri="{FF2B5EF4-FFF2-40B4-BE49-F238E27FC236}">
                <a16:creationId xmlns:a16="http://schemas.microsoft.com/office/drawing/2014/main" id="{DC8017A6-9DF5-765A-47C8-1FFE5C71D867}"/>
              </a:ext>
            </a:extLst>
          </p:cNvPr>
          <p:cNvSpPr txBox="1"/>
          <p:nvPr/>
        </p:nvSpPr>
        <p:spPr>
          <a:xfrm>
            <a:off x="4926862" y="4110774"/>
            <a:ext cx="2554124" cy="369332"/>
          </a:xfrm>
          <a:prstGeom prst="rect">
            <a:avLst/>
          </a:prstGeom>
          <a:noFill/>
        </p:spPr>
        <p:txBody>
          <a:bodyPr wrap="square" rtlCol="0">
            <a:spAutoFit/>
          </a:bodyPr>
          <a:lstStyle/>
          <a:p>
            <a:pPr algn="ctr"/>
            <a:r>
              <a:rPr lang="zh-CN" altLang="en-US" b="1" dirty="0">
                <a:latin typeface="+mn-ea"/>
              </a:rPr>
              <a:t>以太网交换机的转发表</a:t>
            </a:r>
          </a:p>
        </p:txBody>
      </p:sp>
      <p:grpSp>
        <p:nvGrpSpPr>
          <p:cNvPr id="33" name="组合 32">
            <a:extLst>
              <a:ext uri="{FF2B5EF4-FFF2-40B4-BE49-F238E27FC236}">
                <a16:creationId xmlns:a16="http://schemas.microsoft.com/office/drawing/2014/main" id="{E2E72840-88AE-483D-EFA6-F7696EC2FCFC}"/>
              </a:ext>
            </a:extLst>
          </p:cNvPr>
          <p:cNvGrpSpPr/>
          <p:nvPr/>
        </p:nvGrpSpPr>
        <p:grpSpPr>
          <a:xfrm>
            <a:off x="2391255" y="2174877"/>
            <a:ext cx="6573221" cy="2578623"/>
            <a:chOff x="2391255" y="2174877"/>
            <a:chExt cx="6573221" cy="2578623"/>
          </a:xfrm>
        </p:grpSpPr>
        <p:grpSp>
          <p:nvGrpSpPr>
            <p:cNvPr id="34" name="组合 33">
              <a:extLst>
                <a:ext uri="{FF2B5EF4-FFF2-40B4-BE49-F238E27FC236}">
                  <a16:creationId xmlns:a16="http://schemas.microsoft.com/office/drawing/2014/main" id="{8E3050D5-29C5-C442-85E3-89FD6C44AB99}"/>
                </a:ext>
              </a:extLst>
            </p:cNvPr>
            <p:cNvGrpSpPr/>
            <p:nvPr/>
          </p:nvGrpSpPr>
          <p:grpSpPr>
            <a:xfrm>
              <a:off x="2391255" y="2174877"/>
              <a:ext cx="6573221" cy="2578623"/>
              <a:chOff x="2391255" y="2174877"/>
              <a:chExt cx="6573221" cy="2578623"/>
            </a:xfrm>
          </p:grpSpPr>
          <p:cxnSp>
            <p:nvCxnSpPr>
              <p:cNvPr id="38" name="直接连接符 37">
                <a:extLst>
                  <a:ext uri="{FF2B5EF4-FFF2-40B4-BE49-F238E27FC236}">
                    <a16:creationId xmlns:a16="http://schemas.microsoft.com/office/drawing/2014/main" id="{F59F34A9-B77C-2C7F-9BC5-756299BEC55B}"/>
                  </a:ext>
                </a:extLst>
              </p:cNvPr>
              <p:cNvCxnSpPr>
                <a:cxnSpLocks/>
              </p:cNvCxnSpPr>
              <p:nvPr/>
            </p:nvCxnSpPr>
            <p:spPr>
              <a:xfrm flipH="1">
                <a:off x="3001567" y="3502140"/>
                <a:ext cx="3205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AC0E3CC-5D04-8C3F-6357-D0988E41CA12}"/>
                  </a:ext>
                </a:extLst>
              </p:cNvPr>
              <p:cNvCxnSpPr>
                <a:cxnSpLocks/>
              </p:cNvCxnSpPr>
              <p:nvPr/>
            </p:nvCxnSpPr>
            <p:spPr>
              <a:xfrm>
                <a:off x="6043974" y="3494516"/>
                <a:ext cx="2334936" cy="10318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3F0A430-C1B2-FB8F-B61A-074F3F0AC218}"/>
                  </a:ext>
                </a:extLst>
              </p:cNvPr>
              <p:cNvCxnSpPr/>
              <p:nvPr/>
            </p:nvCxnSpPr>
            <p:spPr>
              <a:xfrm flipV="1">
                <a:off x="6122271" y="2613672"/>
                <a:ext cx="2130804" cy="8808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形 40">
                <a:extLst>
                  <a:ext uri="{FF2B5EF4-FFF2-40B4-BE49-F238E27FC236}">
                    <a16:creationId xmlns:a16="http://schemas.microsoft.com/office/drawing/2014/main" id="{A2A461D4-4FE6-41B9-EA81-E78EFC8ACD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0893" y="2965872"/>
                <a:ext cx="755893" cy="731110"/>
              </a:xfrm>
              <a:prstGeom prst="rect">
                <a:avLst/>
              </a:prstGeom>
            </p:spPr>
          </p:pic>
          <p:sp>
            <p:nvSpPr>
              <p:cNvPr id="42" name="文本框 41">
                <a:extLst>
                  <a:ext uri="{FF2B5EF4-FFF2-40B4-BE49-F238E27FC236}">
                    <a16:creationId xmlns:a16="http://schemas.microsoft.com/office/drawing/2014/main" id="{169C0A0A-5161-AA96-20B8-9B76CE07B06C}"/>
                  </a:ext>
                </a:extLst>
              </p:cNvPr>
              <p:cNvSpPr txBox="1"/>
              <p:nvPr/>
            </p:nvSpPr>
            <p:spPr>
              <a:xfrm>
                <a:off x="2391255" y="3717596"/>
                <a:ext cx="935167" cy="369332"/>
              </a:xfrm>
              <a:prstGeom prst="rect">
                <a:avLst/>
              </a:prstGeom>
              <a:noFill/>
            </p:spPr>
            <p:txBody>
              <a:bodyPr wrap="square" rtlCol="0">
                <a:spAutoFit/>
              </a:bodyPr>
              <a:lstStyle/>
              <a:p>
                <a:pPr algn="ctr"/>
                <a:r>
                  <a:rPr lang="zh-CN" altLang="en-US" b="1" dirty="0">
                    <a:latin typeface="+mn-ea"/>
                  </a:rPr>
                  <a:t>攻击者</a:t>
                </a:r>
              </a:p>
            </p:txBody>
          </p:sp>
          <p:pic>
            <p:nvPicPr>
              <p:cNvPr id="43" name="图形 42">
                <a:extLst>
                  <a:ext uri="{FF2B5EF4-FFF2-40B4-BE49-F238E27FC236}">
                    <a16:creationId xmlns:a16="http://schemas.microsoft.com/office/drawing/2014/main" id="{2F4D9FC0-665A-6F10-E9CC-8F41E923B0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6168" y="3091579"/>
                <a:ext cx="745219" cy="745219"/>
              </a:xfrm>
              <a:prstGeom prst="rect">
                <a:avLst/>
              </a:prstGeom>
            </p:spPr>
          </p:pic>
          <p:sp>
            <p:nvSpPr>
              <p:cNvPr id="44" name="文本框 43">
                <a:extLst>
                  <a:ext uri="{FF2B5EF4-FFF2-40B4-BE49-F238E27FC236}">
                    <a16:creationId xmlns:a16="http://schemas.microsoft.com/office/drawing/2014/main" id="{6E401FEA-40CA-D264-F0BD-EBE7EF3C897B}"/>
                  </a:ext>
                </a:extLst>
              </p:cNvPr>
              <p:cNvSpPr txBox="1"/>
              <p:nvPr/>
            </p:nvSpPr>
            <p:spPr>
              <a:xfrm>
                <a:off x="5619038" y="2435868"/>
                <a:ext cx="965499" cy="646331"/>
              </a:xfrm>
              <a:prstGeom prst="rect">
                <a:avLst/>
              </a:prstGeom>
              <a:noFill/>
            </p:spPr>
            <p:txBody>
              <a:bodyPr wrap="square" rtlCol="0">
                <a:spAutoFit/>
              </a:bodyPr>
              <a:lstStyle/>
              <a:p>
                <a:pPr algn="ctr"/>
                <a:r>
                  <a:rPr lang="zh-CN" altLang="en-US" b="1" dirty="0">
                    <a:latin typeface="+mn-ea"/>
                  </a:rPr>
                  <a:t>以太网</a:t>
                </a:r>
                <a:endParaRPr lang="en-US" altLang="zh-CN" b="1" dirty="0">
                  <a:latin typeface="+mn-ea"/>
                </a:endParaRPr>
              </a:p>
              <a:p>
                <a:pPr algn="ctr"/>
                <a:r>
                  <a:rPr lang="zh-CN" altLang="en-US" b="1" dirty="0">
                    <a:latin typeface="+mn-ea"/>
                  </a:rPr>
                  <a:t>交换机</a:t>
                </a:r>
              </a:p>
            </p:txBody>
          </p:sp>
          <p:pic>
            <p:nvPicPr>
              <p:cNvPr id="47" name="图形 46">
                <a:extLst>
                  <a:ext uri="{FF2B5EF4-FFF2-40B4-BE49-F238E27FC236}">
                    <a16:creationId xmlns:a16="http://schemas.microsoft.com/office/drawing/2014/main" id="{A814C8A4-74E1-0239-3677-999CA356E2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3" y="2174877"/>
                <a:ext cx="755893" cy="731110"/>
              </a:xfrm>
              <a:prstGeom prst="rect">
                <a:avLst/>
              </a:prstGeom>
            </p:spPr>
          </p:pic>
          <p:pic>
            <p:nvPicPr>
              <p:cNvPr id="48" name="图形 47">
                <a:extLst>
                  <a:ext uri="{FF2B5EF4-FFF2-40B4-BE49-F238E27FC236}">
                    <a16:creationId xmlns:a16="http://schemas.microsoft.com/office/drawing/2014/main" id="{5FAABB43-33C8-D78E-CF00-54F9031471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2" y="4022390"/>
                <a:ext cx="755893" cy="731110"/>
              </a:xfrm>
              <a:prstGeom prst="rect">
                <a:avLst/>
              </a:prstGeom>
            </p:spPr>
          </p:pic>
          <p:sp>
            <p:nvSpPr>
              <p:cNvPr id="49" name="文本框 48">
                <a:extLst>
                  <a:ext uri="{FF2B5EF4-FFF2-40B4-BE49-F238E27FC236}">
                    <a16:creationId xmlns:a16="http://schemas.microsoft.com/office/drawing/2014/main" id="{33E61A80-6873-2E81-4640-7568009AE490}"/>
                  </a:ext>
                </a:extLst>
              </p:cNvPr>
              <p:cNvSpPr txBox="1"/>
              <p:nvPr/>
            </p:nvSpPr>
            <p:spPr>
              <a:xfrm>
                <a:off x="8148077" y="3342749"/>
                <a:ext cx="461665" cy="318782"/>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50" name="文本框 49">
                <a:extLst>
                  <a:ext uri="{FF2B5EF4-FFF2-40B4-BE49-F238E27FC236}">
                    <a16:creationId xmlns:a16="http://schemas.microsoft.com/office/drawing/2014/main" id="{3667ED4D-8937-B1B2-D020-6C1F902AC8BE}"/>
                  </a:ext>
                </a:extLst>
              </p:cNvPr>
              <p:cNvSpPr txBox="1"/>
              <p:nvPr/>
            </p:nvSpPr>
            <p:spPr>
              <a:xfrm>
                <a:off x="8545550" y="2886599"/>
                <a:ext cx="418926" cy="1200329"/>
              </a:xfrm>
              <a:prstGeom prst="rect">
                <a:avLst/>
              </a:prstGeom>
              <a:noFill/>
            </p:spPr>
            <p:txBody>
              <a:bodyPr wrap="square" rtlCol="0">
                <a:spAutoFit/>
              </a:bodyPr>
              <a:lstStyle/>
              <a:p>
                <a:pPr algn="ctr"/>
                <a:r>
                  <a:rPr lang="zh-CN" altLang="en-US" b="1" dirty="0">
                    <a:latin typeface="+mn-ea"/>
                  </a:rPr>
                  <a:t>普</a:t>
                </a:r>
                <a:endParaRPr lang="en-US" altLang="zh-CN" b="1" dirty="0">
                  <a:latin typeface="+mn-ea"/>
                </a:endParaRPr>
              </a:p>
              <a:p>
                <a:pPr algn="ctr"/>
                <a:r>
                  <a:rPr lang="zh-CN" altLang="en-US" b="1" dirty="0">
                    <a:latin typeface="+mn-ea"/>
                  </a:rPr>
                  <a:t>通</a:t>
                </a:r>
                <a:endParaRPr lang="en-US" altLang="zh-CN" b="1" dirty="0">
                  <a:latin typeface="+mn-ea"/>
                </a:endParaRPr>
              </a:p>
              <a:p>
                <a:pPr algn="ctr"/>
                <a:r>
                  <a:rPr lang="zh-CN" altLang="en-US" b="1" dirty="0">
                    <a:latin typeface="+mn-ea"/>
                  </a:rPr>
                  <a:t>用</a:t>
                </a:r>
                <a:endParaRPr lang="en-US" altLang="zh-CN" b="1" dirty="0">
                  <a:latin typeface="+mn-ea"/>
                </a:endParaRPr>
              </a:p>
              <a:p>
                <a:pPr algn="ctr"/>
                <a:r>
                  <a:rPr lang="zh-CN" altLang="en-US" b="1" dirty="0">
                    <a:latin typeface="+mn-ea"/>
                  </a:rPr>
                  <a:t>户</a:t>
                </a:r>
              </a:p>
            </p:txBody>
          </p:sp>
          <p:sp>
            <p:nvSpPr>
              <p:cNvPr id="51" name="文本框 50">
                <a:extLst>
                  <a:ext uri="{FF2B5EF4-FFF2-40B4-BE49-F238E27FC236}">
                    <a16:creationId xmlns:a16="http://schemas.microsoft.com/office/drawing/2014/main" id="{30DFFC3F-C721-1450-71B2-119BC638F172}"/>
                  </a:ext>
                </a:extLst>
              </p:cNvPr>
              <p:cNvSpPr txBox="1"/>
              <p:nvPr/>
            </p:nvSpPr>
            <p:spPr>
              <a:xfrm>
                <a:off x="5524139" y="3158083"/>
                <a:ext cx="227360" cy="369332"/>
              </a:xfrm>
              <a:prstGeom prst="rect">
                <a:avLst/>
              </a:prstGeom>
              <a:noFill/>
            </p:spPr>
            <p:txBody>
              <a:bodyPr wrap="square" rtlCol="0">
                <a:spAutoFit/>
              </a:bodyPr>
              <a:lstStyle/>
              <a:p>
                <a:pPr algn="ctr"/>
                <a:r>
                  <a:rPr lang="en-US" altLang="zh-CN" b="1" dirty="0"/>
                  <a:t>1</a:t>
                </a:r>
                <a:endParaRPr lang="zh-CN" altLang="en-US" b="1" dirty="0"/>
              </a:p>
            </p:txBody>
          </p:sp>
          <p:sp>
            <p:nvSpPr>
              <p:cNvPr id="52" name="文本框 51">
                <a:extLst>
                  <a:ext uri="{FF2B5EF4-FFF2-40B4-BE49-F238E27FC236}">
                    <a16:creationId xmlns:a16="http://schemas.microsoft.com/office/drawing/2014/main" id="{FADA5550-F089-847B-0C0C-0B01A8982BB5}"/>
                  </a:ext>
                </a:extLst>
              </p:cNvPr>
              <p:cNvSpPr txBox="1"/>
              <p:nvPr/>
            </p:nvSpPr>
            <p:spPr>
              <a:xfrm>
                <a:off x="6477816" y="2908194"/>
                <a:ext cx="227360" cy="369332"/>
              </a:xfrm>
              <a:prstGeom prst="rect">
                <a:avLst/>
              </a:prstGeom>
              <a:noFill/>
            </p:spPr>
            <p:txBody>
              <a:bodyPr wrap="square" rtlCol="0">
                <a:spAutoFit/>
              </a:bodyPr>
              <a:lstStyle/>
              <a:p>
                <a:pPr algn="ctr"/>
                <a:r>
                  <a:rPr lang="en-US" altLang="zh-CN" b="1" dirty="0"/>
                  <a:t>2</a:t>
                </a:r>
                <a:endParaRPr lang="zh-CN" altLang="en-US" b="1" dirty="0"/>
              </a:p>
            </p:txBody>
          </p:sp>
          <p:sp>
            <p:nvSpPr>
              <p:cNvPr id="53" name="文本框 52">
                <a:extLst>
                  <a:ext uri="{FF2B5EF4-FFF2-40B4-BE49-F238E27FC236}">
                    <a16:creationId xmlns:a16="http://schemas.microsoft.com/office/drawing/2014/main" id="{5E4CC628-DC34-ACA5-8618-AE03B7D24650}"/>
                  </a:ext>
                </a:extLst>
              </p:cNvPr>
              <p:cNvSpPr txBox="1"/>
              <p:nvPr/>
            </p:nvSpPr>
            <p:spPr>
              <a:xfrm>
                <a:off x="6477816" y="3386925"/>
                <a:ext cx="227360" cy="369332"/>
              </a:xfrm>
              <a:prstGeom prst="rect">
                <a:avLst/>
              </a:prstGeom>
              <a:noFill/>
            </p:spPr>
            <p:txBody>
              <a:bodyPr wrap="square" rtlCol="0">
                <a:spAutoFit/>
              </a:bodyPr>
              <a:lstStyle/>
              <a:p>
                <a:pPr algn="ctr"/>
                <a:r>
                  <a:rPr lang="en-US" altLang="zh-CN" b="1" dirty="0"/>
                  <a:t>3</a:t>
                </a:r>
                <a:endParaRPr lang="zh-CN" altLang="en-US" b="1" dirty="0"/>
              </a:p>
            </p:txBody>
          </p:sp>
        </p:grpSp>
        <p:sp>
          <p:nvSpPr>
            <p:cNvPr id="35" name="文本框 34">
              <a:extLst>
                <a:ext uri="{FF2B5EF4-FFF2-40B4-BE49-F238E27FC236}">
                  <a16:creationId xmlns:a16="http://schemas.microsoft.com/office/drawing/2014/main" id="{8408C081-4830-FBBD-2C0E-47332E87F652}"/>
                </a:ext>
              </a:extLst>
            </p:cNvPr>
            <p:cNvSpPr txBox="1"/>
            <p:nvPr/>
          </p:nvSpPr>
          <p:spPr>
            <a:xfrm>
              <a:off x="2821930" y="3049340"/>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sp>
          <p:nvSpPr>
            <p:cNvPr id="36" name="文本框 35">
              <a:extLst>
                <a:ext uri="{FF2B5EF4-FFF2-40B4-BE49-F238E27FC236}">
                  <a16:creationId xmlns:a16="http://schemas.microsoft.com/office/drawing/2014/main" id="{A74BE66A-79BB-C736-2110-2B9D57863ED2}"/>
                </a:ext>
              </a:extLst>
            </p:cNvPr>
            <p:cNvSpPr txBox="1"/>
            <p:nvPr/>
          </p:nvSpPr>
          <p:spPr>
            <a:xfrm>
              <a:off x="8220517" y="2248577"/>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sp>
          <p:nvSpPr>
            <p:cNvPr id="37" name="文本框 36">
              <a:extLst>
                <a:ext uri="{FF2B5EF4-FFF2-40B4-BE49-F238E27FC236}">
                  <a16:creationId xmlns:a16="http://schemas.microsoft.com/office/drawing/2014/main" id="{EF3EF9AE-5808-59D3-39BE-FCFD4E175C05}"/>
                </a:ext>
              </a:extLst>
            </p:cNvPr>
            <p:cNvSpPr txBox="1"/>
            <p:nvPr/>
          </p:nvSpPr>
          <p:spPr>
            <a:xfrm>
              <a:off x="8220517" y="4098293"/>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spTree>
    <p:custDataLst>
      <p:tags r:id="rId1"/>
    </p:custDataLst>
    <p:extLst>
      <p:ext uri="{BB962C8B-B14F-4D97-AF65-F5344CB8AC3E}">
        <p14:creationId xmlns:p14="http://schemas.microsoft.com/office/powerpoint/2010/main" val="179799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500"/>
                                        <p:tgtEl>
                                          <p:spTgt spid="121"/>
                                        </p:tgtEl>
                                        <p:attrNameLst>
                                          <p:attrName>ppt_y</p:attrName>
                                        </p:attrNameLst>
                                      </p:cBhvr>
                                      <p:tavLst>
                                        <p:tav tm="0">
                                          <p:val>
                                            <p:strVal val="#ppt_y-#ppt_h*1.125000"/>
                                          </p:val>
                                        </p:tav>
                                        <p:tav tm="100000">
                                          <p:val>
                                            <p:strVal val="#ppt_y"/>
                                          </p:val>
                                        </p:tav>
                                      </p:tavLst>
                                    </p:anim>
                                    <p:animEffect transition="in" filter="wipe(down)">
                                      <p:cBhvr>
                                        <p:cTn id="14" dur="500"/>
                                        <p:tgtEl>
                                          <p:spTgt spid="121"/>
                                        </p:tgtEl>
                                      </p:cBhvr>
                                    </p:animEffect>
                                  </p:childTnLst>
                                </p:cTn>
                              </p:par>
                              <p:par>
                                <p:cTn id="15" presetID="12" presetClass="entr" presetSubtype="1" fill="hold" nodeType="withEffect">
                                  <p:stCondLst>
                                    <p:cond delay="0"/>
                                  </p:stCondLst>
                                  <p:childTnLst>
                                    <p:set>
                                      <p:cBhvr>
                                        <p:cTn id="16" dur="1" fill="hold">
                                          <p:stCondLst>
                                            <p:cond delay="0"/>
                                          </p:stCondLst>
                                        </p:cTn>
                                        <p:tgtEl>
                                          <p:spTgt spid="120"/>
                                        </p:tgtEl>
                                        <p:attrNameLst>
                                          <p:attrName>style.visibility</p:attrName>
                                        </p:attrNameLst>
                                      </p:cBhvr>
                                      <p:to>
                                        <p:strVal val="visible"/>
                                      </p:to>
                                    </p:set>
                                    <p:anim calcmode="lin" valueType="num">
                                      <p:cBhvr additive="base">
                                        <p:cTn id="17" dur="500"/>
                                        <p:tgtEl>
                                          <p:spTgt spid="120"/>
                                        </p:tgtEl>
                                        <p:attrNameLst>
                                          <p:attrName>ppt_y</p:attrName>
                                        </p:attrNameLst>
                                      </p:cBhvr>
                                      <p:tavLst>
                                        <p:tav tm="0">
                                          <p:val>
                                            <p:strVal val="#ppt_y-#ppt_h*1.125000"/>
                                          </p:val>
                                        </p:tav>
                                        <p:tav tm="100000">
                                          <p:val>
                                            <p:strVal val="#ppt_y"/>
                                          </p:val>
                                        </p:tav>
                                      </p:tavLst>
                                    </p:anim>
                                    <p:animEffect transition="in" filter="wipe(down)">
                                      <p:cBhvr>
                                        <p:cTn id="18" dur="500"/>
                                        <p:tgtEl>
                                          <p:spTgt spid="120"/>
                                        </p:tgtEl>
                                      </p:cBhvr>
                                    </p:animEffect>
                                  </p:childTnLst>
                                </p:cTn>
                              </p:par>
                            </p:childTnLst>
                          </p:cTn>
                        </p:par>
                        <p:par>
                          <p:cTn id="19" fill="hold">
                            <p:stCondLst>
                              <p:cond delay="500"/>
                            </p:stCondLst>
                            <p:childTnLst>
                              <p:par>
                                <p:cTn id="20" presetID="12" presetClass="entr" presetSubtype="2" fill="hold" grpId="0" nodeType="afterEffect">
                                  <p:stCondLst>
                                    <p:cond delay="0"/>
                                  </p:stCondLst>
                                  <p:childTnLst>
                                    <p:set>
                                      <p:cBhvr>
                                        <p:cTn id="21" dur="1" fill="hold">
                                          <p:stCondLst>
                                            <p:cond delay="0"/>
                                          </p:stCondLst>
                                        </p:cTn>
                                        <p:tgtEl>
                                          <p:spTgt spid="122"/>
                                        </p:tgtEl>
                                        <p:attrNameLst>
                                          <p:attrName>style.visibility</p:attrName>
                                        </p:attrNameLst>
                                      </p:cBhvr>
                                      <p:to>
                                        <p:strVal val="visible"/>
                                      </p:to>
                                    </p:set>
                                    <p:anim calcmode="lin" valueType="num">
                                      <p:cBhvr additive="base">
                                        <p:cTn id="22" dur="500"/>
                                        <p:tgtEl>
                                          <p:spTgt spid="122"/>
                                        </p:tgtEl>
                                        <p:attrNameLst>
                                          <p:attrName>ppt_x</p:attrName>
                                        </p:attrNameLst>
                                      </p:cBhvr>
                                      <p:tavLst>
                                        <p:tav tm="0">
                                          <p:val>
                                            <p:strVal val="#ppt_x+#ppt_w*1.125000"/>
                                          </p:val>
                                        </p:tav>
                                        <p:tav tm="100000">
                                          <p:val>
                                            <p:strVal val="#ppt_x"/>
                                          </p:val>
                                        </p:tav>
                                      </p:tavLst>
                                    </p:anim>
                                    <p:animEffect transition="in" filter="wipe(left)">
                                      <p:cBhvr>
                                        <p:cTn id="2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1"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a:extLst>
              <a:ext uri="{FF2B5EF4-FFF2-40B4-BE49-F238E27FC236}">
                <a16:creationId xmlns:a16="http://schemas.microsoft.com/office/drawing/2014/main" id="{F6C270B3-1852-8FA1-68A4-EB01C4CB12BB}"/>
              </a:ext>
            </a:extLst>
          </p:cNvPr>
          <p:cNvSpPr txBox="1"/>
          <p:nvPr/>
        </p:nvSpPr>
        <p:spPr>
          <a:xfrm>
            <a:off x="1807096" y="3220535"/>
            <a:ext cx="662814" cy="369332"/>
          </a:xfrm>
          <a:prstGeom prst="rect">
            <a:avLst/>
          </a:prstGeom>
          <a:noFill/>
        </p:spPr>
        <p:txBody>
          <a:bodyPr wrap="square" rtlCol="0">
            <a:spAutoFit/>
          </a:bodyPr>
          <a:lstStyle/>
          <a:p>
            <a:pPr algn="ctr"/>
            <a:r>
              <a:rPr lang="zh-CN" altLang="en-US" b="1" dirty="0">
                <a:solidFill>
                  <a:schemeClr val="accent4"/>
                </a:solidFill>
                <a:latin typeface="+mn-ea"/>
              </a:rPr>
              <a:t>接受</a:t>
            </a:r>
            <a:endParaRPr lang="en-US" altLang="zh-CN" b="1" dirty="0">
              <a:solidFill>
                <a:schemeClr val="accent4"/>
              </a:solidFill>
              <a:latin typeface="+mn-ea"/>
            </a:endParaRPr>
          </a:p>
        </p:txBody>
      </p:sp>
      <p:sp>
        <p:nvSpPr>
          <p:cNvPr id="64" name="文本框 63">
            <a:extLst>
              <a:ext uri="{FF2B5EF4-FFF2-40B4-BE49-F238E27FC236}">
                <a16:creationId xmlns:a16="http://schemas.microsoft.com/office/drawing/2014/main" id="{61D6D1F8-B67C-E64F-4712-002B35DEA160}"/>
              </a:ext>
            </a:extLst>
          </p:cNvPr>
          <p:cNvSpPr txBox="1"/>
          <p:nvPr/>
        </p:nvSpPr>
        <p:spPr>
          <a:xfrm>
            <a:off x="2210192" y="2327363"/>
            <a:ext cx="1415074" cy="646331"/>
          </a:xfrm>
          <a:prstGeom prst="rect">
            <a:avLst/>
          </a:prstGeom>
          <a:noFill/>
        </p:spPr>
        <p:txBody>
          <a:bodyPr wrap="square" rtlCol="0">
            <a:spAutoFit/>
          </a:bodyPr>
          <a:lstStyle/>
          <a:p>
            <a:pPr algn="ctr"/>
            <a:r>
              <a:rPr lang="zh-CN" altLang="en-US" b="1" dirty="0">
                <a:solidFill>
                  <a:schemeClr val="accent1"/>
                </a:solidFill>
              </a:rPr>
              <a:t>网卡配置为</a:t>
            </a:r>
            <a:endParaRPr lang="en-US" altLang="zh-CN" b="1" dirty="0">
              <a:solidFill>
                <a:schemeClr val="accent1"/>
              </a:solidFill>
            </a:endParaRPr>
          </a:p>
          <a:p>
            <a:pPr algn="ctr"/>
            <a:r>
              <a:rPr lang="zh-CN" altLang="en-US" b="1" dirty="0">
                <a:solidFill>
                  <a:schemeClr val="accent1"/>
                </a:solidFill>
              </a:rPr>
              <a:t>混杂方式</a:t>
            </a:r>
          </a:p>
        </p:txBody>
      </p:sp>
      <p:sp>
        <p:nvSpPr>
          <p:cNvPr id="66" name="文本框 65">
            <a:extLst>
              <a:ext uri="{FF2B5EF4-FFF2-40B4-BE49-F238E27FC236}">
                <a16:creationId xmlns:a16="http://schemas.microsoft.com/office/drawing/2014/main" id="{780271FA-C371-4FDD-4B08-B64682B2868F}"/>
              </a:ext>
            </a:extLst>
          </p:cNvPr>
          <p:cNvSpPr txBox="1"/>
          <p:nvPr/>
        </p:nvSpPr>
        <p:spPr>
          <a:xfrm>
            <a:off x="8537301" y="4275644"/>
            <a:ext cx="662814" cy="369332"/>
          </a:xfrm>
          <a:prstGeom prst="rect">
            <a:avLst/>
          </a:prstGeom>
          <a:noFill/>
        </p:spPr>
        <p:txBody>
          <a:bodyPr wrap="square" rtlCol="0">
            <a:spAutoFit/>
          </a:bodyPr>
          <a:lstStyle/>
          <a:p>
            <a:pPr algn="ctr"/>
            <a:r>
              <a:rPr lang="zh-CN" altLang="en-US" b="1" dirty="0">
                <a:solidFill>
                  <a:schemeClr val="accent4"/>
                </a:solidFill>
                <a:latin typeface="+mn-ea"/>
              </a:rPr>
              <a:t>接受</a:t>
            </a:r>
            <a:endParaRPr lang="en-US" altLang="zh-CN" b="1" dirty="0">
              <a:solidFill>
                <a:schemeClr val="accent4"/>
              </a:solidFill>
              <a:latin typeface="+mn-ea"/>
            </a:endParaRPr>
          </a:p>
        </p:txBody>
      </p:sp>
      <p:sp>
        <p:nvSpPr>
          <p:cNvPr id="11" name="文本框 10">
            <a:extLst>
              <a:ext uri="{FF2B5EF4-FFF2-40B4-BE49-F238E27FC236}">
                <a16:creationId xmlns:a16="http://schemas.microsoft.com/office/drawing/2014/main" id="{ABD12304-EF9F-5FC6-6A00-5D34C515B136}"/>
              </a:ext>
            </a:extLst>
          </p:cNvPr>
          <p:cNvSpPr txBox="1"/>
          <p:nvPr/>
        </p:nvSpPr>
        <p:spPr>
          <a:xfrm>
            <a:off x="7421399" y="5223572"/>
            <a:ext cx="2936479" cy="646331"/>
          </a:xfrm>
          <a:prstGeom prst="rect">
            <a:avLst/>
          </a:prstGeom>
          <a:noFill/>
        </p:spPr>
        <p:txBody>
          <a:bodyPr wrap="square" rtlCol="0">
            <a:spAutoFit/>
          </a:bodyPr>
          <a:lstStyle/>
          <a:p>
            <a:r>
              <a:rPr lang="zh-CN" altLang="en-US" b="1" dirty="0">
                <a:solidFill>
                  <a:schemeClr val="accent1"/>
                </a:solidFill>
              </a:rPr>
              <a:t>查不到主机</a:t>
            </a:r>
            <a:r>
              <a:rPr lang="en-US" altLang="zh-CN" b="1" dirty="0">
                <a:solidFill>
                  <a:schemeClr val="accent1"/>
                </a:solidFill>
              </a:rPr>
              <a:t>C</a:t>
            </a:r>
            <a:r>
              <a:rPr lang="zh-CN" altLang="en-US" b="1" dirty="0">
                <a:solidFill>
                  <a:schemeClr val="accent1"/>
                </a:solidFill>
              </a:rPr>
              <a:t>的</a:t>
            </a:r>
            <a:r>
              <a:rPr lang="en-US" altLang="zh-CN" b="1" dirty="0">
                <a:solidFill>
                  <a:schemeClr val="accent1"/>
                </a:solidFill>
              </a:rPr>
              <a:t>MAC</a:t>
            </a:r>
            <a:r>
              <a:rPr lang="zh-CN" altLang="en-US" b="1" dirty="0">
                <a:solidFill>
                  <a:schemeClr val="accent1"/>
                </a:solidFill>
              </a:rPr>
              <a:t>地址</a:t>
            </a:r>
            <a:endParaRPr lang="en-US" altLang="zh-CN" b="1" dirty="0">
              <a:solidFill>
                <a:schemeClr val="accent1"/>
              </a:solidFill>
            </a:endParaRPr>
          </a:p>
          <a:p>
            <a:r>
              <a:rPr lang="zh-CN" altLang="en-US" b="1" dirty="0">
                <a:solidFill>
                  <a:schemeClr val="accent1"/>
                </a:solidFill>
              </a:rPr>
              <a:t>不得不盲目转发（泛洪）</a:t>
            </a:r>
          </a:p>
        </p:txBody>
      </p:sp>
      <p:sp>
        <p:nvSpPr>
          <p:cNvPr id="122" name="文本框 121">
            <a:extLst>
              <a:ext uri="{FF2B5EF4-FFF2-40B4-BE49-F238E27FC236}">
                <a16:creationId xmlns:a16="http://schemas.microsoft.com/office/drawing/2014/main" id="{3983E38C-DE6E-F924-82E1-CD367FC0C005}"/>
              </a:ext>
            </a:extLst>
          </p:cNvPr>
          <p:cNvSpPr txBox="1"/>
          <p:nvPr/>
        </p:nvSpPr>
        <p:spPr>
          <a:xfrm>
            <a:off x="3326422" y="5977565"/>
            <a:ext cx="1621010" cy="369332"/>
          </a:xfrm>
          <a:prstGeom prst="rect">
            <a:avLst/>
          </a:prstGeom>
          <a:noFill/>
        </p:spPr>
        <p:txBody>
          <a:bodyPr wrap="square" rtlCol="0">
            <a:spAutoFit/>
          </a:bodyPr>
          <a:lstStyle/>
          <a:p>
            <a:pPr algn="r"/>
            <a:r>
              <a:rPr lang="zh-CN" altLang="en-US" b="1" dirty="0">
                <a:solidFill>
                  <a:srgbClr val="FF0000"/>
                </a:solidFill>
                <a:latin typeface="+mn-ea"/>
              </a:rPr>
              <a:t>转发表被填满</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84" name="矩形 83">
            <a:extLst>
              <a:ext uri="{FF2B5EF4-FFF2-40B4-BE49-F238E27FC236}">
                <a16:creationId xmlns:a16="http://schemas.microsoft.com/office/drawing/2014/main" id="{01F1D9D1-7436-0C77-9CD5-728875221DD5}"/>
              </a:ext>
            </a:extLst>
          </p:cNvPr>
          <p:cNvSpPr/>
          <p:nvPr/>
        </p:nvSpPr>
        <p:spPr>
          <a:xfrm>
            <a:off x="4791950" y="1442507"/>
            <a:ext cx="2608102"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graphicFrame>
        <p:nvGraphicFramePr>
          <p:cNvPr id="120" name="表格 16">
            <a:extLst>
              <a:ext uri="{FF2B5EF4-FFF2-40B4-BE49-F238E27FC236}">
                <a16:creationId xmlns:a16="http://schemas.microsoft.com/office/drawing/2014/main" id="{B19F0007-139B-8F7A-7AB7-A4D04C0E3370}"/>
              </a:ext>
            </a:extLst>
          </p:cNvPr>
          <p:cNvGraphicFramePr>
            <a:graphicFrameLocks noGrp="1"/>
          </p:cNvGraphicFramePr>
          <p:nvPr/>
        </p:nvGraphicFramePr>
        <p:xfrm>
          <a:off x="5033053" y="4480106"/>
          <a:ext cx="2347265" cy="1854200"/>
        </p:xfrm>
        <a:graphic>
          <a:graphicData uri="http://schemas.openxmlformats.org/drawingml/2006/table">
            <a:tbl>
              <a:tblPr firstRow="1" bandRow="1">
                <a:tableStyleId>{5C22544A-7EE6-4342-B048-85BDC9FD1C3A}</a:tableStyleId>
              </a:tblPr>
              <a:tblGrid>
                <a:gridCol w="1516900">
                  <a:extLst>
                    <a:ext uri="{9D8B030D-6E8A-4147-A177-3AD203B41FA5}">
                      <a16:colId xmlns:a16="http://schemas.microsoft.com/office/drawing/2014/main" val="1791083818"/>
                    </a:ext>
                  </a:extLst>
                </a:gridCol>
                <a:gridCol w="830365">
                  <a:extLst>
                    <a:ext uri="{9D8B030D-6E8A-4147-A177-3AD203B41FA5}">
                      <a16:colId xmlns:a16="http://schemas.microsoft.com/office/drawing/2014/main" val="4031878365"/>
                    </a:ext>
                  </a:extLst>
                </a:gridCol>
              </a:tblGrid>
              <a:tr h="370840">
                <a:tc>
                  <a:txBody>
                    <a:bodyPr/>
                    <a:lstStyle/>
                    <a:p>
                      <a:pPr algn="ctr"/>
                      <a:r>
                        <a:rPr lang="en-US" altLang="zh-CN" b="1" dirty="0">
                          <a:solidFill>
                            <a:schemeClr val="tx1"/>
                          </a:solidFill>
                          <a:latin typeface="+mn-lt"/>
                          <a:ea typeface="+mn-ea"/>
                        </a:rPr>
                        <a:t>MAC</a:t>
                      </a:r>
                      <a:r>
                        <a:rPr lang="zh-CN" altLang="en-US" b="1" dirty="0">
                          <a:solidFill>
                            <a:schemeClr val="tx1"/>
                          </a:solidFill>
                          <a:latin typeface="+mn-lt"/>
                          <a:ea typeface="+mn-ea"/>
                        </a:rPr>
                        <a:t>地址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b="1" dirty="0">
                          <a:solidFill>
                            <a:schemeClr val="tx1"/>
                          </a:solidFill>
                          <a:latin typeface="+mn-lt"/>
                          <a:ea typeface="+mn-ea"/>
                        </a:rPr>
                        <a:t>端口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7583633"/>
                  </a:ext>
                </a:extLst>
              </a:tr>
              <a:tr h="370840">
                <a:tc>
                  <a:txBody>
                    <a:bodyPr/>
                    <a:lstStyle/>
                    <a:p>
                      <a:pPr algn="l"/>
                      <a:r>
                        <a:rPr lang="zh-CN" altLang="en-US" b="1" dirty="0">
                          <a:solidFill>
                            <a:schemeClr val="tx1"/>
                          </a:solidFill>
                          <a:latin typeface="+mn-lt"/>
                          <a:ea typeface="+mn-ea"/>
                        </a:rPr>
                        <a:t>伪造的</a:t>
                      </a:r>
                      <a:r>
                        <a:rPr lang="en-US" altLang="zh-CN" b="1" dirty="0">
                          <a:solidFill>
                            <a:schemeClr val="tx1"/>
                          </a:solidFill>
                          <a:latin typeface="+mn-lt"/>
                          <a:ea typeface="+mn-ea"/>
                        </a:rPr>
                        <a:t>MAC1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lt"/>
                          <a:ea typeface="+mn-ea"/>
                        </a:rPr>
                        <a:t>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8422220"/>
                  </a:ext>
                </a:extLst>
              </a:tr>
              <a:tr h="370840">
                <a:tc>
                  <a:txBody>
                    <a:bodyPr/>
                    <a:lstStyle/>
                    <a:p>
                      <a:pPr algn="l"/>
                      <a:r>
                        <a:rPr lang="zh-CN" altLang="en-US" b="1" dirty="0">
                          <a:solidFill>
                            <a:schemeClr val="tx1"/>
                          </a:solidFill>
                          <a:latin typeface="+mn-lt"/>
                          <a:ea typeface="+mn-ea"/>
                        </a:rPr>
                        <a:t>伪造的</a:t>
                      </a:r>
                      <a:r>
                        <a:rPr lang="en-US" altLang="zh-CN" b="1" dirty="0">
                          <a:solidFill>
                            <a:schemeClr val="tx1"/>
                          </a:solidFill>
                          <a:latin typeface="+mn-lt"/>
                          <a:ea typeface="+mn-ea"/>
                        </a:rPr>
                        <a:t>MAC2</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lt"/>
                          <a:ea typeface="+mn-ea"/>
                        </a:rPr>
                        <a:t>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2622071"/>
                  </a:ext>
                </a:extLst>
              </a:tr>
              <a:tr h="370840">
                <a:tc>
                  <a:txBody>
                    <a:bodyPr/>
                    <a:lstStyle/>
                    <a:p>
                      <a:pPr algn="l"/>
                      <a:r>
                        <a:rPr lang="en-US" altLang="zh-CN" b="1" dirty="0">
                          <a:solidFill>
                            <a:schemeClr val="tx1"/>
                          </a:solidFill>
                          <a:latin typeface="+mn-lt"/>
                          <a:ea typeface="+mn-ea"/>
                        </a:rPr>
                        <a:t>…</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lt"/>
                          <a:ea typeface="+mn-ea"/>
                        </a:rPr>
                        <a:t>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9201173"/>
                  </a:ext>
                </a:extLst>
              </a:tr>
              <a:tr h="370840">
                <a:tc>
                  <a:txBody>
                    <a:bodyPr/>
                    <a:lstStyle/>
                    <a:p>
                      <a:pPr algn="l"/>
                      <a:r>
                        <a:rPr lang="zh-CN" altLang="en-US" b="1" dirty="0">
                          <a:solidFill>
                            <a:schemeClr val="tx1"/>
                          </a:solidFill>
                          <a:latin typeface="+mn-lt"/>
                          <a:ea typeface="+mn-ea"/>
                        </a:rPr>
                        <a:t>伪造的</a:t>
                      </a:r>
                      <a:r>
                        <a:rPr lang="en-US" altLang="zh-CN" b="1" dirty="0">
                          <a:solidFill>
                            <a:schemeClr val="tx1"/>
                          </a:solidFill>
                          <a:latin typeface="+mn-lt"/>
                          <a:ea typeface="+mn-ea"/>
                        </a:rPr>
                        <a:t>MACn</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lt"/>
                          <a:ea typeface="+mn-ea"/>
                        </a:rPr>
                        <a:t>1</a:t>
                      </a:r>
                      <a:endParaRPr lang="zh-CN" altLang="en-US" b="1" dirty="0">
                        <a:solidFill>
                          <a:schemeClr val="tx1"/>
                        </a:solidFill>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331767"/>
                  </a:ext>
                </a:extLst>
              </a:tr>
            </a:tbl>
          </a:graphicData>
        </a:graphic>
      </p:graphicFrame>
      <p:sp>
        <p:nvSpPr>
          <p:cNvPr id="121" name="文本框 120">
            <a:extLst>
              <a:ext uri="{FF2B5EF4-FFF2-40B4-BE49-F238E27FC236}">
                <a16:creationId xmlns:a16="http://schemas.microsoft.com/office/drawing/2014/main" id="{DC8017A6-9DF5-765A-47C8-1FFE5C71D867}"/>
              </a:ext>
            </a:extLst>
          </p:cNvPr>
          <p:cNvSpPr txBox="1"/>
          <p:nvPr/>
        </p:nvSpPr>
        <p:spPr>
          <a:xfrm>
            <a:off x="4926862" y="4110774"/>
            <a:ext cx="2554124" cy="369332"/>
          </a:xfrm>
          <a:prstGeom prst="rect">
            <a:avLst/>
          </a:prstGeom>
          <a:noFill/>
        </p:spPr>
        <p:txBody>
          <a:bodyPr wrap="square" rtlCol="0">
            <a:spAutoFit/>
          </a:bodyPr>
          <a:lstStyle/>
          <a:p>
            <a:pPr algn="ctr"/>
            <a:r>
              <a:rPr lang="zh-CN" altLang="en-US" b="1" dirty="0">
                <a:latin typeface="+mn-ea"/>
              </a:rPr>
              <a:t>以太网交换机的转发表</a:t>
            </a:r>
          </a:p>
        </p:txBody>
      </p:sp>
      <p:grpSp>
        <p:nvGrpSpPr>
          <p:cNvPr id="32" name="组合 31">
            <a:extLst>
              <a:ext uri="{FF2B5EF4-FFF2-40B4-BE49-F238E27FC236}">
                <a16:creationId xmlns:a16="http://schemas.microsoft.com/office/drawing/2014/main" id="{9F8A2F9C-FDB9-E71C-1DB2-9508A464646B}"/>
              </a:ext>
            </a:extLst>
          </p:cNvPr>
          <p:cNvGrpSpPr/>
          <p:nvPr/>
        </p:nvGrpSpPr>
        <p:grpSpPr>
          <a:xfrm>
            <a:off x="2391255" y="2174877"/>
            <a:ext cx="6573221" cy="2578623"/>
            <a:chOff x="2391255" y="2174877"/>
            <a:chExt cx="6573221" cy="2578623"/>
          </a:xfrm>
        </p:grpSpPr>
        <p:grpSp>
          <p:nvGrpSpPr>
            <p:cNvPr id="33" name="组合 32">
              <a:extLst>
                <a:ext uri="{FF2B5EF4-FFF2-40B4-BE49-F238E27FC236}">
                  <a16:creationId xmlns:a16="http://schemas.microsoft.com/office/drawing/2014/main" id="{FCA12874-AADE-113F-E50D-9CA91461C183}"/>
                </a:ext>
              </a:extLst>
            </p:cNvPr>
            <p:cNvGrpSpPr/>
            <p:nvPr/>
          </p:nvGrpSpPr>
          <p:grpSpPr>
            <a:xfrm>
              <a:off x="2391255" y="2174877"/>
              <a:ext cx="6573221" cy="2578623"/>
              <a:chOff x="2391255" y="2174877"/>
              <a:chExt cx="6573221" cy="2578623"/>
            </a:xfrm>
          </p:grpSpPr>
          <p:cxnSp>
            <p:nvCxnSpPr>
              <p:cNvPr id="37" name="直接连接符 36">
                <a:extLst>
                  <a:ext uri="{FF2B5EF4-FFF2-40B4-BE49-F238E27FC236}">
                    <a16:creationId xmlns:a16="http://schemas.microsoft.com/office/drawing/2014/main" id="{658EE3A9-513C-1E86-645F-B68CB0C84074}"/>
                  </a:ext>
                </a:extLst>
              </p:cNvPr>
              <p:cNvCxnSpPr>
                <a:cxnSpLocks/>
              </p:cNvCxnSpPr>
              <p:nvPr/>
            </p:nvCxnSpPr>
            <p:spPr>
              <a:xfrm flipH="1">
                <a:off x="3001567" y="3502140"/>
                <a:ext cx="3205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62DF73F-62D0-EDEF-51AD-0DEBB0156577}"/>
                  </a:ext>
                </a:extLst>
              </p:cNvPr>
              <p:cNvCxnSpPr>
                <a:cxnSpLocks/>
              </p:cNvCxnSpPr>
              <p:nvPr/>
            </p:nvCxnSpPr>
            <p:spPr>
              <a:xfrm>
                <a:off x="6043974" y="3494516"/>
                <a:ext cx="2334936" cy="10318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3053D3B-4D4F-8E65-C519-6E30325EE871}"/>
                  </a:ext>
                </a:extLst>
              </p:cNvPr>
              <p:cNvCxnSpPr/>
              <p:nvPr/>
            </p:nvCxnSpPr>
            <p:spPr>
              <a:xfrm flipV="1">
                <a:off x="6122271" y="2613672"/>
                <a:ext cx="2130804" cy="8808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图形 39">
                <a:extLst>
                  <a:ext uri="{FF2B5EF4-FFF2-40B4-BE49-F238E27FC236}">
                    <a16:creationId xmlns:a16="http://schemas.microsoft.com/office/drawing/2014/main" id="{7AB30E44-C8CE-A3B8-28BA-57FF5B706B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0893" y="2965872"/>
                <a:ext cx="755893" cy="731110"/>
              </a:xfrm>
              <a:prstGeom prst="rect">
                <a:avLst/>
              </a:prstGeom>
            </p:spPr>
          </p:pic>
          <p:sp>
            <p:nvSpPr>
              <p:cNvPr id="41" name="文本框 40">
                <a:extLst>
                  <a:ext uri="{FF2B5EF4-FFF2-40B4-BE49-F238E27FC236}">
                    <a16:creationId xmlns:a16="http://schemas.microsoft.com/office/drawing/2014/main" id="{56A0FE7F-BCD9-91E1-99B2-734106E2C93B}"/>
                  </a:ext>
                </a:extLst>
              </p:cNvPr>
              <p:cNvSpPr txBox="1"/>
              <p:nvPr/>
            </p:nvSpPr>
            <p:spPr>
              <a:xfrm>
                <a:off x="2391255" y="3717596"/>
                <a:ext cx="935167" cy="369332"/>
              </a:xfrm>
              <a:prstGeom prst="rect">
                <a:avLst/>
              </a:prstGeom>
              <a:noFill/>
            </p:spPr>
            <p:txBody>
              <a:bodyPr wrap="square" rtlCol="0">
                <a:spAutoFit/>
              </a:bodyPr>
              <a:lstStyle/>
              <a:p>
                <a:pPr algn="ctr"/>
                <a:r>
                  <a:rPr lang="zh-CN" altLang="en-US" b="1" dirty="0">
                    <a:latin typeface="+mn-ea"/>
                  </a:rPr>
                  <a:t>攻击者</a:t>
                </a:r>
              </a:p>
            </p:txBody>
          </p:sp>
          <p:pic>
            <p:nvPicPr>
              <p:cNvPr id="42" name="图形 41">
                <a:extLst>
                  <a:ext uri="{FF2B5EF4-FFF2-40B4-BE49-F238E27FC236}">
                    <a16:creationId xmlns:a16="http://schemas.microsoft.com/office/drawing/2014/main" id="{80479F2A-0667-6A8C-5B50-7D9BB47C95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6168" y="3091579"/>
                <a:ext cx="745219" cy="745219"/>
              </a:xfrm>
              <a:prstGeom prst="rect">
                <a:avLst/>
              </a:prstGeom>
            </p:spPr>
          </p:pic>
          <p:sp>
            <p:nvSpPr>
              <p:cNvPr id="43" name="文本框 42">
                <a:extLst>
                  <a:ext uri="{FF2B5EF4-FFF2-40B4-BE49-F238E27FC236}">
                    <a16:creationId xmlns:a16="http://schemas.microsoft.com/office/drawing/2014/main" id="{34150324-642C-46C2-4069-07894191E857}"/>
                  </a:ext>
                </a:extLst>
              </p:cNvPr>
              <p:cNvSpPr txBox="1"/>
              <p:nvPr/>
            </p:nvSpPr>
            <p:spPr>
              <a:xfrm>
                <a:off x="5619038" y="2435868"/>
                <a:ext cx="965499" cy="646331"/>
              </a:xfrm>
              <a:prstGeom prst="rect">
                <a:avLst/>
              </a:prstGeom>
              <a:noFill/>
            </p:spPr>
            <p:txBody>
              <a:bodyPr wrap="square" rtlCol="0">
                <a:spAutoFit/>
              </a:bodyPr>
              <a:lstStyle/>
              <a:p>
                <a:pPr algn="ctr"/>
                <a:r>
                  <a:rPr lang="zh-CN" altLang="en-US" b="1" dirty="0">
                    <a:latin typeface="+mn-ea"/>
                  </a:rPr>
                  <a:t>以太网</a:t>
                </a:r>
                <a:endParaRPr lang="en-US" altLang="zh-CN" b="1" dirty="0">
                  <a:latin typeface="+mn-ea"/>
                </a:endParaRPr>
              </a:p>
              <a:p>
                <a:pPr algn="ctr"/>
                <a:r>
                  <a:rPr lang="zh-CN" altLang="en-US" b="1" dirty="0">
                    <a:latin typeface="+mn-ea"/>
                  </a:rPr>
                  <a:t>交换机</a:t>
                </a:r>
              </a:p>
            </p:txBody>
          </p:sp>
          <p:pic>
            <p:nvPicPr>
              <p:cNvPr id="44" name="图形 43">
                <a:extLst>
                  <a:ext uri="{FF2B5EF4-FFF2-40B4-BE49-F238E27FC236}">
                    <a16:creationId xmlns:a16="http://schemas.microsoft.com/office/drawing/2014/main" id="{8C0A1DD9-E078-FFCB-BCE3-8E1EA70027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3" y="2174877"/>
                <a:ext cx="755893" cy="731110"/>
              </a:xfrm>
              <a:prstGeom prst="rect">
                <a:avLst/>
              </a:prstGeom>
            </p:spPr>
          </p:pic>
          <p:pic>
            <p:nvPicPr>
              <p:cNvPr id="47" name="图形 46">
                <a:extLst>
                  <a:ext uri="{FF2B5EF4-FFF2-40B4-BE49-F238E27FC236}">
                    <a16:creationId xmlns:a16="http://schemas.microsoft.com/office/drawing/2014/main" id="{557127BF-92D3-BAE5-FE2C-56C9D9C018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2" y="4022390"/>
                <a:ext cx="755893" cy="731110"/>
              </a:xfrm>
              <a:prstGeom prst="rect">
                <a:avLst/>
              </a:prstGeom>
            </p:spPr>
          </p:pic>
          <p:sp>
            <p:nvSpPr>
              <p:cNvPr id="48" name="文本框 47">
                <a:extLst>
                  <a:ext uri="{FF2B5EF4-FFF2-40B4-BE49-F238E27FC236}">
                    <a16:creationId xmlns:a16="http://schemas.microsoft.com/office/drawing/2014/main" id="{DA5206EC-B006-A4BD-6BCB-A4B2D7E56EA6}"/>
                  </a:ext>
                </a:extLst>
              </p:cNvPr>
              <p:cNvSpPr txBox="1"/>
              <p:nvPr/>
            </p:nvSpPr>
            <p:spPr>
              <a:xfrm>
                <a:off x="8148077" y="3342749"/>
                <a:ext cx="461665" cy="318782"/>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49" name="文本框 48">
                <a:extLst>
                  <a:ext uri="{FF2B5EF4-FFF2-40B4-BE49-F238E27FC236}">
                    <a16:creationId xmlns:a16="http://schemas.microsoft.com/office/drawing/2014/main" id="{63708F22-7C76-842D-2A8C-F22F56A31481}"/>
                  </a:ext>
                </a:extLst>
              </p:cNvPr>
              <p:cNvSpPr txBox="1"/>
              <p:nvPr/>
            </p:nvSpPr>
            <p:spPr>
              <a:xfrm>
                <a:off x="8545550" y="2886599"/>
                <a:ext cx="418926" cy="1200329"/>
              </a:xfrm>
              <a:prstGeom prst="rect">
                <a:avLst/>
              </a:prstGeom>
              <a:noFill/>
            </p:spPr>
            <p:txBody>
              <a:bodyPr wrap="square" rtlCol="0">
                <a:spAutoFit/>
              </a:bodyPr>
              <a:lstStyle/>
              <a:p>
                <a:pPr algn="ctr"/>
                <a:r>
                  <a:rPr lang="zh-CN" altLang="en-US" b="1" dirty="0">
                    <a:latin typeface="+mn-ea"/>
                  </a:rPr>
                  <a:t>普</a:t>
                </a:r>
                <a:endParaRPr lang="en-US" altLang="zh-CN" b="1" dirty="0">
                  <a:latin typeface="+mn-ea"/>
                </a:endParaRPr>
              </a:p>
              <a:p>
                <a:pPr algn="ctr"/>
                <a:r>
                  <a:rPr lang="zh-CN" altLang="en-US" b="1" dirty="0">
                    <a:latin typeface="+mn-ea"/>
                  </a:rPr>
                  <a:t>通</a:t>
                </a:r>
                <a:endParaRPr lang="en-US" altLang="zh-CN" b="1" dirty="0">
                  <a:latin typeface="+mn-ea"/>
                </a:endParaRPr>
              </a:p>
              <a:p>
                <a:pPr algn="ctr"/>
                <a:r>
                  <a:rPr lang="zh-CN" altLang="en-US" b="1" dirty="0">
                    <a:latin typeface="+mn-ea"/>
                  </a:rPr>
                  <a:t>用</a:t>
                </a:r>
                <a:endParaRPr lang="en-US" altLang="zh-CN" b="1" dirty="0">
                  <a:latin typeface="+mn-ea"/>
                </a:endParaRPr>
              </a:p>
              <a:p>
                <a:pPr algn="ctr"/>
                <a:r>
                  <a:rPr lang="zh-CN" altLang="en-US" b="1" dirty="0">
                    <a:latin typeface="+mn-ea"/>
                  </a:rPr>
                  <a:t>户</a:t>
                </a:r>
              </a:p>
            </p:txBody>
          </p:sp>
          <p:sp>
            <p:nvSpPr>
              <p:cNvPr id="50" name="文本框 49">
                <a:extLst>
                  <a:ext uri="{FF2B5EF4-FFF2-40B4-BE49-F238E27FC236}">
                    <a16:creationId xmlns:a16="http://schemas.microsoft.com/office/drawing/2014/main" id="{2317B383-75FC-0A9D-4966-E00B4256BCF2}"/>
                  </a:ext>
                </a:extLst>
              </p:cNvPr>
              <p:cNvSpPr txBox="1"/>
              <p:nvPr/>
            </p:nvSpPr>
            <p:spPr>
              <a:xfrm>
                <a:off x="5524139" y="3158083"/>
                <a:ext cx="227360" cy="369332"/>
              </a:xfrm>
              <a:prstGeom prst="rect">
                <a:avLst/>
              </a:prstGeom>
              <a:noFill/>
            </p:spPr>
            <p:txBody>
              <a:bodyPr wrap="square" rtlCol="0">
                <a:spAutoFit/>
              </a:bodyPr>
              <a:lstStyle/>
              <a:p>
                <a:pPr algn="ctr"/>
                <a:r>
                  <a:rPr lang="en-US" altLang="zh-CN" b="1" dirty="0"/>
                  <a:t>1</a:t>
                </a:r>
                <a:endParaRPr lang="zh-CN" altLang="en-US" b="1" dirty="0"/>
              </a:p>
            </p:txBody>
          </p:sp>
          <p:sp>
            <p:nvSpPr>
              <p:cNvPr id="51" name="文本框 50">
                <a:extLst>
                  <a:ext uri="{FF2B5EF4-FFF2-40B4-BE49-F238E27FC236}">
                    <a16:creationId xmlns:a16="http://schemas.microsoft.com/office/drawing/2014/main" id="{CDC9736F-F666-26C9-C47D-E4B509DCB4EE}"/>
                  </a:ext>
                </a:extLst>
              </p:cNvPr>
              <p:cNvSpPr txBox="1"/>
              <p:nvPr/>
            </p:nvSpPr>
            <p:spPr>
              <a:xfrm>
                <a:off x="6477816" y="2908194"/>
                <a:ext cx="227360" cy="369332"/>
              </a:xfrm>
              <a:prstGeom prst="rect">
                <a:avLst/>
              </a:prstGeom>
              <a:noFill/>
            </p:spPr>
            <p:txBody>
              <a:bodyPr wrap="square" rtlCol="0">
                <a:spAutoFit/>
              </a:bodyPr>
              <a:lstStyle/>
              <a:p>
                <a:pPr algn="ctr"/>
                <a:r>
                  <a:rPr lang="en-US" altLang="zh-CN" b="1" dirty="0"/>
                  <a:t>2</a:t>
                </a:r>
                <a:endParaRPr lang="zh-CN" altLang="en-US" b="1" dirty="0"/>
              </a:p>
            </p:txBody>
          </p:sp>
          <p:sp>
            <p:nvSpPr>
              <p:cNvPr id="52" name="文本框 51">
                <a:extLst>
                  <a:ext uri="{FF2B5EF4-FFF2-40B4-BE49-F238E27FC236}">
                    <a16:creationId xmlns:a16="http://schemas.microsoft.com/office/drawing/2014/main" id="{5CFC8F75-D53E-9A07-9FEE-F544796C86C8}"/>
                  </a:ext>
                </a:extLst>
              </p:cNvPr>
              <p:cNvSpPr txBox="1"/>
              <p:nvPr/>
            </p:nvSpPr>
            <p:spPr>
              <a:xfrm>
                <a:off x="6477816" y="3386925"/>
                <a:ext cx="227360" cy="369332"/>
              </a:xfrm>
              <a:prstGeom prst="rect">
                <a:avLst/>
              </a:prstGeom>
              <a:noFill/>
            </p:spPr>
            <p:txBody>
              <a:bodyPr wrap="square" rtlCol="0">
                <a:spAutoFit/>
              </a:bodyPr>
              <a:lstStyle/>
              <a:p>
                <a:pPr algn="ctr"/>
                <a:r>
                  <a:rPr lang="en-US" altLang="zh-CN" b="1" dirty="0"/>
                  <a:t>3</a:t>
                </a:r>
                <a:endParaRPr lang="zh-CN" altLang="en-US" b="1" dirty="0"/>
              </a:p>
            </p:txBody>
          </p:sp>
        </p:grpSp>
        <p:sp>
          <p:nvSpPr>
            <p:cNvPr id="34" name="文本框 33">
              <a:extLst>
                <a:ext uri="{FF2B5EF4-FFF2-40B4-BE49-F238E27FC236}">
                  <a16:creationId xmlns:a16="http://schemas.microsoft.com/office/drawing/2014/main" id="{56598BB0-F18A-6C77-5B75-C0FFDBD1D9EB}"/>
                </a:ext>
              </a:extLst>
            </p:cNvPr>
            <p:cNvSpPr txBox="1"/>
            <p:nvPr/>
          </p:nvSpPr>
          <p:spPr>
            <a:xfrm>
              <a:off x="2821930" y="3049340"/>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sp>
          <p:nvSpPr>
            <p:cNvPr id="35" name="文本框 34">
              <a:extLst>
                <a:ext uri="{FF2B5EF4-FFF2-40B4-BE49-F238E27FC236}">
                  <a16:creationId xmlns:a16="http://schemas.microsoft.com/office/drawing/2014/main" id="{93FAD5F2-5951-801E-DAC9-3C528FF24EA5}"/>
                </a:ext>
              </a:extLst>
            </p:cNvPr>
            <p:cNvSpPr txBox="1"/>
            <p:nvPr/>
          </p:nvSpPr>
          <p:spPr>
            <a:xfrm>
              <a:off x="8220517" y="2248577"/>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sp>
          <p:nvSpPr>
            <p:cNvPr id="36" name="文本框 35">
              <a:extLst>
                <a:ext uri="{FF2B5EF4-FFF2-40B4-BE49-F238E27FC236}">
                  <a16:creationId xmlns:a16="http://schemas.microsoft.com/office/drawing/2014/main" id="{8BC13368-52D8-3ED7-C054-65F7AA75795F}"/>
                </a:ext>
              </a:extLst>
            </p:cNvPr>
            <p:cNvSpPr txBox="1"/>
            <p:nvPr/>
          </p:nvSpPr>
          <p:spPr>
            <a:xfrm>
              <a:off x="8220517" y="4098293"/>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grpSp>
        <p:nvGrpSpPr>
          <p:cNvPr id="7" name="组合 6">
            <a:extLst>
              <a:ext uri="{FF2B5EF4-FFF2-40B4-BE49-F238E27FC236}">
                <a16:creationId xmlns:a16="http://schemas.microsoft.com/office/drawing/2014/main" id="{A766B9C4-4971-B708-6C61-3B1497B3E94D}"/>
              </a:ext>
            </a:extLst>
          </p:cNvPr>
          <p:cNvGrpSpPr/>
          <p:nvPr/>
        </p:nvGrpSpPr>
        <p:grpSpPr>
          <a:xfrm>
            <a:off x="3984480" y="3098704"/>
            <a:ext cx="835618" cy="369332"/>
            <a:chOff x="8511692" y="5281374"/>
            <a:chExt cx="835618" cy="369332"/>
          </a:xfrm>
        </p:grpSpPr>
        <p:sp>
          <p:nvSpPr>
            <p:cNvPr id="6" name="标注: 左箭头 5">
              <a:extLst>
                <a:ext uri="{FF2B5EF4-FFF2-40B4-BE49-F238E27FC236}">
                  <a16:creationId xmlns:a16="http://schemas.microsoft.com/office/drawing/2014/main" id="{A954C59E-8414-367A-61C6-8FBCB9B84AE4}"/>
                </a:ext>
              </a:extLst>
            </p:cNvPr>
            <p:cNvSpPr/>
            <p:nvPr/>
          </p:nvSpPr>
          <p:spPr>
            <a:xfrm>
              <a:off x="8511692" y="5312212"/>
              <a:ext cx="755893" cy="305303"/>
            </a:xfrm>
            <a:prstGeom prst="leftArrowCallout">
              <a:avLst>
                <a:gd name="adj1" fmla="val 25000"/>
                <a:gd name="adj2" fmla="val 25000"/>
                <a:gd name="adj3" fmla="val 25000"/>
                <a:gd name="adj4" fmla="val 8238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5EEE4ADA-4B83-A28F-83B5-C9C9F05B8D38}"/>
                </a:ext>
              </a:extLst>
            </p:cNvPr>
            <p:cNvSpPr txBox="1"/>
            <p:nvPr/>
          </p:nvSpPr>
          <p:spPr>
            <a:xfrm>
              <a:off x="8581642" y="5281374"/>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C←B</a:t>
              </a:r>
              <a:endParaRPr lang="zh-CN" altLang="en-US" b="1" dirty="0">
                <a:latin typeface="Arial Narrow" panose="020B0606020202030204" pitchFamily="34" charset="0"/>
                <a:ea typeface="宋体" panose="02010600030101010101" pitchFamily="2" charset="-122"/>
              </a:endParaRPr>
            </a:p>
          </p:txBody>
        </p:sp>
      </p:grpSp>
      <p:grpSp>
        <p:nvGrpSpPr>
          <p:cNvPr id="56" name="组合 55">
            <a:extLst>
              <a:ext uri="{FF2B5EF4-FFF2-40B4-BE49-F238E27FC236}">
                <a16:creationId xmlns:a16="http://schemas.microsoft.com/office/drawing/2014/main" id="{651A99FC-E22A-731F-3FDD-426F1024823A}"/>
              </a:ext>
            </a:extLst>
          </p:cNvPr>
          <p:cNvGrpSpPr/>
          <p:nvPr/>
        </p:nvGrpSpPr>
        <p:grpSpPr>
          <a:xfrm rot="20202114">
            <a:off x="6784542" y="2618346"/>
            <a:ext cx="835618" cy="369332"/>
            <a:chOff x="8511692" y="5281374"/>
            <a:chExt cx="835618" cy="369332"/>
          </a:xfrm>
        </p:grpSpPr>
        <p:sp>
          <p:nvSpPr>
            <p:cNvPr id="57" name="标注: 左箭头 56">
              <a:extLst>
                <a:ext uri="{FF2B5EF4-FFF2-40B4-BE49-F238E27FC236}">
                  <a16:creationId xmlns:a16="http://schemas.microsoft.com/office/drawing/2014/main" id="{B9B10FAC-4C72-61E9-8286-0CA11363BAF5}"/>
                </a:ext>
              </a:extLst>
            </p:cNvPr>
            <p:cNvSpPr/>
            <p:nvPr/>
          </p:nvSpPr>
          <p:spPr>
            <a:xfrm>
              <a:off x="8511692" y="5312212"/>
              <a:ext cx="755893" cy="305303"/>
            </a:xfrm>
            <a:prstGeom prst="leftArrowCallout">
              <a:avLst>
                <a:gd name="adj1" fmla="val 25000"/>
                <a:gd name="adj2" fmla="val 25000"/>
                <a:gd name="adj3" fmla="val 25000"/>
                <a:gd name="adj4" fmla="val 8238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AD01E7CF-8293-1562-0AD4-4458F557F6BA}"/>
                </a:ext>
              </a:extLst>
            </p:cNvPr>
            <p:cNvSpPr txBox="1"/>
            <p:nvPr/>
          </p:nvSpPr>
          <p:spPr>
            <a:xfrm>
              <a:off x="8581642" y="5281374"/>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C←B</a:t>
              </a:r>
              <a:endParaRPr lang="zh-CN" altLang="en-US" b="1" dirty="0">
                <a:latin typeface="Arial Narrow" panose="020B0606020202030204" pitchFamily="34" charset="0"/>
                <a:ea typeface="宋体" panose="02010600030101010101" pitchFamily="2" charset="-122"/>
              </a:endParaRPr>
            </a:p>
          </p:txBody>
        </p:sp>
      </p:grpSp>
      <p:grpSp>
        <p:nvGrpSpPr>
          <p:cNvPr id="10" name="组合 9">
            <a:extLst>
              <a:ext uri="{FF2B5EF4-FFF2-40B4-BE49-F238E27FC236}">
                <a16:creationId xmlns:a16="http://schemas.microsoft.com/office/drawing/2014/main" id="{0A6A3A1D-1E21-63E2-89F3-19119F97B7D4}"/>
              </a:ext>
            </a:extLst>
          </p:cNvPr>
          <p:cNvGrpSpPr/>
          <p:nvPr/>
        </p:nvGrpSpPr>
        <p:grpSpPr>
          <a:xfrm rot="1484289">
            <a:off x="6971292" y="3660657"/>
            <a:ext cx="825857" cy="369332"/>
            <a:chOff x="8467337" y="5202155"/>
            <a:chExt cx="825857" cy="369332"/>
          </a:xfrm>
        </p:grpSpPr>
        <p:sp>
          <p:nvSpPr>
            <p:cNvPr id="60" name="标注: 左箭头 59">
              <a:extLst>
                <a:ext uri="{FF2B5EF4-FFF2-40B4-BE49-F238E27FC236}">
                  <a16:creationId xmlns:a16="http://schemas.microsoft.com/office/drawing/2014/main" id="{69EF7996-9297-A572-CC83-EB277B6B0FDF}"/>
                </a:ext>
              </a:extLst>
            </p:cNvPr>
            <p:cNvSpPr/>
            <p:nvPr/>
          </p:nvSpPr>
          <p:spPr>
            <a:xfrm rot="10800000">
              <a:off x="8537301" y="5234169"/>
              <a:ext cx="755893" cy="305303"/>
            </a:xfrm>
            <a:prstGeom prst="leftArrowCallout">
              <a:avLst>
                <a:gd name="adj1" fmla="val 25000"/>
                <a:gd name="adj2" fmla="val 25000"/>
                <a:gd name="adj3" fmla="val 25000"/>
                <a:gd name="adj4" fmla="val 8238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20B38CF3-C628-DC10-3BE9-125F51A28E58}"/>
                </a:ext>
              </a:extLst>
            </p:cNvPr>
            <p:cNvSpPr txBox="1"/>
            <p:nvPr/>
          </p:nvSpPr>
          <p:spPr>
            <a:xfrm>
              <a:off x="8467337" y="5202155"/>
              <a:ext cx="765668"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B→C</a:t>
              </a:r>
              <a:endParaRPr lang="zh-CN" altLang="en-US" b="1" dirty="0">
                <a:latin typeface="Arial Narrow" panose="020B0606020202030204" pitchFamily="34"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163355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12" presetClass="entr" presetSubtype="2"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ppt_x</p:attrName>
                                        </p:attrNameLst>
                                      </p:cBhvr>
                                      <p:tavLst>
                                        <p:tav tm="0">
                                          <p:val>
                                            <p:strVal val="#ppt_x+#ppt_w*1.125000"/>
                                          </p:val>
                                        </p:tav>
                                        <p:tav tm="100000">
                                          <p:val>
                                            <p:strVal val="#ppt_x"/>
                                          </p:val>
                                        </p:tav>
                                      </p:tavLst>
                                    </p:anim>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500"/>
                                        <p:tgtEl>
                                          <p:spTgt spid="66"/>
                                        </p:tgtEl>
                                        <p:attrNameLst>
                                          <p:attrName>ppt_x</p:attrName>
                                        </p:attrNameLst>
                                      </p:cBhvr>
                                      <p:tavLst>
                                        <p:tav tm="0">
                                          <p:val>
                                            <p:strVal val="#ppt_x-#ppt_w*1.125000"/>
                                          </p:val>
                                        </p:tav>
                                        <p:tav tm="100000">
                                          <p:val>
                                            <p:strVal val="#ppt_x"/>
                                          </p:val>
                                        </p:tav>
                                      </p:tavLst>
                                    </p:anim>
                                    <p:animEffect transition="in" filter="wipe(righ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p:tgtEl>
                                          <p:spTgt spid="64"/>
                                        </p:tgtEl>
                                        <p:attrNameLst>
                                          <p:attrName>ppt_y</p:attrName>
                                        </p:attrNameLst>
                                      </p:cBhvr>
                                      <p:tavLst>
                                        <p:tav tm="0">
                                          <p:val>
                                            <p:strVal val="#ppt_y+#ppt_h*1.125000"/>
                                          </p:val>
                                        </p:tav>
                                        <p:tav tm="100000">
                                          <p:val>
                                            <p:strVal val="#ppt_y"/>
                                          </p:val>
                                        </p:tav>
                                      </p:tavLst>
                                    </p:anim>
                                    <p:animEffect transition="in" filter="wipe(up)">
                                      <p:cBhvr>
                                        <p:cTn id="34" dur="5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p:tgtEl>
                                          <p:spTgt spid="65"/>
                                        </p:tgtEl>
                                        <p:attrNameLst>
                                          <p:attrName>ppt_x</p:attrName>
                                        </p:attrNameLst>
                                      </p:cBhvr>
                                      <p:tavLst>
                                        <p:tav tm="0">
                                          <p:val>
                                            <p:strVal val="#ppt_x+#ppt_w*1.125000"/>
                                          </p:val>
                                        </p:tav>
                                        <p:tav tm="100000">
                                          <p:val>
                                            <p:strVal val="#ppt_x"/>
                                          </p:val>
                                        </p:tav>
                                      </p:tavLst>
                                    </p:anim>
                                    <p:animEffect transition="in" filter="wipe(left)">
                                      <p:cBhvr>
                                        <p:cTn id="4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4" grpId="0"/>
      <p:bldP spid="66" grpId="0"/>
      <p:bldP spid="11"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6653D84-0B34-73E6-F71D-51C993F35D79}"/>
              </a:ext>
            </a:extLst>
          </p:cNvPr>
          <p:cNvSpPr txBox="1"/>
          <p:nvPr/>
        </p:nvSpPr>
        <p:spPr>
          <a:xfrm>
            <a:off x="3134279" y="2355829"/>
            <a:ext cx="1638071" cy="369332"/>
          </a:xfrm>
          <a:prstGeom prst="rect">
            <a:avLst/>
          </a:prstGeom>
          <a:noFill/>
        </p:spPr>
        <p:txBody>
          <a:bodyPr wrap="square" rtlCol="0">
            <a:spAutoFit/>
          </a:bodyPr>
          <a:lstStyle/>
          <a:p>
            <a:r>
              <a:rPr lang="zh-CN" altLang="en-US" b="1" dirty="0">
                <a:solidFill>
                  <a:schemeClr val="accent1"/>
                </a:solidFill>
              </a:rPr>
              <a:t>误认为</a:t>
            </a:r>
            <a:r>
              <a:rPr lang="en-US" altLang="zh-CN" b="1" dirty="0">
                <a:solidFill>
                  <a:schemeClr val="accent1"/>
                </a:solidFill>
              </a:rPr>
              <a:t>C</a:t>
            </a:r>
            <a:r>
              <a:rPr lang="zh-CN" altLang="en-US" b="1" dirty="0">
                <a:solidFill>
                  <a:schemeClr val="accent1"/>
                </a:solidFill>
              </a:rPr>
              <a:t>就是</a:t>
            </a:r>
            <a:r>
              <a:rPr lang="en-US" altLang="zh-CN" b="1" dirty="0">
                <a:solidFill>
                  <a:schemeClr val="accent1"/>
                </a:solidFill>
              </a:rPr>
              <a:t>B</a:t>
            </a:r>
            <a:endParaRPr lang="zh-CN" altLang="en-US" b="1" dirty="0">
              <a:solidFill>
                <a:schemeClr val="accent1"/>
              </a:solidFill>
            </a:endParaRPr>
          </a:p>
        </p:txBody>
      </p:sp>
      <p:sp>
        <p:nvSpPr>
          <p:cNvPr id="87" name="文本框 86">
            <a:extLst>
              <a:ext uri="{FF2B5EF4-FFF2-40B4-BE49-F238E27FC236}">
                <a16:creationId xmlns:a16="http://schemas.microsoft.com/office/drawing/2014/main" id="{A4375F21-4B29-C65F-6D6B-5D19DD203D54}"/>
              </a:ext>
            </a:extLst>
          </p:cNvPr>
          <p:cNvSpPr txBox="1"/>
          <p:nvPr/>
        </p:nvSpPr>
        <p:spPr>
          <a:xfrm>
            <a:off x="7541131" y="2355829"/>
            <a:ext cx="1638071" cy="369332"/>
          </a:xfrm>
          <a:prstGeom prst="rect">
            <a:avLst/>
          </a:prstGeom>
          <a:noFill/>
        </p:spPr>
        <p:txBody>
          <a:bodyPr wrap="square" rtlCol="0">
            <a:spAutoFit/>
          </a:bodyPr>
          <a:lstStyle/>
          <a:p>
            <a:r>
              <a:rPr lang="zh-CN" altLang="en-US" b="1" dirty="0">
                <a:solidFill>
                  <a:schemeClr val="accent1"/>
                </a:solidFill>
              </a:rPr>
              <a:t>误认为</a:t>
            </a:r>
            <a:r>
              <a:rPr lang="en-US" altLang="zh-CN" b="1" dirty="0">
                <a:solidFill>
                  <a:schemeClr val="accent1"/>
                </a:solidFill>
              </a:rPr>
              <a:t>C</a:t>
            </a:r>
            <a:r>
              <a:rPr lang="zh-CN" altLang="en-US" b="1" dirty="0">
                <a:solidFill>
                  <a:schemeClr val="accent1"/>
                </a:solidFill>
              </a:rPr>
              <a:t>就是</a:t>
            </a:r>
            <a:r>
              <a:rPr lang="en-US" altLang="zh-CN" b="1" dirty="0">
                <a:solidFill>
                  <a:schemeClr val="accent1"/>
                </a:solidFill>
              </a:rPr>
              <a:t>A</a:t>
            </a:r>
            <a:endParaRPr lang="zh-CN" altLang="en-US" b="1" dirty="0">
              <a:solidFill>
                <a:schemeClr val="accent1"/>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84" name="矩形 83">
            <a:extLst>
              <a:ext uri="{FF2B5EF4-FFF2-40B4-BE49-F238E27FC236}">
                <a16:creationId xmlns:a16="http://schemas.microsoft.com/office/drawing/2014/main" id="{01F1D9D1-7436-0C77-9CD5-728875221DD5}"/>
              </a:ext>
            </a:extLst>
          </p:cNvPr>
          <p:cNvSpPr/>
          <p:nvPr/>
        </p:nvSpPr>
        <p:spPr>
          <a:xfrm>
            <a:off x="8889639" y="1442507"/>
            <a:ext cx="2608102"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grpSp>
        <p:nvGrpSpPr>
          <p:cNvPr id="15" name="组合 14">
            <a:extLst>
              <a:ext uri="{FF2B5EF4-FFF2-40B4-BE49-F238E27FC236}">
                <a16:creationId xmlns:a16="http://schemas.microsoft.com/office/drawing/2014/main" id="{C3850A07-C8F2-2889-6D7C-428873811EE2}"/>
              </a:ext>
            </a:extLst>
          </p:cNvPr>
          <p:cNvGrpSpPr/>
          <p:nvPr/>
        </p:nvGrpSpPr>
        <p:grpSpPr>
          <a:xfrm>
            <a:off x="2689237" y="2802105"/>
            <a:ext cx="6984044" cy="2791977"/>
            <a:chOff x="2689237" y="2802105"/>
            <a:chExt cx="6984044" cy="2791977"/>
          </a:xfrm>
        </p:grpSpPr>
        <p:grpSp>
          <p:nvGrpSpPr>
            <p:cNvPr id="5" name="组合 4">
              <a:extLst>
                <a:ext uri="{FF2B5EF4-FFF2-40B4-BE49-F238E27FC236}">
                  <a16:creationId xmlns:a16="http://schemas.microsoft.com/office/drawing/2014/main" id="{39BD31B6-6D85-3666-ED21-995A36296BCD}"/>
                </a:ext>
              </a:extLst>
            </p:cNvPr>
            <p:cNvGrpSpPr/>
            <p:nvPr/>
          </p:nvGrpSpPr>
          <p:grpSpPr>
            <a:xfrm>
              <a:off x="3453886" y="2802105"/>
              <a:ext cx="755893" cy="731110"/>
              <a:chOff x="2480893" y="2965872"/>
              <a:chExt cx="755893" cy="731110"/>
            </a:xfrm>
          </p:grpSpPr>
          <p:pic>
            <p:nvPicPr>
              <p:cNvPr id="70" name="图形 69">
                <a:extLst>
                  <a:ext uri="{FF2B5EF4-FFF2-40B4-BE49-F238E27FC236}">
                    <a16:creationId xmlns:a16="http://schemas.microsoft.com/office/drawing/2014/main" id="{C3EB633B-A766-CB70-6D50-27B3822E65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0893" y="2965872"/>
                <a:ext cx="755893" cy="731110"/>
              </a:xfrm>
              <a:prstGeom prst="rect">
                <a:avLst/>
              </a:prstGeom>
            </p:spPr>
          </p:pic>
          <p:sp>
            <p:nvSpPr>
              <p:cNvPr id="59" name="文本框 58">
                <a:extLst>
                  <a:ext uri="{FF2B5EF4-FFF2-40B4-BE49-F238E27FC236}">
                    <a16:creationId xmlns:a16="http://schemas.microsoft.com/office/drawing/2014/main" id="{68EF1EB4-5867-CBAE-CFFA-1ED71E3D0F07}"/>
                  </a:ext>
                </a:extLst>
              </p:cNvPr>
              <p:cNvSpPr txBox="1"/>
              <p:nvPr/>
            </p:nvSpPr>
            <p:spPr>
              <a:xfrm>
                <a:off x="2821930" y="3049340"/>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grpSp>
        <p:grpSp>
          <p:nvGrpSpPr>
            <p:cNvPr id="9" name="组合 8">
              <a:extLst>
                <a:ext uri="{FF2B5EF4-FFF2-40B4-BE49-F238E27FC236}">
                  <a16:creationId xmlns:a16="http://schemas.microsoft.com/office/drawing/2014/main" id="{AAC464A7-E814-71A0-7217-26F2FAA16FF6}"/>
                </a:ext>
              </a:extLst>
            </p:cNvPr>
            <p:cNvGrpSpPr/>
            <p:nvPr/>
          </p:nvGrpSpPr>
          <p:grpSpPr>
            <a:xfrm>
              <a:off x="7982221" y="2802105"/>
              <a:ext cx="755893" cy="731110"/>
              <a:chOff x="7887573" y="2174877"/>
              <a:chExt cx="755893" cy="731110"/>
            </a:xfrm>
          </p:grpSpPr>
          <p:pic>
            <p:nvPicPr>
              <p:cNvPr id="74" name="图形 73">
                <a:extLst>
                  <a:ext uri="{FF2B5EF4-FFF2-40B4-BE49-F238E27FC236}">
                    <a16:creationId xmlns:a16="http://schemas.microsoft.com/office/drawing/2014/main" id="{58E3F249-A648-F86D-9926-83C3BCA985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3" y="2174877"/>
                <a:ext cx="755893" cy="731110"/>
              </a:xfrm>
              <a:prstGeom prst="rect">
                <a:avLst/>
              </a:prstGeom>
            </p:spPr>
          </p:pic>
          <p:sp>
            <p:nvSpPr>
              <p:cNvPr id="62" name="文本框 61">
                <a:extLst>
                  <a:ext uri="{FF2B5EF4-FFF2-40B4-BE49-F238E27FC236}">
                    <a16:creationId xmlns:a16="http://schemas.microsoft.com/office/drawing/2014/main" id="{942A9800-5189-49AA-9AA8-6FFA60D7C213}"/>
                  </a:ext>
                </a:extLst>
              </p:cNvPr>
              <p:cNvSpPr txBox="1"/>
              <p:nvPr/>
            </p:nvSpPr>
            <p:spPr>
              <a:xfrm>
                <a:off x="8220517" y="2248577"/>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grpSp>
        <p:grpSp>
          <p:nvGrpSpPr>
            <p:cNvPr id="12" name="组合 11">
              <a:extLst>
                <a:ext uri="{FF2B5EF4-FFF2-40B4-BE49-F238E27FC236}">
                  <a16:creationId xmlns:a16="http://schemas.microsoft.com/office/drawing/2014/main" id="{635F5BF5-C962-6787-4619-FEA6C09A4276}"/>
                </a:ext>
              </a:extLst>
            </p:cNvPr>
            <p:cNvGrpSpPr/>
            <p:nvPr/>
          </p:nvGrpSpPr>
          <p:grpSpPr>
            <a:xfrm>
              <a:off x="5718054" y="4417737"/>
              <a:ext cx="755893" cy="731110"/>
              <a:chOff x="7887572" y="4022390"/>
              <a:chExt cx="755893" cy="731110"/>
            </a:xfrm>
          </p:grpSpPr>
          <p:pic>
            <p:nvPicPr>
              <p:cNvPr id="75" name="图形 74">
                <a:extLst>
                  <a:ext uri="{FF2B5EF4-FFF2-40B4-BE49-F238E27FC236}">
                    <a16:creationId xmlns:a16="http://schemas.microsoft.com/office/drawing/2014/main" id="{7E1DDA48-52F8-586B-828E-19C07B4516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2" y="4022390"/>
                <a:ext cx="755893" cy="731110"/>
              </a:xfrm>
              <a:prstGeom prst="rect">
                <a:avLst/>
              </a:prstGeom>
            </p:spPr>
          </p:pic>
          <p:sp>
            <p:nvSpPr>
              <p:cNvPr id="63" name="文本框 62">
                <a:extLst>
                  <a:ext uri="{FF2B5EF4-FFF2-40B4-BE49-F238E27FC236}">
                    <a16:creationId xmlns:a16="http://schemas.microsoft.com/office/drawing/2014/main" id="{5E04ACF0-F356-24DE-8536-47621F7B82EA}"/>
                  </a:ext>
                </a:extLst>
              </p:cNvPr>
              <p:cNvSpPr txBox="1"/>
              <p:nvPr/>
            </p:nvSpPr>
            <p:spPr>
              <a:xfrm>
                <a:off x="8220517" y="4098293"/>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sp>
          <p:nvSpPr>
            <p:cNvPr id="81" name="文本框 80">
              <a:extLst>
                <a:ext uri="{FF2B5EF4-FFF2-40B4-BE49-F238E27FC236}">
                  <a16:creationId xmlns:a16="http://schemas.microsoft.com/office/drawing/2014/main" id="{A5E378E0-C7A2-8A5A-F5A4-EAA007951F95}"/>
                </a:ext>
              </a:extLst>
            </p:cNvPr>
            <p:cNvSpPr txBox="1"/>
            <p:nvPr/>
          </p:nvSpPr>
          <p:spPr>
            <a:xfrm>
              <a:off x="5628416" y="5224750"/>
              <a:ext cx="935167" cy="369332"/>
            </a:xfrm>
            <a:prstGeom prst="rect">
              <a:avLst/>
            </a:prstGeom>
            <a:noFill/>
          </p:spPr>
          <p:txBody>
            <a:bodyPr wrap="square" rtlCol="0">
              <a:spAutoFit/>
            </a:bodyPr>
            <a:lstStyle/>
            <a:p>
              <a:pPr algn="ctr"/>
              <a:r>
                <a:rPr lang="zh-CN" altLang="en-US" b="1" dirty="0">
                  <a:latin typeface="+mn-ea"/>
                </a:rPr>
                <a:t>攻击者</a:t>
              </a:r>
            </a:p>
          </p:txBody>
        </p:sp>
        <p:sp>
          <p:nvSpPr>
            <p:cNvPr id="14" name="文本框 13">
              <a:extLst>
                <a:ext uri="{FF2B5EF4-FFF2-40B4-BE49-F238E27FC236}">
                  <a16:creationId xmlns:a16="http://schemas.microsoft.com/office/drawing/2014/main" id="{39969ED0-BCFD-FD2D-A288-C24FC7113569}"/>
                </a:ext>
              </a:extLst>
            </p:cNvPr>
            <p:cNvSpPr txBox="1"/>
            <p:nvPr/>
          </p:nvSpPr>
          <p:spPr>
            <a:xfrm>
              <a:off x="2689237" y="2900962"/>
              <a:ext cx="935167" cy="707886"/>
            </a:xfrm>
            <a:prstGeom prst="rect">
              <a:avLst/>
            </a:prstGeom>
            <a:noFill/>
          </p:spPr>
          <p:txBody>
            <a:bodyPr wrap="square" rtlCol="0">
              <a:spAutoFit/>
            </a:bodyPr>
            <a:lstStyle/>
            <a:p>
              <a:r>
                <a:rPr lang="en-US" altLang="zh-CN" sz="2000" b="1" dirty="0"/>
                <a:t>IP</a:t>
              </a:r>
              <a:r>
                <a:rPr lang="en-US" altLang="zh-CN" sz="2000" b="1" baseline="-25000" dirty="0"/>
                <a:t>A</a:t>
              </a:r>
            </a:p>
            <a:p>
              <a:r>
                <a:rPr lang="en-US" altLang="zh-CN" sz="2000" b="1" dirty="0"/>
                <a:t>MAC</a:t>
              </a:r>
              <a:r>
                <a:rPr lang="en-US" altLang="zh-CN" sz="2000" b="1" baseline="-25000" dirty="0"/>
                <a:t>A</a:t>
              </a:r>
              <a:endParaRPr lang="zh-CN" altLang="en-US" sz="2000" b="1" baseline="-25000" dirty="0"/>
            </a:p>
          </p:txBody>
        </p:sp>
        <p:sp>
          <p:nvSpPr>
            <p:cNvPr id="82" name="文本框 81">
              <a:extLst>
                <a:ext uri="{FF2B5EF4-FFF2-40B4-BE49-F238E27FC236}">
                  <a16:creationId xmlns:a16="http://schemas.microsoft.com/office/drawing/2014/main" id="{27D3B478-1366-22B1-369F-0849052874AE}"/>
                </a:ext>
              </a:extLst>
            </p:cNvPr>
            <p:cNvSpPr txBox="1"/>
            <p:nvPr/>
          </p:nvSpPr>
          <p:spPr>
            <a:xfrm>
              <a:off x="8738114" y="2900962"/>
              <a:ext cx="935167" cy="707886"/>
            </a:xfrm>
            <a:prstGeom prst="rect">
              <a:avLst/>
            </a:prstGeom>
            <a:noFill/>
          </p:spPr>
          <p:txBody>
            <a:bodyPr wrap="square" rtlCol="0">
              <a:spAutoFit/>
            </a:bodyPr>
            <a:lstStyle/>
            <a:p>
              <a:r>
                <a:rPr lang="en-US" altLang="zh-CN" sz="2000" b="1" dirty="0"/>
                <a:t>IP</a:t>
              </a:r>
              <a:r>
                <a:rPr lang="en-US" altLang="zh-CN" sz="2000" b="1" baseline="-25000" dirty="0"/>
                <a:t>B</a:t>
              </a:r>
            </a:p>
            <a:p>
              <a:r>
                <a:rPr lang="en-US" altLang="zh-CN" sz="2000" b="1" dirty="0"/>
                <a:t>MAC</a:t>
              </a:r>
              <a:r>
                <a:rPr lang="en-US" altLang="zh-CN" sz="2000" b="1" baseline="-25000" dirty="0"/>
                <a:t>B</a:t>
              </a:r>
              <a:endParaRPr lang="zh-CN" altLang="en-US" sz="2000" b="1" baseline="-25000" dirty="0"/>
            </a:p>
          </p:txBody>
        </p:sp>
        <p:sp>
          <p:nvSpPr>
            <p:cNvPr id="83" name="文本框 82">
              <a:extLst>
                <a:ext uri="{FF2B5EF4-FFF2-40B4-BE49-F238E27FC236}">
                  <a16:creationId xmlns:a16="http://schemas.microsoft.com/office/drawing/2014/main" id="{A8C093C4-8E67-BD10-7F5C-28AF49822DEF}"/>
                </a:ext>
              </a:extLst>
            </p:cNvPr>
            <p:cNvSpPr txBox="1"/>
            <p:nvPr/>
          </p:nvSpPr>
          <p:spPr>
            <a:xfrm>
              <a:off x="6497144" y="4610708"/>
              <a:ext cx="935167" cy="707886"/>
            </a:xfrm>
            <a:prstGeom prst="rect">
              <a:avLst/>
            </a:prstGeom>
            <a:noFill/>
          </p:spPr>
          <p:txBody>
            <a:bodyPr wrap="square" rtlCol="0">
              <a:spAutoFit/>
            </a:bodyPr>
            <a:lstStyle/>
            <a:p>
              <a:r>
                <a:rPr lang="en-US" altLang="zh-CN" sz="2000" b="1" dirty="0"/>
                <a:t>IP</a:t>
              </a:r>
              <a:r>
                <a:rPr lang="en-US" altLang="zh-CN" sz="2000" b="1" baseline="-25000" dirty="0"/>
                <a:t>C</a:t>
              </a:r>
            </a:p>
            <a:p>
              <a:r>
                <a:rPr lang="en-US" altLang="zh-CN" sz="2000" b="1" dirty="0"/>
                <a:t>MAC</a:t>
              </a:r>
              <a:r>
                <a:rPr lang="en-US" altLang="zh-CN" sz="2000" b="1" baseline="-25000" dirty="0"/>
                <a:t>C</a:t>
              </a:r>
              <a:endParaRPr lang="zh-CN" altLang="en-US" sz="2000" b="1" baseline="-25000" dirty="0"/>
            </a:p>
          </p:txBody>
        </p:sp>
      </p:grpSp>
      <p:sp>
        <p:nvSpPr>
          <p:cNvPr id="16" name="文本框 15">
            <a:extLst>
              <a:ext uri="{FF2B5EF4-FFF2-40B4-BE49-F238E27FC236}">
                <a16:creationId xmlns:a16="http://schemas.microsoft.com/office/drawing/2014/main" id="{15B9ED4A-0334-CE41-C61E-09803BFEED48}"/>
              </a:ext>
            </a:extLst>
          </p:cNvPr>
          <p:cNvSpPr txBox="1"/>
          <p:nvPr/>
        </p:nvSpPr>
        <p:spPr>
          <a:xfrm>
            <a:off x="4451395" y="5747970"/>
            <a:ext cx="3289209" cy="369332"/>
          </a:xfrm>
          <a:prstGeom prst="rect">
            <a:avLst/>
          </a:prstGeom>
          <a:noFill/>
        </p:spPr>
        <p:txBody>
          <a:bodyPr wrap="square" rtlCol="0">
            <a:spAutoFit/>
          </a:bodyPr>
          <a:lstStyle/>
          <a:p>
            <a:pPr algn="ctr"/>
            <a:r>
              <a:rPr lang="zh-CN" altLang="en-US" b="1" dirty="0">
                <a:solidFill>
                  <a:schemeClr val="accent5"/>
                </a:solidFill>
              </a:rPr>
              <a:t>希望监听主机</a:t>
            </a:r>
            <a:r>
              <a:rPr lang="en-US" altLang="zh-CN" b="1" dirty="0">
                <a:solidFill>
                  <a:schemeClr val="accent5"/>
                </a:solidFill>
              </a:rPr>
              <a:t>A</a:t>
            </a:r>
            <a:r>
              <a:rPr lang="zh-CN" altLang="en-US" b="1" dirty="0">
                <a:solidFill>
                  <a:schemeClr val="accent5"/>
                </a:solidFill>
              </a:rPr>
              <a:t>和</a:t>
            </a:r>
            <a:r>
              <a:rPr lang="en-US" altLang="zh-CN" b="1" dirty="0">
                <a:solidFill>
                  <a:schemeClr val="accent5"/>
                </a:solidFill>
              </a:rPr>
              <a:t>B</a:t>
            </a:r>
            <a:r>
              <a:rPr lang="zh-CN" altLang="en-US" b="1" dirty="0">
                <a:solidFill>
                  <a:schemeClr val="accent5"/>
                </a:solidFill>
              </a:rPr>
              <a:t>之间的通信</a:t>
            </a:r>
          </a:p>
        </p:txBody>
      </p:sp>
      <p:cxnSp>
        <p:nvCxnSpPr>
          <p:cNvPr id="18" name="直接箭头连接符 17">
            <a:extLst>
              <a:ext uri="{FF2B5EF4-FFF2-40B4-BE49-F238E27FC236}">
                <a16:creationId xmlns:a16="http://schemas.microsoft.com/office/drawing/2014/main" id="{1EEAC4DE-F6E0-1EFA-4282-24AEA4E984FC}"/>
              </a:ext>
            </a:extLst>
          </p:cNvPr>
          <p:cNvCxnSpPr/>
          <p:nvPr/>
        </p:nvCxnSpPr>
        <p:spPr>
          <a:xfrm flipH="1" flipV="1">
            <a:off x="4209779" y="3533215"/>
            <a:ext cx="1572650" cy="11450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对话气泡: 圆角矩形 18">
            <a:extLst>
              <a:ext uri="{FF2B5EF4-FFF2-40B4-BE49-F238E27FC236}">
                <a16:creationId xmlns:a16="http://schemas.microsoft.com/office/drawing/2014/main" id="{083F6B60-1B64-7D4E-7C98-312C9FBEEF66}"/>
              </a:ext>
            </a:extLst>
          </p:cNvPr>
          <p:cNvSpPr/>
          <p:nvPr/>
        </p:nvSpPr>
        <p:spPr>
          <a:xfrm>
            <a:off x="1394302" y="4606574"/>
            <a:ext cx="2874769" cy="965505"/>
          </a:xfrm>
          <a:prstGeom prst="wedgeRoundRectCallout">
            <a:avLst>
              <a:gd name="adj1" fmla="val 52393"/>
              <a:gd name="adj2" fmla="val -130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ARP</a:t>
            </a:r>
            <a:r>
              <a:rPr lang="zh-CN" altLang="en-US" b="1" dirty="0">
                <a:solidFill>
                  <a:schemeClr val="bg1"/>
                </a:solidFill>
              </a:rPr>
              <a:t>欺骗</a:t>
            </a:r>
            <a:endParaRPr lang="en-US" altLang="zh-CN" b="1" dirty="0">
              <a:solidFill>
                <a:schemeClr val="bg1"/>
              </a:solidFill>
            </a:endParaRPr>
          </a:p>
          <a:p>
            <a:r>
              <a:rPr lang="zh-CN" altLang="en-US" b="1" dirty="0">
                <a:solidFill>
                  <a:schemeClr val="bg1"/>
                </a:solidFill>
              </a:rPr>
              <a:t>我的</a:t>
            </a:r>
            <a:r>
              <a:rPr lang="en-US" altLang="zh-CN" b="1" dirty="0">
                <a:solidFill>
                  <a:schemeClr val="bg1"/>
                </a:solidFill>
              </a:rPr>
              <a:t>IP</a:t>
            </a:r>
            <a:r>
              <a:rPr lang="zh-CN" altLang="en-US" b="1" dirty="0">
                <a:solidFill>
                  <a:schemeClr val="bg1"/>
                </a:solidFill>
              </a:rPr>
              <a:t>地址是</a:t>
            </a:r>
            <a:r>
              <a:rPr lang="en-US" altLang="zh-CN" sz="1800" b="1" dirty="0"/>
              <a:t>IP</a:t>
            </a:r>
            <a:r>
              <a:rPr lang="en-US" altLang="zh-CN" sz="1800" b="1" baseline="-25000" dirty="0"/>
              <a:t>B</a:t>
            </a:r>
          </a:p>
          <a:p>
            <a:r>
              <a:rPr lang="zh-CN" altLang="en-US" b="1" dirty="0">
                <a:solidFill>
                  <a:schemeClr val="bg1"/>
                </a:solidFill>
              </a:rPr>
              <a:t>我的</a:t>
            </a:r>
            <a:r>
              <a:rPr lang="en-US" altLang="zh-CN" b="1" dirty="0">
                <a:solidFill>
                  <a:schemeClr val="bg1"/>
                </a:solidFill>
              </a:rPr>
              <a:t>MAC</a:t>
            </a:r>
            <a:r>
              <a:rPr lang="zh-CN" altLang="en-US" b="1" dirty="0">
                <a:solidFill>
                  <a:schemeClr val="bg1"/>
                </a:solidFill>
              </a:rPr>
              <a:t>地址是</a:t>
            </a:r>
            <a:r>
              <a:rPr lang="en-US" altLang="zh-CN" sz="1800" b="1" dirty="0"/>
              <a:t>MAC</a:t>
            </a:r>
            <a:r>
              <a:rPr lang="en-US" altLang="zh-CN" sz="1800" b="1" baseline="-25000" dirty="0"/>
              <a:t>C</a:t>
            </a:r>
            <a:endParaRPr lang="zh-CN" altLang="en-US" sz="1800" b="1" baseline="-25000" dirty="0"/>
          </a:p>
        </p:txBody>
      </p:sp>
      <p:sp>
        <p:nvSpPr>
          <p:cNvPr id="85" name="对话气泡: 圆角矩形 84">
            <a:extLst>
              <a:ext uri="{FF2B5EF4-FFF2-40B4-BE49-F238E27FC236}">
                <a16:creationId xmlns:a16="http://schemas.microsoft.com/office/drawing/2014/main" id="{4EE0BBF3-1680-368D-A391-78EDAAB95D3E}"/>
              </a:ext>
            </a:extLst>
          </p:cNvPr>
          <p:cNvSpPr/>
          <p:nvPr/>
        </p:nvSpPr>
        <p:spPr>
          <a:xfrm>
            <a:off x="8111235" y="4606574"/>
            <a:ext cx="2874769" cy="965505"/>
          </a:xfrm>
          <a:prstGeom prst="wedgeRoundRectCallout">
            <a:avLst>
              <a:gd name="adj1" fmla="val -56760"/>
              <a:gd name="adj2" fmla="val -1296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ARP</a:t>
            </a:r>
            <a:r>
              <a:rPr lang="zh-CN" altLang="en-US" b="1" dirty="0">
                <a:solidFill>
                  <a:schemeClr val="bg1"/>
                </a:solidFill>
              </a:rPr>
              <a:t>欺骗</a:t>
            </a:r>
            <a:endParaRPr lang="en-US" altLang="zh-CN" b="1" dirty="0">
              <a:solidFill>
                <a:schemeClr val="bg1"/>
              </a:solidFill>
            </a:endParaRPr>
          </a:p>
          <a:p>
            <a:r>
              <a:rPr lang="zh-CN" altLang="en-US" b="1" dirty="0">
                <a:solidFill>
                  <a:schemeClr val="bg1"/>
                </a:solidFill>
              </a:rPr>
              <a:t>我的</a:t>
            </a:r>
            <a:r>
              <a:rPr lang="en-US" altLang="zh-CN" b="1" dirty="0">
                <a:solidFill>
                  <a:schemeClr val="bg1"/>
                </a:solidFill>
              </a:rPr>
              <a:t>IP</a:t>
            </a:r>
            <a:r>
              <a:rPr lang="zh-CN" altLang="en-US" b="1" dirty="0">
                <a:solidFill>
                  <a:schemeClr val="bg1"/>
                </a:solidFill>
              </a:rPr>
              <a:t>地址是</a:t>
            </a:r>
            <a:r>
              <a:rPr lang="en-US" altLang="zh-CN" sz="1800" b="1" dirty="0"/>
              <a:t>IP</a:t>
            </a:r>
            <a:r>
              <a:rPr lang="en-US" altLang="zh-CN" sz="1800" b="1" baseline="-25000" dirty="0"/>
              <a:t>A</a:t>
            </a:r>
          </a:p>
          <a:p>
            <a:r>
              <a:rPr lang="zh-CN" altLang="en-US" b="1" dirty="0">
                <a:solidFill>
                  <a:schemeClr val="bg1"/>
                </a:solidFill>
              </a:rPr>
              <a:t>我的</a:t>
            </a:r>
            <a:r>
              <a:rPr lang="en-US" altLang="zh-CN" b="1" dirty="0">
                <a:solidFill>
                  <a:schemeClr val="bg1"/>
                </a:solidFill>
              </a:rPr>
              <a:t>MAC</a:t>
            </a:r>
            <a:r>
              <a:rPr lang="zh-CN" altLang="en-US" b="1" dirty="0">
                <a:solidFill>
                  <a:schemeClr val="bg1"/>
                </a:solidFill>
              </a:rPr>
              <a:t>地址是</a:t>
            </a:r>
            <a:r>
              <a:rPr lang="en-US" altLang="zh-CN" sz="1800" b="1" dirty="0"/>
              <a:t>MAC</a:t>
            </a:r>
            <a:r>
              <a:rPr lang="en-US" altLang="zh-CN" sz="1800" b="1" baseline="-25000" dirty="0"/>
              <a:t>C</a:t>
            </a:r>
            <a:endParaRPr lang="zh-CN" altLang="en-US" sz="1800" b="1" baseline="-25000" dirty="0"/>
          </a:p>
        </p:txBody>
      </p:sp>
      <p:cxnSp>
        <p:nvCxnSpPr>
          <p:cNvPr id="86" name="直接箭头连接符 85">
            <a:extLst>
              <a:ext uri="{FF2B5EF4-FFF2-40B4-BE49-F238E27FC236}">
                <a16:creationId xmlns:a16="http://schemas.microsoft.com/office/drawing/2014/main" id="{41FB6EBF-F3E5-C238-0B37-8736304376AF}"/>
              </a:ext>
            </a:extLst>
          </p:cNvPr>
          <p:cNvCxnSpPr>
            <a:cxnSpLocks/>
          </p:cNvCxnSpPr>
          <p:nvPr/>
        </p:nvCxnSpPr>
        <p:spPr>
          <a:xfrm flipV="1">
            <a:off x="6563583" y="3567564"/>
            <a:ext cx="1587076" cy="1085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9281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800" decel="100000"/>
                                        <p:tgtEl>
                                          <p:spTgt spid="15"/>
                                        </p:tgtEl>
                                      </p:cBhvr>
                                    </p:animEffect>
                                    <p:anim calcmode="lin" valueType="num">
                                      <p:cBhvr>
                                        <p:cTn id="13" dur="800" decel="100000" fill="hold"/>
                                        <p:tgtEl>
                                          <p:spTgt spid="15"/>
                                        </p:tgtEl>
                                        <p:attrNameLst>
                                          <p:attrName>style.rotation</p:attrName>
                                        </p:attrNameLst>
                                      </p:cBhvr>
                                      <p:tavLst>
                                        <p:tav tm="0">
                                          <p:val>
                                            <p:fltVal val="-90"/>
                                          </p:val>
                                        </p:tav>
                                        <p:tav tm="100000">
                                          <p:val>
                                            <p:fltVal val="0"/>
                                          </p:val>
                                        </p:tav>
                                      </p:tavLst>
                                    </p:anim>
                                    <p:anim calcmode="lin" valueType="num">
                                      <p:cBhvr>
                                        <p:cTn id="14" dur="800" decel="100000" fill="hold"/>
                                        <p:tgtEl>
                                          <p:spTgt spid="15"/>
                                        </p:tgtEl>
                                        <p:attrNameLst>
                                          <p:attrName>ppt_x</p:attrName>
                                        </p:attrNameLst>
                                      </p:cBhvr>
                                      <p:tavLst>
                                        <p:tav tm="0">
                                          <p:val>
                                            <p:strVal val="#ppt_x+0.4"/>
                                          </p:val>
                                        </p:tav>
                                        <p:tav tm="100000">
                                          <p:val>
                                            <p:strVal val="#ppt_x-0.05"/>
                                          </p:val>
                                        </p:tav>
                                      </p:tavLst>
                                    </p:anim>
                                    <p:anim calcmode="lin" valueType="num">
                                      <p:cBhvr>
                                        <p:cTn id="15" dur="800" decel="100000" fill="hold"/>
                                        <p:tgtEl>
                                          <p:spTgt spid="15"/>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p:tgtEl>
                                          <p:spTgt spid="16"/>
                                        </p:tgtEl>
                                        <p:attrNameLst>
                                          <p:attrName>ppt_y</p:attrName>
                                        </p:attrNameLst>
                                      </p:cBhvr>
                                      <p:tavLst>
                                        <p:tav tm="0">
                                          <p:val>
                                            <p:strVal val="#ppt_y-#ppt_h*1.125000"/>
                                          </p:val>
                                        </p:tav>
                                        <p:tav tm="100000">
                                          <p:val>
                                            <p:strVal val="#ppt_y"/>
                                          </p:val>
                                        </p:tav>
                                      </p:tavLst>
                                    </p:anim>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500"/>
                            </p:stCondLst>
                            <p:childTnLst>
                              <p:par>
                                <p:cTn id="30" presetID="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0-#ppt_w/2"/>
                                          </p:val>
                                        </p:tav>
                                        <p:tav tm="100000">
                                          <p:val>
                                            <p:strVal val="#ppt_x"/>
                                          </p:val>
                                        </p:tav>
                                      </p:tavLst>
                                    </p:anim>
                                    <p:anim calcmode="lin" valueType="num">
                                      <p:cBhvr additive="base">
                                        <p:cTn id="33"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p:tgtEl>
                                          <p:spTgt spid="22"/>
                                        </p:tgtEl>
                                        <p:attrNameLst>
                                          <p:attrName>ppt_y</p:attrName>
                                        </p:attrNameLst>
                                      </p:cBhvr>
                                      <p:tavLst>
                                        <p:tav tm="0">
                                          <p:val>
                                            <p:strVal val="#ppt_y+#ppt_h*1.125000"/>
                                          </p:val>
                                        </p:tav>
                                        <p:tav tm="100000">
                                          <p:val>
                                            <p:strVal val="#ppt_y"/>
                                          </p:val>
                                        </p:tav>
                                      </p:tavLst>
                                    </p:anim>
                                    <p:animEffect transition="in" filter="wipe(up)">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wipe(down)">
                                      <p:cBhvr>
                                        <p:cTn id="44" dur="500"/>
                                        <p:tgtEl>
                                          <p:spTgt spid="86"/>
                                        </p:tgtEl>
                                      </p:cBhvr>
                                    </p:animEffect>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5"/>
                                        </p:tgtEl>
                                        <p:attrNameLst>
                                          <p:attrName>style.visibility</p:attrName>
                                        </p:attrNameLst>
                                      </p:cBhvr>
                                      <p:to>
                                        <p:strVal val="visible"/>
                                      </p:to>
                                    </p:set>
                                    <p:anim calcmode="lin" valueType="num">
                                      <p:cBhvr additive="base">
                                        <p:cTn id="48" dur="500" fill="hold"/>
                                        <p:tgtEl>
                                          <p:spTgt spid="85"/>
                                        </p:tgtEl>
                                        <p:attrNameLst>
                                          <p:attrName>ppt_x</p:attrName>
                                        </p:attrNameLst>
                                      </p:cBhvr>
                                      <p:tavLst>
                                        <p:tav tm="0">
                                          <p:val>
                                            <p:strVal val="1+#ppt_w/2"/>
                                          </p:val>
                                        </p:tav>
                                        <p:tav tm="100000">
                                          <p:val>
                                            <p:strVal val="#ppt_x"/>
                                          </p:val>
                                        </p:tav>
                                      </p:tavLst>
                                    </p:anim>
                                    <p:anim calcmode="lin" valueType="num">
                                      <p:cBhvr additive="base">
                                        <p:cTn id="49"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87">
                                            <p:txEl>
                                              <p:pRg st="0" end="0"/>
                                            </p:txEl>
                                          </p:spTgt>
                                        </p:tgtEl>
                                        <p:attrNameLst>
                                          <p:attrName>style.visibility</p:attrName>
                                        </p:attrNameLst>
                                      </p:cBhvr>
                                      <p:to>
                                        <p:strVal val="visible"/>
                                      </p:to>
                                    </p:set>
                                    <p:anim calcmode="lin" valueType="num">
                                      <p:cBhvr additive="base">
                                        <p:cTn id="54" dur="500"/>
                                        <p:tgtEl>
                                          <p:spTgt spid="87">
                                            <p:txEl>
                                              <p:pRg st="0" end="0"/>
                                            </p:txEl>
                                          </p:spTgt>
                                        </p:tgtEl>
                                        <p:attrNameLst>
                                          <p:attrName>ppt_y</p:attrName>
                                        </p:attrNameLst>
                                      </p:cBhvr>
                                      <p:tavLst>
                                        <p:tav tm="0">
                                          <p:val>
                                            <p:strVal val="#ppt_y+#ppt_h*1.125000"/>
                                          </p:val>
                                        </p:tav>
                                        <p:tav tm="100000">
                                          <p:val>
                                            <p:strVal val="#ppt_y"/>
                                          </p:val>
                                        </p:tav>
                                      </p:tavLst>
                                    </p:anim>
                                    <p:animEffect transition="in" filter="wipe(up)">
                                      <p:cBhvr>
                                        <p:cTn id="55" dur="500"/>
                                        <p:tgtEl>
                                          <p:spTgt spid="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4" grpId="0" animBg="1"/>
      <p:bldP spid="16" grpId="0"/>
      <p:bldP spid="19" grpId="0" animBg="1"/>
      <p:bldP spid="85"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6653D84-0B34-73E6-F71D-51C993F35D79}"/>
              </a:ext>
            </a:extLst>
          </p:cNvPr>
          <p:cNvSpPr txBox="1"/>
          <p:nvPr/>
        </p:nvSpPr>
        <p:spPr>
          <a:xfrm>
            <a:off x="3134279" y="2355829"/>
            <a:ext cx="1638071" cy="369332"/>
          </a:xfrm>
          <a:prstGeom prst="rect">
            <a:avLst/>
          </a:prstGeom>
          <a:noFill/>
        </p:spPr>
        <p:txBody>
          <a:bodyPr wrap="square" rtlCol="0">
            <a:spAutoFit/>
          </a:bodyPr>
          <a:lstStyle/>
          <a:p>
            <a:r>
              <a:rPr lang="zh-CN" altLang="en-US" b="1" dirty="0">
                <a:solidFill>
                  <a:schemeClr val="accent1"/>
                </a:solidFill>
              </a:rPr>
              <a:t>误认为</a:t>
            </a:r>
            <a:r>
              <a:rPr lang="en-US" altLang="zh-CN" b="1" dirty="0">
                <a:solidFill>
                  <a:schemeClr val="accent1"/>
                </a:solidFill>
              </a:rPr>
              <a:t>C</a:t>
            </a:r>
            <a:r>
              <a:rPr lang="zh-CN" altLang="en-US" b="1" dirty="0">
                <a:solidFill>
                  <a:schemeClr val="accent1"/>
                </a:solidFill>
              </a:rPr>
              <a:t>就是</a:t>
            </a:r>
            <a:r>
              <a:rPr lang="en-US" altLang="zh-CN" b="1" dirty="0">
                <a:solidFill>
                  <a:schemeClr val="accent1"/>
                </a:solidFill>
              </a:rPr>
              <a:t>B</a:t>
            </a:r>
            <a:endParaRPr lang="zh-CN" altLang="en-US" b="1" dirty="0">
              <a:solidFill>
                <a:schemeClr val="accent1"/>
              </a:solidFill>
            </a:endParaRPr>
          </a:p>
        </p:txBody>
      </p:sp>
      <p:sp>
        <p:nvSpPr>
          <p:cNvPr id="87" name="文本框 86">
            <a:extLst>
              <a:ext uri="{FF2B5EF4-FFF2-40B4-BE49-F238E27FC236}">
                <a16:creationId xmlns:a16="http://schemas.microsoft.com/office/drawing/2014/main" id="{A4375F21-4B29-C65F-6D6B-5D19DD203D54}"/>
              </a:ext>
            </a:extLst>
          </p:cNvPr>
          <p:cNvSpPr txBox="1"/>
          <p:nvPr/>
        </p:nvSpPr>
        <p:spPr>
          <a:xfrm>
            <a:off x="7541131" y="2355829"/>
            <a:ext cx="1638071" cy="369332"/>
          </a:xfrm>
          <a:prstGeom prst="rect">
            <a:avLst/>
          </a:prstGeom>
          <a:noFill/>
        </p:spPr>
        <p:txBody>
          <a:bodyPr wrap="square" rtlCol="0">
            <a:spAutoFit/>
          </a:bodyPr>
          <a:lstStyle/>
          <a:p>
            <a:r>
              <a:rPr lang="zh-CN" altLang="en-US" b="1" dirty="0">
                <a:solidFill>
                  <a:schemeClr val="accent1"/>
                </a:solidFill>
              </a:rPr>
              <a:t>误认为</a:t>
            </a:r>
            <a:r>
              <a:rPr lang="en-US" altLang="zh-CN" b="1" dirty="0">
                <a:solidFill>
                  <a:schemeClr val="accent1"/>
                </a:solidFill>
              </a:rPr>
              <a:t>C</a:t>
            </a:r>
            <a:r>
              <a:rPr lang="zh-CN" altLang="en-US" b="1" dirty="0">
                <a:solidFill>
                  <a:schemeClr val="accent1"/>
                </a:solidFill>
              </a:rPr>
              <a:t>就是</a:t>
            </a:r>
            <a:r>
              <a:rPr lang="en-US" altLang="zh-CN" b="1" dirty="0">
                <a:solidFill>
                  <a:schemeClr val="accent1"/>
                </a:solidFill>
              </a:rPr>
              <a:t>A</a:t>
            </a:r>
            <a:endParaRPr lang="zh-CN" altLang="en-US" b="1" dirty="0">
              <a:solidFill>
                <a:schemeClr val="accent1"/>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84" name="矩形 83">
            <a:extLst>
              <a:ext uri="{FF2B5EF4-FFF2-40B4-BE49-F238E27FC236}">
                <a16:creationId xmlns:a16="http://schemas.microsoft.com/office/drawing/2014/main" id="{01F1D9D1-7436-0C77-9CD5-728875221DD5}"/>
              </a:ext>
            </a:extLst>
          </p:cNvPr>
          <p:cNvSpPr/>
          <p:nvPr/>
        </p:nvSpPr>
        <p:spPr>
          <a:xfrm>
            <a:off x="8889639" y="1442507"/>
            <a:ext cx="2608102"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grpSp>
        <p:nvGrpSpPr>
          <p:cNvPr id="15" name="组合 14">
            <a:extLst>
              <a:ext uri="{FF2B5EF4-FFF2-40B4-BE49-F238E27FC236}">
                <a16:creationId xmlns:a16="http://schemas.microsoft.com/office/drawing/2014/main" id="{C3850A07-C8F2-2889-6D7C-428873811EE2}"/>
              </a:ext>
            </a:extLst>
          </p:cNvPr>
          <p:cNvGrpSpPr/>
          <p:nvPr/>
        </p:nvGrpSpPr>
        <p:grpSpPr>
          <a:xfrm>
            <a:off x="2689237" y="2802105"/>
            <a:ext cx="6984044" cy="2791977"/>
            <a:chOff x="2689237" y="2802105"/>
            <a:chExt cx="6984044" cy="2791977"/>
          </a:xfrm>
        </p:grpSpPr>
        <p:grpSp>
          <p:nvGrpSpPr>
            <p:cNvPr id="5" name="组合 4">
              <a:extLst>
                <a:ext uri="{FF2B5EF4-FFF2-40B4-BE49-F238E27FC236}">
                  <a16:creationId xmlns:a16="http://schemas.microsoft.com/office/drawing/2014/main" id="{39BD31B6-6D85-3666-ED21-995A36296BCD}"/>
                </a:ext>
              </a:extLst>
            </p:cNvPr>
            <p:cNvGrpSpPr/>
            <p:nvPr/>
          </p:nvGrpSpPr>
          <p:grpSpPr>
            <a:xfrm>
              <a:off x="3453886" y="2802105"/>
              <a:ext cx="755893" cy="731110"/>
              <a:chOff x="2480893" y="2965872"/>
              <a:chExt cx="755893" cy="731110"/>
            </a:xfrm>
          </p:grpSpPr>
          <p:pic>
            <p:nvPicPr>
              <p:cNvPr id="70" name="图形 69">
                <a:extLst>
                  <a:ext uri="{FF2B5EF4-FFF2-40B4-BE49-F238E27FC236}">
                    <a16:creationId xmlns:a16="http://schemas.microsoft.com/office/drawing/2014/main" id="{C3EB633B-A766-CB70-6D50-27B3822E65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0893" y="2965872"/>
                <a:ext cx="755893" cy="731110"/>
              </a:xfrm>
              <a:prstGeom prst="rect">
                <a:avLst/>
              </a:prstGeom>
            </p:spPr>
          </p:pic>
          <p:sp>
            <p:nvSpPr>
              <p:cNvPr id="59" name="文本框 58">
                <a:extLst>
                  <a:ext uri="{FF2B5EF4-FFF2-40B4-BE49-F238E27FC236}">
                    <a16:creationId xmlns:a16="http://schemas.microsoft.com/office/drawing/2014/main" id="{68EF1EB4-5867-CBAE-CFFA-1ED71E3D0F07}"/>
                  </a:ext>
                </a:extLst>
              </p:cNvPr>
              <p:cNvSpPr txBox="1"/>
              <p:nvPr/>
            </p:nvSpPr>
            <p:spPr>
              <a:xfrm>
                <a:off x="2821930" y="3049340"/>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grpSp>
        <p:grpSp>
          <p:nvGrpSpPr>
            <p:cNvPr id="9" name="组合 8">
              <a:extLst>
                <a:ext uri="{FF2B5EF4-FFF2-40B4-BE49-F238E27FC236}">
                  <a16:creationId xmlns:a16="http://schemas.microsoft.com/office/drawing/2014/main" id="{AAC464A7-E814-71A0-7217-26F2FAA16FF6}"/>
                </a:ext>
              </a:extLst>
            </p:cNvPr>
            <p:cNvGrpSpPr/>
            <p:nvPr/>
          </p:nvGrpSpPr>
          <p:grpSpPr>
            <a:xfrm>
              <a:off x="7982221" y="2802105"/>
              <a:ext cx="755893" cy="731110"/>
              <a:chOff x="7887573" y="2174877"/>
              <a:chExt cx="755893" cy="731110"/>
            </a:xfrm>
          </p:grpSpPr>
          <p:pic>
            <p:nvPicPr>
              <p:cNvPr id="74" name="图形 73">
                <a:extLst>
                  <a:ext uri="{FF2B5EF4-FFF2-40B4-BE49-F238E27FC236}">
                    <a16:creationId xmlns:a16="http://schemas.microsoft.com/office/drawing/2014/main" id="{58E3F249-A648-F86D-9926-83C3BCA985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3" y="2174877"/>
                <a:ext cx="755893" cy="731110"/>
              </a:xfrm>
              <a:prstGeom prst="rect">
                <a:avLst/>
              </a:prstGeom>
            </p:spPr>
          </p:pic>
          <p:sp>
            <p:nvSpPr>
              <p:cNvPr id="62" name="文本框 61">
                <a:extLst>
                  <a:ext uri="{FF2B5EF4-FFF2-40B4-BE49-F238E27FC236}">
                    <a16:creationId xmlns:a16="http://schemas.microsoft.com/office/drawing/2014/main" id="{942A9800-5189-49AA-9AA8-6FFA60D7C213}"/>
                  </a:ext>
                </a:extLst>
              </p:cNvPr>
              <p:cNvSpPr txBox="1"/>
              <p:nvPr/>
            </p:nvSpPr>
            <p:spPr>
              <a:xfrm>
                <a:off x="8220517" y="2248577"/>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grpSp>
        <p:grpSp>
          <p:nvGrpSpPr>
            <p:cNvPr id="12" name="组合 11">
              <a:extLst>
                <a:ext uri="{FF2B5EF4-FFF2-40B4-BE49-F238E27FC236}">
                  <a16:creationId xmlns:a16="http://schemas.microsoft.com/office/drawing/2014/main" id="{635F5BF5-C962-6787-4619-FEA6C09A4276}"/>
                </a:ext>
              </a:extLst>
            </p:cNvPr>
            <p:cNvGrpSpPr/>
            <p:nvPr/>
          </p:nvGrpSpPr>
          <p:grpSpPr>
            <a:xfrm>
              <a:off x="5718054" y="4417737"/>
              <a:ext cx="755893" cy="731110"/>
              <a:chOff x="7887572" y="4022390"/>
              <a:chExt cx="755893" cy="731110"/>
            </a:xfrm>
          </p:grpSpPr>
          <p:pic>
            <p:nvPicPr>
              <p:cNvPr id="75" name="图形 74">
                <a:extLst>
                  <a:ext uri="{FF2B5EF4-FFF2-40B4-BE49-F238E27FC236}">
                    <a16:creationId xmlns:a16="http://schemas.microsoft.com/office/drawing/2014/main" id="{7E1DDA48-52F8-586B-828E-19C07B4516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2" y="4022390"/>
                <a:ext cx="755893" cy="731110"/>
              </a:xfrm>
              <a:prstGeom prst="rect">
                <a:avLst/>
              </a:prstGeom>
            </p:spPr>
          </p:pic>
          <p:sp>
            <p:nvSpPr>
              <p:cNvPr id="63" name="文本框 62">
                <a:extLst>
                  <a:ext uri="{FF2B5EF4-FFF2-40B4-BE49-F238E27FC236}">
                    <a16:creationId xmlns:a16="http://schemas.microsoft.com/office/drawing/2014/main" id="{5E04ACF0-F356-24DE-8536-47621F7B82EA}"/>
                  </a:ext>
                </a:extLst>
              </p:cNvPr>
              <p:cNvSpPr txBox="1"/>
              <p:nvPr/>
            </p:nvSpPr>
            <p:spPr>
              <a:xfrm>
                <a:off x="8220517" y="4098293"/>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sp>
          <p:nvSpPr>
            <p:cNvPr id="81" name="文本框 80">
              <a:extLst>
                <a:ext uri="{FF2B5EF4-FFF2-40B4-BE49-F238E27FC236}">
                  <a16:creationId xmlns:a16="http://schemas.microsoft.com/office/drawing/2014/main" id="{A5E378E0-C7A2-8A5A-F5A4-EAA007951F95}"/>
                </a:ext>
              </a:extLst>
            </p:cNvPr>
            <p:cNvSpPr txBox="1"/>
            <p:nvPr/>
          </p:nvSpPr>
          <p:spPr>
            <a:xfrm>
              <a:off x="5628416" y="5224750"/>
              <a:ext cx="935167" cy="369332"/>
            </a:xfrm>
            <a:prstGeom prst="rect">
              <a:avLst/>
            </a:prstGeom>
            <a:noFill/>
          </p:spPr>
          <p:txBody>
            <a:bodyPr wrap="square" rtlCol="0">
              <a:spAutoFit/>
            </a:bodyPr>
            <a:lstStyle/>
            <a:p>
              <a:pPr algn="ctr"/>
              <a:r>
                <a:rPr lang="zh-CN" altLang="en-US" b="1" dirty="0">
                  <a:latin typeface="+mn-ea"/>
                </a:rPr>
                <a:t>攻击者</a:t>
              </a:r>
            </a:p>
          </p:txBody>
        </p:sp>
        <p:sp>
          <p:nvSpPr>
            <p:cNvPr id="14" name="文本框 13">
              <a:extLst>
                <a:ext uri="{FF2B5EF4-FFF2-40B4-BE49-F238E27FC236}">
                  <a16:creationId xmlns:a16="http://schemas.microsoft.com/office/drawing/2014/main" id="{39969ED0-BCFD-FD2D-A288-C24FC7113569}"/>
                </a:ext>
              </a:extLst>
            </p:cNvPr>
            <p:cNvSpPr txBox="1"/>
            <p:nvPr/>
          </p:nvSpPr>
          <p:spPr>
            <a:xfrm>
              <a:off x="2689237" y="2900962"/>
              <a:ext cx="935167" cy="707886"/>
            </a:xfrm>
            <a:prstGeom prst="rect">
              <a:avLst/>
            </a:prstGeom>
            <a:noFill/>
          </p:spPr>
          <p:txBody>
            <a:bodyPr wrap="square" rtlCol="0">
              <a:spAutoFit/>
            </a:bodyPr>
            <a:lstStyle/>
            <a:p>
              <a:r>
                <a:rPr lang="en-US" altLang="zh-CN" sz="2000" b="1" dirty="0"/>
                <a:t>IP</a:t>
              </a:r>
              <a:r>
                <a:rPr lang="en-US" altLang="zh-CN" sz="2000" b="1" baseline="-25000" dirty="0"/>
                <a:t>A</a:t>
              </a:r>
            </a:p>
            <a:p>
              <a:r>
                <a:rPr lang="en-US" altLang="zh-CN" sz="2000" b="1" dirty="0"/>
                <a:t>MAC</a:t>
              </a:r>
              <a:r>
                <a:rPr lang="en-US" altLang="zh-CN" sz="2000" b="1" baseline="-25000" dirty="0"/>
                <a:t>A</a:t>
              </a:r>
              <a:endParaRPr lang="zh-CN" altLang="en-US" sz="2000" b="1" baseline="-25000" dirty="0"/>
            </a:p>
          </p:txBody>
        </p:sp>
        <p:sp>
          <p:nvSpPr>
            <p:cNvPr id="82" name="文本框 81">
              <a:extLst>
                <a:ext uri="{FF2B5EF4-FFF2-40B4-BE49-F238E27FC236}">
                  <a16:creationId xmlns:a16="http://schemas.microsoft.com/office/drawing/2014/main" id="{27D3B478-1366-22B1-369F-0849052874AE}"/>
                </a:ext>
              </a:extLst>
            </p:cNvPr>
            <p:cNvSpPr txBox="1"/>
            <p:nvPr/>
          </p:nvSpPr>
          <p:spPr>
            <a:xfrm>
              <a:off x="8738114" y="2900962"/>
              <a:ext cx="935167" cy="707886"/>
            </a:xfrm>
            <a:prstGeom prst="rect">
              <a:avLst/>
            </a:prstGeom>
            <a:noFill/>
          </p:spPr>
          <p:txBody>
            <a:bodyPr wrap="square" rtlCol="0">
              <a:spAutoFit/>
            </a:bodyPr>
            <a:lstStyle/>
            <a:p>
              <a:r>
                <a:rPr lang="en-US" altLang="zh-CN" sz="2000" b="1" dirty="0"/>
                <a:t>IP</a:t>
              </a:r>
              <a:r>
                <a:rPr lang="en-US" altLang="zh-CN" sz="2000" b="1" baseline="-25000" dirty="0"/>
                <a:t>B</a:t>
              </a:r>
            </a:p>
            <a:p>
              <a:r>
                <a:rPr lang="en-US" altLang="zh-CN" sz="2000" b="1" dirty="0"/>
                <a:t>MAC</a:t>
              </a:r>
              <a:r>
                <a:rPr lang="en-US" altLang="zh-CN" sz="2000" b="1" baseline="-25000" dirty="0"/>
                <a:t>B</a:t>
              </a:r>
              <a:endParaRPr lang="zh-CN" altLang="en-US" sz="2000" b="1" baseline="-25000" dirty="0"/>
            </a:p>
          </p:txBody>
        </p:sp>
        <p:sp>
          <p:nvSpPr>
            <p:cNvPr id="83" name="文本框 82">
              <a:extLst>
                <a:ext uri="{FF2B5EF4-FFF2-40B4-BE49-F238E27FC236}">
                  <a16:creationId xmlns:a16="http://schemas.microsoft.com/office/drawing/2014/main" id="{A8C093C4-8E67-BD10-7F5C-28AF49822DEF}"/>
                </a:ext>
              </a:extLst>
            </p:cNvPr>
            <p:cNvSpPr txBox="1"/>
            <p:nvPr/>
          </p:nvSpPr>
          <p:spPr>
            <a:xfrm>
              <a:off x="6497144" y="4610708"/>
              <a:ext cx="935167" cy="707886"/>
            </a:xfrm>
            <a:prstGeom prst="rect">
              <a:avLst/>
            </a:prstGeom>
            <a:noFill/>
          </p:spPr>
          <p:txBody>
            <a:bodyPr wrap="square" rtlCol="0">
              <a:spAutoFit/>
            </a:bodyPr>
            <a:lstStyle/>
            <a:p>
              <a:r>
                <a:rPr lang="en-US" altLang="zh-CN" sz="2000" b="1" dirty="0"/>
                <a:t>IP</a:t>
              </a:r>
              <a:r>
                <a:rPr lang="en-US" altLang="zh-CN" sz="2000" b="1" baseline="-25000" dirty="0"/>
                <a:t>C</a:t>
              </a:r>
            </a:p>
            <a:p>
              <a:r>
                <a:rPr lang="en-US" altLang="zh-CN" sz="2000" b="1" dirty="0"/>
                <a:t>MAC</a:t>
              </a:r>
              <a:r>
                <a:rPr lang="en-US" altLang="zh-CN" sz="2000" b="1" baseline="-25000" dirty="0"/>
                <a:t>C</a:t>
              </a:r>
              <a:endParaRPr lang="zh-CN" altLang="en-US" sz="2000" b="1" baseline="-25000" dirty="0"/>
            </a:p>
          </p:txBody>
        </p:sp>
      </p:grpSp>
      <p:sp>
        <p:nvSpPr>
          <p:cNvPr id="16" name="文本框 15">
            <a:extLst>
              <a:ext uri="{FF2B5EF4-FFF2-40B4-BE49-F238E27FC236}">
                <a16:creationId xmlns:a16="http://schemas.microsoft.com/office/drawing/2014/main" id="{15B9ED4A-0334-CE41-C61E-09803BFEED48}"/>
              </a:ext>
            </a:extLst>
          </p:cNvPr>
          <p:cNvSpPr txBox="1"/>
          <p:nvPr/>
        </p:nvSpPr>
        <p:spPr>
          <a:xfrm>
            <a:off x="4451395" y="5747970"/>
            <a:ext cx="3289209" cy="369332"/>
          </a:xfrm>
          <a:prstGeom prst="rect">
            <a:avLst/>
          </a:prstGeom>
          <a:noFill/>
        </p:spPr>
        <p:txBody>
          <a:bodyPr wrap="square" rtlCol="0">
            <a:spAutoFit/>
          </a:bodyPr>
          <a:lstStyle/>
          <a:p>
            <a:pPr algn="ctr"/>
            <a:r>
              <a:rPr lang="zh-CN" altLang="en-US" b="1" dirty="0">
                <a:solidFill>
                  <a:schemeClr val="accent5"/>
                </a:solidFill>
              </a:rPr>
              <a:t>希望监听主机</a:t>
            </a:r>
            <a:r>
              <a:rPr lang="en-US" altLang="zh-CN" b="1" dirty="0">
                <a:solidFill>
                  <a:schemeClr val="accent5"/>
                </a:solidFill>
              </a:rPr>
              <a:t>A</a:t>
            </a:r>
            <a:r>
              <a:rPr lang="zh-CN" altLang="en-US" b="1" dirty="0">
                <a:solidFill>
                  <a:schemeClr val="accent5"/>
                </a:solidFill>
              </a:rPr>
              <a:t>和</a:t>
            </a:r>
            <a:r>
              <a:rPr lang="en-US" altLang="zh-CN" b="1" dirty="0">
                <a:solidFill>
                  <a:schemeClr val="accent5"/>
                </a:solidFill>
              </a:rPr>
              <a:t>B</a:t>
            </a:r>
            <a:r>
              <a:rPr lang="zh-CN" altLang="en-US" b="1" dirty="0">
                <a:solidFill>
                  <a:schemeClr val="accent5"/>
                </a:solidFill>
              </a:rPr>
              <a:t>之间的通信</a:t>
            </a:r>
          </a:p>
        </p:txBody>
      </p:sp>
      <p:cxnSp>
        <p:nvCxnSpPr>
          <p:cNvPr id="86" name="直接箭头连接符 85">
            <a:extLst>
              <a:ext uri="{FF2B5EF4-FFF2-40B4-BE49-F238E27FC236}">
                <a16:creationId xmlns:a16="http://schemas.microsoft.com/office/drawing/2014/main" id="{41FB6EBF-F3E5-C238-0B37-8736304376AF}"/>
              </a:ext>
            </a:extLst>
          </p:cNvPr>
          <p:cNvCxnSpPr>
            <a:cxnSpLocks/>
          </p:cNvCxnSpPr>
          <p:nvPr/>
        </p:nvCxnSpPr>
        <p:spPr>
          <a:xfrm flipV="1">
            <a:off x="6563583" y="3567564"/>
            <a:ext cx="1587076" cy="1085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723C6CD3-763A-2701-1BE1-4365ECCFF653}"/>
              </a:ext>
            </a:extLst>
          </p:cNvPr>
          <p:cNvCxnSpPr>
            <a:cxnSpLocks/>
          </p:cNvCxnSpPr>
          <p:nvPr/>
        </p:nvCxnSpPr>
        <p:spPr>
          <a:xfrm>
            <a:off x="4209779" y="3533215"/>
            <a:ext cx="1691061" cy="11200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652AE4E-7460-ACA3-52A8-CF0C3D4F6619}"/>
              </a:ext>
            </a:extLst>
          </p:cNvPr>
          <p:cNvCxnSpPr>
            <a:cxnSpLocks/>
          </p:cNvCxnSpPr>
          <p:nvPr/>
        </p:nvCxnSpPr>
        <p:spPr>
          <a:xfrm>
            <a:off x="4335177" y="3219959"/>
            <a:ext cx="3545767" cy="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5149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left)">
                                      <p:cBhvr>
                                        <p:cTn id="1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6653D84-0B34-73E6-F71D-51C993F35D79}"/>
              </a:ext>
            </a:extLst>
          </p:cNvPr>
          <p:cNvSpPr txBox="1"/>
          <p:nvPr/>
        </p:nvSpPr>
        <p:spPr>
          <a:xfrm>
            <a:off x="3134279" y="2355829"/>
            <a:ext cx="1638071" cy="369332"/>
          </a:xfrm>
          <a:prstGeom prst="rect">
            <a:avLst/>
          </a:prstGeom>
          <a:noFill/>
        </p:spPr>
        <p:txBody>
          <a:bodyPr wrap="square" rtlCol="0">
            <a:spAutoFit/>
          </a:bodyPr>
          <a:lstStyle/>
          <a:p>
            <a:r>
              <a:rPr lang="zh-CN" altLang="en-US" b="1" dirty="0">
                <a:solidFill>
                  <a:schemeClr val="accent1"/>
                </a:solidFill>
              </a:rPr>
              <a:t>误认为</a:t>
            </a:r>
            <a:r>
              <a:rPr lang="en-US" altLang="zh-CN" b="1" dirty="0">
                <a:solidFill>
                  <a:schemeClr val="accent1"/>
                </a:solidFill>
              </a:rPr>
              <a:t>C</a:t>
            </a:r>
            <a:r>
              <a:rPr lang="zh-CN" altLang="en-US" b="1" dirty="0">
                <a:solidFill>
                  <a:schemeClr val="accent1"/>
                </a:solidFill>
              </a:rPr>
              <a:t>就是</a:t>
            </a:r>
            <a:r>
              <a:rPr lang="en-US" altLang="zh-CN" b="1" dirty="0">
                <a:solidFill>
                  <a:schemeClr val="accent1"/>
                </a:solidFill>
              </a:rPr>
              <a:t>B</a:t>
            </a:r>
            <a:endParaRPr lang="zh-CN" altLang="en-US" b="1" dirty="0">
              <a:solidFill>
                <a:schemeClr val="accent1"/>
              </a:solidFill>
            </a:endParaRPr>
          </a:p>
        </p:txBody>
      </p:sp>
      <p:sp>
        <p:nvSpPr>
          <p:cNvPr id="87" name="文本框 86">
            <a:extLst>
              <a:ext uri="{FF2B5EF4-FFF2-40B4-BE49-F238E27FC236}">
                <a16:creationId xmlns:a16="http://schemas.microsoft.com/office/drawing/2014/main" id="{A4375F21-4B29-C65F-6D6B-5D19DD203D54}"/>
              </a:ext>
            </a:extLst>
          </p:cNvPr>
          <p:cNvSpPr txBox="1"/>
          <p:nvPr/>
        </p:nvSpPr>
        <p:spPr>
          <a:xfrm>
            <a:off x="7541131" y="2355829"/>
            <a:ext cx="1638071" cy="369332"/>
          </a:xfrm>
          <a:prstGeom prst="rect">
            <a:avLst/>
          </a:prstGeom>
          <a:noFill/>
        </p:spPr>
        <p:txBody>
          <a:bodyPr wrap="square" rtlCol="0">
            <a:spAutoFit/>
          </a:bodyPr>
          <a:lstStyle/>
          <a:p>
            <a:r>
              <a:rPr lang="zh-CN" altLang="en-US" b="1" dirty="0">
                <a:solidFill>
                  <a:schemeClr val="accent1"/>
                </a:solidFill>
              </a:rPr>
              <a:t>误认为</a:t>
            </a:r>
            <a:r>
              <a:rPr lang="en-US" altLang="zh-CN" b="1" dirty="0">
                <a:solidFill>
                  <a:schemeClr val="accent1"/>
                </a:solidFill>
              </a:rPr>
              <a:t>C</a:t>
            </a:r>
            <a:r>
              <a:rPr lang="zh-CN" altLang="en-US" b="1" dirty="0">
                <a:solidFill>
                  <a:schemeClr val="accent1"/>
                </a:solidFill>
              </a:rPr>
              <a:t>就是</a:t>
            </a:r>
            <a:r>
              <a:rPr lang="en-US" altLang="zh-CN" b="1" dirty="0">
                <a:solidFill>
                  <a:schemeClr val="accent1"/>
                </a:solidFill>
              </a:rPr>
              <a:t>A</a:t>
            </a:r>
            <a:endParaRPr lang="zh-CN" altLang="en-US" b="1" dirty="0">
              <a:solidFill>
                <a:schemeClr val="accent1"/>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84" name="矩形 83">
            <a:extLst>
              <a:ext uri="{FF2B5EF4-FFF2-40B4-BE49-F238E27FC236}">
                <a16:creationId xmlns:a16="http://schemas.microsoft.com/office/drawing/2014/main" id="{01F1D9D1-7436-0C77-9CD5-728875221DD5}"/>
              </a:ext>
            </a:extLst>
          </p:cNvPr>
          <p:cNvSpPr/>
          <p:nvPr/>
        </p:nvSpPr>
        <p:spPr>
          <a:xfrm>
            <a:off x="8889639" y="1442507"/>
            <a:ext cx="2608102"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grpSp>
        <p:nvGrpSpPr>
          <p:cNvPr id="15" name="组合 14">
            <a:extLst>
              <a:ext uri="{FF2B5EF4-FFF2-40B4-BE49-F238E27FC236}">
                <a16:creationId xmlns:a16="http://schemas.microsoft.com/office/drawing/2014/main" id="{C3850A07-C8F2-2889-6D7C-428873811EE2}"/>
              </a:ext>
            </a:extLst>
          </p:cNvPr>
          <p:cNvGrpSpPr/>
          <p:nvPr/>
        </p:nvGrpSpPr>
        <p:grpSpPr>
          <a:xfrm>
            <a:off x="2689237" y="2802105"/>
            <a:ext cx="6984044" cy="2791977"/>
            <a:chOff x="2689237" y="2802105"/>
            <a:chExt cx="6984044" cy="2791977"/>
          </a:xfrm>
        </p:grpSpPr>
        <p:grpSp>
          <p:nvGrpSpPr>
            <p:cNvPr id="5" name="组合 4">
              <a:extLst>
                <a:ext uri="{FF2B5EF4-FFF2-40B4-BE49-F238E27FC236}">
                  <a16:creationId xmlns:a16="http://schemas.microsoft.com/office/drawing/2014/main" id="{39BD31B6-6D85-3666-ED21-995A36296BCD}"/>
                </a:ext>
              </a:extLst>
            </p:cNvPr>
            <p:cNvGrpSpPr/>
            <p:nvPr/>
          </p:nvGrpSpPr>
          <p:grpSpPr>
            <a:xfrm>
              <a:off x="3453886" y="2802105"/>
              <a:ext cx="755893" cy="731110"/>
              <a:chOff x="2480893" y="2965872"/>
              <a:chExt cx="755893" cy="731110"/>
            </a:xfrm>
          </p:grpSpPr>
          <p:pic>
            <p:nvPicPr>
              <p:cNvPr id="70" name="图形 69">
                <a:extLst>
                  <a:ext uri="{FF2B5EF4-FFF2-40B4-BE49-F238E27FC236}">
                    <a16:creationId xmlns:a16="http://schemas.microsoft.com/office/drawing/2014/main" id="{C3EB633B-A766-CB70-6D50-27B3822E65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0893" y="2965872"/>
                <a:ext cx="755893" cy="731110"/>
              </a:xfrm>
              <a:prstGeom prst="rect">
                <a:avLst/>
              </a:prstGeom>
            </p:spPr>
          </p:pic>
          <p:sp>
            <p:nvSpPr>
              <p:cNvPr id="59" name="文本框 58">
                <a:extLst>
                  <a:ext uri="{FF2B5EF4-FFF2-40B4-BE49-F238E27FC236}">
                    <a16:creationId xmlns:a16="http://schemas.microsoft.com/office/drawing/2014/main" id="{68EF1EB4-5867-CBAE-CFFA-1ED71E3D0F07}"/>
                  </a:ext>
                </a:extLst>
              </p:cNvPr>
              <p:cNvSpPr txBox="1"/>
              <p:nvPr/>
            </p:nvSpPr>
            <p:spPr>
              <a:xfrm>
                <a:off x="2821930" y="3049340"/>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grpSp>
        <p:grpSp>
          <p:nvGrpSpPr>
            <p:cNvPr id="9" name="组合 8">
              <a:extLst>
                <a:ext uri="{FF2B5EF4-FFF2-40B4-BE49-F238E27FC236}">
                  <a16:creationId xmlns:a16="http://schemas.microsoft.com/office/drawing/2014/main" id="{AAC464A7-E814-71A0-7217-26F2FAA16FF6}"/>
                </a:ext>
              </a:extLst>
            </p:cNvPr>
            <p:cNvGrpSpPr/>
            <p:nvPr/>
          </p:nvGrpSpPr>
          <p:grpSpPr>
            <a:xfrm>
              <a:off x="7982221" y="2802105"/>
              <a:ext cx="755893" cy="731110"/>
              <a:chOff x="7887573" y="2174877"/>
              <a:chExt cx="755893" cy="731110"/>
            </a:xfrm>
          </p:grpSpPr>
          <p:pic>
            <p:nvPicPr>
              <p:cNvPr id="74" name="图形 73">
                <a:extLst>
                  <a:ext uri="{FF2B5EF4-FFF2-40B4-BE49-F238E27FC236}">
                    <a16:creationId xmlns:a16="http://schemas.microsoft.com/office/drawing/2014/main" id="{58E3F249-A648-F86D-9926-83C3BCA985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3" y="2174877"/>
                <a:ext cx="755893" cy="731110"/>
              </a:xfrm>
              <a:prstGeom prst="rect">
                <a:avLst/>
              </a:prstGeom>
            </p:spPr>
          </p:pic>
          <p:sp>
            <p:nvSpPr>
              <p:cNvPr id="62" name="文本框 61">
                <a:extLst>
                  <a:ext uri="{FF2B5EF4-FFF2-40B4-BE49-F238E27FC236}">
                    <a16:creationId xmlns:a16="http://schemas.microsoft.com/office/drawing/2014/main" id="{942A9800-5189-49AA-9AA8-6FFA60D7C213}"/>
                  </a:ext>
                </a:extLst>
              </p:cNvPr>
              <p:cNvSpPr txBox="1"/>
              <p:nvPr/>
            </p:nvSpPr>
            <p:spPr>
              <a:xfrm>
                <a:off x="8220517" y="2248577"/>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grpSp>
        <p:grpSp>
          <p:nvGrpSpPr>
            <p:cNvPr id="12" name="组合 11">
              <a:extLst>
                <a:ext uri="{FF2B5EF4-FFF2-40B4-BE49-F238E27FC236}">
                  <a16:creationId xmlns:a16="http://schemas.microsoft.com/office/drawing/2014/main" id="{635F5BF5-C962-6787-4619-FEA6C09A4276}"/>
                </a:ext>
              </a:extLst>
            </p:cNvPr>
            <p:cNvGrpSpPr/>
            <p:nvPr/>
          </p:nvGrpSpPr>
          <p:grpSpPr>
            <a:xfrm>
              <a:off x="5718054" y="4417737"/>
              <a:ext cx="755893" cy="731110"/>
              <a:chOff x="7887572" y="4022390"/>
              <a:chExt cx="755893" cy="731110"/>
            </a:xfrm>
          </p:grpSpPr>
          <p:pic>
            <p:nvPicPr>
              <p:cNvPr id="75" name="图形 74">
                <a:extLst>
                  <a:ext uri="{FF2B5EF4-FFF2-40B4-BE49-F238E27FC236}">
                    <a16:creationId xmlns:a16="http://schemas.microsoft.com/office/drawing/2014/main" id="{7E1DDA48-52F8-586B-828E-19C07B4516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572" y="4022390"/>
                <a:ext cx="755893" cy="731110"/>
              </a:xfrm>
              <a:prstGeom prst="rect">
                <a:avLst/>
              </a:prstGeom>
            </p:spPr>
          </p:pic>
          <p:sp>
            <p:nvSpPr>
              <p:cNvPr id="63" name="文本框 62">
                <a:extLst>
                  <a:ext uri="{FF2B5EF4-FFF2-40B4-BE49-F238E27FC236}">
                    <a16:creationId xmlns:a16="http://schemas.microsoft.com/office/drawing/2014/main" id="{5E04ACF0-F356-24DE-8536-47621F7B82EA}"/>
                  </a:ext>
                </a:extLst>
              </p:cNvPr>
              <p:cNvSpPr txBox="1"/>
              <p:nvPr/>
            </p:nvSpPr>
            <p:spPr>
              <a:xfrm>
                <a:off x="8220517" y="4098293"/>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sp>
          <p:nvSpPr>
            <p:cNvPr id="81" name="文本框 80">
              <a:extLst>
                <a:ext uri="{FF2B5EF4-FFF2-40B4-BE49-F238E27FC236}">
                  <a16:creationId xmlns:a16="http://schemas.microsoft.com/office/drawing/2014/main" id="{A5E378E0-C7A2-8A5A-F5A4-EAA007951F95}"/>
                </a:ext>
              </a:extLst>
            </p:cNvPr>
            <p:cNvSpPr txBox="1"/>
            <p:nvPr/>
          </p:nvSpPr>
          <p:spPr>
            <a:xfrm>
              <a:off x="5628416" y="5224750"/>
              <a:ext cx="935167" cy="369332"/>
            </a:xfrm>
            <a:prstGeom prst="rect">
              <a:avLst/>
            </a:prstGeom>
            <a:noFill/>
          </p:spPr>
          <p:txBody>
            <a:bodyPr wrap="square" rtlCol="0">
              <a:spAutoFit/>
            </a:bodyPr>
            <a:lstStyle/>
            <a:p>
              <a:pPr algn="ctr"/>
              <a:r>
                <a:rPr lang="zh-CN" altLang="en-US" b="1" dirty="0">
                  <a:latin typeface="+mn-ea"/>
                </a:rPr>
                <a:t>攻击者</a:t>
              </a:r>
            </a:p>
          </p:txBody>
        </p:sp>
        <p:sp>
          <p:nvSpPr>
            <p:cNvPr id="14" name="文本框 13">
              <a:extLst>
                <a:ext uri="{FF2B5EF4-FFF2-40B4-BE49-F238E27FC236}">
                  <a16:creationId xmlns:a16="http://schemas.microsoft.com/office/drawing/2014/main" id="{39969ED0-BCFD-FD2D-A288-C24FC7113569}"/>
                </a:ext>
              </a:extLst>
            </p:cNvPr>
            <p:cNvSpPr txBox="1"/>
            <p:nvPr/>
          </p:nvSpPr>
          <p:spPr>
            <a:xfrm>
              <a:off x="2689237" y="2900962"/>
              <a:ext cx="935167" cy="707886"/>
            </a:xfrm>
            <a:prstGeom prst="rect">
              <a:avLst/>
            </a:prstGeom>
            <a:noFill/>
          </p:spPr>
          <p:txBody>
            <a:bodyPr wrap="square" rtlCol="0">
              <a:spAutoFit/>
            </a:bodyPr>
            <a:lstStyle/>
            <a:p>
              <a:r>
                <a:rPr lang="en-US" altLang="zh-CN" sz="2000" b="1" dirty="0"/>
                <a:t>IP</a:t>
              </a:r>
              <a:r>
                <a:rPr lang="en-US" altLang="zh-CN" sz="2000" b="1" baseline="-25000" dirty="0"/>
                <a:t>A</a:t>
              </a:r>
            </a:p>
            <a:p>
              <a:r>
                <a:rPr lang="en-US" altLang="zh-CN" sz="2000" b="1" dirty="0"/>
                <a:t>MAC</a:t>
              </a:r>
              <a:r>
                <a:rPr lang="en-US" altLang="zh-CN" sz="2000" b="1" baseline="-25000" dirty="0"/>
                <a:t>A</a:t>
              </a:r>
              <a:endParaRPr lang="zh-CN" altLang="en-US" sz="2000" b="1" baseline="-25000" dirty="0"/>
            </a:p>
          </p:txBody>
        </p:sp>
        <p:sp>
          <p:nvSpPr>
            <p:cNvPr id="82" name="文本框 81">
              <a:extLst>
                <a:ext uri="{FF2B5EF4-FFF2-40B4-BE49-F238E27FC236}">
                  <a16:creationId xmlns:a16="http://schemas.microsoft.com/office/drawing/2014/main" id="{27D3B478-1366-22B1-369F-0849052874AE}"/>
                </a:ext>
              </a:extLst>
            </p:cNvPr>
            <p:cNvSpPr txBox="1"/>
            <p:nvPr/>
          </p:nvSpPr>
          <p:spPr>
            <a:xfrm>
              <a:off x="8738114" y="2900962"/>
              <a:ext cx="935167" cy="707886"/>
            </a:xfrm>
            <a:prstGeom prst="rect">
              <a:avLst/>
            </a:prstGeom>
            <a:noFill/>
          </p:spPr>
          <p:txBody>
            <a:bodyPr wrap="square" rtlCol="0">
              <a:spAutoFit/>
            </a:bodyPr>
            <a:lstStyle/>
            <a:p>
              <a:r>
                <a:rPr lang="en-US" altLang="zh-CN" sz="2000" b="1" dirty="0"/>
                <a:t>IP</a:t>
              </a:r>
              <a:r>
                <a:rPr lang="en-US" altLang="zh-CN" sz="2000" b="1" baseline="-25000" dirty="0"/>
                <a:t>B</a:t>
              </a:r>
            </a:p>
            <a:p>
              <a:r>
                <a:rPr lang="en-US" altLang="zh-CN" sz="2000" b="1" dirty="0"/>
                <a:t>MAC</a:t>
              </a:r>
              <a:r>
                <a:rPr lang="en-US" altLang="zh-CN" sz="2000" b="1" baseline="-25000" dirty="0"/>
                <a:t>B</a:t>
              </a:r>
              <a:endParaRPr lang="zh-CN" altLang="en-US" sz="2000" b="1" baseline="-25000" dirty="0"/>
            </a:p>
          </p:txBody>
        </p:sp>
        <p:sp>
          <p:nvSpPr>
            <p:cNvPr id="83" name="文本框 82">
              <a:extLst>
                <a:ext uri="{FF2B5EF4-FFF2-40B4-BE49-F238E27FC236}">
                  <a16:creationId xmlns:a16="http://schemas.microsoft.com/office/drawing/2014/main" id="{A8C093C4-8E67-BD10-7F5C-28AF49822DEF}"/>
                </a:ext>
              </a:extLst>
            </p:cNvPr>
            <p:cNvSpPr txBox="1"/>
            <p:nvPr/>
          </p:nvSpPr>
          <p:spPr>
            <a:xfrm>
              <a:off x="6497144" y="4610708"/>
              <a:ext cx="935167" cy="707886"/>
            </a:xfrm>
            <a:prstGeom prst="rect">
              <a:avLst/>
            </a:prstGeom>
            <a:noFill/>
          </p:spPr>
          <p:txBody>
            <a:bodyPr wrap="square" rtlCol="0">
              <a:spAutoFit/>
            </a:bodyPr>
            <a:lstStyle/>
            <a:p>
              <a:r>
                <a:rPr lang="en-US" altLang="zh-CN" sz="2000" b="1" dirty="0"/>
                <a:t>IP</a:t>
              </a:r>
              <a:r>
                <a:rPr lang="en-US" altLang="zh-CN" sz="2000" b="1" baseline="-25000" dirty="0"/>
                <a:t>C</a:t>
              </a:r>
            </a:p>
            <a:p>
              <a:r>
                <a:rPr lang="en-US" altLang="zh-CN" sz="2000" b="1" dirty="0"/>
                <a:t>MAC</a:t>
              </a:r>
              <a:r>
                <a:rPr lang="en-US" altLang="zh-CN" sz="2000" b="1" baseline="-25000" dirty="0"/>
                <a:t>C</a:t>
              </a:r>
              <a:endParaRPr lang="zh-CN" altLang="en-US" sz="2000" b="1" baseline="-25000" dirty="0"/>
            </a:p>
          </p:txBody>
        </p:sp>
      </p:grpSp>
      <p:sp>
        <p:nvSpPr>
          <p:cNvPr id="16" name="文本框 15">
            <a:extLst>
              <a:ext uri="{FF2B5EF4-FFF2-40B4-BE49-F238E27FC236}">
                <a16:creationId xmlns:a16="http://schemas.microsoft.com/office/drawing/2014/main" id="{15B9ED4A-0334-CE41-C61E-09803BFEED48}"/>
              </a:ext>
            </a:extLst>
          </p:cNvPr>
          <p:cNvSpPr txBox="1"/>
          <p:nvPr/>
        </p:nvSpPr>
        <p:spPr>
          <a:xfrm>
            <a:off x="4451395" y="5747970"/>
            <a:ext cx="3289209" cy="369332"/>
          </a:xfrm>
          <a:prstGeom prst="rect">
            <a:avLst/>
          </a:prstGeom>
          <a:noFill/>
        </p:spPr>
        <p:txBody>
          <a:bodyPr wrap="square" rtlCol="0">
            <a:spAutoFit/>
          </a:bodyPr>
          <a:lstStyle/>
          <a:p>
            <a:pPr algn="ctr"/>
            <a:r>
              <a:rPr lang="zh-CN" altLang="en-US" b="1" dirty="0">
                <a:solidFill>
                  <a:schemeClr val="accent5"/>
                </a:solidFill>
              </a:rPr>
              <a:t>希望监听主机</a:t>
            </a:r>
            <a:r>
              <a:rPr lang="en-US" altLang="zh-CN" b="1" dirty="0">
                <a:solidFill>
                  <a:schemeClr val="accent5"/>
                </a:solidFill>
              </a:rPr>
              <a:t>A</a:t>
            </a:r>
            <a:r>
              <a:rPr lang="zh-CN" altLang="en-US" b="1" dirty="0">
                <a:solidFill>
                  <a:schemeClr val="accent5"/>
                </a:solidFill>
              </a:rPr>
              <a:t>和</a:t>
            </a:r>
            <a:r>
              <a:rPr lang="en-US" altLang="zh-CN" b="1" dirty="0">
                <a:solidFill>
                  <a:schemeClr val="accent5"/>
                </a:solidFill>
              </a:rPr>
              <a:t>B</a:t>
            </a:r>
            <a:r>
              <a:rPr lang="zh-CN" altLang="en-US" b="1" dirty="0">
                <a:solidFill>
                  <a:schemeClr val="accent5"/>
                </a:solidFill>
              </a:rPr>
              <a:t>之间的通信</a:t>
            </a:r>
          </a:p>
        </p:txBody>
      </p:sp>
      <p:cxnSp>
        <p:nvCxnSpPr>
          <p:cNvPr id="10" name="直接箭头连接符 9">
            <a:extLst>
              <a:ext uri="{FF2B5EF4-FFF2-40B4-BE49-F238E27FC236}">
                <a16:creationId xmlns:a16="http://schemas.microsoft.com/office/drawing/2014/main" id="{7D7539B4-A9F3-20F0-30E8-EFEB0CB422B3}"/>
              </a:ext>
            </a:extLst>
          </p:cNvPr>
          <p:cNvCxnSpPr/>
          <p:nvPr/>
        </p:nvCxnSpPr>
        <p:spPr>
          <a:xfrm flipH="1">
            <a:off x="4308863" y="3245137"/>
            <a:ext cx="3486561" cy="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533D803-D91D-EEAF-C27F-715276AF807B}"/>
              </a:ext>
            </a:extLst>
          </p:cNvPr>
          <p:cNvCxnSpPr>
            <a:cxnSpLocks/>
          </p:cNvCxnSpPr>
          <p:nvPr/>
        </p:nvCxnSpPr>
        <p:spPr>
          <a:xfrm flipH="1">
            <a:off x="6497144" y="3533215"/>
            <a:ext cx="1673250" cy="960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BE5B70D-E049-32D9-AF1F-6E3E0131F910}"/>
              </a:ext>
            </a:extLst>
          </p:cNvPr>
          <p:cNvCxnSpPr>
            <a:cxnSpLocks/>
          </p:cNvCxnSpPr>
          <p:nvPr/>
        </p:nvCxnSpPr>
        <p:spPr>
          <a:xfrm flipH="1" flipV="1">
            <a:off x="4058883" y="3486561"/>
            <a:ext cx="1841957" cy="10070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D39DDAF-645A-4675-4D92-D3FA87F5024D}"/>
              </a:ext>
            </a:extLst>
          </p:cNvPr>
          <p:cNvSpPr txBox="1"/>
          <p:nvPr/>
        </p:nvSpPr>
        <p:spPr>
          <a:xfrm>
            <a:off x="5451207" y="3916126"/>
            <a:ext cx="1466987" cy="369332"/>
          </a:xfrm>
          <a:prstGeom prst="rect">
            <a:avLst/>
          </a:prstGeom>
          <a:noFill/>
        </p:spPr>
        <p:txBody>
          <a:bodyPr wrap="square" rtlCol="0">
            <a:spAutoFit/>
          </a:bodyPr>
          <a:lstStyle/>
          <a:p>
            <a:pPr algn="ctr"/>
            <a:r>
              <a:rPr lang="zh-CN" altLang="en-US" b="1" dirty="0">
                <a:solidFill>
                  <a:schemeClr val="accent1"/>
                </a:solidFill>
              </a:rPr>
              <a:t>中间人攻击</a:t>
            </a:r>
          </a:p>
        </p:txBody>
      </p:sp>
      <p:sp>
        <p:nvSpPr>
          <p:cNvPr id="21" name="矩形 20">
            <a:extLst>
              <a:ext uri="{FF2B5EF4-FFF2-40B4-BE49-F238E27FC236}">
                <a16:creationId xmlns:a16="http://schemas.microsoft.com/office/drawing/2014/main" id="{2844F2CE-068E-A4FC-E142-1EDAA762AEC3}"/>
              </a:ext>
            </a:extLst>
          </p:cNvPr>
          <p:cNvSpPr/>
          <p:nvPr/>
        </p:nvSpPr>
        <p:spPr>
          <a:xfrm>
            <a:off x="7982221" y="3916126"/>
            <a:ext cx="3774298" cy="2190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latin typeface="+mn-ea"/>
              </a:rPr>
              <a:t>         如果网络中的所有主机都被攻击者进行了</a:t>
            </a:r>
            <a:r>
              <a:rPr lang="en-US" altLang="zh-CN" b="1" dirty="0">
                <a:latin typeface="+mn-ea"/>
              </a:rPr>
              <a:t>ARP</a:t>
            </a:r>
            <a:r>
              <a:rPr lang="zh-CN" altLang="en-US" b="1" dirty="0">
                <a:latin typeface="+mn-ea"/>
              </a:rPr>
              <a:t>欺骗，则攻击者就将自己</a:t>
            </a:r>
            <a:r>
              <a:rPr lang="zh-CN" altLang="en-US" b="1" dirty="0">
                <a:solidFill>
                  <a:schemeClr val="tx1"/>
                </a:solidFill>
                <a:highlight>
                  <a:srgbClr val="FFFF00"/>
                </a:highlight>
                <a:latin typeface="+mn-ea"/>
              </a:rPr>
              <a:t>伪装成了路由器</a:t>
            </a:r>
            <a:r>
              <a:rPr lang="zh-CN" altLang="en-US" b="1" dirty="0">
                <a:latin typeface="+mn-ea"/>
              </a:rPr>
              <a:t>，从而可以监听到网络中的所有通信，这对网络安全造成了极大的危害。</a:t>
            </a:r>
          </a:p>
        </p:txBody>
      </p:sp>
    </p:spTree>
    <p:custDataLst>
      <p:tags r:id="rId1"/>
    </p:custDataLst>
    <p:extLst>
      <p:ext uri="{BB962C8B-B14F-4D97-AF65-F5344CB8AC3E}">
        <p14:creationId xmlns:p14="http://schemas.microsoft.com/office/powerpoint/2010/main" val="311343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righ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p:tgtEl>
                                          <p:spTgt spid="20"/>
                                        </p:tgtEl>
                                        <p:attrNameLst>
                                          <p:attrName>ppt_y</p:attrName>
                                        </p:attrNameLst>
                                      </p:cBhvr>
                                      <p:tavLst>
                                        <p:tav tm="0">
                                          <p:val>
                                            <p:strVal val="#ppt_y+#ppt_h*1.125000"/>
                                          </p:val>
                                        </p:tav>
                                        <p:tav tm="100000">
                                          <p:val>
                                            <p:strVal val="#ppt_y"/>
                                          </p:val>
                                        </p:tav>
                                      </p:tavLst>
                                    </p:anim>
                                    <p:animEffect transition="in" filter="wipe(up)">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3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800" decel="100000"/>
                                        <p:tgtEl>
                                          <p:spTgt spid="21"/>
                                        </p:tgtEl>
                                      </p:cBhvr>
                                    </p:animEffect>
                                    <p:anim calcmode="lin" valueType="num">
                                      <p:cBhvr>
                                        <p:cTn id="29" dur="800" decel="100000" fill="hold"/>
                                        <p:tgtEl>
                                          <p:spTgt spid="21"/>
                                        </p:tgtEl>
                                        <p:attrNameLst>
                                          <p:attrName>style.rotation</p:attrName>
                                        </p:attrNameLst>
                                      </p:cBhvr>
                                      <p:tavLst>
                                        <p:tav tm="0">
                                          <p:val>
                                            <p:fltVal val="-90"/>
                                          </p:val>
                                        </p:tav>
                                        <p:tav tm="100000">
                                          <p:val>
                                            <p:fltVal val="0"/>
                                          </p:val>
                                        </p:tav>
                                      </p:tavLst>
                                    </p:anim>
                                    <p:anim calcmode="lin" valueType="num">
                                      <p:cBhvr>
                                        <p:cTn id="30" dur="800" decel="100000" fill="hold"/>
                                        <p:tgtEl>
                                          <p:spTgt spid="21"/>
                                        </p:tgtEl>
                                        <p:attrNameLst>
                                          <p:attrName>ppt_x</p:attrName>
                                        </p:attrNameLst>
                                      </p:cBhvr>
                                      <p:tavLst>
                                        <p:tav tm="0">
                                          <p:val>
                                            <p:strVal val="#ppt_x+0.4"/>
                                          </p:val>
                                        </p:tav>
                                        <p:tav tm="100000">
                                          <p:val>
                                            <p:strVal val="#ppt_x-0.05"/>
                                          </p:val>
                                        </p:tav>
                                      </p:tavLst>
                                    </p:anim>
                                    <p:anim calcmode="lin" valueType="num">
                                      <p:cBhvr>
                                        <p:cTn id="31" dur="800" decel="100000" fill="hold"/>
                                        <p:tgtEl>
                                          <p:spTgt spid="21"/>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网络监听</a:t>
              </a:r>
            </a:p>
          </p:txBody>
        </p:sp>
      </p:grpSp>
      <p:sp>
        <p:nvSpPr>
          <p:cNvPr id="8" name="矩形 7">
            <a:extLst>
              <a:ext uri="{FF2B5EF4-FFF2-40B4-BE49-F238E27FC236}">
                <a16:creationId xmlns:a16="http://schemas.microsoft.com/office/drawing/2014/main" id="{A7D84B3F-B3D4-5A80-54C3-0360D395798C}"/>
              </a:ext>
            </a:extLst>
          </p:cNvPr>
          <p:cNvSpPr/>
          <p:nvPr/>
        </p:nvSpPr>
        <p:spPr>
          <a:xfrm>
            <a:off x="694261" y="1442507"/>
            <a:ext cx="2608102"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分组嗅探器</a:t>
            </a:r>
          </a:p>
        </p:txBody>
      </p:sp>
      <p:sp>
        <p:nvSpPr>
          <p:cNvPr id="45" name="矩形 44">
            <a:extLst>
              <a:ext uri="{FF2B5EF4-FFF2-40B4-BE49-F238E27FC236}">
                <a16:creationId xmlns:a16="http://schemas.microsoft.com/office/drawing/2014/main" id="{70C6F8A4-CC9D-94B0-8A1A-9A4B773C706C}"/>
              </a:ext>
            </a:extLst>
          </p:cNvPr>
          <p:cNvSpPr/>
          <p:nvPr/>
        </p:nvSpPr>
        <p:spPr>
          <a:xfrm>
            <a:off x="4791950" y="1442507"/>
            <a:ext cx="2608102"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交换机毒化攻击</a:t>
            </a:r>
          </a:p>
        </p:txBody>
      </p:sp>
      <p:sp>
        <p:nvSpPr>
          <p:cNvPr id="46" name="矩形 45">
            <a:extLst>
              <a:ext uri="{FF2B5EF4-FFF2-40B4-BE49-F238E27FC236}">
                <a16:creationId xmlns:a16="http://schemas.microsoft.com/office/drawing/2014/main" id="{303D4487-56A5-E1AC-3F4D-35DCA93219CA}"/>
              </a:ext>
            </a:extLst>
          </p:cNvPr>
          <p:cNvSpPr/>
          <p:nvPr/>
        </p:nvSpPr>
        <p:spPr>
          <a:xfrm>
            <a:off x="8889639" y="1442507"/>
            <a:ext cx="2608102"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sp>
        <p:nvSpPr>
          <p:cNvPr id="84" name="矩形 83">
            <a:extLst>
              <a:ext uri="{FF2B5EF4-FFF2-40B4-BE49-F238E27FC236}">
                <a16:creationId xmlns:a16="http://schemas.microsoft.com/office/drawing/2014/main" id="{01F1D9D1-7436-0C77-9CD5-728875221DD5}"/>
              </a:ext>
            </a:extLst>
          </p:cNvPr>
          <p:cNvSpPr/>
          <p:nvPr/>
        </p:nvSpPr>
        <p:spPr>
          <a:xfrm>
            <a:off x="8889639" y="1442507"/>
            <a:ext cx="2608102"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ARP</a:t>
            </a:r>
            <a:r>
              <a:rPr lang="zh-CN" altLang="en-US" b="1" dirty="0"/>
              <a:t>欺骗</a:t>
            </a:r>
          </a:p>
        </p:txBody>
      </p:sp>
      <p:grpSp>
        <p:nvGrpSpPr>
          <p:cNvPr id="17" name="组合 16">
            <a:extLst>
              <a:ext uri="{FF2B5EF4-FFF2-40B4-BE49-F238E27FC236}">
                <a16:creationId xmlns:a16="http://schemas.microsoft.com/office/drawing/2014/main" id="{38CF7E89-EEC8-B859-BDDE-850FD79B4B0E}"/>
              </a:ext>
            </a:extLst>
          </p:cNvPr>
          <p:cNvGrpSpPr/>
          <p:nvPr/>
        </p:nvGrpSpPr>
        <p:grpSpPr>
          <a:xfrm>
            <a:off x="933106" y="1893349"/>
            <a:ext cx="10325788" cy="1087255"/>
            <a:chOff x="933106" y="1893349"/>
            <a:chExt cx="10325788" cy="1087255"/>
          </a:xfrm>
        </p:grpSpPr>
        <p:sp>
          <p:nvSpPr>
            <p:cNvPr id="33" name="矩形 32">
              <a:extLst>
                <a:ext uri="{FF2B5EF4-FFF2-40B4-BE49-F238E27FC236}">
                  <a16:creationId xmlns:a16="http://schemas.microsoft.com/office/drawing/2014/main" id="{0B099C5F-D4EC-EF0C-F4EA-2464AF5492A7}"/>
                </a:ext>
              </a:extLst>
            </p:cNvPr>
            <p:cNvSpPr/>
            <p:nvPr/>
          </p:nvSpPr>
          <p:spPr>
            <a:xfrm>
              <a:off x="933106" y="2529761"/>
              <a:ext cx="10325788" cy="4508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防范上述各种类型的网络监听，可采取以下措施</a:t>
              </a:r>
            </a:p>
          </p:txBody>
        </p:sp>
        <p:cxnSp>
          <p:nvCxnSpPr>
            <p:cNvPr id="35" name="连接符: 肘形 34">
              <a:extLst>
                <a:ext uri="{FF2B5EF4-FFF2-40B4-BE49-F238E27FC236}">
                  <a16:creationId xmlns:a16="http://schemas.microsoft.com/office/drawing/2014/main" id="{D568F979-FA54-B1ED-5BD4-6A102D015138}"/>
                </a:ext>
              </a:extLst>
            </p:cNvPr>
            <p:cNvCxnSpPr>
              <a:cxnSpLocks/>
              <a:stCxn id="8" idx="2"/>
              <a:endCxn id="33" idx="0"/>
            </p:cNvCxnSpPr>
            <p:nvPr/>
          </p:nvCxnSpPr>
          <p:spPr>
            <a:xfrm rot="16200000" flipH="1">
              <a:off x="3728951" y="162711"/>
              <a:ext cx="636411" cy="4097688"/>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1BA22A1F-4639-69F1-F422-89B3C0FAAA30}"/>
                </a:ext>
              </a:extLst>
            </p:cNvPr>
            <p:cNvCxnSpPr>
              <a:cxnSpLocks/>
              <a:stCxn id="45" idx="2"/>
              <a:endCxn id="33" idx="0"/>
            </p:cNvCxnSpPr>
            <p:nvPr/>
          </p:nvCxnSpPr>
          <p:spPr>
            <a:xfrm rot="5400000">
              <a:off x="5777796" y="2211555"/>
              <a:ext cx="636411"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7AF82616-BC9E-9013-95D0-F2F3B7E10CB2}"/>
                </a:ext>
              </a:extLst>
            </p:cNvPr>
            <p:cNvCxnSpPr>
              <a:cxnSpLocks/>
              <a:stCxn id="84" idx="2"/>
              <a:endCxn id="33" idx="0"/>
            </p:cNvCxnSpPr>
            <p:nvPr/>
          </p:nvCxnSpPr>
          <p:spPr>
            <a:xfrm rot="5400000">
              <a:off x="7826640" y="162710"/>
              <a:ext cx="636411" cy="4097690"/>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C0599082-EF47-434C-7710-68A81739E78E}"/>
              </a:ext>
            </a:extLst>
          </p:cNvPr>
          <p:cNvSpPr/>
          <p:nvPr/>
        </p:nvSpPr>
        <p:spPr>
          <a:xfrm>
            <a:off x="933106" y="2978158"/>
            <a:ext cx="10325788" cy="2725330"/>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40" name="椭圆 39">
            <a:extLst>
              <a:ext uri="{FF2B5EF4-FFF2-40B4-BE49-F238E27FC236}">
                <a16:creationId xmlns:a16="http://schemas.microsoft.com/office/drawing/2014/main" id="{2EC71451-516B-9249-7650-76B2F104F9F2}"/>
              </a:ext>
            </a:extLst>
          </p:cNvPr>
          <p:cNvSpPr/>
          <p:nvPr/>
        </p:nvSpPr>
        <p:spPr>
          <a:xfrm>
            <a:off x="1072282" y="3132971"/>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9C50B34D-15FB-D34A-3917-FBC3D1B2E594}"/>
              </a:ext>
            </a:extLst>
          </p:cNvPr>
          <p:cNvSpPr txBox="1"/>
          <p:nvPr/>
        </p:nvSpPr>
        <p:spPr>
          <a:xfrm>
            <a:off x="1335419" y="3046981"/>
            <a:ext cx="9864271" cy="369332"/>
          </a:xfrm>
          <a:prstGeom prst="rect">
            <a:avLst/>
          </a:prstGeom>
          <a:noFill/>
        </p:spPr>
        <p:txBody>
          <a:bodyPr wrap="square" rtlCol="0">
            <a:spAutoFit/>
          </a:bodyPr>
          <a:lstStyle/>
          <a:p>
            <a:r>
              <a:rPr lang="zh-CN" altLang="en-US" b="1" dirty="0"/>
              <a:t>使用交换机替代集线器，这不但可以提高网络性能，还能使攻击者在交换机环境中更难实施监听。</a:t>
            </a:r>
          </a:p>
        </p:txBody>
      </p:sp>
      <p:sp>
        <p:nvSpPr>
          <p:cNvPr id="42" name="椭圆 41">
            <a:extLst>
              <a:ext uri="{FF2B5EF4-FFF2-40B4-BE49-F238E27FC236}">
                <a16:creationId xmlns:a16="http://schemas.microsoft.com/office/drawing/2014/main" id="{D541D404-B695-6C4F-7F6D-B7C30850E741}"/>
              </a:ext>
            </a:extLst>
          </p:cNvPr>
          <p:cNvSpPr/>
          <p:nvPr/>
        </p:nvSpPr>
        <p:spPr>
          <a:xfrm>
            <a:off x="1072282" y="3492836"/>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9DB10BFC-AB2E-8826-EF43-D8AE1E28511C}"/>
              </a:ext>
            </a:extLst>
          </p:cNvPr>
          <p:cNvSpPr txBox="1"/>
          <p:nvPr/>
        </p:nvSpPr>
        <p:spPr>
          <a:xfrm>
            <a:off x="1335420" y="3406846"/>
            <a:ext cx="9798486" cy="646331"/>
          </a:xfrm>
          <a:prstGeom prst="rect">
            <a:avLst/>
          </a:prstGeom>
          <a:noFill/>
        </p:spPr>
        <p:txBody>
          <a:bodyPr wrap="square" rtlCol="0">
            <a:spAutoFit/>
          </a:bodyPr>
          <a:lstStyle/>
          <a:p>
            <a:r>
              <a:rPr lang="zh-CN" altLang="en-US" b="1" dirty="0"/>
              <a:t>禁用交换机的自学习功能，将</a:t>
            </a:r>
            <a:r>
              <a:rPr lang="en-US" altLang="zh-CN" b="1" dirty="0"/>
              <a:t>IP</a:t>
            </a:r>
            <a:r>
              <a:rPr lang="zh-CN" altLang="en-US" b="1" dirty="0"/>
              <a:t>地址、</a:t>
            </a:r>
            <a:r>
              <a:rPr lang="en-US" altLang="zh-CN" b="1" dirty="0"/>
              <a:t>MAC</a:t>
            </a:r>
            <a:r>
              <a:rPr lang="zh-CN" altLang="en-US" b="1" dirty="0"/>
              <a:t>地址与交换机的接口进行静态绑定，这样可以限制非法主机的接入，使攻击者无法实施交换机毒化攻击，也使</a:t>
            </a:r>
            <a:r>
              <a:rPr lang="en-US" altLang="zh-CN" b="1" dirty="0"/>
              <a:t>ARP</a:t>
            </a:r>
            <a:r>
              <a:rPr lang="zh-CN" altLang="en-US" b="1" dirty="0"/>
              <a:t>欺骗难以实施。</a:t>
            </a:r>
          </a:p>
        </p:txBody>
      </p:sp>
      <p:sp>
        <p:nvSpPr>
          <p:cNvPr id="56" name="椭圆 55">
            <a:extLst>
              <a:ext uri="{FF2B5EF4-FFF2-40B4-BE49-F238E27FC236}">
                <a16:creationId xmlns:a16="http://schemas.microsoft.com/office/drawing/2014/main" id="{5C4AD6E8-E18D-63AE-AAC3-CC7C8C3E8526}"/>
              </a:ext>
            </a:extLst>
          </p:cNvPr>
          <p:cNvSpPr/>
          <p:nvPr/>
        </p:nvSpPr>
        <p:spPr>
          <a:xfrm>
            <a:off x="1072282" y="4143280"/>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030C2155-1073-F1AF-7956-16C3EAFBFED0}"/>
              </a:ext>
            </a:extLst>
          </p:cNvPr>
          <p:cNvSpPr txBox="1"/>
          <p:nvPr/>
        </p:nvSpPr>
        <p:spPr>
          <a:xfrm>
            <a:off x="1335419" y="4057290"/>
            <a:ext cx="9864271" cy="646331"/>
          </a:xfrm>
          <a:prstGeom prst="rect">
            <a:avLst/>
          </a:prstGeom>
          <a:noFill/>
        </p:spPr>
        <p:txBody>
          <a:bodyPr wrap="square" rtlCol="0">
            <a:spAutoFit/>
          </a:bodyPr>
          <a:lstStyle/>
          <a:p>
            <a:r>
              <a:rPr lang="zh-CN" altLang="en-US" b="1" dirty="0"/>
              <a:t>对于</a:t>
            </a:r>
            <a:r>
              <a:rPr lang="en-US" altLang="zh-CN" b="1" dirty="0"/>
              <a:t>ARP</a:t>
            </a:r>
            <a:r>
              <a:rPr lang="zh-CN" altLang="en-US" b="1" dirty="0"/>
              <a:t>欺骗，主机或路由器可以仅使用静态</a:t>
            </a:r>
            <a:r>
              <a:rPr lang="en-US" altLang="zh-CN" b="1" dirty="0"/>
              <a:t>ARP</a:t>
            </a:r>
            <a:r>
              <a:rPr lang="zh-CN" altLang="en-US" b="1" dirty="0"/>
              <a:t>表，而不再依据</a:t>
            </a:r>
            <a:r>
              <a:rPr lang="en-US" altLang="zh-CN" b="1" dirty="0"/>
              <a:t>ARP</a:t>
            </a:r>
            <a:r>
              <a:rPr lang="zh-CN" altLang="en-US" b="1" dirty="0"/>
              <a:t>请求报文或响应报文动态更新。</a:t>
            </a:r>
          </a:p>
        </p:txBody>
      </p:sp>
      <p:sp>
        <p:nvSpPr>
          <p:cNvPr id="58" name="椭圆 57">
            <a:extLst>
              <a:ext uri="{FF2B5EF4-FFF2-40B4-BE49-F238E27FC236}">
                <a16:creationId xmlns:a16="http://schemas.microsoft.com/office/drawing/2014/main" id="{D1119EFD-0352-0F66-1952-810597D6F3F8}"/>
              </a:ext>
            </a:extLst>
          </p:cNvPr>
          <p:cNvSpPr/>
          <p:nvPr/>
        </p:nvSpPr>
        <p:spPr>
          <a:xfrm>
            <a:off x="1072282" y="4789030"/>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7D0A234D-6179-0850-008E-1BEE6E56544C}"/>
              </a:ext>
            </a:extLst>
          </p:cNvPr>
          <p:cNvSpPr txBox="1"/>
          <p:nvPr/>
        </p:nvSpPr>
        <p:spPr>
          <a:xfrm>
            <a:off x="1335419" y="4703040"/>
            <a:ext cx="9864271" cy="369332"/>
          </a:xfrm>
          <a:prstGeom prst="rect">
            <a:avLst/>
          </a:prstGeom>
          <a:noFill/>
        </p:spPr>
        <p:txBody>
          <a:bodyPr wrap="square" rtlCol="0">
            <a:spAutoFit/>
          </a:bodyPr>
          <a:lstStyle/>
          <a:p>
            <a:r>
              <a:rPr lang="zh-CN" altLang="en-US" b="1" dirty="0"/>
              <a:t>划分</a:t>
            </a:r>
            <a:r>
              <a:rPr lang="en-US" altLang="zh-CN" b="1" dirty="0"/>
              <a:t>VLAN</a:t>
            </a:r>
            <a:r>
              <a:rPr lang="zh-CN" altLang="en-US" b="1" dirty="0"/>
              <a:t>可以限制攻击者的监听范围，因为分组嗅探器只能在单个局域网范围内进行。</a:t>
            </a:r>
          </a:p>
        </p:txBody>
      </p:sp>
      <p:sp>
        <p:nvSpPr>
          <p:cNvPr id="61" name="椭圆 60">
            <a:extLst>
              <a:ext uri="{FF2B5EF4-FFF2-40B4-BE49-F238E27FC236}">
                <a16:creationId xmlns:a16="http://schemas.microsoft.com/office/drawing/2014/main" id="{D4A15E5D-5CE7-2EF4-B9AE-3F5C64EA7DDF}"/>
              </a:ext>
            </a:extLst>
          </p:cNvPr>
          <p:cNvSpPr/>
          <p:nvPr/>
        </p:nvSpPr>
        <p:spPr>
          <a:xfrm>
            <a:off x="1072282" y="5237427"/>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6312BFFC-99A6-AD1A-AA45-3ADFF0711F5A}"/>
              </a:ext>
            </a:extLst>
          </p:cNvPr>
          <p:cNvSpPr txBox="1"/>
          <p:nvPr/>
        </p:nvSpPr>
        <p:spPr>
          <a:xfrm>
            <a:off x="1335419" y="5151437"/>
            <a:ext cx="9864271" cy="369332"/>
          </a:xfrm>
          <a:prstGeom prst="rect">
            <a:avLst/>
          </a:prstGeom>
          <a:noFill/>
        </p:spPr>
        <p:txBody>
          <a:bodyPr wrap="square" rtlCol="0">
            <a:spAutoFit/>
          </a:bodyPr>
          <a:lstStyle/>
          <a:p>
            <a:r>
              <a:rPr lang="zh-CN" altLang="en-US" b="1" dirty="0"/>
              <a:t>防范网络监听的最有效的方法是进行数据加密和实体鉴别技术。</a:t>
            </a:r>
          </a:p>
        </p:txBody>
      </p:sp>
    </p:spTree>
    <p:custDataLst>
      <p:tags r:id="rId1"/>
    </p:custDataLst>
    <p:extLst>
      <p:ext uri="{BB962C8B-B14F-4D97-AF65-F5344CB8AC3E}">
        <p14:creationId xmlns:p14="http://schemas.microsoft.com/office/powerpoint/2010/main" val="422743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up)">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p:cTn id="16" dur="500" fill="hold"/>
                                        <p:tgtEl>
                                          <p:spTgt spid="40"/>
                                        </p:tgtEl>
                                        <p:attrNameLst>
                                          <p:attrName>ppt_w</p:attrName>
                                        </p:attrNameLst>
                                      </p:cBhvr>
                                      <p:tavLst>
                                        <p:tav tm="0">
                                          <p:val>
                                            <p:fltVal val="0"/>
                                          </p:val>
                                        </p:tav>
                                        <p:tav tm="100000">
                                          <p:val>
                                            <p:strVal val="#ppt_w"/>
                                          </p:val>
                                        </p:tav>
                                      </p:tavLst>
                                    </p:anim>
                                    <p:anim calcmode="lin" valueType="num">
                                      <p:cBhvr>
                                        <p:cTn id="17" dur="500" fill="hold"/>
                                        <p:tgtEl>
                                          <p:spTgt spid="40"/>
                                        </p:tgtEl>
                                        <p:attrNameLst>
                                          <p:attrName>ppt_h</p:attrName>
                                        </p:attrNameLst>
                                      </p:cBhvr>
                                      <p:tavLst>
                                        <p:tav tm="0">
                                          <p:val>
                                            <p:fltVal val="0"/>
                                          </p:val>
                                        </p:tav>
                                        <p:tav tm="100000">
                                          <p:val>
                                            <p:strVal val="#ppt_h"/>
                                          </p:val>
                                        </p:tav>
                                      </p:tavLst>
                                    </p:anim>
                                    <p:animEffect transition="in" filter="fade">
                                      <p:cBhvr>
                                        <p:cTn id="18" dur="500"/>
                                        <p:tgtEl>
                                          <p:spTgt spid="40"/>
                                        </p:tgtEl>
                                      </p:cBhvr>
                                    </p:animEffect>
                                  </p:childTnLst>
                                </p:cTn>
                              </p:par>
                            </p:childTnLst>
                          </p:cTn>
                        </p:par>
                        <p:par>
                          <p:cTn id="19" fill="hold">
                            <p:stCondLst>
                              <p:cond delay="500"/>
                            </p:stCondLst>
                            <p:childTnLst>
                              <p:par>
                                <p:cTn id="20" presetID="1" presetClass="entr" presetSubtype="0" fill="hold" grpId="0" nodeType="afterEffect">
                                  <p:stCondLst>
                                    <p:cond delay="0"/>
                                  </p:stCondLst>
                                  <p:iterate type="lt">
                                    <p:tmAbs val="100"/>
                                  </p:iterate>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4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56"/>
                                        </p:tgtEl>
                                        <p:attrNameLst>
                                          <p:attrName>style.visibility</p:attrName>
                                        </p:attrNameLst>
                                      </p:cBhvr>
                                      <p:to>
                                        <p:strVal val="visible"/>
                                      </p:to>
                                    </p:set>
                                    <p:anim calcmode="lin" valueType="num">
                                      <p:cBhvr>
                                        <p:cTn id="36" dur="500" fill="hold"/>
                                        <p:tgtEl>
                                          <p:spTgt spid="56"/>
                                        </p:tgtEl>
                                        <p:attrNameLst>
                                          <p:attrName>ppt_w</p:attrName>
                                        </p:attrNameLst>
                                      </p:cBhvr>
                                      <p:tavLst>
                                        <p:tav tm="0">
                                          <p:val>
                                            <p:fltVal val="0"/>
                                          </p:val>
                                        </p:tav>
                                        <p:tav tm="100000">
                                          <p:val>
                                            <p:strVal val="#ppt_w"/>
                                          </p:val>
                                        </p:tav>
                                      </p:tavLst>
                                    </p:anim>
                                    <p:anim calcmode="lin" valueType="num">
                                      <p:cBhvr>
                                        <p:cTn id="37" dur="500" fill="hold"/>
                                        <p:tgtEl>
                                          <p:spTgt spid="56"/>
                                        </p:tgtEl>
                                        <p:attrNameLst>
                                          <p:attrName>ppt_h</p:attrName>
                                        </p:attrNameLst>
                                      </p:cBhvr>
                                      <p:tavLst>
                                        <p:tav tm="0">
                                          <p:val>
                                            <p:fltVal val="0"/>
                                          </p:val>
                                        </p:tav>
                                        <p:tav tm="100000">
                                          <p:val>
                                            <p:strVal val="#ppt_h"/>
                                          </p:val>
                                        </p:tav>
                                      </p:tavLst>
                                    </p:anim>
                                    <p:animEffect transition="in" filter="fade">
                                      <p:cBhvr>
                                        <p:cTn id="38" dur="500"/>
                                        <p:tgtEl>
                                          <p:spTgt spid="56"/>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5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p:cTn id="46" dur="500" fill="hold"/>
                                        <p:tgtEl>
                                          <p:spTgt spid="58"/>
                                        </p:tgtEl>
                                        <p:attrNameLst>
                                          <p:attrName>ppt_w</p:attrName>
                                        </p:attrNameLst>
                                      </p:cBhvr>
                                      <p:tavLst>
                                        <p:tav tm="0">
                                          <p:val>
                                            <p:fltVal val="0"/>
                                          </p:val>
                                        </p:tav>
                                        <p:tav tm="100000">
                                          <p:val>
                                            <p:strVal val="#ppt_w"/>
                                          </p:val>
                                        </p:tav>
                                      </p:tavLst>
                                    </p:anim>
                                    <p:anim calcmode="lin" valueType="num">
                                      <p:cBhvr>
                                        <p:cTn id="47" dur="500" fill="hold"/>
                                        <p:tgtEl>
                                          <p:spTgt spid="58"/>
                                        </p:tgtEl>
                                        <p:attrNameLst>
                                          <p:attrName>ppt_h</p:attrName>
                                        </p:attrNameLst>
                                      </p:cBhvr>
                                      <p:tavLst>
                                        <p:tav tm="0">
                                          <p:val>
                                            <p:fltVal val="0"/>
                                          </p:val>
                                        </p:tav>
                                        <p:tav tm="100000">
                                          <p:val>
                                            <p:strVal val="#ppt_h"/>
                                          </p:val>
                                        </p:tav>
                                      </p:tavLst>
                                    </p:anim>
                                    <p:animEffect transition="in" filter="fade">
                                      <p:cBhvr>
                                        <p:cTn id="48" dur="500"/>
                                        <p:tgtEl>
                                          <p:spTgt spid="58"/>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1"/>
                                        </p:tgtEl>
                                        <p:attrNameLst>
                                          <p:attrName>style.visibility</p:attrName>
                                        </p:attrNameLst>
                                      </p:cBhvr>
                                      <p:to>
                                        <p:strVal val="visible"/>
                                      </p:to>
                                    </p:set>
                                    <p:anim calcmode="lin" valueType="num">
                                      <p:cBhvr>
                                        <p:cTn id="56" dur="500" fill="hold"/>
                                        <p:tgtEl>
                                          <p:spTgt spid="61"/>
                                        </p:tgtEl>
                                        <p:attrNameLst>
                                          <p:attrName>ppt_w</p:attrName>
                                        </p:attrNameLst>
                                      </p:cBhvr>
                                      <p:tavLst>
                                        <p:tav tm="0">
                                          <p:val>
                                            <p:fltVal val="0"/>
                                          </p:val>
                                        </p:tav>
                                        <p:tav tm="100000">
                                          <p:val>
                                            <p:strVal val="#ppt_w"/>
                                          </p:val>
                                        </p:tav>
                                      </p:tavLst>
                                    </p:anim>
                                    <p:anim calcmode="lin" valueType="num">
                                      <p:cBhvr>
                                        <p:cTn id="57" dur="500" fill="hold"/>
                                        <p:tgtEl>
                                          <p:spTgt spid="61"/>
                                        </p:tgtEl>
                                        <p:attrNameLst>
                                          <p:attrName>ppt_h</p:attrName>
                                        </p:attrNameLst>
                                      </p:cBhvr>
                                      <p:tavLst>
                                        <p:tav tm="0">
                                          <p:val>
                                            <p:fltVal val="0"/>
                                          </p:val>
                                        </p:tav>
                                        <p:tav tm="100000">
                                          <p:val>
                                            <p:strVal val="#ppt_h"/>
                                          </p:val>
                                        </p:tav>
                                      </p:tavLst>
                                    </p:anim>
                                    <p:animEffect transition="in" filter="fade">
                                      <p:cBhvr>
                                        <p:cTn id="58" dur="500"/>
                                        <p:tgtEl>
                                          <p:spTgt spid="61"/>
                                        </p:tgtEl>
                                      </p:cBhvr>
                                    </p:animEffect>
                                  </p:childTnLst>
                                </p:cTn>
                              </p:par>
                            </p:childTnLst>
                          </p:cTn>
                        </p:par>
                        <p:par>
                          <p:cTn id="59" fill="hold">
                            <p:stCondLst>
                              <p:cond delay="500"/>
                            </p:stCondLst>
                            <p:childTnLst>
                              <p:par>
                                <p:cTn id="60" presetID="1" presetClass="entr" presetSubtype="0" fill="hold" grpId="0" nodeType="afterEffect">
                                  <p:stCondLst>
                                    <p:cond delay="0"/>
                                  </p:stCondLst>
                                  <p:iterate type="lt">
                                    <p:tmAbs val="100"/>
                                  </p:iterate>
                                  <p:childTnLst>
                                    <p:set>
                                      <p:cBhvr>
                                        <p:cTn id="61"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p:bldP spid="42" grpId="0" animBg="1"/>
      <p:bldP spid="43" grpId="0"/>
      <p:bldP spid="56" grpId="0" animBg="1"/>
      <p:bldP spid="57" grpId="0"/>
      <p:bldP spid="58" grpId="0" animBg="1"/>
      <p:bldP spid="60" grpId="0"/>
      <p:bldP spid="61" grpId="0" animBg="1"/>
      <p:bldP spid="64"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28" name="íşlïḍè">
            <a:extLst>
              <a:ext uri="{FF2B5EF4-FFF2-40B4-BE49-F238E27FC236}">
                <a16:creationId xmlns:a16="http://schemas.microsoft.com/office/drawing/2014/main" id="{D62AAFFB-A297-C716-F68B-6333D5AD3757}"/>
              </a:ext>
            </a:extLst>
          </p:cNvPr>
          <p:cNvSpPr txBox="1"/>
          <p:nvPr/>
        </p:nvSpPr>
        <p:spPr>
          <a:xfrm>
            <a:off x="1297408" y="1160980"/>
            <a:ext cx="10589792" cy="450843"/>
          </a:xfrm>
          <a:prstGeom prst="rect">
            <a:avLst/>
          </a:prstGeom>
          <a:noFill/>
        </p:spPr>
        <p:txBody>
          <a:bodyPr wrap="square" lIns="91440" tIns="45720" rIns="91440" bIns="45720" anchor="ctr">
            <a:noAutofit/>
          </a:bodyPr>
          <a:lstStyle/>
          <a:p>
            <a:r>
              <a:rPr lang="zh-CN" altLang="en-US" b="1" dirty="0"/>
              <a:t>拒绝服务</a:t>
            </a:r>
            <a:r>
              <a:rPr lang="en-US" altLang="zh-CN" b="1" dirty="0"/>
              <a:t>DoS</a:t>
            </a:r>
            <a:r>
              <a:rPr lang="zh-CN" altLang="en-US" b="1" dirty="0"/>
              <a:t>攻击是</a:t>
            </a:r>
            <a:r>
              <a:rPr lang="zh-CN" altLang="en-US" b="1" dirty="0">
                <a:solidFill>
                  <a:schemeClr val="accent1">
                    <a:lumMod val="75000"/>
                  </a:schemeClr>
                </a:solidFill>
              </a:rPr>
              <a:t>最容易实现却又最难防范</a:t>
            </a:r>
            <a:r>
              <a:rPr lang="zh-CN" altLang="en-US" b="1" dirty="0"/>
              <a:t>的攻击手段。</a:t>
            </a:r>
            <a:endParaRPr lang="en-US" altLang="zh-CN" b="1" dirty="0"/>
          </a:p>
        </p:txBody>
      </p:sp>
      <p:sp>
        <p:nvSpPr>
          <p:cNvPr id="29" name="矩形 28">
            <a:extLst>
              <a:ext uri="{FF2B5EF4-FFF2-40B4-BE49-F238E27FC236}">
                <a16:creationId xmlns:a16="http://schemas.microsoft.com/office/drawing/2014/main" id="{6F58980F-E63C-5B38-72A4-8C4A1CB4B56A}"/>
              </a:ext>
            </a:extLst>
          </p:cNvPr>
          <p:cNvSpPr/>
          <p:nvPr/>
        </p:nvSpPr>
        <p:spPr>
          <a:xfrm>
            <a:off x="1040431" y="12596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şlïḍè">
            <a:extLst>
              <a:ext uri="{FF2B5EF4-FFF2-40B4-BE49-F238E27FC236}">
                <a16:creationId xmlns:a16="http://schemas.microsoft.com/office/drawing/2014/main" id="{9CC282A0-44D0-8BC2-6F7B-620D61093E82}"/>
              </a:ext>
            </a:extLst>
          </p:cNvPr>
          <p:cNvSpPr txBox="1"/>
          <p:nvPr/>
        </p:nvSpPr>
        <p:spPr>
          <a:xfrm>
            <a:off x="1297408" y="1670052"/>
            <a:ext cx="10589792" cy="450843"/>
          </a:xfrm>
          <a:prstGeom prst="rect">
            <a:avLst/>
          </a:prstGeom>
          <a:noFill/>
        </p:spPr>
        <p:txBody>
          <a:bodyPr wrap="square" lIns="91440" tIns="45720" rIns="91440" bIns="45720" anchor="ctr">
            <a:noAutofit/>
          </a:bodyPr>
          <a:lstStyle/>
          <a:p>
            <a:r>
              <a:rPr lang="en-US" altLang="zh-CN" b="1" dirty="0"/>
              <a:t>DoS</a:t>
            </a:r>
            <a:r>
              <a:rPr lang="zh-CN" altLang="en-US" b="1" dirty="0"/>
              <a:t>攻击类型有：</a:t>
            </a:r>
            <a:endParaRPr lang="en-US" altLang="zh-CN" b="1" dirty="0"/>
          </a:p>
        </p:txBody>
      </p:sp>
      <p:sp>
        <p:nvSpPr>
          <p:cNvPr id="44" name="矩形 43">
            <a:extLst>
              <a:ext uri="{FF2B5EF4-FFF2-40B4-BE49-F238E27FC236}">
                <a16:creationId xmlns:a16="http://schemas.microsoft.com/office/drawing/2014/main" id="{21CE3550-8821-FEBE-C29F-838892E94C33}"/>
              </a:ext>
            </a:extLst>
          </p:cNvPr>
          <p:cNvSpPr/>
          <p:nvPr/>
        </p:nvSpPr>
        <p:spPr>
          <a:xfrm>
            <a:off x="1040431" y="176876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7D84B3F-B3D4-5A80-54C3-0360D395798C}"/>
              </a:ext>
            </a:extLst>
          </p:cNvPr>
          <p:cNvSpPr/>
          <p:nvPr/>
        </p:nvSpPr>
        <p:spPr>
          <a:xfrm>
            <a:off x="1378419" y="2251487"/>
            <a:ext cx="2996227"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1378419" y="2855716"/>
            <a:ext cx="2996227"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1378419" y="3459945"/>
            <a:ext cx="2996227"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Tree>
    <p:custDataLst>
      <p:tags r:id="rId1"/>
    </p:custDataLst>
    <p:extLst>
      <p:ext uri="{BB962C8B-B14F-4D97-AF65-F5344CB8AC3E}">
        <p14:creationId xmlns:p14="http://schemas.microsoft.com/office/powerpoint/2010/main" val="16950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 calcmode="lin" valueType="num">
                                      <p:cBhvr>
                                        <p:cTn id="26" dur="500" fill="hold"/>
                                        <p:tgtEl>
                                          <p:spTgt spid="44"/>
                                        </p:tgtEl>
                                        <p:attrNameLst>
                                          <p:attrName>style.rotation</p:attrName>
                                        </p:attrNameLst>
                                      </p:cBhvr>
                                      <p:tavLst>
                                        <p:tav tm="0">
                                          <p:val>
                                            <p:fltVal val="360"/>
                                          </p:val>
                                        </p:tav>
                                        <p:tav tm="100000">
                                          <p:val>
                                            <p:fltVal val="0"/>
                                          </p:val>
                                        </p:tav>
                                      </p:tavLst>
                                    </p:anim>
                                    <p:animEffect transition="in" filter="fade">
                                      <p:cBhvr>
                                        <p:cTn id="27" dur="500"/>
                                        <p:tgtEl>
                                          <p:spTgt spid="4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fltVal val="0"/>
                                          </p:val>
                                        </p:tav>
                                        <p:tav tm="100000">
                                          <p:val>
                                            <p:strVal val="#ppt_w"/>
                                          </p:val>
                                        </p:tav>
                                      </p:tavLst>
                                    </p:anim>
                                    <p:anim calcmode="lin" valueType="num">
                                      <p:cBhvr>
                                        <p:cTn id="50" dur="500" fill="hold"/>
                                        <p:tgtEl>
                                          <p:spTgt spid="46"/>
                                        </p:tgtEl>
                                        <p:attrNameLst>
                                          <p:attrName>ppt_h</p:attrName>
                                        </p:attrNameLst>
                                      </p:cBhvr>
                                      <p:tavLst>
                                        <p:tav tm="0">
                                          <p:val>
                                            <p:fltVal val="0"/>
                                          </p:val>
                                        </p:tav>
                                        <p:tav tm="100000">
                                          <p:val>
                                            <p:strVal val="#ppt_h"/>
                                          </p:val>
                                        </p:tav>
                                      </p:tavLst>
                                    </p:anim>
                                    <p:animEffect transition="in" filter="fade">
                                      <p:cBhvr>
                                        <p:cTn id="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43" grpId="0"/>
      <p:bldP spid="44" grpId="0" animBg="1"/>
      <p:bldP spid="8" grpId="0" animBg="1"/>
      <p:bldP spid="45" grpId="0" animBg="1"/>
      <p:bldP spid="4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E46D0BE-7D82-3F20-7F1A-E7CD47C67199}"/>
              </a:ext>
            </a:extLst>
          </p:cNvPr>
          <p:cNvSpPr/>
          <p:nvPr/>
        </p:nvSpPr>
        <p:spPr>
          <a:xfrm>
            <a:off x="1662090" y="3768851"/>
            <a:ext cx="2764319" cy="5771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超长的</a:t>
            </a:r>
            <a:r>
              <a:rPr lang="en-US" altLang="zh-CN" b="1" dirty="0"/>
              <a:t>ICMP</a:t>
            </a:r>
            <a:r>
              <a:rPr lang="zh-CN" altLang="en-US" b="1" dirty="0"/>
              <a:t>回送请求报文</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12" name="íşlïḍè">
            <a:extLst>
              <a:ext uri="{FF2B5EF4-FFF2-40B4-BE49-F238E27FC236}">
                <a16:creationId xmlns:a16="http://schemas.microsoft.com/office/drawing/2014/main" id="{9D4419C5-CB3F-929E-6584-A75E9F35B17F}"/>
              </a:ext>
            </a:extLst>
          </p:cNvPr>
          <p:cNvSpPr txBox="1"/>
          <p:nvPr/>
        </p:nvSpPr>
        <p:spPr>
          <a:xfrm>
            <a:off x="1297407" y="2075837"/>
            <a:ext cx="10589792" cy="733147"/>
          </a:xfrm>
          <a:prstGeom prst="rect">
            <a:avLst/>
          </a:prstGeom>
          <a:noFill/>
        </p:spPr>
        <p:txBody>
          <a:bodyPr wrap="square" lIns="91440" tIns="45720" rIns="91440" bIns="45720" anchor="ctr">
            <a:noAutofit/>
          </a:bodyPr>
          <a:lstStyle/>
          <a:p>
            <a:r>
              <a:rPr lang="zh-CN" altLang="en-US" b="1" dirty="0"/>
              <a:t>主要利用</a:t>
            </a:r>
            <a:r>
              <a:rPr lang="zh-CN" altLang="en-US" b="1" dirty="0">
                <a:solidFill>
                  <a:schemeClr val="accent1">
                    <a:lumMod val="75000"/>
                  </a:schemeClr>
                </a:solidFill>
              </a:rPr>
              <a:t>网络协议漏洞</a:t>
            </a:r>
            <a:r>
              <a:rPr lang="zh-CN" altLang="en-US" b="1" dirty="0"/>
              <a:t>或</a:t>
            </a:r>
            <a:r>
              <a:rPr lang="zh-CN" altLang="en-US" b="1" dirty="0">
                <a:solidFill>
                  <a:schemeClr val="accent1">
                    <a:lumMod val="75000"/>
                  </a:schemeClr>
                </a:solidFill>
              </a:rPr>
              <a:t>操作系统漏洞</a:t>
            </a:r>
            <a:r>
              <a:rPr lang="zh-CN" altLang="en-US" b="1" dirty="0"/>
              <a:t>。攻击者向目标系统发送一些特殊分组，使目标系统在处理这些分组时出现异常，甚至崩溃。这种攻击又称为</a:t>
            </a:r>
            <a:r>
              <a:rPr lang="zh-CN" altLang="en-US" b="1" dirty="0">
                <a:solidFill>
                  <a:schemeClr val="accent1">
                    <a:lumMod val="75000"/>
                  </a:schemeClr>
                </a:solidFill>
              </a:rPr>
              <a:t>剧毒包</a:t>
            </a:r>
            <a:r>
              <a:rPr lang="zh-CN" altLang="en-US" b="1" dirty="0"/>
              <a:t>或</a:t>
            </a:r>
            <a:r>
              <a:rPr lang="zh-CN" altLang="en-US" b="1" dirty="0">
                <a:solidFill>
                  <a:schemeClr val="accent1">
                    <a:lumMod val="75000"/>
                  </a:schemeClr>
                </a:solidFill>
              </a:rPr>
              <a:t>杀手包（</a:t>
            </a:r>
            <a:r>
              <a:rPr lang="en-US" altLang="zh-CN" b="1" dirty="0">
                <a:solidFill>
                  <a:schemeClr val="accent1">
                    <a:lumMod val="75000"/>
                  </a:schemeClr>
                </a:solidFill>
              </a:rPr>
              <a:t>Killer Packet</a:t>
            </a:r>
            <a:r>
              <a:rPr lang="zh-CN" altLang="en-US" b="1" dirty="0">
                <a:solidFill>
                  <a:schemeClr val="accent1">
                    <a:lumMod val="75000"/>
                  </a:schemeClr>
                </a:solidFill>
              </a:rPr>
              <a:t>）攻击</a:t>
            </a:r>
            <a:r>
              <a:rPr lang="zh-CN" altLang="en-US" b="1" dirty="0"/>
              <a:t>。</a:t>
            </a:r>
            <a:endParaRPr lang="en-US" altLang="zh-CN" b="1" dirty="0"/>
          </a:p>
        </p:txBody>
      </p:sp>
      <p:sp>
        <p:nvSpPr>
          <p:cNvPr id="13" name="矩形 12">
            <a:extLst>
              <a:ext uri="{FF2B5EF4-FFF2-40B4-BE49-F238E27FC236}">
                <a16:creationId xmlns:a16="http://schemas.microsoft.com/office/drawing/2014/main" id="{0FDF9921-B340-CBBD-B1B4-87A798A3701F}"/>
              </a:ext>
            </a:extLst>
          </p:cNvPr>
          <p:cNvSpPr/>
          <p:nvPr/>
        </p:nvSpPr>
        <p:spPr>
          <a:xfrm>
            <a:off x="1040430" y="217454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B3AC2BD-5916-F827-D188-92441C87AA41}"/>
              </a:ext>
            </a:extLst>
          </p:cNvPr>
          <p:cNvSpPr txBox="1"/>
          <p:nvPr/>
        </p:nvSpPr>
        <p:spPr>
          <a:xfrm>
            <a:off x="4532531" y="2991636"/>
            <a:ext cx="3131324" cy="461665"/>
          </a:xfrm>
          <a:prstGeom prst="rect">
            <a:avLst/>
          </a:prstGeom>
          <a:noFill/>
        </p:spPr>
        <p:txBody>
          <a:bodyPr wrap="square" rtlCol="0">
            <a:spAutoFit/>
          </a:bodyPr>
          <a:lstStyle/>
          <a:p>
            <a:pPr algn="ctr"/>
            <a:r>
              <a:rPr lang="zh-CN" altLang="en-US" sz="2400" b="1" dirty="0">
                <a:solidFill>
                  <a:schemeClr val="accent3">
                    <a:lumMod val="75000"/>
                  </a:schemeClr>
                </a:solidFill>
              </a:rPr>
              <a:t>“死亡之</a:t>
            </a:r>
            <a:r>
              <a:rPr lang="en-US" altLang="zh-CN" sz="2400" b="1" dirty="0">
                <a:solidFill>
                  <a:schemeClr val="accent3">
                    <a:lumMod val="75000"/>
                  </a:schemeClr>
                </a:solidFill>
              </a:rPr>
              <a:t>ping</a:t>
            </a:r>
            <a:r>
              <a:rPr lang="zh-CN" altLang="en-US" sz="2400" b="1" dirty="0">
                <a:solidFill>
                  <a:schemeClr val="accent3">
                    <a:lumMod val="75000"/>
                  </a:schemeClr>
                </a:solidFill>
              </a:rPr>
              <a:t>”攻击</a:t>
            </a:r>
          </a:p>
        </p:txBody>
      </p:sp>
      <p:grpSp>
        <p:nvGrpSpPr>
          <p:cNvPr id="20" name="组合 19">
            <a:extLst>
              <a:ext uri="{FF2B5EF4-FFF2-40B4-BE49-F238E27FC236}">
                <a16:creationId xmlns:a16="http://schemas.microsoft.com/office/drawing/2014/main" id="{A0859AED-E380-1A32-FC59-69F9AF07A2C4}"/>
              </a:ext>
            </a:extLst>
          </p:cNvPr>
          <p:cNvGrpSpPr/>
          <p:nvPr/>
        </p:nvGrpSpPr>
        <p:grpSpPr>
          <a:xfrm>
            <a:off x="1612061" y="4553800"/>
            <a:ext cx="8910578" cy="641082"/>
            <a:chOff x="1605483" y="3909117"/>
            <a:chExt cx="8910578" cy="641082"/>
          </a:xfrm>
        </p:grpSpPr>
        <p:cxnSp>
          <p:nvCxnSpPr>
            <p:cNvPr id="21" name="直接连接符 20">
              <a:extLst>
                <a:ext uri="{FF2B5EF4-FFF2-40B4-BE49-F238E27FC236}">
                  <a16:creationId xmlns:a16="http://schemas.microsoft.com/office/drawing/2014/main" id="{FCFBF792-F133-7318-1810-1F315B56860A}"/>
                </a:ext>
              </a:extLst>
            </p:cNvPr>
            <p:cNvCxnSpPr>
              <a:cxnSpLocks/>
            </p:cNvCxnSpPr>
            <p:nvPr/>
          </p:nvCxnSpPr>
          <p:spPr>
            <a:xfrm>
              <a:off x="3204223" y="4324753"/>
              <a:ext cx="5840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AD04F451-98EE-81D4-87F4-C222479C51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6265" y="3909117"/>
              <a:ext cx="662814" cy="641082"/>
            </a:xfrm>
            <a:prstGeom prst="rect">
              <a:avLst/>
            </a:prstGeom>
          </p:spPr>
        </p:pic>
        <p:pic>
          <p:nvPicPr>
            <p:cNvPr id="23" name="图形 22">
              <a:extLst>
                <a:ext uri="{FF2B5EF4-FFF2-40B4-BE49-F238E27FC236}">
                  <a16:creationId xmlns:a16="http://schemas.microsoft.com/office/drawing/2014/main" id="{FB1BA42D-4E58-E11F-423F-69A9A8E12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2921" y="3909117"/>
              <a:ext cx="662814" cy="641082"/>
            </a:xfrm>
            <a:prstGeom prst="rect">
              <a:avLst/>
            </a:prstGeom>
          </p:spPr>
        </p:pic>
        <p:sp>
          <p:nvSpPr>
            <p:cNvPr id="24" name="文本框 23">
              <a:extLst>
                <a:ext uri="{FF2B5EF4-FFF2-40B4-BE49-F238E27FC236}">
                  <a16:creationId xmlns:a16="http://schemas.microsoft.com/office/drawing/2014/main" id="{E9E7B541-4250-14A0-D905-64CAEE9BCFF3}"/>
                </a:ext>
              </a:extLst>
            </p:cNvPr>
            <p:cNvSpPr txBox="1"/>
            <p:nvPr/>
          </p:nvSpPr>
          <p:spPr>
            <a:xfrm>
              <a:off x="1605483" y="4140087"/>
              <a:ext cx="1197272" cy="369332"/>
            </a:xfrm>
            <a:prstGeom prst="rect">
              <a:avLst/>
            </a:prstGeom>
            <a:noFill/>
          </p:spPr>
          <p:txBody>
            <a:bodyPr wrap="square" rtlCol="0">
              <a:spAutoFit/>
            </a:bodyPr>
            <a:lstStyle/>
            <a:p>
              <a:pPr algn="ctr"/>
              <a:r>
                <a:rPr lang="zh-CN" altLang="en-US" b="1" dirty="0"/>
                <a:t>攻击者</a:t>
              </a:r>
            </a:p>
          </p:txBody>
        </p:sp>
        <p:sp>
          <p:nvSpPr>
            <p:cNvPr id="25" name="文本框 24">
              <a:extLst>
                <a:ext uri="{FF2B5EF4-FFF2-40B4-BE49-F238E27FC236}">
                  <a16:creationId xmlns:a16="http://schemas.microsoft.com/office/drawing/2014/main" id="{0B827AF5-63AF-F2F0-7C57-FFF08F798E8F}"/>
                </a:ext>
              </a:extLst>
            </p:cNvPr>
            <p:cNvSpPr txBox="1"/>
            <p:nvPr/>
          </p:nvSpPr>
          <p:spPr>
            <a:xfrm>
              <a:off x="9318789" y="4140087"/>
              <a:ext cx="1197272" cy="369332"/>
            </a:xfrm>
            <a:prstGeom prst="rect">
              <a:avLst/>
            </a:prstGeom>
            <a:noFill/>
          </p:spPr>
          <p:txBody>
            <a:bodyPr wrap="square" rtlCol="0">
              <a:spAutoFit/>
            </a:bodyPr>
            <a:lstStyle/>
            <a:p>
              <a:pPr algn="ctr"/>
              <a:r>
                <a:rPr lang="zh-CN" altLang="en-US" b="1" dirty="0"/>
                <a:t>用户</a:t>
              </a:r>
            </a:p>
          </p:txBody>
        </p:sp>
      </p:grpSp>
    </p:spTree>
    <p:custDataLst>
      <p:tags r:id="rId1"/>
    </p:custDataLst>
    <p:extLst>
      <p:ext uri="{BB962C8B-B14F-4D97-AF65-F5344CB8AC3E}">
        <p14:creationId xmlns:p14="http://schemas.microsoft.com/office/powerpoint/2010/main" val="2631207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800" decel="100000"/>
                                        <p:tgtEl>
                                          <p:spTgt spid="20"/>
                                        </p:tgtEl>
                                      </p:cBhvr>
                                    </p:animEffect>
                                    <p:anim calcmode="lin" valueType="num">
                                      <p:cBhvr>
                                        <p:cTn id="26" dur="800" decel="100000" fill="hold"/>
                                        <p:tgtEl>
                                          <p:spTgt spid="20"/>
                                        </p:tgtEl>
                                        <p:attrNameLst>
                                          <p:attrName>style.rotation</p:attrName>
                                        </p:attrNameLst>
                                      </p:cBhvr>
                                      <p:tavLst>
                                        <p:tav tm="0">
                                          <p:val>
                                            <p:fltVal val="-90"/>
                                          </p:val>
                                        </p:tav>
                                        <p:tav tm="100000">
                                          <p:val>
                                            <p:fltVal val="0"/>
                                          </p:val>
                                        </p:tav>
                                      </p:tavLst>
                                    </p:anim>
                                    <p:anim calcmode="lin" valueType="num">
                                      <p:cBhvr>
                                        <p:cTn id="27" dur="800" decel="100000" fill="hold"/>
                                        <p:tgtEl>
                                          <p:spTgt spid="20"/>
                                        </p:tgtEl>
                                        <p:attrNameLst>
                                          <p:attrName>ppt_x</p:attrName>
                                        </p:attrNameLst>
                                      </p:cBhvr>
                                      <p:tavLst>
                                        <p:tav tm="0">
                                          <p:val>
                                            <p:strVal val="#ppt_x+0.4"/>
                                          </p:val>
                                        </p:tav>
                                        <p:tav tm="100000">
                                          <p:val>
                                            <p:strVal val="#ppt_x-0.05"/>
                                          </p:val>
                                        </p:tav>
                                      </p:tavLst>
                                    </p:anim>
                                    <p:anim calcmode="lin" valueType="num">
                                      <p:cBhvr>
                                        <p:cTn id="28" dur="800" decel="100000" fill="hold"/>
                                        <p:tgtEl>
                                          <p:spTgt spid="20"/>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ppt_y</p:attrName>
                                        </p:attrNameLst>
                                      </p:cBhvr>
                                      <p:tavLst>
                                        <p:tav tm="0">
                                          <p:val>
                                            <p:strVal val="#ppt_y+#ppt_h*1.125000"/>
                                          </p:val>
                                        </p:tav>
                                        <p:tav tm="100000">
                                          <p:val>
                                            <p:strVal val="#ppt_y"/>
                                          </p:val>
                                        </p:tav>
                                      </p:tavLst>
                                    </p:anim>
                                    <p:animEffect transition="in" filter="wipe(up)">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animBg="1"/>
      <p:bldP spid="5"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3F145FB-C428-67E2-C32C-03A824F196A3}"/>
              </a:ext>
            </a:extLst>
          </p:cNvPr>
          <p:cNvSpPr txBox="1"/>
          <p:nvPr/>
        </p:nvSpPr>
        <p:spPr>
          <a:xfrm>
            <a:off x="3300121" y="3932306"/>
            <a:ext cx="3558922" cy="369332"/>
          </a:xfrm>
          <a:prstGeom prst="rect">
            <a:avLst/>
          </a:prstGeom>
          <a:noFill/>
        </p:spPr>
        <p:txBody>
          <a:bodyPr wrap="square" rtlCol="0">
            <a:spAutoFit/>
          </a:bodyPr>
          <a:lstStyle/>
          <a:p>
            <a:r>
              <a:rPr lang="zh-CN" altLang="en-US" b="1" dirty="0">
                <a:solidFill>
                  <a:schemeClr val="accent1"/>
                </a:solidFill>
              </a:rPr>
              <a:t>长度超过</a:t>
            </a:r>
            <a:r>
              <a:rPr lang="en-US" altLang="zh-CN" b="1" dirty="0">
                <a:solidFill>
                  <a:schemeClr val="accent1"/>
                </a:solidFill>
              </a:rPr>
              <a:t>65535</a:t>
            </a:r>
            <a:r>
              <a:rPr lang="zh-CN" altLang="en-US" b="1" dirty="0">
                <a:solidFill>
                  <a:schemeClr val="accent1"/>
                </a:solidFill>
              </a:rPr>
              <a:t>字节的</a:t>
            </a:r>
            <a:r>
              <a:rPr lang="en-US" altLang="zh-CN" b="1" dirty="0">
                <a:solidFill>
                  <a:schemeClr val="accent1"/>
                </a:solidFill>
              </a:rPr>
              <a:t>IP</a:t>
            </a:r>
            <a:r>
              <a:rPr lang="zh-CN" altLang="en-US" b="1" dirty="0">
                <a:solidFill>
                  <a:schemeClr val="accent1"/>
                </a:solidFill>
              </a:rPr>
              <a:t>数据报</a:t>
            </a:r>
          </a:p>
        </p:txBody>
      </p:sp>
      <p:grpSp>
        <p:nvGrpSpPr>
          <p:cNvPr id="10" name="组合 9">
            <a:extLst>
              <a:ext uri="{FF2B5EF4-FFF2-40B4-BE49-F238E27FC236}">
                <a16:creationId xmlns:a16="http://schemas.microsoft.com/office/drawing/2014/main" id="{F2E22194-0938-0D77-3AEC-B4AA89DF27EE}"/>
              </a:ext>
            </a:extLst>
          </p:cNvPr>
          <p:cNvGrpSpPr/>
          <p:nvPr/>
        </p:nvGrpSpPr>
        <p:grpSpPr>
          <a:xfrm>
            <a:off x="3395391" y="4342417"/>
            <a:ext cx="3263126" cy="574389"/>
            <a:chOff x="3395391" y="4342417"/>
            <a:chExt cx="3263126" cy="574389"/>
          </a:xfrm>
        </p:grpSpPr>
        <p:sp>
          <p:nvSpPr>
            <p:cNvPr id="7" name="标注: 右箭头 6">
              <a:extLst>
                <a:ext uri="{FF2B5EF4-FFF2-40B4-BE49-F238E27FC236}">
                  <a16:creationId xmlns:a16="http://schemas.microsoft.com/office/drawing/2014/main" id="{3C085E95-2C1A-C328-3ADE-5E1EBD941840}"/>
                </a:ext>
              </a:extLst>
            </p:cNvPr>
            <p:cNvSpPr/>
            <p:nvPr/>
          </p:nvSpPr>
          <p:spPr>
            <a:xfrm>
              <a:off x="3395391" y="4342417"/>
              <a:ext cx="3263126" cy="574389"/>
            </a:xfrm>
            <a:prstGeom prst="rightArrowCallout">
              <a:avLst>
                <a:gd name="adj1" fmla="val 29581"/>
                <a:gd name="adj2" fmla="val 25000"/>
                <a:gd name="adj3" fmla="val 25000"/>
                <a:gd name="adj4" fmla="val 90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E46D0BE-7D82-3F20-7F1A-E7CD47C67199}"/>
                </a:ext>
              </a:extLst>
            </p:cNvPr>
            <p:cNvSpPr/>
            <p:nvPr/>
          </p:nvSpPr>
          <p:spPr>
            <a:xfrm>
              <a:off x="3520382" y="4415377"/>
              <a:ext cx="2713525" cy="4284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超长的</a:t>
              </a:r>
              <a:r>
                <a:rPr lang="en-US" altLang="zh-CN" b="1" dirty="0"/>
                <a:t>ICMP</a:t>
              </a:r>
              <a:r>
                <a:rPr lang="zh-CN" altLang="en-US" b="1" dirty="0"/>
                <a:t>回送请求报文</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12" name="íşlïḍè">
            <a:extLst>
              <a:ext uri="{FF2B5EF4-FFF2-40B4-BE49-F238E27FC236}">
                <a16:creationId xmlns:a16="http://schemas.microsoft.com/office/drawing/2014/main" id="{9D4419C5-CB3F-929E-6584-A75E9F35B17F}"/>
              </a:ext>
            </a:extLst>
          </p:cNvPr>
          <p:cNvSpPr txBox="1"/>
          <p:nvPr/>
        </p:nvSpPr>
        <p:spPr>
          <a:xfrm>
            <a:off x="1297407" y="2075837"/>
            <a:ext cx="10589792" cy="733147"/>
          </a:xfrm>
          <a:prstGeom prst="rect">
            <a:avLst/>
          </a:prstGeom>
          <a:noFill/>
        </p:spPr>
        <p:txBody>
          <a:bodyPr wrap="square" lIns="91440" tIns="45720" rIns="91440" bIns="45720" anchor="ctr">
            <a:noAutofit/>
          </a:bodyPr>
          <a:lstStyle/>
          <a:p>
            <a:r>
              <a:rPr lang="zh-CN" altLang="en-US" b="1" dirty="0"/>
              <a:t>主要利用</a:t>
            </a:r>
            <a:r>
              <a:rPr lang="zh-CN" altLang="en-US" b="1" dirty="0">
                <a:solidFill>
                  <a:schemeClr val="accent1">
                    <a:lumMod val="75000"/>
                  </a:schemeClr>
                </a:solidFill>
              </a:rPr>
              <a:t>网络协议漏洞</a:t>
            </a:r>
            <a:r>
              <a:rPr lang="zh-CN" altLang="en-US" b="1" dirty="0"/>
              <a:t>或</a:t>
            </a:r>
            <a:r>
              <a:rPr lang="zh-CN" altLang="en-US" b="1" dirty="0">
                <a:solidFill>
                  <a:schemeClr val="accent1">
                    <a:lumMod val="75000"/>
                  </a:schemeClr>
                </a:solidFill>
              </a:rPr>
              <a:t>操作系统漏洞</a:t>
            </a:r>
            <a:r>
              <a:rPr lang="zh-CN" altLang="en-US" b="1" dirty="0"/>
              <a:t>。攻击者向目标系统发送一些特殊分组，使目标系统在处理这些分组时出现异常，甚至崩溃。这种攻击又称为</a:t>
            </a:r>
            <a:r>
              <a:rPr lang="zh-CN" altLang="en-US" b="1" dirty="0">
                <a:solidFill>
                  <a:schemeClr val="accent1">
                    <a:lumMod val="75000"/>
                  </a:schemeClr>
                </a:solidFill>
              </a:rPr>
              <a:t>剧毒包</a:t>
            </a:r>
            <a:r>
              <a:rPr lang="zh-CN" altLang="en-US" b="1" dirty="0"/>
              <a:t>或</a:t>
            </a:r>
            <a:r>
              <a:rPr lang="zh-CN" altLang="en-US" b="1" dirty="0">
                <a:solidFill>
                  <a:schemeClr val="accent1">
                    <a:lumMod val="75000"/>
                  </a:schemeClr>
                </a:solidFill>
              </a:rPr>
              <a:t>杀手包（</a:t>
            </a:r>
            <a:r>
              <a:rPr lang="en-US" altLang="zh-CN" b="1" dirty="0">
                <a:solidFill>
                  <a:schemeClr val="accent1">
                    <a:lumMod val="75000"/>
                  </a:schemeClr>
                </a:solidFill>
              </a:rPr>
              <a:t>Killer Packet</a:t>
            </a:r>
            <a:r>
              <a:rPr lang="zh-CN" altLang="en-US" b="1" dirty="0">
                <a:solidFill>
                  <a:schemeClr val="accent1">
                    <a:lumMod val="75000"/>
                  </a:schemeClr>
                </a:solidFill>
              </a:rPr>
              <a:t>）攻击</a:t>
            </a:r>
            <a:r>
              <a:rPr lang="zh-CN" altLang="en-US" b="1" dirty="0"/>
              <a:t>。</a:t>
            </a:r>
            <a:endParaRPr lang="en-US" altLang="zh-CN" b="1" dirty="0"/>
          </a:p>
        </p:txBody>
      </p:sp>
      <p:sp>
        <p:nvSpPr>
          <p:cNvPr id="13" name="矩形 12">
            <a:extLst>
              <a:ext uri="{FF2B5EF4-FFF2-40B4-BE49-F238E27FC236}">
                <a16:creationId xmlns:a16="http://schemas.microsoft.com/office/drawing/2014/main" id="{0FDF9921-B340-CBBD-B1B4-87A798A3701F}"/>
              </a:ext>
            </a:extLst>
          </p:cNvPr>
          <p:cNvSpPr/>
          <p:nvPr/>
        </p:nvSpPr>
        <p:spPr>
          <a:xfrm>
            <a:off x="1040430" y="217454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B3AC2BD-5916-F827-D188-92441C87AA41}"/>
              </a:ext>
            </a:extLst>
          </p:cNvPr>
          <p:cNvSpPr txBox="1"/>
          <p:nvPr/>
        </p:nvSpPr>
        <p:spPr>
          <a:xfrm>
            <a:off x="4532531" y="2991636"/>
            <a:ext cx="3131324" cy="461665"/>
          </a:xfrm>
          <a:prstGeom prst="rect">
            <a:avLst/>
          </a:prstGeom>
          <a:noFill/>
        </p:spPr>
        <p:txBody>
          <a:bodyPr wrap="square" rtlCol="0">
            <a:spAutoFit/>
          </a:bodyPr>
          <a:lstStyle/>
          <a:p>
            <a:pPr algn="ctr"/>
            <a:r>
              <a:rPr lang="zh-CN" altLang="en-US" sz="2400" b="1" dirty="0">
                <a:solidFill>
                  <a:schemeClr val="accent3">
                    <a:lumMod val="75000"/>
                  </a:schemeClr>
                </a:solidFill>
              </a:rPr>
              <a:t>“死亡之</a:t>
            </a:r>
            <a:r>
              <a:rPr lang="en-US" altLang="zh-CN" sz="2400" b="1" dirty="0">
                <a:solidFill>
                  <a:schemeClr val="accent3">
                    <a:lumMod val="75000"/>
                  </a:schemeClr>
                </a:solidFill>
              </a:rPr>
              <a:t>ping</a:t>
            </a:r>
            <a:r>
              <a:rPr lang="zh-CN" altLang="en-US" sz="2400" b="1" dirty="0">
                <a:solidFill>
                  <a:schemeClr val="accent3">
                    <a:lumMod val="75000"/>
                  </a:schemeClr>
                </a:solidFill>
              </a:rPr>
              <a:t>”攻击</a:t>
            </a:r>
          </a:p>
        </p:txBody>
      </p:sp>
      <p:grpSp>
        <p:nvGrpSpPr>
          <p:cNvPr id="20" name="组合 19">
            <a:extLst>
              <a:ext uri="{FF2B5EF4-FFF2-40B4-BE49-F238E27FC236}">
                <a16:creationId xmlns:a16="http://schemas.microsoft.com/office/drawing/2014/main" id="{A0859AED-E380-1A32-FC59-69F9AF07A2C4}"/>
              </a:ext>
            </a:extLst>
          </p:cNvPr>
          <p:cNvGrpSpPr/>
          <p:nvPr/>
        </p:nvGrpSpPr>
        <p:grpSpPr>
          <a:xfrm>
            <a:off x="1612061" y="4553800"/>
            <a:ext cx="8910578" cy="641082"/>
            <a:chOff x="1605483" y="3909117"/>
            <a:chExt cx="8910578" cy="641082"/>
          </a:xfrm>
        </p:grpSpPr>
        <p:cxnSp>
          <p:nvCxnSpPr>
            <p:cNvPr id="21" name="直接连接符 20">
              <a:extLst>
                <a:ext uri="{FF2B5EF4-FFF2-40B4-BE49-F238E27FC236}">
                  <a16:creationId xmlns:a16="http://schemas.microsoft.com/office/drawing/2014/main" id="{FCFBF792-F133-7318-1810-1F315B56860A}"/>
                </a:ext>
              </a:extLst>
            </p:cNvPr>
            <p:cNvCxnSpPr>
              <a:cxnSpLocks/>
            </p:cNvCxnSpPr>
            <p:nvPr/>
          </p:nvCxnSpPr>
          <p:spPr>
            <a:xfrm>
              <a:off x="3204223" y="4324753"/>
              <a:ext cx="5840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AD04F451-98EE-81D4-87F4-C222479C51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6265" y="3909117"/>
              <a:ext cx="662814" cy="641082"/>
            </a:xfrm>
            <a:prstGeom prst="rect">
              <a:avLst/>
            </a:prstGeom>
          </p:spPr>
        </p:pic>
        <p:pic>
          <p:nvPicPr>
            <p:cNvPr id="23" name="图形 22">
              <a:extLst>
                <a:ext uri="{FF2B5EF4-FFF2-40B4-BE49-F238E27FC236}">
                  <a16:creationId xmlns:a16="http://schemas.microsoft.com/office/drawing/2014/main" id="{FB1BA42D-4E58-E11F-423F-69A9A8E12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2921" y="3909117"/>
              <a:ext cx="662814" cy="641082"/>
            </a:xfrm>
            <a:prstGeom prst="rect">
              <a:avLst/>
            </a:prstGeom>
          </p:spPr>
        </p:pic>
        <p:sp>
          <p:nvSpPr>
            <p:cNvPr id="24" name="文本框 23">
              <a:extLst>
                <a:ext uri="{FF2B5EF4-FFF2-40B4-BE49-F238E27FC236}">
                  <a16:creationId xmlns:a16="http://schemas.microsoft.com/office/drawing/2014/main" id="{E9E7B541-4250-14A0-D905-64CAEE9BCFF3}"/>
                </a:ext>
              </a:extLst>
            </p:cNvPr>
            <p:cNvSpPr txBox="1"/>
            <p:nvPr/>
          </p:nvSpPr>
          <p:spPr>
            <a:xfrm>
              <a:off x="1605483" y="4140087"/>
              <a:ext cx="1197272" cy="369332"/>
            </a:xfrm>
            <a:prstGeom prst="rect">
              <a:avLst/>
            </a:prstGeom>
            <a:noFill/>
          </p:spPr>
          <p:txBody>
            <a:bodyPr wrap="square" rtlCol="0">
              <a:spAutoFit/>
            </a:bodyPr>
            <a:lstStyle/>
            <a:p>
              <a:pPr algn="ctr"/>
              <a:r>
                <a:rPr lang="zh-CN" altLang="en-US" b="1" dirty="0"/>
                <a:t>攻击者</a:t>
              </a:r>
            </a:p>
          </p:txBody>
        </p:sp>
        <p:sp>
          <p:nvSpPr>
            <p:cNvPr id="25" name="文本框 24">
              <a:extLst>
                <a:ext uri="{FF2B5EF4-FFF2-40B4-BE49-F238E27FC236}">
                  <a16:creationId xmlns:a16="http://schemas.microsoft.com/office/drawing/2014/main" id="{0B827AF5-63AF-F2F0-7C57-FFF08F798E8F}"/>
                </a:ext>
              </a:extLst>
            </p:cNvPr>
            <p:cNvSpPr txBox="1"/>
            <p:nvPr/>
          </p:nvSpPr>
          <p:spPr>
            <a:xfrm>
              <a:off x="9318789" y="4140087"/>
              <a:ext cx="1197272" cy="369332"/>
            </a:xfrm>
            <a:prstGeom prst="rect">
              <a:avLst/>
            </a:prstGeom>
            <a:noFill/>
          </p:spPr>
          <p:txBody>
            <a:bodyPr wrap="square" rtlCol="0">
              <a:spAutoFit/>
            </a:bodyPr>
            <a:lstStyle/>
            <a:p>
              <a:pPr algn="ctr"/>
              <a:r>
                <a:rPr lang="zh-CN" altLang="en-US" b="1" dirty="0"/>
                <a:t>用户</a:t>
              </a:r>
            </a:p>
          </p:txBody>
        </p:sp>
      </p:grpSp>
    </p:spTree>
    <p:custDataLst>
      <p:tags r:id="rId1"/>
    </p:custDataLst>
    <p:extLst>
      <p:ext uri="{BB962C8B-B14F-4D97-AF65-F5344CB8AC3E}">
        <p14:creationId xmlns:p14="http://schemas.microsoft.com/office/powerpoint/2010/main" val="161416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33A9A453-3D03-5A61-60C1-ED23207BE338}"/>
              </a:ext>
            </a:extLst>
          </p:cNvPr>
          <p:cNvGrpSpPr/>
          <p:nvPr/>
        </p:nvGrpSpPr>
        <p:grpSpPr>
          <a:xfrm>
            <a:off x="2660940" y="4191626"/>
            <a:ext cx="2949041" cy="914400"/>
            <a:chOff x="2660940" y="4489653"/>
            <a:chExt cx="2949041" cy="914400"/>
          </a:xfrm>
        </p:grpSpPr>
        <p:sp>
          <p:nvSpPr>
            <p:cNvPr id="9" name="文本框 8">
              <a:extLst>
                <a:ext uri="{FF2B5EF4-FFF2-40B4-BE49-F238E27FC236}">
                  <a16:creationId xmlns:a16="http://schemas.microsoft.com/office/drawing/2014/main" id="{185DBD21-099E-4B3D-9383-C78058775EA5}"/>
                </a:ext>
              </a:extLst>
            </p:cNvPr>
            <p:cNvSpPr txBox="1"/>
            <p:nvPr/>
          </p:nvSpPr>
          <p:spPr>
            <a:xfrm>
              <a:off x="2865732" y="4489653"/>
              <a:ext cx="2744249" cy="369332"/>
            </a:xfrm>
            <a:prstGeom prst="rect">
              <a:avLst/>
            </a:prstGeom>
            <a:noFill/>
          </p:spPr>
          <p:txBody>
            <a:bodyPr wrap="square" rtlCol="0">
              <a:spAutoFit/>
            </a:bodyPr>
            <a:lstStyle/>
            <a:p>
              <a:r>
                <a:rPr lang="zh-CN" altLang="en-US" b="1" dirty="0"/>
                <a:t>加密过程的一般表示方式</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AFF407C-4BBA-02DF-6358-A5A9EF8F65BB}"/>
                    </a:ext>
                  </a:extLst>
                </p:cNvPr>
                <p:cNvSpPr txBox="1"/>
                <p:nvPr/>
              </p:nvSpPr>
              <p:spPr>
                <a:xfrm>
                  <a:off x="2660940" y="4942388"/>
                  <a:ext cx="21471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𝒀</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𝑬</m:t>
                            </m:r>
                          </m:e>
                          <m:sub>
                            <m:r>
                              <a:rPr lang="en-US" altLang="zh-CN" sz="2400" b="1" i="1" smtClean="0">
                                <a:latin typeface="Cambria Math" panose="02040503050406030204" pitchFamily="18" charset="0"/>
                              </a:rPr>
                              <m:t>𝑲𝑨</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oMath>
                    </m:oMathPara>
                  </a14:m>
                  <a:endParaRPr lang="zh-CN" altLang="en-US" sz="2400" b="1" dirty="0"/>
                </a:p>
              </p:txBody>
            </p:sp>
          </mc:Choice>
          <mc:Fallback xmlns="">
            <p:sp>
              <p:nvSpPr>
                <p:cNvPr id="10" name="文本框 9">
                  <a:extLst>
                    <a:ext uri="{FF2B5EF4-FFF2-40B4-BE49-F238E27FC236}">
                      <a16:creationId xmlns:a16="http://schemas.microsoft.com/office/drawing/2014/main" id="{BAFF407C-4BBA-02DF-6358-A5A9EF8F65BB}"/>
                    </a:ext>
                  </a:extLst>
                </p:cNvPr>
                <p:cNvSpPr txBox="1">
                  <a:spLocks noRot="1" noChangeAspect="1" noMove="1" noResize="1" noEditPoints="1" noAdjustHandles="1" noChangeArrowheads="1" noChangeShapeType="1" noTextEdit="1"/>
                </p:cNvSpPr>
                <p:nvPr/>
              </p:nvSpPr>
              <p:spPr>
                <a:xfrm>
                  <a:off x="2660940" y="4942388"/>
                  <a:ext cx="2147147" cy="461665"/>
                </a:xfrm>
                <a:prstGeom prst="rect">
                  <a:avLst/>
                </a:prstGeom>
                <a:blipFill>
                  <a:blip r:embed="rId3"/>
                  <a:stretch>
                    <a:fillRect b="-19737"/>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DAC088FB-2FC8-3919-1400-2D19EB056E6A}"/>
              </a:ext>
            </a:extLst>
          </p:cNvPr>
          <p:cNvGrpSpPr/>
          <p:nvPr/>
        </p:nvGrpSpPr>
        <p:grpSpPr>
          <a:xfrm>
            <a:off x="7737289" y="4191626"/>
            <a:ext cx="4305698" cy="961913"/>
            <a:chOff x="7737289" y="4489653"/>
            <a:chExt cx="4305698" cy="961913"/>
          </a:xfrm>
        </p:grpSpPr>
        <p:sp>
          <p:nvSpPr>
            <p:cNvPr id="127" name="文本框 126">
              <a:extLst>
                <a:ext uri="{FF2B5EF4-FFF2-40B4-BE49-F238E27FC236}">
                  <a16:creationId xmlns:a16="http://schemas.microsoft.com/office/drawing/2014/main" id="{5BE87884-13C4-97E3-1878-4257F15C962B}"/>
                </a:ext>
              </a:extLst>
            </p:cNvPr>
            <p:cNvSpPr txBox="1"/>
            <p:nvPr/>
          </p:nvSpPr>
          <p:spPr>
            <a:xfrm>
              <a:off x="7942081" y="4489653"/>
              <a:ext cx="2744249" cy="369332"/>
            </a:xfrm>
            <a:prstGeom prst="rect">
              <a:avLst/>
            </a:prstGeom>
            <a:noFill/>
          </p:spPr>
          <p:txBody>
            <a:bodyPr wrap="square" rtlCol="0">
              <a:spAutoFit/>
            </a:bodyPr>
            <a:lstStyle/>
            <a:p>
              <a:r>
                <a:rPr lang="zh-CN" altLang="en-US" b="1" dirty="0"/>
                <a:t>解密过程的一般表示方式</a:t>
              </a:r>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728AFBB4-5EC4-0977-467C-D188D804096A}"/>
                    </a:ext>
                  </a:extLst>
                </p:cNvPr>
                <p:cNvSpPr txBox="1"/>
                <p:nvPr/>
              </p:nvSpPr>
              <p:spPr>
                <a:xfrm>
                  <a:off x="7737289" y="4942388"/>
                  <a:ext cx="4305698" cy="5091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𝑲𝑩</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𝒀</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𝑲𝑩</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𝑬</m:t>
                                </m:r>
                              </m:e>
                              <m:sub>
                                <m:r>
                                  <a:rPr lang="en-US" altLang="zh-CN" sz="2400" b="1" i="1" smtClean="0">
                                    <a:latin typeface="Cambria Math" panose="02040503050406030204" pitchFamily="18" charset="0"/>
                                  </a:rPr>
                                  <m:t>𝑲𝑨</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e>
                            </m:d>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oMath>
                    </m:oMathPara>
                  </a14:m>
                  <a:endParaRPr lang="zh-CN" altLang="en-US" sz="2400" b="1" dirty="0"/>
                </a:p>
              </p:txBody>
            </p:sp>
          </mc:Choice>
          <mc:Fallback xmlns="">
            <p:sp>
              <p:nvSpPr>
                <p:cNvPr id="128" name="文本框 127">
                  <a:extLst>
                    <a:ext uri="{FF2B5EF4-FFF2-40B4-BE49-F238E27FC236}">
                      <a16:creationId xmlns:a16="http://schemas.microsoft.com/office/drawing/2014/main" id="{728AFBB4-5EC4-0977-467C-D188D804096A}"/>
                    </a:ext>
                  </a:extLst>
                </p:cNvPr>
                <p:cNvSpPr txBox="1">
                  <a:spLocks noRot="1" noChangeAspect="1" noMove="1" noResize="1" noEditPoints="1" noAdjustHandles="1" noChangeArrowheads="1" noChangeShapeType="1" noTextEdit="1"/>
                </p:cNvSpPr>
                <p:nvPr/>
              </p:nvSpPr>
              <p:spPr>
                <a:xfrm>
                  <a:off x="7737289" y="4942388"/>
                  <a:ext cx="4305698" cy="509178"/>
                </a:xfrm>
                <a:prstGeom prst="rect">
                  <a:avLst/>
                </a:prstGeom>
                <a:blipFill>
                  <a:blip r:embed="rId4"/>
                  <a:stretch>
                    <a:fillRect/>
                  </a:stretch>
                </a:blipFill>
              </p:spPr>
              <p:txBody>
                <a:bodyPr/>
                <a:lstStyle/>
                <a:p>
                  <a:r>
                    <a:rPr lang="zh-CN" altLang="en-US">
                      <a:noFill/>
                    </a:rPr>
                    <a:t> </a:t>
                  </a:r>
                </a:p>
              </p:txBody>
            </p:sp>
          </mc:Fallback>
        </mc:AlternateContent>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密码学相关基本概念</a:t>
              </a:r>
            </a:p>
          </p:txBody>
        </p:sp>
      </p:grpSp>
      <p:grpSp>
        <p:nvGrpSpPr>
          <p:cNvPr id="8" name="组合 7">
            <a:extLst>
              <a:ext uri="{FF2B5EF4-FFF2-40B4-BE49-F238E27FC236}">
                <a16:creationId xmlns:a16="http://schemas.microsoft.com/office/drawing/2014/main" id="{9B024107-E71D-D946-DB7B-96B10459DDCE}"/>
              </a:ext>
            </a:extLst>
          </p:cNvPr>
          <p:cNvGrpSpPr/>
          <p:nvPr/>
        </p:nvGrpSpPr>
        <p:grpSpPr>
          <a:xfrm>
            <a:off x="1549012" y="1141186"/>
            <a:ext cx="9103453" cy="2935597"/>
            <a:chOff x="1549012" y="1141186"/>
            <a:chExt cx="9103453" cy="2935597"/>
          </a:xfrm>
        </p:grpSpPr>
        <p:sp>
          <p:nvSpPr>
            <p:cNvPr id="6" name="文本框 5">
              <a:extLst>
                <a:ext uri="{FF2B5EF4-FFF2-40B4-BE49-F238E27FC236}">
                  <a16:creationId xmlns:a16="http://schemas.microsoft.com/office/drawing/2014/main" id="{16FCBF9E-D25D-C6C9-1F59-97066F8129BC}"/>
                </a:ext>
              </a:extLst>
            </p:cNvPr>
            <p:cNvSpPr txBox="1"/>
            <p:nvPr/>
          </p:nvSpPr>
          <p:spPr>
            <a:xfrm>
              <a:off x="4544905" y="1141186"/>
              <a:ext cx="3115734" cy="400110"/>
            </a:xfrm>
            <a:prstGeom prst="rect">
              <a:avLst/>
            </a:prstGeom>
            <a:noFill/>
          </p:spPr>
          <p:txBody>
            <a:bodyPr wrap="square" rtlCol="0">
              <a:spAutoFit/>
            </a:bodyPr>
            <a:lstStyle/>
            <a:p>
              <a:pPr algn="ctr"/>
              <a:r>
                <a:rPr lang="zh-CN" altLang="en-US" sz="2000" b="1" dirty="0">
                  <a:solidFill>
                    <a:schemeClr val="accent3">
                      <a:lumMod val="75000"/>
                    </a:schemeClr>
                  </a:solidFill>
                </a:rPr>
                <a:t>数据加密的一般模型</a:t>
              </a:r>
            </a:p>
          </p:txBody>
        </p:sp>
        <p:grpSp>
          <p:nvGrpSpPr>
            <p:cNvPr id="101" name="组合 100">
              <a:extLst>
                <a:ext uri="{FF2B5EF4-FFF2-40B4-BE49-F238E27FC236}">
                  <a16:creationId xmlns:a16="http://schemas.microsoft.com/office/drawing/2014/main" id="{73C085D5-E553-DBB5-934A-1AE8A9C2A4BA}"/>
                </a:ext>
              </a:extLst>
            </p:cNvPr>
            <p:cNvGrpSpPr/>
            <p:nvPr/>
          </p:nvGrpSpPr>
          <p:grpSpPr>
            <a:xfrm>
              <a:off x="1549012" y="2793051"/>
              <a:ext cx="914400" cy="1283732"/>
              <a:chOff x="840297" y="2253216"/>
              <a:chExt cx="914400" cy="1283732"/>
            </a:xfrm>
          </p:grpSpPr>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7EB17E7-0E8F-3B4E-8296-283F5B27C5B6}"/>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02" name="文本框 101">
                    <a:extLst>
                      <a:ext uri="{FF2B5EF4-FFF2-40B4-BE49-F238E27FC236}">
                        <a16:creationId xmlns:a16="http://schemas.microsoft.com/office/drawing/2014/main" id="{47EB17E7-0E8F-3B4E-8296-283F5B27C5B6}"/>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5"/>
                    <a:stretch>
                      <a:fillRect l="-5185" t="-8197" b="-24590"/>
                    </a:stretch>
                  </a:blipFill>
                </p:spPr>
                <p:txBody>
                  <a:bodyPr/>
                  <a:lstStyle/>
                  <a:p>
                    <a:r>
                      <a:rPr lang="zh-CN" altLang="en-US">
                        <a:noFill/>
                      </a:rPr>
                      <a:t> </a:t>
                    </a:r>
                  </a:p>
                </p:txBody>
              </p:sp>
            </mc:Fallback>
          </mc:AlternateContent>
          <p:pic>
            <p:nvPicPr>
              <p:cNvPr id="103" name="图形 102" descr="文档 轮廓">
                <a:extLst>
                  <a:ext uri="{FF2B5EF4-FFF2-40B4-BE49-F238E27FC236}">
                    <a16:creationId xmlns:a16="http://schemas.microsoft.com/office/drawing/2014/main" id="{F5AA9342-ED05-0B9D-53D0-4EC7149F4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3CCA4DA1-E6A2-2399-50B1-56179F2A526C}"/>
                    </a:ext>
                  </a:extLst>
                </p:cNvPr>
                <p:cNvSpPr/>
                <p:nvPr/>
              </p:nvSpPr>
              <p:spPr>
                <a:xfrm>
                  <a:off x="2956614" y="3267246"/>
                  <a:ext cx="1270932" cy="70788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加密算法</a:t>
                  </a:r>
                  <a14:m>
                    <m:oMath xmlns:m="http://schemas.openxmlformats.org/officeDocument/2006/math">
                      <m:r>
                        <a:rPr lang="en-US" altLang="zh-CN" b="1" i="1" dirty="0" smtClean="0">
                          <a:solidFill>
                            <a:schemeClr val="bg1"/>
                          </a:solidFill>
                          <a:latin typeface="Cambria Math" panose="02040503050406030204" pitchFamily="18" charset="0"/>
                        </a:rPr>
                        <m:t>𝑬</m:t>
                      </m:r>
                    </m:oMath>
                  </a14:m>
                  <a:endParaRPr lang="zh-CN" altLang="en-US" b="1" dirty="0">
                    <a:solidFill>
                      <a:schemeClr val="bg1"/>
                    </a:solidFill>
                    <a:latin typeface="Arial Narrow" panose="020B0606020202030204" pitchFamily="34" charset="0"/>
                  </a:endParaRPr>
                </a:p>
              </p:txBody>
            </p:sp>
          </mc:Choice>
          <mc:Fallback xmlns="">
            <p:sp>
              <p:nvSpPr>
                <p:cNvPr id="104" name="矩形 103">
                  <a:extLst>
                    <a:ext uri="{FF2B5EF4-FFF2-40B4-BE49-F238E27FC236}">
                      <a16:creationId xmlns:a16="http://schemas.microsoft.com/office/drawing/2014/main" id="{3CCA4DA1-E6A2-2399-50B1-56179F2A526C}"/>
                    </a:ext>
                  </a:extLst>
                </p:cNvPr>
                <p:cNvSpPr>
                  <a:spLocks noRot="1" noChangeAspect="1" noMove="1" noResize="1" noEditPoints="1" noAdjustHandles="1" noChangeArrowheads="1" noChangeShapeType="1" noTextEdit="1"/>
                </p:cNvSpPr>
                <p:nvPr/>
              </p:nvSpPr>
              <p:spPr>
                <a:xfrm>
                  <a:off x="2956614" y="3267246"/>
                  <a:ext cx="1270932" cy="707881"/>
                </a:xfrm>
                <a:prstGeom prst="rect">
                  <a:avLst/>
                </a:prstGeom>
                <a:blipFill>
                  <a:blip r:embed="rId8"/>
                  <a:stretch>
                    <a:fillRect l="-2857"/>
                  </a:stretch>
                </a:blipFill>
                <a:ln>
                  <a:solidFill>
                    <a:schemeClr val="tx1"/>
                  </a:solidFill>
                </a:ln>
              </p:spPr>
              <p:txBody>
                <a:bodyPr/>
                <a:lstStyle/>
                <a:p>
                  <a:r>
                    <a:rPr lang="zh-CN" altLang="en-US">
                      <a:noFill/>
                    </a:rPr>
                    <a:t> </a:t>
                  </a:r>
                </a:p>
              </p:txBody>
            </p:sp>
          </mc:Fallback>
        </mc:AlternateContent>
        <p:grpSp>
          <p:nvGrpSpPr>
            <p:cNvPr id="105" name="组合 104">
              <a:extLst>
                <a:ext uri="{FF2B5EF4-FFF2-40B4-BE49-F238E27FC236}">
                  <a16:creationId xmlns:a16="http://schemas.microsoft.com/office/drawing/2014/main" id="{264E4555-9963-558C-E27A-973E084C303B}"/>
                </a:ext>
              </a:extLst>
            </p:cNvPr>
            <p:cNvGrpSpPr/>
            <p:nvPr/>
          </p:nvGrpSpPr>
          <p:grpSpPr>
            <a:xfrm>
              <a:off x="5609982" y="2793051"/>
              <a:ext cx="914400" cy="1283732"/>
              <a:chOff x="5111692" y="2253216"/>
              <a:chExt cx="914400" cy="1283732"/>
            </a:xfrm>
          </p:grpSpPr>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C0FA73AB-D639-957F-D129-90DE165C9E3D}"/>
                      </a:ext>
                    </a:extLst>
                  </p:cNvPr>
                  <p:cNvSpPr txBox="1"/>
                  <p:nvPr/>
                </p:nvSpPr>
                <p:spPr>
                  <a:xfrm>
                    <a:off x="5111692"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14:m>
                      <m:oMath xmlns:m="http://schemas.openxmlformats.org/officeDocument/2006/math">
                        <m:r>
                          <a:rPr lang="en-US" altLang="zh-CN" b="1" i="1" dirty="0" smtClean="0">
                            <a:latin typeface="Cambria Math" panose="02040503050406030204" pitchFamily="18" charset="0"/>
                          </a:rPr>
                          <m:t>𝒀</m:t>
                        </m:r>
                      </m:oMath>
                    </a14:m>
                    <a:endParaRPr lang="zh-CN" altLang="en-US" b="1" dirty="0">
                      <a:latin typeface="Arial Narrow" panose="020B0606020202030204" pitchFamily="34" charset="0"/>
                    </a:endParaRPr>
                  </a:p>
                </p:txBody>
              </p:sp>
            </mc:Choice>
            <mc:Fallback xmlns="">
              <p:sp>
                <p:nvSpPr>
                  <p:cNvPr id="106" name="文本框 105">
                    <a:extLst>
                      <a:ext uri="{FF2B5EF4-FFF2-40B4-BE49-F238E27FC236}">
                        <a16:creationId xmlns:a16="http://schemas.microsoft.com/office/drawing/2014/main" id="{C0FA73AB-D639-957F-D129-90DE165C9E3D}"/>
                      </a:ext>
                    </a:extLst>
                  </p:cNvPr>
                  <p:cNvSpPr txBox="1">
                    <a:spLocks noRot="1" noChangeAspect="1" noMove="1" noResize="1" noEditPoints="1" noAdjustHandles="1" noChangeArrowheads="1" noChangeShapeType="1" noTextEdit="1"/>
                  </p:cNvSpPr>
                  <p:nvPr/>
                </p:nvSpPr>
                <p:spPr>
                  <a:xfrm>
                    <a:off x="5111692" y="2253216"/>
                    <a:ext cx="820037" cy="369332"/>
                  </a:xfrm>
                  <a:prstGeom prst="rect">
                    <a:avLst/>
                  </a:prstGeom>
                  <a:blipFill>
                    <a:blip r:embed="rId9"/>
                    <a:stretch>
                      <a:fillRect l="-4444" t="-8197" b="-24590"/>
                    </a:stretch>
                  </a:blipFill>
                </p:spPr>
                <p:txBody>
                  <a:bodyPr/>
                  <a:lstStyle/>
                  <a:p>
                    <a:r>
                      <a:rPr lang="zh-CN" altLang="en-US">
                        <a:noFill/>
                      </a:rPr>
                      <a:t> </a:t>
                    </a:r>
                  </a:p>
                </p:txBody>
              </p:sp>
            </mc:Fallback>
          </mc:AlternateContent>
          <p:pic>
            <p:nvPicPr>
              <p:cNvPr id="107" name="图形 106" descr="文档 轮廓">
                <a:extLst>
                  <a:ext uri="{FF2B5EF4-FFF2-40B4-BE49-F238E27FC236}">
                    <a16:creationId xmlns:a16="http://schemas.microsoft.com/office/drawing/2014/main" id="{01483DC4-3AD3-7FA8-FBFE-9A60AD9671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1692" y="2622548"/>
                <a:ext cx="914400" cy="914400"/>
              </a:xfrm>
              <a:prstGeom prst="rect">
                <a:avLst/>
              </a:prstGeom>
            </p:spPr>
          </p:pic>
          <p:sp>
            <p:nvSpPr>
              <p:cNvPr id="108" name="矩形 107">
                <a:extLst>
                  <a:ext uri="{FF2B5EF4-FFF2-40B4-BE49-F238E27FC236}">
                    <a16:creationId xmlns:a16="http://schemas.microsoft.com/office/drawing/2014/main" id="{CFDE0685-282C-5F01-4256-29F88079912D}"/>
                  </a:ext>
                </a:extLst>
              </p:cNvPr>
              <p:cNvSpPr/>
              <p:nvPr/>
            </p:nvSpPr>
            <p:spPr>
              <a:xfrm>
                <a:off x="5352176" y="2936147"/>
                <a:ext cx="436228" cy="492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109" name="文本框 108">
                <a:extLst>
                  <a:ext uri="{FF2B5EF4-FFF2-40B4-BE49-F238E27FC236}">
                    <a16:creationId xmlns:a16="http://schemas.microsoft.com/office/drawing/2014/main" id="{52D85BE2-8C58-17F5-F1E8-2FD0DDBDDD74}"/>
                  </a:ext>
                </a:extLst>
              </p:cNvPr>
              <p:cNvSpPr txBox="1"/>
              <p:nvPr/>
            </p:nvSpPr>
            <p:spPr>
              <a:xfrm>
                <a:off x="5258499" y="2919369"/>
                <a:ext cx="620786" cy="601831"/>
              </a:xfrm>
              <a:prstGeom prst="rect">
                <a:avLst/>
              </a:prstGeom>
              <a:noFill/>
            </p:spPr>
            <p:txBody>
              <a:bodyPr wrap="square" rtlCol="0">
                <a:spAutoFit/>
              </a:bodyPr>
              <a:lstStyle/>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endParaRPr lang="zh-CN" altLang="en-US" b="1" dirty="0">
                  <a:latin typeface="Arial Narrow" panose="020B0606020202030204" pitchFamily="34" charset="0"/>
                </a:endParaRPr>
              </a:p>
            </p:txBody>
          </p:sp>
        </p:grpSp>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F4091744-FF5F-351A-3EA1-5A1BA2BE83AF}"/>
                    </a:ext>
                  </a:extLst>
                </p:cNvPr>
                <p:cNvSpPr/>
                <p:nvPr/>
              </p:nvSpPr>
              <p:spPr>
                <a:xfrm>
                  <a:off x="7965541" y="3267246"/>
                  <a:ext cx="1270932" cy="70788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解密算法</a:t>
                  </a:r>
                  <a14:m>
                    <m:oMath xmlns:m="http://schemas.openxmlformats.org/officeDocument/2006/math">
                      <m:r>
                        <a:rPr lang="en-US" altLang="zh-CN" b="1" i="1" dirty="0" smtClean="0">
                          <a:solidFill>
                            <a:schemeClr val="bg1"/>
                          </a:solidFill>
                          <a:latin typeface="Cambria Math" panose="02040503050406030204" pitchFamily="18" charset="0"/>
                        </a:rPr>
                        <m:t>𝑫</m:t>
                      </m:r>
                    </m:oMath>
                  </a14:m>
                  <a:endParaRPr lang="zh-CN" altLang="en-US" b="1" dirty="0">
                    <a:solidFill>
                      <a:schemeClr val="bg1"/>
                    </a:solidFill>
                    <a:latin typeface="Arial Narrow" panose="020B0606020202030204" pitchFamily="34" charset="0"/>
                  </a:endParaRPr>
                </a:p>
              </p:txBody>
            </p:sp>
          </mc:Choice>
          <mc:Fallback xmlns="">
            <p:sp>
              <p:nvSpPr>
                <p:cNvPr id="110" name="矩形 109">
                  <a:extLst>
                    <a:ext uri="{FF2B5EF4-FFF2-40B4-BE49-F238E27FC236}">
                      <a16:creationId xmlns:a16="http://schemas.microsoft.com/office/drawing/2014/main" id="{F4091744-FF5F-351A-3EA1-5A1BA2BE83AF}"/>
                    </a:ext>
                  </a:extLst>
                </p:cNvPr>
                <p:cNvSpPr>
                  <a:spLocks noRot="1" noChangeAspect="1" noMove="1" noResize="1" noEditPoints="1" noAdjustHandles="1" noChangeArrowheads="1" noChangeShapeType="1" noTextEdit="1"/>
                </p:cNvSpPr>
                <p:nvPr/>
              </p:nvSpPr>
              <p:spPr>
                <a:xfrm>
                  <a:off x="7965541" y="3267246"/>
                  <a:ext cx="1270932" cy="707881"/>
                </a:xfrm>
                <a:prstGeom prst="rect">
                  <a:avLst/>
                </a:prstGeom>
                <a:blipFill>
                  <a:blip r:embed="rId10"/>
                  <a:stretch>
                    <a:fillRect l="-3810"/>
                  </a:stretch>
                </a:blipFill>
                <a:ln>
                  <a:solidFill>
                    <a:schemeClr val="tx1"/>
                  </a:solidFill>
                </a:ln>
              </p:spPr>
              <p:txBody>
                <a:bodyPr/>
                <a:lstStyle/>
                <a:p>
                  <a:r>
                    <a:rPr lang="zh-CN" altLang="en-US">
                      <a:noFill/>
                    </a:rPr>
                    <a:t> </a:t>
                  </a:r>
                </a:p>
              </p:txBody>
            </p:sp>
          </mc:Fallback>
        </mc:AlternateContent>
        <p:grpSp>
          <p:nvGrpSpPr>
            <p:cNvPr id="111" name="组合 110">
              <a:extLst>
                <a:ext uri="{FF2B5EF4-FFF2-40B4-BE49-F238E27FC236}">
                  <a16:creationId xmlns:a16="http://schemas.microsoft.com/office/drawing/2014/main" id="{2DC1757C-50B3-7896-EB5E-B20D0280820B}"/>
                </a:ext>
              </a:extLst>
            </p:cNvPr>
            <p:cNvGrpSpPr/>
            <p:nvPr/>
          </p:nvGrpSpPr>
          <p:grpSpPr>
            <a:xfrm>
              <a:off x="9738065" y="2787947"/>
              <a:ext cx="914400" cy="1283732"/>
              <a:chOff x="840297" y="2253216"/>
              <a:chExt cx="914400" cy="1283732"/>
            </a:xfrm>
          </p:grpSpPr>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2C9FFDA4-8B95-C660-57DB-6320109DE49D}"/>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12" name="文本框 111">
                    <a:extLst>
                      <a:ext uri="{FF2B5EF4-FFF2-40B4-BE49-F238E27FC236}">
                        <a16:creationId xmlns:a16="http://schemas.microsoft.com/office/drawing/2014/main" id="{2C9FFDA4-8B95-C660-57DB-6320109DE49D}"/>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11"/>
                    <a:stretch>
                      <a:fillRect l="-5185" t="-8197" b="-24590"/>
                    </a:stretch>
                  </a:blipFill>
                </p:spPr>
                <p:txBody>
                  <a:bodyPr/>
                  <a:lstStyle/>
                  <a:p>
                    <a:r>
                      <a:rPr lang="zh-CN" altLang="en-US">
                        <a:noFill/>
                      </a:rPr>
                      <a:t> </a:t>
                    </a:r>
                  </a:p>
                </p:txBody>
              </p:sp>
            </mc:Fallback>
          </mc:AlternateContent>
          <p:pic>
            <p:nvPicPr>
              <p:cNvPr id="113" name="图形 112" descr="文档 轮廓">
                <a:extLst>
                  <a:ext uri="{FF2B5EF4-FFF2-40B4-BE49-F238E27FC236}">
                    <a16:creationId xmlns:a16="http://schemas.microsoft.com/office/drawing/2014/main" id="{4D9701D3-DF9F-6CD9-D4C2-72B9231B5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p:cxnSp>
          <p:nvCxnSpPr>
            <p:cNvPr id="114" name="直接箭头连接符 113">
              <a:extLst>
                <a:ext uri="{FF2B5EF4-FFF2-40B4-BE49-F238E27FC236}">
                  <a16:creationId xmlns:a16="http://schemas.microsoft.com/office/drawing/2014/main" id="{856CFF77-A0A0-68B7-748A-27CB1FB9B2C1}"/>
                </a:ext>
              </a:extLst>
            </p:cNvPr>
            <p:cNvCxnSpPr>
              <a:cxnSpLocks/>
            </p:cNvCxnSpPr>
            <p:nvPr/>
          </p:nvCxnSpPr>
          <p:spPr>
            <a:xfrm>
              <a:off x="2372531" y="3619582"/>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CCA09406-23A1-B43A-D901-CFB815649A58}"/>
                </a:ext>
              </a:extLst>
            </p:cNvPr>
            <p:cNvCxnSpPr>
              <a:cxnSpLocks/>
              <a:endCxn id="107" idx="1"/>
            </p:cNvCxnSpPr>
            <p:nvPr/>
          </p:nvCxnSpPr>
          <p:spPr>
            <a:xfrm flipV="1">
              <a:off x="4297455" y="3619583"/>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1A2C6921-2866-2462-FBA1-8C4D8E88736C}"/>
                </a:ext>
              </a:extLst>
            </p:cNvPr>
            <p:cNvCxnSpPr>
              <a:cxnSpLocks/>
            </p:cNvCxnSpPr>
            <p:nvPr/>
          </p:nvCxnSpPr>
          <p:spPr>
            <a:xfrm flipV="1">
              <a:off x="6524382" y="3621186"/>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1CE741AF-22A4-81C2-9362-DABCB93B7107}"/>
                </a:ext>
              </a:extLst>
            </p:cNvPr>
            <p:cNvCxnSpPr>
              <a:cxnSpLocks/>
            </p:cNvCxnSpPr>
            <p:nvPr/>
          </p:nvCxnSpPr>
          <p:spPr>
            <a:xfrm>
              <a:off x="9327877" y="3606070"/>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图形 117" descr="旧钥匙 纯色填充">
              <a:extLst>
                <a:ext uri="{FF2B5EF4-FFF2-40B4-BE49-F238E27FC236}">
                  <a16:creationId xmlns:a16="http://schemas.microsoft.com/office/drawing/2014/main" id="{2E1A7F2F-D184-AEFC-F27E-08C76AB9492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7698" y="2370650"/>
              <a:ext cx="306732" cy="306732"/>
            </a:xfrm>
            <a:prstGeom prst="rect">
              <a:avLst/>
            </a:prstGeom>
          </p:spPr>
        </p:pic>
        <p:grpSp>
          <p:nvGrpSpPr>
            <p:cNvPr id="119" name="组合 118">
              <a:extLst>
                <a:ext uri="{FF2B5EF4-FFF2-40B4-BE49-F238E27FC236}">
                  <a16:creationId xmlns:a16="http://schemas.microsoft.com/office/drawing/2014/main" id="{2CFC2714-387E-5D46-630B-9BF0413EB523}"/>
                </a:ext>
              </a:extLst>
            </p:cNvPr>
            <p:cNvGrpSpPr/>
            <p:nvPr/>
          </p:nvGrpSpPr>
          <p:grpSpPr>
            <a:xfrm>
              <a:off x="3000481" y="2031051"/>
              <a:ext cx="1183198" cy="1182818"/>
              <a:chOff x="2560214" y="1491216"/>
              <a:chExt cx="1183198" cy="1182818"/>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EBCF18B8-1638-8872-BF3F-8D169FC2329F}"/>
                      </a:ext>
                    </a:extLst>
                  </p:cNvPr>
                  <p:cNvSpPr txBox="1"/>
                  <p:nvPr/>
                </p:nvSpPr>
                <p:spPr>
                  <a:xfrm>
                    <a:off x="2560214" y="1491216"/>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加密密钥</a:t>
                    </a:r>
                    <a14:m>
                      <m:oMath xmlns:m="http://schemas.openxmlformats.org/officeDocument/2006/math">
                        <m:r>
                          <a:rPr lang="en-US" altLang="zh-CN" b="1" i="1" dirty="0" smtClean="0">
                            <a:latin typeface="Cambria Math" panose="02040503050406030204" pitchFamily="18" charset="0"/>
                          </a:rPr>
                          <m:t>𝑲𝑨</m:t>
                        </m:r>
                      </m:oMath>
                    </a14:m>
                    <a:endParaRPr lang="zh-CN" altLang="en-US" b="1" dirty="0">
                      <a:latin typeface="Arial Narrow" panose="020B0606020202030204" pitchFamily="34" charset="0"/>
                    </a:endParaRPr>
                  </a:p>
                </p:txBody>
              </p:sp>
            </mc:Choice>
            <mc:Fallback xmlns="">
              <p:sp>
                <p:nvSpPr>
                  <p:cNvPr id="120" name="文本框 119">
                    <a:extLst>
                      <a:ext uri="{FF2B5EF4-FFF2-40B4-BE49-F238E27FC236}">
                        <a16:creationId xmlns:a16="http://schemas.microsoft.com/office/drawing/2014/main" id="{EBCF18B8-1638-8872-BF3F-8D169FC2329F}"/>
                      </a:ext>
                    </a:extLst>
                  </p:cNvPr>
                  <p:cNvSpPr txBox="1">
                    <a:spLocks noRot="1" noChangeAspect="1" noMove="1" noResize="1" noEditPoints="1" noAdjustHandles="1" noChangeArrowheads="1" noChangeShapeType="1" noTextEdit="1"/>
                  </p:cNvSpPr>
                  <p:nvPr/>
                </p:nvSpPr>
                <p:spPr>
                  <a:xfrm>
                    <a:off x="2560214" y="1491216"/>
                    <a:ext cx="1183198" cy="646331"/>
                  </a:xfrm>
                  <a:prstGeom prst="rect">
                    <a:avLst/>
                  </a:prstGeom>
                  <a:blipFill>
                    <a:blip r:embed="rId14"/>
                    <a:stretch>
                      <a:fillRect l="-1031" t="-4717" r="-1546"/>
                    </a:stretch>
                  </a:blipFill>
                </p:spPr>
                <p:txBody>
                  <a:bodyPr/>
                  <a:lstStyle/>
                  <a:p>
                    <a:r>
                      <a:rPr lang="zh-CN" altLang="en-US">
                        <a:noFill/>
                      </a:rPr>
                      <a:t> </a:t>
                    </a:r>
                  </a:p>
                </p:txBody>
              </p:sp>
            </mc:Fallback>
          </mc:AlternateContent>
          <p:cxnSp>
            <p:nvCxnSpPr>
              <p:cNvPr id="121" name="直接箭头连接符 120">
                <a:extLst>
                  <a:ext uri="{FF2B5EF4-FFF2-40B4-BE49-F238E27FC236}">
                    <a16:creationId xmlns:a16="http://schemas.microsoft.com/office/drawing/2014/main" id="{04414607-E8E7-B525-62D1-09E107D29795}"/>
                  </a:ext>
                </a:extLst>
              </p:cNvPr>
              <p:cNvCxnSpPr/>
              <p:nvPr/>
            </p:nvCxnSpPr>
            <p:spPr>
              <a:xfrm>
                <a:off x="3151813" y="2113996"/>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图形 121" descr="旧钥匙 轮廓">
                <a:extLst>
                  <a:ext uri="{FF2B5EF4-FFF2-40B4-BE49-F238E27FC236}">
                    <a16:creationId xmlns:a16="http://schemas.microsoft.com/office/drawing/2014/main" id="{8E281E89-1F8C-2BCD-9D5F-CD159E91944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94247" y="1830815"/>
                <a:ext cx="306732" cy="306732"/>
              </a:xfrm>
              <a:prstGeom prst="rect">
                <a:avLst/>
              </a:prstGeom>
            </p:spPr>
          </p:pic>
        </p:gr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5A58050D-8A84-01B0-2140-03EAF2A4A482}"/>
                    </a:ext>
                  </a:extLst>
                </p:cNvPr>
                <p:cNvSpPr txBox="1"/>
                <p:nvPr/>
              </p:nvSpPr>
              <p:spPr>
                <a:xfrm>
                  <a:off x="8025927" y="2031051"/>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解密密钥</a:t>
                  </a:r>
                  <a:endParaRPr lang="en-US" altLang="zh-CN" b="1" dirty="0">
                    <a:latin typeface="Arial Narrow" panose="020B0606020202030204" pitchFamily="34" charset="0"/>
                  </a:endParaRPr>
                </a:p>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𝑲𝑩</m:t>
                        </m:r>
                      </m:oMath>
                    </m:oMathPara>
                  </a14:m>
                  <a:endParaRPr lang="zh-CN" altLang="en-US" b="1" dirty="0">
                    <a:latin typeface="Arial Narrow" panose="020B0606020202030204" pitchFamily="34" charset="0"/>
                  </a:endParaRPr>
                </a:p>
              </p:txBody>
            </p:sp>
          </mc:Choice>
          <mc:Fallback xmlns="">
            <p:sp>
              <p:nvSpPr>
                <p:cNvPr id="123" name="文本框 122">
                  <a:extLst>
                    <a:ext uri="{FF2B5EF4-FFF2-40B4-BE49-F238E27FC236}">
                      <a16:creationId xmlns:a16="http://schemas.microsoft.com/office/drawing/2014/main" id="{5A58050D-8A84-01B0-2140-03EAF2A4A482}"/>
                    </a:ext>
                  </a:extLst>
                </p:cNvPr>
                <p:cNvSpPr txBox="1">
                  <a:spLocks noRot="1" noChangeAspect="1" noMove="1" noResize="1" noEditPoints="1" noAdjustHandles="1" noChangeArrowheads="1" noChangeShapeType="1" noTextEdit="1"/>
                </p:cNvSpPr>
                <p:nvPr/>
              </p:nvSpPr>
              <p:spPr>
                <a:xfrm>
                  <a:off x="8025927" y="2031051"/>
                  <a:ext cx="1183198" cy="646331"/>
                </a:xfrm>
                <a:prstGeom prst="rect">
                  <a:avLst/>
                </a:prstGeom>
                <a:blipFill>
                  <a:blip r:embed="rId17"/>
                  <a:stretch>
                    <a:fillRect l="-1546" t="-4717" r="-1031"/>
                  </a:stretch>
                </a:blipFill>
              </p:spPr>
              <p:txBody>
                <a:bodyPr/>
                <a:lstStyle/>
                <a:p>
                  <a:r>
                    <a:rPr lang="zh-CN" altLang="en-US">
                      <a:noFill/>
                    </a:rPr>
                    <a:t> </a:t>
                  </a:r>
                </a:p>
              </p:txBody>
            </p:sp>
          </mc:Fallback>
        </mc:AlternateContent>
        <p:cxnSp>
          <p:nvCxnSpPr>
            <p:cNvPr id="124" name="直接箭头连接符 123">
              <a:extLst>
                <a:ext uri="{FF2B5EF4-FFF2-40B4-BE49-F238E27FC236}">
                  <a16:creationId xmlns:a16="http://schemas.microsoft.com/office/drawing/2014/main" id="{225CCCC4-8FD7-D716-6F69-7DBC2902C9A3}"/>
                </a:ext>
              </a:extLst>
            </p:cNvPr>
            <p:cNvCxnSpPr/>
            <p:nvPr/>
          </p:nvCxnSpPr>
          <p:spPr>
            <a:xfrm>
              <a:off x="8617526" y="2653831"/>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矩形 12">
            <a:extLst>
              <a:ext uri="{FF2B5EF4-FFF2-40B4-BE49-F238E27FC236}">
                <a16:creationId xmlns:a16="http://schemas.microsoft.com/office/drawing/2014/main" id="{B04446D1-CCC9-4037-704B-F5C08C2ED8AF}"/>
              </a:ext>
            </a:extLst>
          </p:cNvPr>
          <p:cNvSpPr/>
          <p:nvPr/>
        </p:nvSpPr>
        <p:spPr>
          <a:xfrm>
            <a:off x="1253066" y="5242642"/>
            <a:ext cx="9699412" cy="11040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solidFill>
                  <a:schemeClr val="tx1"/>
                </a:solidFill>
                <a:highlight>
                  <a:srgbClr val="FFFF00"/>
                </a:highlight>
              </a:rPr>
              <a:t>加密密钥和解密密钥可以相同</a:t>
            </a:r>
            <a:r>
              <a:rPr lang="zh-CN" altLang="en-US" b="1" dirty="0"/>
              <a:t>，</a:t>
            </a:r>
            <a:r>
              <a:rPr lang="zh-CN" altLang="en-US" b="1" dirty="0">
                <a:solidFill>
                  <a:schemeClr val="tx1"/>
                </a:solidFill>
                <a:highlight>
                  <a:srgbClr val="FFFF00"/>
                </a:highlight>
              </a:rPr>
              <a:t>也可以不同</a:t>
            </a:r>
            <a:r>
              <a:rPr lang="zh-CN" altLang="en-US" b="1" dirty="0"/>
              <a:t>（即使不同，这两个密钥也必然有某种相关性），这取决于采用的是对称密钥密码体制还是公开密钥（公钥）密码体制。</a:t>
            </a:r>
          </a:p>
        </p:txBody>
      </p:sp>
    </p:spTree>
    <p:custDataLst>
      <p:tags r:id="rId1"/>
    </p:custDataLst>
    <p:extLst>
      <p:ext uri="{BB962C8B-B14F-4D97-AF65-F5344CB8AC3E}">
        <p14:creationId xmlns:p14="http://schemas.microsoft.com/office/powerpoint/2010/main" val="85925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DB42B65-8730-E676-590D-5C25083E9804}"/>
              </a:ext>
            </a:extLst>
          </p:cNvPr>
          <p:cNvSpPr txBox="1"/>
          <p:nvPr/>
        </p:nvSpPr>
        <p:spPr>
          <a:xfrm>
            <a:off x="8806060" y="5188477"/>
            <a:ext cx="3081139" cy="646331"/>
          </a:xfrm>
          <a:prstGeom prst="rect">
            <a:avLst/>
          </a:prstGeom>
          <a:noFill/>
        </p:spPr>
        <p:txBody>
          <a:bodyPr wrap="square" rtlCol="0">
            <a:spAutoFit/>
          </a:bodyPr>
          <a:lstStyle/>
          <a:p>
            <a:r>
              <a:rPr lang="zh-CN" altLang="en-US" b="1" dirty="0">
                <a:solidFill>
                  <a:schemeClr val="accent1">
                    <a:lumMod val="75000"/>
                  </a:schemeClr>
                </a:solidFill>
              </a:rPr>
              <a:t>发生内存分配错误</a:t>
            </a:r>
            <a:endParaRPr lang="en-US" altLang="zh-CN" b="1" dirty="0">
              <a:solidFill>
                <a:schemeClr val="accent1">
                  <a:lumMod val="75000"/>
                </a:schemeClr>
              </a:solidFill>
            </a:endParaRPr>
          </a:p>
          <a:p>
            <a:r>
              <a:rPr lang="zh-CN" altLang="en-US" b="1" dirty="0">
                <a:solidFill>
                  <a:schemeClr val="accent1">
                    <a:lumMod val="75000"/>
                  </a:schemeClr>
                </a:solidFill>
              </a:rPr>
              <a:t>导致堆栈崩溃，系统死机</a:t>
            </a:r>
          </a:p>
        </p:txBody>
      </p:sp>
      <p:grpSp>
        <p:nvGrpSpPr>
          <p:cNvPr id="11" name="组合 10">
            <a:extLst>
              <a:ext uri="{FF2B5EF4-FFF2-40B4-BE49-F238E27FC236}">
                <a16:creationId xmlns:a16="http://schemas.microsoft.com/office/drawing/2014/main" id="{DF527DFF-C462-4E39-90EC-937750A31370}"/>
              </a:ext>
            </a:extLst>
          </p:cNvPr>
          <p:cNvGrpSpPr/>
          <p:nvPr/>
        </p:nvGrpSpPr>
        <p:grpSpPr>
          <a:xfrm>
            <a:off x="5872275" y="3932306"/>
            <a:ext cx="3558922" cy="984500"/>
            <a:chOff x="3300121" y="3932306"/>
            <a:chExt cx="3558922" cy="984500"/>
          </a:xfrm>
        </p:grpSpPr>
        <p:sp>
          <p:nvSpPr>
            <p:cNvPr id="9" name="文本框 8">
              <a:extLst>
                <a:ext uri="{FF2B5EF4-FFF2-40B4-BE49-F238E27FC236}">
                  <a16:creationId xmlns:a16="http://schemas.microsoft.com/office/drawing/2014/main" id="{83F145FB-C428-67E2-C32C-03A824F196A3}"/>
                </a:ext>
              </a:extLst>
            </p:cNvPr>
            <p:cNvSpPr txBox="1"/>
            <p:nvPr/>
          </p:nvSpPr>
          <p:spPr>
            <a:xfrm>
              <a:off x="3300121" y="3932306"/>
              <a:ext cx="3558922" cy="369332"/>
            </a:xfrm>
            <a:prstGeom prst="rect">
              <a:avLst/>
            </a:prstGeom>
            <a:noFill/>
          </p:spPr>
          <p:txBody>
            <a:bodyPr wrap="square" rtlCol="0">
              <a:spAutoFit/>
            </a:bodyPr>
            <a:lstStyle/>
            <a:p>
              <a:r>
                <a:rPr lang="zh-CN" altLang="en-US" b="1" dirty="0">
                  <a:solidFill>
                    <a:schemeClr val="accent1"/>
                  </a:solidFill>
                </a:rPr>
                <a:t>长度超过</a:t>
              </a:r>
              <a:r>
                <a:rPr lang="en-US" altLang="zh-CN" b="1" dirty="0">
                  <a:solidFill>
                    <a:schemeClr val="accent1"/>
                  </a:solidFill>
                </a:rPr>
                <a:t>65535</a:t>
              </a:r>
              <a:r>
                <a:rPr lang="zh-CN" altLang="en-US" b="1" dirty="0">
                  <a:solidFill>
                    <a:schemeClr val="accent1"/>
                  </a:solidFill>
                </a:rPr>
                <a:t>字节的</a:t>
              </a:r>
              <a:r>
                <a:rPr lang="en-US" altLang="zh-CN" b="1" dirty="0">
                  <a:solidFill>
                    <a:schemeClr val="accent1"/>
                  </a:solidFill>
                </a:rPr>
                <a:t>IP</a:t>
              </a:r>
              <a:r>
                <a:rPr lang="zh-CN" altLang="en-US" b="1" dirty="0">
                  <a:solidFill>
                    <a:schemeClr val="accent1"/>
                  </a:solidFill>
                </a:rPr>
                <a:t>数据报</a:t>
              </a:r>
            </a:p>
          </p:txBody>
        </p:sp>
        <p:grpSp>
          <p:nvGrpSpPr>
            <p:cNvPr id="10" name="组合 9">
              <a:extLst>
                <a:ext uri="{FF2B5EF4-FFF2-40B4-BE49-F238E27FC236}">
                  <a16:creationId xmlns:a16="http://schemas.microsoft.com/office/drawing/2014/main" id="{F2E22194-0938-0D77-3AEC-B4AA89DF27EE}"/>
                </a:ext>
              </a:extLst>
            </p:cNvPr>
            <p:cNvGrpSpPr/>
            <p:nvPr/>
          </p:nvGrpSpPr>
          <p:grpSpPr>
            <a:xfrm>
              <a:off x="3395391" y="4342417"/>
              <a:ext cx="3263126" cy="574389"/>
              <a:chOff x="3395391" y="4342417"/>
              <a:chExt cx="3263126" cy="574389"/>
            </a:xfrm>
          </p:grpSpPr>
          <p:sp>
            <p:nvSpPr>
              <p:cNvPr id="7" name="标注: 右箭头 6">
                <a:extLst>
                  <a:ext uri="{FF2B5EF4-FFF2-40B4-BE49-F238E27FC236}">
                    <a16:creationId xmlns:a16="http://schemas.microsoft.com/office/drawing/2014/main" id="{3C085E95-2C1A-C328-3ADE-5E1EBD941840}"/>
                  </a:ext>
                </a:extLst>
              </p:cNvPr>
              <p:cNvSpPr/>
              <p:nvPr/>
            </p:nvSpPr>
            <p:spPr>
              <a:xfrm>
                <a:off x="3395391" y="4342417"/>
                <a:ext cx="3263126" cy="574389"/>
              </a:xfrm>
              <a:prstGeom prst="rightArrowCallout">
                <a:avLst>
                  <a:gd name="adj1" fmla="val 29581"/>
                  <a:gd name="adj2" fmla="val 25000"/>
                  <a:gd name="adj3" fmla="val 25000"/>
                  <a:gd name="adj4" fmla="val 90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E46D0BE-7D82-3F20-7F1A-E7CD47C67199}"/>
                  </a:ext>
                </a:extLst>
              </p:cNvPr>
              <p:cNvSpPr/>
              <p:nvPr/>
            </p:nvSpPr>
            <p:spPr>
              <a:xfrm>
                <a:off x="3520382" y="4415377"/>
                <a:ext cx="2713525" cy="4284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超长的</a:t>
                </a:r>
                <a:r>
                  <a:rPr lang="en-US" altLang="zh-CN" b="1" dirty="0"/>
                  <a:t>ICMP</a:t>
                </a:r>
                <a:r>
                  <a:rPr lang="zh-CN" altLang="en-US" b="1" dirty="0"/>
                  <a:t>回送请求报文</a:t>
                </a:r>
              </a:p>
            </p:txBody>
          </p:sp>
        </p:gr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12" name="íşlïḍè">
            <a:extLst>
              <a:ext uri="{FF2B5EF4-FFF2-40B4-BE49-F238E27FC236}">
                <a16:creationId xmlns:a16="http://schemas.microsoft.com/office/drawing/2014/main" id="{9D4419C5-CB3F-929E-6584-A75E9F35B17F}"/>
              </a:ext>
            </a:extLst>
          </p:cNvPr>
          <p:cNvSpPr txBox="1"/>
          <p:nvPr/>
        </p:nvSpPr>
        <p:spPr>
          <a:xfrm>
            <a:off x="1297407" y="2075837"/>
            <a:ext cx="10589792" cy="733147"/>
          </a:xfrm>
          <a:prstGeom prst="rect">
            <a:avLst/>
          </a:prstGeom>
          <a:noFill/>
        </p:spPr>
        <p:txBody>
          <a:bodyPr wrap="square" lIns="91440" tIns="45720" rIns="91440" bIns="45720" anchor="ctr">
            <a:noAutofit/>
          </a:bodyPr>
          <a:lstStyle/>
          <a:p>
            <a:r>
              <a:rPr lang="zh-CN" altLang="en-US" b="1" dirty="0"/>
              <a:t>主要利用</a:t>
            </a:r>
            <a:r>
              <a:rPr lang="zh-CN" altLang="en-US" b="1" dirty="0">
                <a:solidFill>
                  <a:schemeClr val="accent1">
                    <a:lumMod val="75000"/>
                  </a:schemeClr>
                </a:solidFill>
              </a:rPr>
              <a:t>网络协议漏洞</a:t>
            </a:r>
            <a:r>
              <a:rPr lang="zh-CN" altLang="en-US" b="1" dirty="0"/>
              <a:t>或</a:t>
            </a:r>
            <a:r>
              <a:rPr lang="zh-CN" altLang="en-US" b="1" dirty="0">
                <a:solidFill>
                  <a:schemeClr val="accent1">
                    <a:lumMod val="75000"/>
                  </a:schemeClr>
                </a:solidFill>
              </a:rPr>
              <a:t>操作系统漏洞</a:t>
            </a:r>
            <a:r>
              <a:rPr lang="zh-CN" altLang="en-US" b="1" dirty="0"/>
              <a:t>。攻击者向目标系统发送一些特殊分组，使目标系统在处理这些分组时出现异常，甚至崩溃。这种攻击又称为</a:t>
            </a:r>
            <a:r>
              <a:rPr lang="zh-CN" altLang="en-US" b="1" dirty="0">
                <a:solidFill>
                  <a:schemeClr val="accent1">
                    <a:lumMod val="75000"/>
                  </a:schemeClr>
                </a:solidFill>
              </a:rPr>
              <a:t>剧毒包</a:t>
            </a:r>
            <a:r>
              <a:rPr lang="zh-CN" altLang="en-US" b="1" dirty="0"/>
              <a:t>或</a:t>
            </a:r>
            <a:r>
              <a:rPr lang="zh-CN" altLang="en-US" b="1" dirty="0">
                <a:solidFill>
                  <a:schemeClr val="accent1">
                    <a:lumMod val="75000"/>
                  </a:schemeClr>
                </a:solidFill>
              </a:rPr>
              <a:t>杀手包（</a:t>
            </a:r>
            <a:r>
              <a:rPr lang="en-US" altLang="zh-CN" b="1" dirty="0">
                <a:solidFill>
                  <a:schemeClr val="accent1">
                    <a:lumMod val="75000"/>
                  </a:schemeClr>
                </a:solidFill>
              </a:rPr>
              <a:t>Killer Packet</a:t>
            </a:r>
            <a:r>
              <a:rPr lang="zh-CN" altLang="en-US" b="1" dirty="0">
                <a:solidFill>
                  <a:schemeClr val="accent1">
                    <a:lumMod val="75000"/>
                  </a:schemeClr>
                </a:solidFill>
              </a:rPr>
              <a:t>）攻击</a:t>
            </a:r>
            <a:r>
              <a:rPr lang="zh-CN" altLang="en-US" b="1" dirty="0"/>
              <a:t>。</a:t>
            </a:r>
            <a:endParaRPr lang="en-US" altLang="zh-CN" b="1" dirty="0"/>
          </a:p>
        </p:txBody>
      </p:sp>
      <p:sp>
        <p:nvSpPr>
          <p:cNvPr id="13" name="矩形 12">
            <a:extLst>
              <a:ext uri="{FF2B5EF4-FFF2-40B4-BE49-F238E27FC236}">
                <a16:creationId xmlns:a16="http://schemas.microsoft.com/office/drawing/2014/main" id="{0FDF9921-B340-CBBD-B1B4-87A798A3701F}"/>
              </a:ext>
            </a:extLst>
          </p:cNvPr>
          <p:cNvSpPr/>
          <p:nvPr/>
        </p:nvSpPr>
        <p:spPr>
          <a:xfrm>
            <a:off x="1040430" y="217454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B3AC2BD-5916-F827-D188-92441C87AA41}"/>
              </a:ext>
            </a:extLst>
          </p:cNvPr>
          <p:cNvSpPr txBox="1"/>
          <p:nvPr/>
        </p:nvSpPr>
        <p:spPr>
          <a:xfrm>
            <a:off x="4532531" y="2991636"/>
            <a:ext cx="3131324" cy="461665"/>
          </a:xfrm>
          <a:prstGeom prst="rect">
            <a:avLst/>
          </a:prstGeom>
          <a:noFill/>
        </p:spPr>
        <p:txBody>
          <a:bodyPr wrap="square" rtlCol="0">
            <a:spAutoFit/>
          </a:bodyPr>
          <a:lstStyle/>
          <a:p>
            <a:pPr algn="ctr"/>
            <a:r>
              <a:rPr lang="zh-CN" altLang="en-US" sz="2400" b="1" dirty="0">
                <a:solidFill>
                  <a:schemeClr val="accent3">
                    <a:lumMod val="75000"/>
                  </a:schemeClr>
                </a:solidFill>
              </a:rPr>
              <a:t>“死亡之</a:t>
            </a:r>
            <a:r>
              <a:rPr lang="en-US" altLang="zh-CN" sz="2400" b="1" dirty="0">
                <a:solidFill>
                  <a:schemeClr val="accent3">
                    <a:lumMod val="75000"/>
                  </a:schemeClr>
                </a:solidFill>
              </a:rPr>
              <a:t>ping</a:t>
            </a:r>
            <a:r>
              <a:rPr lang="zh-CN" altLang="en-US" sz="2400" b="1" dirty="0">
                <a:solidFill>
                  <a:schemeClr val="accent3">
                    <a:lumMod val="75000"/>
                  </a:schemeClr>
                </a:solidFill>
              </a:rPr>
              <a:t>”攻击</a:t>
            </a:r>
          </a:p>
        </p:txBody>
      </p:sp>
      <p:grpSp>
        <p:nvGrpSpPr>
          <p:cNvPr id="20" name="组合 19">
            <a:extLst>
              <a:ext uri="{FF2B5EF4-FFF2-40B4-BE49-F238E27FC236}">
                <a16:creationId xmlns:a16="http://schemas.microsoft.com/office/drawing/2014/main" id="{A0859AED-E380-1A32-FC59-69F9AF07A2C4}"/>
              </a:ext>
            </a:extLst>
          </p:cNvPr>
          <p:cNvGrpSpPr/>
          <p:nvPr/>
        </p:nvGrpSpPr>
        <p:grpSpPr>
          <a:xfrm>
            <a:off x="1612061" y="4553800"/>
            <a:ext cx="8910578" cy="641082"/>
            <a:chOff x="1605483" y="3909117"/>
            <a:chExt cx="8910578" cy="641082"/>
          </a:xfrm>
        </p:grpSpPr>
        <p:cxnSp>
          <p:nvCxnSpPr>
            <p:cNvPr id="21" name="直接连接符 20">
              <a:extLst>
                <a:ext uri="{FF2B5EF4-FFF2-40B4-BE49-F238E27FC236}">
                  <a16:creationId xmlns:a16="http://schemas.microsoft.com/office/drawing/2014/main" id="{FCFBF792-F133-7318-1810-1F315B56860A}"/>
                </a:ext>
              </a:extLst>
            </p:cNvPr>
            <p:cNvCxnSpPr>
              <a:cxnSpLocks/>
            </p:cNvCxnSpPr>
            <p:nvPr/>
          </p:nvCxnSpPr>
          <p:spPr>
            <a:xfrm>
              <a:off x="3204223" y="4324753"/>
              <a:ext cx="5840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AD04F451-98EE-81D4-87F4-C222479C51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6265" y="3909117"/>
              <a:ext cx="662814" cy="641082"/>
            </a:xfrm>
            <a:prstGeom prst="rect">
              <a:avLst/>
            </a:prstGeom>
          </p:spPr>
        </p:pic>
        <p:pic>
          <p:nvPicPr>
            <p:cNvPr id="23" name="图形 22">
              <a:extLst>
                <a:ext uri="{FF2B5EF4-FFF2-40B4-BE49-F238E27FC236}">
                  <a16:creationId xmlns:a16="http://schemas.microsoft.com/office/drawing/2014/main" id="{FB1BA42D-4E58-E11F-423F-69A9A8E12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2921" y="3909117"/>
              <a:ext cx="662814" cy="641082"/>
            </a:xfrm>
            <a:prstGeom prst="rect">
              <a:avLst/>
            </a:prstGeom>
          </p:spPr>
        </p:pic>
        <p:sp>
          <p:nvSpPr>
            <p:cNvPr id="24" name="文本框 23">
              <a:extLst>
                <a:ext uri="{FF2B5EF4-FFF2-40B4-BE49-F238E27FC236}">
                  <a16:creationId xmlns:a16="http://schemas.microsoft.com/office/drawing/2014/main" id="{E9E7B541-4250-14A0-D905-64CAEE9BCFF3}"/>
                </a:ext>
              </a:extLst>
            </p:cNvPr>
            <p:cNvSpPr txBox="1"/>
            <p:nvPr/>
          </p:nvSpPr>
          <p:spPr>
            <a:xfrm>
              <a:off x="1605483" y="4140087"/>
              <a:ext cx="1197272" cy="369332"/>
            </a:xfrm>
            <a:prstGeom prst="rect">
              <a:avLst/>
            </a:prstGeom>
            <a:noFill/>
          </p:spPr>
          <p:txBody>
            <a:bodyPr wrap="square" rtlCol="0">
              <a:spAutoFit/>
            </a:bodyPr>
            <a:lstStyle/>
            <a:p>
              <a:pPr algn="ctr"/>
              <a:r>
                <a:rPr lang="zh-CN" altLang="en-US" b="1" dirty="0"/>
                <a:t>攻击者</a:t>
              </a:r>
            </a:p>
          </p:txBody>
        </p:sp>
        <p:sp>
          <p:nvSpPr>
            <p:cNvPr id="25" name="文本框 24">
              <a:extLst>
                <a:ext uri="{FF2B5EF4-FFF2-40B4-BE49-F238E27FC236}">
                  <a16:creationId xmlns:a16="http://schemas.microsoft.com/office/drawing/2014/main" id="{0B827AF5-63AF-F2F0-7C57-FFF08F798E8F}"/>
                </a:ext>
              </a:extLst>
            </p:cNvPr>
            <p:cNvSpPr txBox="1"/>
            <p:nvPr/>
          </p:nvSpPr>
          <p:spPr>
            <a:xfrm>
              <a:off x="9318789" y="4140087"/>
              <a:ext cx="1197272" cy="369332"/>
            </a:xfrm>
            <a:prstGeom prst="rect">
              <a:avLst/>
            </a:prstGeom>
            <a:noFill/>
          </p:spPr>
          <p:txBody>
            <a:bodyPr wrap="square" rtlCol="0">
              <a:spAutoFit/>
            </a:bodyPr>
            <a:lstStyle/>
            <a:p>
              <a:pPr algn="ctr"/>
              <a:r>
                <a:rPr lang="zh-CN" altLang="en-US" b="1" dirty="0"/>
                <a:t>用户</a:t>
              </a:r>
            </a:p>
          </p:txBody>
        </p:sp>
      </p:grpSp>
    </p:spTree>
    <p:custDataLst>
      <p:tags r:id="rId1"/>
    </p:custDataLst>
    <p:extLst>
      <p:ext uri="{BB962C8B-B14F-4D97-AF65-F5344CB8AC3E}">
        <p14:creationId xmlns:p14="http://schemas.microsoft.com/office/powerpoint/2010/main" val="203701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down)">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26" name="矩形 25">
            <a:extLst>
              <a:ext uri="{FF2B5EF4-FFF2-40B4-BE49-F238E27FC236}">
                <a16:creationId xmlns:a16="http://schemas.microsoft.com/office/drawing/2014/main" id="{3561113A-62D4-929E-6F5A-041692E0B760}"/>
              </a:ext>
            </a:extLst>
          </p:cNvPr>
          <p:cNvSpPr/>
          <p:nvPr/>
        </p:nvSpPr>
        <p:spPr>
          <a:xfrm>
            <a:off x="4597888"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27" name="íşlïḍè">
            <a:extLst>
              <a:ext uri="{FF2B5EF4-FFF2-40B4-BE49-F238E27FC236}">
                <a16:creationId xmlns:a16="http://schemas.microsoft.com/office/drawing/2014/main" id="{798E0C6D-4BC8-FCF5-4EE6-06402F74D385}"/>
              </a:ext>
            </a:extLst>
          </p:cNvPr>
          <p:cNvSpPr txBox="1"/>
          <p:nvPr/>
        </p:nvSpPr>
        <p:spPr>
          <a:xfrm>
            <a:off x="1297407" y="2075837"/>
            <a:ext cx="10589792" cy="733147"/>
          </a:xfrm>
          <a:prstGeom prst="rect">
            <a:avLst/>
          </a:prstGeom>
          <a:noFill/>
        </p:spPr>
        <p:txBody>
          <a:bodyPr wrap="square" lIns="91440" tIns="45720" rIns="91440" bIns="45720" anchor="ctr">
            <a:noAutofit/>
          </a:bodyPr>
          <a:lstStyle/>
          <a:p>
            <a:r>
              <a:rPr lang="zh-CN" altLang="en-US" b="1" dirty="0"/>
              <a:t>这种攻击是</a:t>
            </a:r>
            <a:r>
              <a:rPr lang="en-US" altLang="zh-CN" b="1" dirty="0"/>
              <a:t>DoS</a:t>
            </a:r>
            <a:r>
              <a:rPr lang="zh-CN" altLang="en-US" b="1" dirty="0"/>
              <a:t>攻击中采用</a:t>
            </a:r>
            <a:r>
              <a:rPr lang="zh-CN" altLang="en-US" b="1" dirty="0">
                <a:solidFill>
                  <a:schemeClr val="accent1">
                    <a:lumMod val="75000"/>
                  </a:schemeClr>
                </a:solidFill>
              </a:rPr>
              <a:t>最多的一种攻击</a:t>
            </a:r>
            <a:r>
              <a:rPr lang="zh-CN" altLang="en-US" b="1" dirty="0"/>
              <a:t>。攻击者通过</a:t>
            </a:r>
            <a:r>
              <a:rPr lang="zh-CN" altLang="en-US" b="1" dirty="0">
                <a:solidFill>
                  <a:schemeClr val="accent1">
                    <a:lumMod val="75000"/>
                  </a:schemeClr>
                </a:solidFill>
              </a:rPr>
              <a:t>向目标系统发送大量的分组</a:t>
            </a:r>
            <a:r>
              <a:rPr lang="zh-CN" altLang="en-US" b="1" dirty="0"/>
              <a:t>，从而</a:t>
            </a:r>
            <a:r>
              <a:rPr lang="zh-CN" altLang="en-US" b="1" dirty="0">
                <a:solidFill>
                  <a:schemeClr val="accent1">
                    <a:lumMod val="75000"/>
                  </a:schemeClr>
                </a:solidFill>
              </a:rPr>
              <a:t>耗尽目标系统的资源</a:t>
            </a:r>
            <a:r>
              <a:rPr lang="zh-CN" altLang="en-US" b="1" dirty="0"/>
              <a:t>，致使目标系统崩溃而</a:t>
            </a:r>
            <a:r>
              <a:rPr lang="zh-CN" altLang="en-US" b="1" dirty="0">
                <a:solidFill>
                  <a:schemeClr val="accent1">
                    <a:lumMod val="75000"/>
                  </a:schemeClr>
                </a:solidFill>
              </a:rPr>
              <a:t>无法向正常用户提供服务</a:t>
            </a:r>
            <a:r>
              <a:rPr lang="zh-CN" altLang="en-US" b="1" dirty="0"/>
              <a:t>。</a:t>
            </a:r>
            <a:endParaRPr lang="en-US" altLang="zh-CN" b="1" dirty="0"/>
          </a:p>
        </p:txBody>
      </p:sp>
      <p:sp>
        <p:nvSpPr>
          <p:cNvPr id="28" name="矩形 27">
            <a:extLst>
              <a:ext uri="{FF2B5EF4-FFF2-40B4-BE49-F238E27FC236}">
                <a16:creationId xmlns:a16="http://schemas.microsoft.com/office/drawing/2014/main" id="{C5AFCE11-1532-5FB1-1131-2F5F1CDF746B}"/>
              </a:ext>
            </a:extLst>
          </p:cNvPr>
          <p:cNvSpPr/>
          <p:nvPr/>
        </p:nvSpPr>
        <p:spPr>
          <a:xfrm>
            <a:off x="1040430" y="217454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6865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 calcmode="lin" valueType="num">
                                      <p:cBhvr>
                                        <p:cTn id="14" dur="500" fill="hold"/>
                                        <p:tgtEl>
                                          <p:spTgt spid="28"/>
                                        </p:tgtEl>
                                        <p:attrNameLst>
                                          <p:attrName>style.rotation</p:attrName>
                                        </p:attrNameLst>
                                      </p:cBhvr>
                                      <p:tavLst>
                                        <p:tav tm="0">
                                          <p:val>
                                            <p:fltVal val="360"/>
                                          </p:val>
                                        </p:tav>
                                        <p:tav tm="100000">
                                          <p:val>
                                            <p:fltVal val="0"/>
                                          </p:val>
                                        </p:tav>
                                      </p:tavLst>
                                    </p:anim>
                                    <p:animEffect transition="in" filter="fade">
                                      <p:cBhvr>
                                        <p:cTn id="15" dur="500"/>
                                        <p:tgtEl>
                                          <p:spTgt spid="28"/>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23F6B36F-D961-D067-6276-2FC04096C2CC}"/>
              </a:ext>
            </a:extLst>
          </p:cNvPr>
          <p:cNvSpPr txBox="1"/>
          <p:nvPr/>
        </p:nvSpPr>
        <p:spPr>
          <a:xfrm>
            <a:off x="982240" y="2993903"/>
            <a:ext cx="1700374" cy="1477328"/>
          </a:xfrm>
          <a:prstGeom prst="rect">
            <a:avLst/>
          </a:prstGeom>
          <a:noFill/>
        </p:spPr>
        <p:txBody>
          <a:bodyPr wrap="square" rtlCol="0">
            <a:spAutoFit/>
          </a:bodyPr>
          <a:lstStyle/>
          <a:p>
            <a:r>
              <a:rPr lang="zh-CN" altLang="en-US" b="1" dirty="0">
                <a:solidFill>
                  <a:schemeClr val="accent5"/>
                </a:solidFill>
              </a:rPr>
              <a:t>伪造大量不同的</a:t>
            </a:r>
            <a:r>
              <a:rPr lang="en-US" altLang="zh-CN" b="1" dirty="0">
                <a:solidFill>
                  <a:schemeClr val="accent5"/>
                </a:solidFill>
              </a:rPr>
              <a:t>IP</a:t>
            </a:r>
            <a:r>
              <a:rPr lang="zh-CN" altLang="en-US" b="1" dirty="0">
                <a:solidFill>
                  <a:schemeClr val="accent5"/>
                </a:solidFill>
              </a:rPr>
              <a:t>地址，并以这些</a:t>
            </a:r>
            <a:r>
              <a:rPr lang="en-US" altLang="zh-CN" b="1" dirty="0">
                <a:solidFill>
                  <a:schemeClr val="accent5"/>
                </a:solidFill>
              </a:rPr>
              <a:t>IP</a:t>
            </a:r>
            <a:r>
              <a:rPr lang="zh-CN" altLang="en-US" b="1" dirty="0">
                <a:solidFill>
                  <a:schemeClr val="accent5"/>
                </a:solidFill>
              </a:rPr>
              <a:t>地址发送大量</a:t>
            </a:r>
            <a:r>
              <a:rPr lang="en-US" altLang="zh-CN" b="1" dirty="0">
                <a:solidFill>
                  <a:schemeClr val="accent5"/>
                </a:solidFill>
              </a:rPr>
              <a:t>TCP</a:t>
            </a:r>
            <a:r>
              <a:rPr lang="zh-CN" altLang="en-US" b="1" dirty="0">
                <a:solidFill>
                  <a:schemeClr val="accent5"/>
                </a:solidFill>
              </a:rPr>
              <a:t>连接请求</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26" name="矩形 25">
            <a:extLst>
              <a:ext uri="{FF2B5EF4-FFF2-40B4-BE49-F238E27FC236}">
                <a16:creationId xmlns:a16="http://schemas.microsoft.com/office/drawing/2014/main" id="{3561113A-62D4-929E-6F5A-041692E0B760}"/>
              </a:ext>
            </a:extLst>
          </p:cNvPr>
          <p:cNvSpPr/>
          <p:nvPr/>
        </p:nvSpPr>
        <p:spPr>
          <a:xfrm>
            <a:off x="4597888"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37" name="文本框 36">
            <a:extLst>
              <a:ext uri="{FF2B5EF4-FFF2-40B4-BE49-F238E27FC236}">
                <a16:creationId xmlns:a16="http://schemas.microsoft.com/office/drawing/2014/main" id="{600339F3-61B7-8162-370A-C3A81C2C0898}"/>
              </a:ext>
            </a:extLst>
          </p:cNvPr>
          <p:cNvSpPr txBox="1"/>
          <p:nvPr/>
        </p:nvSpPr>
        <p:spPr>
          <a:xfrm>
            <a:off x="4535982" y="2083963"/>
            <a:ext cx="3131324" cy="461665"/>
          </a:xfrm>
          <a:prstGeom prst="rect">
            <a:avLst/>
          </a:prstGeom>
          <a:noFill/>
        </p:spPr>
        <p:txBody>
          <a:bodyPr wrap="square" rtlCol="0">
            <a:spAutoFit/>
          </a:bodyPr>
          <a:lstStyle/>
          <a:p>
            <a:pPr algn="ctr"/>
            <a:r>
              <a:rPr lang="zh-CN" altLang="en-US" sz="2400" b="1" dirty="0">
                <a:solidFill>
                  <a:schemeClr val="accent3">
                    <a:lumMod val="75000"/>
                  </a:schemeClr>
                </a:solidFill>
              </a:rPr>
              <a:t>“</a:t>
            </a:r>
            <a:r>
              <a:rPr lang="en-US" altLang="zh-CN" sz="2400" b="1" dirty="0">
                <a:solidFill>
                  <a:schemeClr val="accent3">
                    <a:lumMod val="75000"/>
                  </a:schemeClr>
                </a:solidFill>
              </a:rPr>
              <a:t>TCP SYN</a:t>
            </a:r>
            <a:r>
              <a:rPr lang="zh-CN" altLang="en-US" sz="2400" b="1" dirty="0">
                <a:solidFill>
                  <a:schemeClr val="accent3">
                    <a:lumMod val="75000"/>
                  </a:schemeClr>
                </a:solidFill>
              </a:rPr>
              <a:t>洪泛”攻击</a:t>
            </a:r>
          </a:p>
        </p:txBody>
      </p:sp>
      <p:grpSp>
        <p:nvGrpSpPr>
          <p:cNvPr id="7" name="组合 6">
            <a:extLst>
              <a:ext uri="{FF2B5EF4-FFF2-40B4-BE49-F238E27FC236}">
                <a16:creationId xmlns:a16="http://schemas.microsoft.com/office/drawing/2014/main" id="{0B983E00-6648-945F-3626-7A0F2162E001}"/>
              </a:ext>
            </a:extLst>
          </p:cNvPr>
          <p:cNvGrpSpPr/>
          <p:nvPr/>
        </p:nvGrpSpPr>
        <p:grpSpPr>
          <a:xfrm>
            <a:off x="3222729" y="3768614"/>
            <a:ext cx="7987030" cy="871711"/>
            <a:chOff x="2733737" y="3762035"/>
            <a:chExt cx="7987030" cy="871711"/>
          </a:xfrm>
        </p:grpSpPr>
        <p:sp>
          <p:nvSpPr>
            <p:cNvPr id="58" name="矩形 57">
              <a:extLst>
                <a:ext uri="{FF2B5EF4-FFF2-40B4-BE49-F238E27FC236}">
                  <a16:creationId xmlns:a16="http://schemas.microsoft.com/office/drawing/2014/main" id="{DD81DB81-3FEF-9C72-CC13-2C38678E3F2E}"/>
                </a:ext>
              </a:extLst>
            </p:cNvPr>
            <p:cNvSpPr/>
            <p:nvPr/>
          </p:nvSpPr>
          <p:spPr>
            <a:xfrm>
              <a:off x="2733737" y="3762035"/>
              <a:ext cx="7795425" cy="871711"/>
            </a:xfrm>
            <a:prstGeom prst="rect">
              <a:avLst/>
            </a:prstGeom>
            <a:solidFill>
              <a:schemeClr val="bg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E2DA3E8-E5DF-4D78-F7D8-F954F72FB03E}"/>
                </a:ext>
              </a:extLst>
            </p:cNvPr>
            <p:cNvSpPr txBox="1"/>
            <p:nvPr/>
          </p:nvSpPr>
          <p:spPr>
            <a:xfrm>
              <a:off x="9326143" y="4261229"/>
              <a:ext cx="1394624" cy="369332"/>
            </a:xfrm>
            <a:prstGeom prst="rect">
              <a:avLst/>
            </a:prstGeom>
            <a:noFill/>
          </p:spPr>
          <p:txBody>
            <a:bodyPr wrap="square" rtlCol="0">
              <a:spAutoFit/>
            </a:bodyPr>
            <a:lstStyle/>
            <a:p>
              <a:r>
                <a:rPr lang="en-US" altLang="zh-CN" b="1" dirty="0">
                  <a:solidFill>
                    <a:schemeClr val="accent1">
                      <a:lumMod val="75000"/>
                    </a:schemeClr>
                  </a:solidFill>
                </a:rPr>
                <a:t>TCP</a:t>
              </a:r>
              <a:r>
                <a:rPr lang="zh-CN" altLang="en-US" b="1" dirty="0">
                  <a:solidFill>
                    <a:schemeClr val="accent1">
                      <a:lumMod val="75000"/>
                    </a:schemeClr>
                  </a:solidFill>
                </a:rPr>
                <a:t>半连接</a:t>
              </a:r>
            </a:p>
          </p:txBody>
        </p:sp>
      </p:grpSp>
      <p:grpSp>
        <p:nvGrpSpPr>
          <p:cNvPr id="12" name="组合 11">
            <a:extLst>
              <a:ext uri="{FF2B5EF4-FFF2-40B4-BE49-F238E27FC236}">
                <a16:creationId xmlns:a16="http://schemas.microsoft.com/office/drawing/2014/main" id="{6B21EC64-1A9B-9854-A649-3B20FCE006A3}"/>
              </a:ext>
            </a:extLst>
          </p:cNvPr>
          <p:cNvGrpSpPr/>
          <p:nvPr/>
        </p:nvGrpSpPr>
        <p:grpSpPr>
          <a:xfrm>
            <a:off x="2347421" y="2405193"/>
            <a:ext cx="6539440" cy="1330531"/>
            <a:chOff x="2347421" y="2405193"/>
            <a:chExt cx="6539440" cy="1330531"/>
          </a:xfrm>
        </p:grpSpPr>
        <p:pic>
          <p:nvPicPr>
            <p:cNvPr id="31" name="图形 30">
              <a:extLst>
                <a:ext uri="{FF2B5EF4-FFF2-40B4-BE49-F238E27FC236}">
                  <a16:creationId xmlns:a16="http://schemas.microsoft.com/office/drawing/2014/main" id="{C6D79BBD-AD34-AA23-C9D4-28DAC5FB0C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4650" y="3094642"/>
              <a:ext cx="662814" cy="641082"/>
            </a:xfrm>
            <a:prstGeom prst="rect">
              <a:avLst/>
            </a:prstGeom>
          </p:spPr>
        </p:pic>
        <p:sp>
          <p:nvSpPr>
            <p:cNvPr id="33" name="文本框 32">
              <a:extLst>
                <a:ext uri="{FF2B5EF4-FFF2-40B4-BE49-F238E27FC236}">
                  <a16:creationId xmlns:a16="http://schemas.microsoft.com/office/drawing/2014/main" id="{8E992963-5D82-A0FC-A3CF-F86C48E04A11}"/>
                </a:ext>
              </a:extLst>
            </p:cNvPr>
            <p:cNvSpPr txBox="1"/>
            <p:nvPr/>
          </p:nvSpPr>
          <p:spPr>
            <a:xfrm>
              <a:off x="2347421" y="2405193"/>
              <a:ext cx="1197272" cy="369332"/>
            </a:xfrm>
            <a:prstGeom prst="rect">
              <a:avLst/>
            </a:prstGeom>
            <a:noFill/>
          </p:spPr>
          <p:txBody>
            <a:bodyPr wrap="square" rtlCol="0">
              <a:spAutoFit/>
            </a:bodyPr>
            <a:lstStyle/>
            <a:p>
              <a:pPr algn="ctr"/>
              <a:r>
                <a:rPr lang="zh-CN" altLang="en-US" b="1" dirty="0"/>
                <a:t>攻击者</a:t>
              </a:r>
            </a:p>
          </p:txBody>
        </p:sp>
        <p:sp>
          <p:nvSpPr>
            <p:cNvPr id="34" name="文本框 33">
              <a:extLst>
                <a:ext uri="{FF2B5EF4-FFF2-40B4-BE49-F238E27FC236}">
                  <a16:creationId xmlns:a16="http://schemas.microsoft.com/office/drawing/2014/main" id="{85D624A4-3191-B175-4C21-2C28F9A1EF32}"/>
                </a:ext>
              </a:extLst>
            </p:cNvPr>
            <p:cNvSpPr txBox="1"/>
            <p:nvPr/>
          </p:nvSpPr>
          <p:spPr>
            <a:xfrm>
              <a:off x="7469672" y="2681769"/>
              <a:ext cx="1417189" cy="369332"/>
            </a:xfrm>
            <a:prstGeom prst="rect">
              <a:avLst/>
            </a:prstGeom>
            <a:noFill/>
          </p:spPr>
          <p:txBody>
            <a:bodyPr wrap="square" rtlCol="0">
              <a:spAutoFit/>
            </a:bodyPr>
            <a:lstStyle/>
            <a:p>
              <a:pPr algn="ctr"/>
              <a:r>
                <a:rPr lang="en-US" altLang="zh-CN" b="1" dirty="0"/>
                <a:t>TCP</a:t>
              </a:r>
              <a:r>
                <a:rPr lang="zh-CN" altLang="en-US" b="1" dirty="0"/>
                <a:t>服务器</a:t>
              </a:r>
            </a:p>
          </p:txBody>
        </p:sp>
        <p:pic>
          <p:nvPicPr>
            <p:cNvPr id="35" name="图形 34">
              <a:extLst>
                <a:ext uri="{FF2B5EF4-FFF2-40B4-BE49-F238E27FC236}">
                  <a16:creationId xmlns:a16="http://schemas.microsoft.com/office/drawing/2014/main" id="{F9D8010F-8B4C-224F-E724-CD28A32233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38886" y="3051101"/>
              <a:ext cx="488441" cy="641079"/>
            </a:xfrm>
            <a:prstGeom prst="rect">
              <a:avLst/>
            </a:prstGeom>
          </p:spPr>
        </p:pic>
        <p:sp>
          <p:nvSpPr>
            <p:cNvPr id="36" name="文本框 35">
              <a:extLst>
                <a:ext uri="{FF2B5EF4-FFF2-40B4-BE49-F238E27FC236}">
                  <a16:creationId xmlns:a16="http://schemas.microsoft.com/office/drawing/2014/main" id="{E5E1D604-68AF-1E3E-33F2-5791546B3785}"/>
                </a:ext>
              </a:extLst>
            </p:cNvPr>
            <p:cNvSpPr txBox="1"/>
            <p:nvPr/>
          </p:nvSpPr>
          <p:spPr>
            <a:xfrm>
              <a:off x="2361507" y="2681769"/>
              <a:ext cx="1197272" cy="369332"/>
            </a:xfrm>
            <a:prstGeom prst="rect">
              <a:avLst/>
            </a:prstGeom>
            <a:noFill/>
          </p:spPr>
          <p:txBody>
            <a:bodyPr wrap="square" rtlCol="0">
              <a:spAutoFit/>
            </a:bodyPr>
            <a:lstStyle/>
            <a:p>
              <a:pPr algn="ctr"/>
              <a:r>
                <a:rPr lang="en-US" altLang="zh-CN" b="1" dirty="0"/>
                <a:t>TCP</a:t>
              </a:r>
              <a:r>
                <a:rPr lang="zh-CN" altLang="en-US" b="1" dirty="0"/>
                <a:t>客户</a:t>
              </a:r>
            </a:p>
          </p:txBody>
        </p:sp>
      </p:grpSp>
      <p:grpSp>
        <p:nvGrpSpPr>
          <p:cNvPr id="49" name="组合 48">
            <a:extLst>
              <a:ext uri="{FF2B5EF4-FFF2-40B4-BE49-F238E27FC236}">
                <a16:creationId xmlns:a16="http://schemas.microsoft.com/office/drawing/2014/main" id="{ED0E18B2-8668-9C04-A775-4E6B70AC1EFE}"/>
              </a:ext>
            </a:extLst>
          </p:cNvPr>
          <p:cNvGrpSpPr/>
          <p:nvPr/>
        </p:nvGrpSpPr>
        <p:grpSpPr>
          <a:xfrm>
            <a:off x="3277464" y="3781300"/>
            <a:ext cx="4729763" cy="369332"/>
            <a:chOff x="4384050" y="4502968"/>
            <a:chExt cx="4729763" cy="369332"/>
          </a:xfrm>
        </p:grpSpPr>
        <p:cxnSp>
          <p:nvCxnSpPr>
            <p:cNvPr id="18" name="直接箭头连接符 17">
              <a:extLst>
                <a:ext uri="{FF2B5EF4-FFF2-40B4-BE49-F238E27FC236}">
                  <a16:creationId xmlns:a16="http://schemas.microsoft.com/office/drawing/2014/main" id="{FE64B4F3-81CE-6ED2-D4CC-C605175ADA3E}"/>
                </a:ext>
              </a:extLst>
            </p:cNvPr>
            <p:cNvCxnSpPr>
              <a:cxnSpLocks/>
            </p:cNvCxnSpPr>
            <p:nvPr/>
          </p:nvCxnSpPr>
          <p:spPr>
            <a:xfrm>
              <a:off x="4384050" y="4870355"/>
              <a:ext cx="47297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57402C3-AF6C-4759-4150-088086234AB8}"/>
                </a:ext>
              </a:extLst>
            </p:cNvPr>
            <p:cNvSpPr txBox="1"/>
            <p:nvPr/>
          </p:nvSpPr>
          <p:spPr>
            <a:xfrm>
              <a:off x="4894724" y="4502968"/>
              <a:ext cx="3598394" cy="369332"/>
            </a:xfrm>
            <a:prstGeom prst="rect">
              <a:avLst/>
            </a:prstGeom>
            <a:noFill/>
          </p:spPr>
          <p:txBody>
            <a:bodyPr wrap="square" rtlCol="0">
              <a:spAutoFit/>
            </a:bodyPr>
            <a:lstStyle/>
            <a:p>
              <a:r>
                <a:rPr lang="en-US" altLang="zh-CN" b="1" dirty="0"/>
                <a:t>TCP</a:t>
              </a:r>
              <a:r>
                <a:rPr lang="zh-CN" altLang="en-US" b="1" dirty="0"/>
                <a:t>连接请求报文段（</a:t>
              </a:r>
              <a:r>
                <a:rPr lang="en-US" altLang="zh-CN" b="1" dirty="0"/>
                <a:t>TCP SYN</a:t>
              </a:r>
              <a:r>
                <a:rPr lang="zh-CN" altLang="en-US" b="1" dirty="0"/>
                <a:t>）</a:t>
              </a:r>
            </a:p>
          </p:txBody>
        </p:sp>
      </p:grpSp>
      <p:grpSp>
        <p:nvGrpSpPr>
          <p:cNvPr id="50" name="组合 49">
            <a:extLst>
              <a:ext uri="{FF2B5EF4-FFF2-40B4-BE49-F238E27FC236}">
                <a16:creationId xmlns:a16="http://schemas.microsoft.com/office/drawing/2014/main" id="{C96EBB94-A678-D214-5F2A-E7236A0D2BEF}"/>
              </a:ext>
            </a:extLst>
          </p:cNvPr>
          <p:cNvGrpSpPr/>
          <p:nvPr/>
        </p:nvGrpSpPr>
        <p:grpSpPr>
          <a:xfrm>
            <a:off x="3277464" y="4215259"/>
            <a:ext cx="4729763" cy="369332"/>
            <a:chOff x="4384050" y="4936927"/>
            <a:chExt cx="4729763" cy="369332"/>
          </a:xfrm>
        </p:grpSpPr>
        <p:cxnSp>
          <p:nvCxnSpPr>
            <p:cNvPr id="40" name="直接箭头连接符 39">
              <a:extLst>
                <a:ext uri="{FF2B5EF4-FFF2-40B4-BE49-F238E27FC236}">
                  <a16:creationId xmlns:a16="http://schemas.microsoft.com/office/drawing/2014/main" id="{0D9FD807-863A-FB6E-F1D2-FF6D586D4490}"/>
                </a:ext>
              </a:extLst>
            </p:cNvPr>
            <p:cNvCxnSpPr>
              <a:cxnSpLocks/>
            </p:cNvCxnSpPr>
            <p:nvPr/>
          </p:nvCxnSpPr>
          <p:spPr>
            <a:xfrm flipH="1">
              <a:off x="4384050" y="5291374"/>
              <a:ext cx="47297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DEAA4B9-A0C5-6AAC-CC0B-652C29B16BA3}"/>
                </a:ext>
              </a:extLst>
            </p:cNvPr>
            <p:cNvSpPr txBox="1"/>
            <p:nvPr/>
          </p:nvSpPr>
          <p:spPr>
            <a:xfrm>
              <a:off x="4629223" y="4936927"/>
              <a:ext cx="4389430" cy="369332"/>
            </a:xfrm>
            <a:prstGeom prst="rect">
              <a:avLst/>
            </a:prstGeom>
            <a:noFill/>
          </p:spPr>
          <p:txBody>
            <a:bodyPr wrap="square" rtlCol="0">
              <a:spAutoFit/>
            </a:bodyPr>
            <a:lstStyle/>
            <a:p>
              <a:r>
                <a:rPr lang="en-US" altLang="zh-CN" b="1" dirty="0"/>
                <a:t>TCP</a:t>
              </a:r>
              <a:r>
                <a:rPr lang="zh-CN" altLang="en-US" b="1" dirty="0"/>
                <a:t>连接请求确认报文段（</a:t>
              </a:r>
              <a:r>
                <a:rPr lang="en-US" altLang="zh-CN" b="1" dirty="0"/>
                <a:t>TCP SYN+ACK</a:t>
              </a:r>
              <a:r>
                <a:rPr lang="zh-CN" altLang="en-US" b="1" dirty="0"/>
                <a:t>）</a:t>
              </a:r>
            </a:p>
          </p:txBody>
        </p:sp>
      </p:grpSp>
      <p:sp>
        <p:nvSpPr>
          <p:cNvPr id="47" name="文本框 46">
            <a:extLst>
              <a:ext uri="{FF2B5EF4-FFF2-40B4-BE49-F238E27FC236}">
                <a16:creationId xmlns:a16="http://schemas.microsoft.com/office/drawing/2014/main" id="{0FAE0010-48EA-BDAA-FC05-72CD70ED32A3}"/>
              </a:ext>
            </a:extLst>
          </p:cNvPr>
          <p:cNvSpPr txBox="1"/>
          <p:nvPr/>
        </p:nvSpPr>
        <p:spPr>
          <a:xfrm>
            <a:off x="8103672" y="3952809"/>
            <a:ext cx="2001731" cy="369332"/>
          </a:xfrm>
          <a:prstGeom prst="rect">
            <a:avLst/>
          </a:prstGeom>
          <a:noFill/>
        </p:spPr>
        <p:txBody>
          <a:bodyPr wrap="square" rtlCol="0">
            <a:spAutoFit/>
          </a:bodyPr>
          <a:lstStyle/>
          <a:p>
            <a:r>
              <a:rPr lang="zh-CN" altLang="en-US" b="1" dirty="0"/>
              <a:t>分配缓存等资源</a:t>
            </a:r>
          </a:p>
        </p:txBody>
      </p:sp>
      <p:sp>
        <p:nvSpPr>
          <p:cNvPr id="6" name="文本框 5">
            <a:extLst>
              <a:ext uri="{FF2B5EF4-FFF2-40B4-BE49-F238E27FC236}">
                <a16:creationId xmlns:a16="http://schemas.microsoft.com/office/drawing/2014/main" id="{FEDC947D-120E-ED8E-326B-DB1B739C754D}"/>
              </a:ext>
            </a:extLst>
          </p:cNvPr>
          <p:cNvSpPr txBox="1"/>
          <p:nvPr/>
        </p:nvSpPr>
        <p:spPr>
          <a:xfrm>
            <a:off x="2312043" y="4347427"/>
            <a:ext cx="910685" cy="369332"/>
          </a:xfrm>
          <a:prstGeom prst="rect">
            <a:avLst/>
          </a:prstGeom>
          <a:noFill/>
        </p:spPr>
        <p:txBody>
          <a:bodyPr wrap="square" rtlCol="0">
            <a:spAutoFit/>
          </a:bodyPr>
          <a:lstStyle/>
          <a:p>
            <a:r>
              <a:rPr lang="zh-CN" altLang="en-US" b="1" dirty="0"/>
              <a:t>不响应</a:t>
            </a:r>
          </a:p>
        </p:txBody>
      </p:sp>
      <p:grpSp>
        <p:nvGrpSpPr>
          <p:cNvPr id="13" name="组合 12">
            <a:extLst>
              <a:ext uri="{FF2B5EF4-FFF2-40B4-BE49-F238E27FC236}">
                <a16:creationId xmlns:a16="http://schemas.microsoft.com/office/drawing/2014/main" id="{3F6C2C99-2F75-5513-CC5B-5A008A0817CB}"/>
              </a:ext>
            </a:extLst>
          </p:cNvPr>
          <p:cNvGrpSpPr/>
          <p:nvPr/>
        </p:nvGrpSpPr>
        <p:grpSpPr>
          <a:xfrm>
            <a:off x="2312043" y="4743116"/>
            <a:ext cx="8897715" cy="1413661"/>
            <a:chOff x="2312043" y="4743116"/>
            <a:chExt cx="8897715" cy="1413661"/>
          </a:xfrm>
        </p:grpSpPr>
        <p:grpSp>
          <p:nvGrpSpPr>
            <p:cNvPr id="9" name="组合 8">
              <a:extLst>
                <a:ext uri="{FF2B5EF4-FFF2-40B4-BE49-F238E27FC236}">
                  <a16:creationId xmlns:a16="http://schemas.microsoft.com/office/drawing/2014/main" id="{92D6EFF7-F049-AD64-7CB4-249043A28F07}"/>
                </a:ext>
              </a:extLst>
            </p:cNvPr>
            <p:cNvGrpSpPr/>
            <p:nvPr/>
          </p:nvGrpSpPr>
          <p:grpSpPr>
            <a:xfrm>
              <a:off x="3222728" y="5236604"/>
              <a:ext cx="7987030" cy="882602"/>
              <a:chOff x="2733736" y="5230025"/>
              <a:chExt cx="7987030" cy="882602"/>
            </a:xfrm>
          </p:grpSpPr>
          <p:sp>
            <p:nvSpPr>
              <p:cNvPr id="38" name="矩形 37">
                <a:extLst>
                  <a:ext uri="{FF2B5EF4-FFF2-40B4-BE49-F238E27FC236}">
                    <a16:creationId xmlns:a16="http://schemas.microsoft.com/office/drawing/2014/main" id="{74BBF194-DCF4-4D7D-8820-0A288D5402EA}"/>
                  </a:ext>
                </a:extLst>
              </p:cNvPr>
              <p:cNvSpPr/>
              <p:nvPr/>
            </p:nvSpPr>
            <p:spPr>
              <a:xfrm>
                <a:off x="2733736" y="5230025"/>
                <a:ext cx="7795425" cy="871711"/>
              </a:xfrm>
              <a:prstGeom prst="rect">
                <a:avLst/>
              </a:prstGeom>
              <a:solidFill>
                <a:schemeClr val="bg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4ED0ACF4-B941-6674-05FA-F55D4F37708E}"/>
                  </a:ext>
                </a:extLst>
              </p:cNvPr>
              <p:cNvSpPr txBox="1"/>
              <p:nvPr/>
            </p:nvSpPr>
            <p:spPr>
              <a:xfrm>
                <a:off x="9326142" y="5743295"/>
                <a:ext cx="1394624" cy="369332"/>
              </a:xfrm>
              <a:prstGeom prst="rect">
                <a:avLst/>
              </a:prstGeom>
              <a:noFill/>
            </p:spPr>
            <p:txBody>
              <a:bodyPr wrap="square" rtlCol="0">
                <a:spAutoFit/>
              </a:bodyPr>
              <a:lstStyle/>
              <a:p>
                <a:r>
                  <a:rPr lang="en-US" altLang="zh-CN" b="1" dirty="0">
                    <a:solidFill>
                      <a:schemeClr val="accent1">
                        <a:lumMod val="75000"/>
                      </a:schemeClr>
                    </a:solidFill>
                  </a:rPr>
                  <a:t>TCP</a:t>
                </a:r>
                <a:r>
                  <a:rPr lang="zh-CN" altLang="en-US" b="1" dirty="0">
                    <a:solidFill>
                      <a:schemeClr val="accent1">
                        <a:lumMod val="75000"/>
                      </a:schemeClr>
                    </a:solidFill>
                  </a:rPr>
                  <a:t>半连接</a:t>
                </a:r>
              </a:p>
            </p:txBody>
          </p:sp>
        </p:grpSp>
        <p:sp>
          <p:nvSpPr>
            <p:cNvPr id="48" name="文本框 47">
              <a:extLst>
                <a:ext uri="{FF2B5EF4-FFF2-40B4-BE49-F238E27FC236}">
                  <a16:creationId xmlns:a16="http://schemas.microsoft.com/office/drawing/2014/main" id="{36771738-AD82-D015-DDEF-46CDD0CC145D}"/>
                </a:ext>
              </a:extLst>
            </p:cNvPr>
            <p:cNvSpPr txBox="1"/>
            <p:nvPr/>
          </p:nvSpPr>
          <p:spPr>
            <a:xfrm>
              <a:off x="5255687" y="4743116"/>
              <a:ext cx="461665" cy="411019"/>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nvGrpSpPr>
            <p:cNvPr id="51" name="组合 50">
              <a:extLst>
                <a:ext uri="{FF2B5EF4-FFF2-40B4-BE49-F238E27FC236}">
                  <a16:creationId xmlns:a16="http://schemas.microsoft.com/office/drawing/2014/main" id="{7B2C940A-E8BE-78C6-8347-232CE33F724F}"/>
                </a:ext>
              </a:extLst>
            </p:cNvPr>
            <p:cNvGrpSpPr/>
            <p:nvPr/>
          </p:nvGrpSpPr>
          <p:grpSpPr>
            <a:xfrm>
              <a:off x="3277464" y="5225713"/>
              <a:ext cx="4729763" cy="369332"/>
              <a:chOff x="4384050" y="4502968"/>
              <a:chExt cx="4729763" cy="369332"/>
            </a:xfrm>
          </p:grpSpPr>
          <p:cxnSp>
            <p:nvCxnSpPr>
              <p:cNvPr id="52" name="直接箭头连接符 51">
                <a:extLst>
                  <a:ext uri="{FF2B5EF4-FFF2-40B4-BE49-F238E27FC236}">
                    <a16:creationId xmlns:a16="http://schemas.microsoft.com/office/drawing/2014/main" id="{9B90A3E2-2FC4-9499-1083-22A3E88D98A5}"/>
                  </a:ext>
                </a:extLst>
              </p:cNvPr>
              <p:cNvCxnSpPr>
                <a:cxnSpLocks/>
              </p:cNvCxnSpPr>
              <p:nvPr/>
            </p:nvCxnSpPr>
            <p:spPr>
              <a:xfrm>
                <a:off x="4384050" y="4870355"/>
                <a:ext cx="47297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45910BA-8080-117B-9F9D-F3A974A07AC1}"/>
                  </a:ext>
                </a:extLst>
              </p:cNvPr>
              <p:cNvSpPr txBox="1"/>
              <p:nvPr/>
            </p:nvSpPr>
            <p:spPr>
              <a:xfrm>
                <a:off x="4894724" y="4502968"/>
                <a:ext cx="3598394" cy="369332"/>
              </a:xfrm>
              <a:prstGeom prst="rect">
                <a:avLst/>
              </a:prstGeom>
              <a:noFill/>
            </p:spPr>
            <p:txBody>
              <a:bodyPr wrap="square" rtlCol="0">
                <a:spAutoFit/>
              </a:bodyPr>
              <a:lstStyle/>
              <a:p>
                <a:r>
                  <a:rPr lang="en-US" altLang="zh-CN" b="1" dirty="0"/>
                  <a:t>TCP</a:t>
                </a:r>
                <a:r>
                  <a:rPr lang="zh-CN" altLang="en-US" b="1" dirty="0"/>
                  <a:t>连接请求报文段（</a:t>
                </a:r>
                <a:r>
                  <a:rPr lang="en-US" altLang="zh-CN" b="1" dirty="0"/>
                  <a:t>TCP SYN</a:t>
                </a:r>
                <a:r>
                  <a:rPr lang="zh-CN" altLang="en-US" b="1" dirty="0"/>
                  <a:t>）</a:t>
                </a:r>
              </a:p>
            </p:txBody>
          </p:sp>
        </p:grpSp>
        <p:grpSp>
          <p:nvGrpSpPr>
            <p:cNvPr id="54" name="组合 53">
              <a:extLst>
                <a:ext uri="{FF2B5EF4-FFF2-40B4-BE49-F238E27FC236}">
                  <a16:creationId xmlns:a16="http://schemas.microsoft.com/office/drawing/2014/main" id="{7477B1B1-FADE-2CE0-9C13-1E72FB1F2EA7}"/>
                </a:ext>
              </a:extLst>
            </p:cNvPr>
            <p:cNvGrpSpPr/>
            <p:nvPr/>
          </p:nvGrpSpPr>
          <p:grpSpPr>
            <a:xfrm>
              <a:off x="3277464" y="5659672"/>
              <a:ext cx="4729763" cy="369332"/>
              <a:chOff x="4384050" y="4936927"/>
              <a:chExt cx="4729763" cy="369332"/>
            </a:xfrm>
          </p:grpSpPr>
          <p:cxnSp>
            <p:nvCxnSpPr>
              <p:cNvPr id="55" name="直接箭头连接符 54">
                <a:extLst>
                  <a:ext uri="{FF2B5EF4-FFF2-40B4-BE49-F238E27FC236}">
                    <a16:creationId xmlns:a16="http://schemas.microsoft.com/office/drawing/2014/main" id="{106A4A87-0C38-F6BC-A77B-F58A6EDFDF0E}"/>
                  </a:ext>
                </a:extLst>
              </p:cNvPr>
              <p:cNvCxnSpPr>
                <a:cxnSpLocks/>
              </p:cNvCxnSpPr>
              <p:nvPr/>
            </p:nvCxnSpPr>
            <p:spPr>
              <a:xfrm flipH="1">
                <a:off x="4384050" y="5291374"/>
                <a:ext cx="47297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EAEA79E-4864-A32F-9948-F89C27D010CD}"/>
                  </a:ext>
                </a:extLst>
              </p:cNvPr>
              <p:cNvSpPr txBox="1"/>
              <p:nvPr/>
            </p:nvSpPr>
            <p:spPr>
              <a:xfrm>
                <a:off x="4629223" y="4936927"/>
                <a:ext cx="4389430" cy="369332"/>
              </a:xfrm>
              <a:prstGeom prst="rect">
                <a:avLst/>
              </a:prstGeom>
              <a:noFill/>
            </p:spPr>
            <p:txBody>
              <a:bodyPr wrap="square" rtlCol="0">
                <a:spAutoFit/>
              </a:bodyPr>
              <a:lstStyle/>
              <a:p>
                <a:r>
                  <a:rPr lang="en-US" altLang="zh-CN" b="1" dirty="0"/>
                  <a:t>TCP</a:t>
                </a:r>
                <a:r>
                  <a:rPr lang="zh-CN" altLang="en-US" b="1" dirty="0"/>
                  <a:t>连接请求确认报文段（</a:t>
                </a:r>
                <a:r>
                  <a:rPr lang="en-US" altLang="zh-CN" b="1" dirty="0"/>
                  <a:t>TCP SYN+ACK</a:t>
                </a:r>
                <a:r>
                  <a:rPr lang="zh-CN" altLang="en-US" b="1" dirty="0"/>
                  <a:t>）</a:t>
                </a:r>
              </a:p>
            </p:txBody>
          </p:sp>
        </p:grpSp>
        <p:sp>
          <p:nvSpPr>
            <p:cNvPr id="57" name="文本框 56">
              <a:extLst>
                <a:ext uri="{FF2B5EF4-FFF2-40B4-BE49-F238E27FC236}">
                  <a16:creationId xmlns:a16="http://schemas.microsoft.com/office/drawing/2014/main" id="{7AFF6878-FD79-3926-31EB-91F952760432}"/>
                </a:ext>
              </a:extLst>
            </p:cNvPr>
            <p:cNvSpPr txBox="1"/>
            <p:nvPr/>
          </p:nvSpPr>
          <p:spPr>
            <a:xfrm>
              <a:off x="8103672" y="5397222"/>
              <a:ext cx="2001731" cy="369332"/>
            </a:xfrm>
            <a:prstGeom prst="rect">
              <a:avLst/>
            </a:prstGeom>
            <a:noFill/>
          </p:spPr>
          <p:txBody>
            <a:bodyPr wrap="square" rtlCol="0">
              <a:spAutoFit/>
            </a:bodyPr>
            <a:lstStyle/>
            <a:p>
              <a:r>
                <a:rPr lang="zh-CN" altLang="en-US" b="1" dirty="0"/>
                <a:t>分配缓存等资源</a:t>
              </a:r>
            </a:p>
          </p:txBody>
        </p:sp>
        <p:sp>
          <p:nvSpPr>
            <p:cNvPr id="41" name="文本框 40">
              <a:extLst>
                <a:ext uri="{FF2B5EF4-FFF2-40B4-BE49-F238E27FC236}">
                  <a16:creationId xmlns:a16="http://schemas.microsoft.com/office/drawing/2014/main" id="{8917CB17-7329-ECC5-6CD5-7514DA4793EA}"/>
                </a:ext>
              </a:extLst>
            </p:cNvPr>
            <p:cNvSpPr txBox="1"/>
            <p:nvPr/>
          </p:nvSpPr>
          <p:spPr>
            <a:xfrm>
              <a:off x="2312043" y="5787445"/>
              <a:ext cx="910685" cy="369332"/>
            </a:xfrm>
            <a:prstGeom prst="rect">
              <a:avLst/>
            </a:prstGeom>
            <a:noFill/>
          </p:spPr>
          <p:txBody>
            <a:bodyPr wrap="square" rtlCol="0">
              <a:spAutoFit/>
            </a:bodyPr>
            <a:lstStyle/>
            <a:p>
              <a:r>
                <a:rPr lang="zh-CN" altLang="en-US" b="1" dirty="0"/>
                <a:t>不响应</a:t>
              </a:r>
            </a:p>
          </p:txBody>
        </p:sp>
      </p:grpSp>
      <p:sp>
        <p:nvSpPr>
          <p:cNvPr id="11" name="矩形 10">
            <a:extLst>
              <a:ext uri="{FF2B5EF4-FFF2-40B4-BE49-F238E27FC236}">
                <a16:creationId xmlns:a16="http://schemas.microsoft.com/office/drawing/2014/main" id="{0619BBEE-3457-4192-94A7-FDFA28ECD1F3}"/>
              </a:ext>
            </a:extLst>
          </p:cNvPr>
          <p:cNvSpPr/>
          <p:nvPr/>
        </p:nvSpPr>
        <p:spPr>
          <a:xfrm>
            <a:off x="8848924" y="2222063"/>
            <a:ext cx="2939599" cy="141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当半连接的数量超过了系统允许的上限时，系统就不会再接受任何</a:t>
            </a:r>
            <a:r>
              <a:rPr lang="en-US" altLang="zh-CN" b="1" dirty="0"/>
              <a:t>TCP</a:t>
            </a:r>
            <a:r>
              <a:rPr lang="zh-CN" altLang="en-US" b="1" dirty="0"/>
              <a:t>连接请求，这将导致</a:t>
            </a:r>
            <a:r>
              <a:rPr lang="en-US" altLang="zh-CN" b="1" dirty="0"/>
              <a:t>TCP</a:t>
            </a:r>
            <a:r>
              <a:rPr lang="zh-CN" altLang="en-US" b="1" dirty="0"/>
              <a:t>服务器无法为正常客户提供服务。</a:t>
            </a:r>
          </a:p>
        </p:txBody>
      </p:sp>
    </p:spTree>
    <p:custDataLst>
      <p:tags r:id="rId1"/>
    </p:custDataLst>
    <p:extLst>
      <p:ext uri="{BB962C8B-B14F-4D97-AF65-F5344CB8AC3E}">
        <p14:creationId xmlns:p14="http://schemas.microsoft.com/office/powerpoint/2010/main" val="286911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800" decel="100000"/>
                                        <p:tgtEl>
                                          <p:spTgt spid="12"/>
                                        </p:tgtEl>
                                      </p:cBhvr>
                                    </p:animEffect>
                                    <p:anim calcmode="lin" valueType="num">
                                      <p:cBhvr>
                                        <p:cTn id="15" dur="800" decel="100000" fill="hold"/>
                                        <p:tgtEl>
                                          <p:spTgt spid="12"/>
                                        </p:tgtEl>
                                        <p:attrNameLst>
                                          <p:attrName>style.rotation</p:attrName>
                                        </p:attrNameLst>
                                      </p:cBhvr>
                                      <p:tavLst>
                                        <p:tav tm="0">
                                          <p:val>
                                            <p:fltVal val="-90"/>
                                          </p:val>
                                        </p:tav>
                                        <p:tav tm="100000">
                                          <p:val>
                                            <p:fltVal val="0"/>
                                          </p:val>
                                        </p:tav>
                                      </p:tavLst>
                                    </p:anim>
                                    <p:anim calcmode="lin" valueType="num">
                                      <p:cBhvr>
                                        <p:cTn id="16" dur="800" decel="100000" fill="hold"/>
                                        <p:tgtEl>
                                          <p:spTgt spid="12"/>
                                        </p:tgtEl>
                                        <p:attrNameLst>
                                          <p:attrName>ppt_x</p:attrName>
                                        </p:attrNameLst>
                                      </p:cBhvr>
                                      <p:tavLst>
                                        <p:tav tm="0">
                                          <p:val>
                                            <p:strVal val="#ppt_x+0.4"/>
                                          </p:val>
                                        </p:tav>
                                        <p:tav tm="100000">
                                          <p:val>
                                            <p:strVal val="#ppt_x-0.05"/>
                                          </p:val>
                                        </p:tav>
                                      </p:tavLst>
                                    </p:anim>
                                    <p:anim calcmode="lin" valueType="num">
                                      <p:cBhvr>
                                        <p:cTn id="17" dur="800" decel="100000" fill="hold"/>
                                        <p:tgtEl>
                                          <p:spTgt spid="12"/>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p:tgtEl>
                                          <p:spTgt spid="16"/>
                                        </p:tgtEl>
                                        <p:attrNameLst>
                                          <p:attrName>ppt_x</p:attrName>
                                        </p:attrNameLst>
                                      </p:cBhvr>
                                      <p:tavLst>
                                        <p:tav tm="0">
                                          <p:val>
                                            <p:strVal val="#ppt_x+#ppt_w*1.125000"/>
                                          </p:val>
                                        </p:tav>
                                        <p:tav tm="100000">
                                          <p:val>
                                            <p:strVal val="#ppt_x"/>
                                          </p:val>
                                        </p:tav>
                                      </p:tavLst>
                                    </p:anim>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p:cTn id="35" dur="500" fill="hold"/>
                                        <p:tgtEl>
                                          <p:spTgt spid="47"/>
                                        </p:tgtEl>
                                        <p:attrNameLst>
                                          <p:attrName>ppt_w</p:attrName>
                                        </p:attrNameLst>
                                      </p:cBhvr>
                                      <p:tavLst>
                                        <p:tav tm="0">
                                          <p:val>
                                            <p:fltVal val="0"/>
                                          </p:val>
                                        </p:tav>
                                        <p:tav tm="100000">
                                          <p:val>
                                            <p:strVal val="#ppt_w"/>
                                          </p:val>
                                        </p:tav>
                                      </p:tavLst>
                                    </p:anim>
                                    <p:anim calcmode="lin" valueType="num">
                                      <p:cBhvr>
                                        <p:cTn id="36" dur="500" fill="hold"/>
                                        <p:tgtEl>
                                          <p:spTgt spid="47"/>
                                        </p:tgtEl>
                                        <p:attrNameLst>
                                          <p:attrName>ppt_h</p:attrName>
                                        </p:attrNameLst>
                                      </p:cBhvr>
                                      <p:tavLst>
                                        <p:tav tm="0">
                                          <p:val>
                                            <p:fltVal val="0"/>
                                          </p:val>
                                        </p:tav>
                                        <p:tav tm="100000">
                                          <p:val>
                                            <p:strVal val="#ppt_h"/>
                                          </p:val>
                                        </p:tav>
                                      </p:tavLst>
                                    </p:anim>
                                    <p:animEffect transition="in" filter="fade">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right)">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 calcmode="lin" valueType="num">
                                      <p:cBhvr>
                                        <p:cTn id="49" dur="500" fill="hold"/>
                                        <p:tgtEl>
                                          <p:spTgt spid="6"/>
                                        </p:tgtEl>
                                        <p:attrNameLst>
                                          <p:attrName>style.rotation</p:attrName>
                                        </p:attrNameLst>
                                      </p:cBhvr>
                                      <p:tavLst>
                                        <p:tav tm="0">
                                          <p:val>
                                            <p:fltVal val="360"/>
                                          </p:val>
                                        </p:tav>
                                        <p:tav tm="100000">
                                          <p:val>
                                            <p:fltVal val="0"/>
                                          </p:val>
                                        </p:tav>
                                      </p:tavLst>
                                    </p:anim>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up)">
                                      <p:cBhvr>
                                        <p:cTn id="60" dur="10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p:tgtEl>
                                          <p:spTgt spid="11"/>
                                        </p:tgtEl>
                                        <p:attrNameLst>
                                          <p:attrName>ppt_x</p:attrName>
                                        </p:attrNameLst>
                                      </p:cBhvr>
                                      <p:tavLst>
                                        <p:tav tm="0">
                                          <p:val>
                                            <p:strVal val="#ppt_x-#ppt_w*1.125000"/>
                                          </p:val>
                                        </p:tav>
                                        <p:tav tm="100000">
                                          <p:val>
                                            <p:strVal val="#ppt_x"/>
                                          </p:val>
                                        </p:tav>
                                      </p:tavLst>
                                    </p:anim>
                                    <p:animEffect transition="in" filter="wipe(right)">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7" grpId="0"/>
      <p:bldP spid="6" grpId="0"/>
      <p:bldP spid="11"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文本框 113">
            <a:extLst>
              <a:ext uri="{FF2B5EF4-FFF2-40B4-BE49-F238E27FC236}">
                <a16:creationId xmlns:a16="http://schemas.microsoft.com/office/drawing/2014/main" id="{21D847AA-F579-869B-0520-EDF1033C361D}"/>
              </a:ext>
            </a:extLst>
          </p:cNvPr>
          <p:cNvSpPr txBox="1"/>
          <p:nvPr/>
        </p:nvSpPr>
        <p:spPr>
          <a:xfrm>
            <a:off x="3079514" y="4243579"/>
            <a:ext cx="2703392" cy="646331"/>
          </a:xfrm>
          <a:prstGeom prst="rect">
            <a:avLst/>
          </a:prstGeom>
          <a:noFill/>
        </p:spPr>
        <p:txBody>
          <a:bodyPr wrap="square" rtlCol="0">
            <a:spAutoFit/>
          </a:bodyPr>
          <a:lstStyle/>
          <a:p>
            <a:pPr algn="ctr"/>
            <a:r>
              <a:rPr lang="zh-CN" altLang="en-US" b="1" dirty="0">
                <a:solidFill>
                  <a:schemeClr val="accent5"/>
                </a:solidFill>
              </a:rPr>
              <a:t>不会发送完构成任何</a:t>
            </a:r>
            <a:endParaRPr lang="en-US" altLang="zh-CN" b="1" dirty="0">
              <a:solidFill>
                <a:schemeClr val="accent5"/>
              </a:solidFill>
            </a:endParaRPr>
          </a:p>
          <a:p>
            <a:pPr algn="ctr"/>
            <a:r>
              <a:rPr lang="zh-CN" altLang="en-US" b="1" dirty="0">
                <a:solidFill>
                  <a:schemeClr val="accent5"/>
                </a:solidFill>
              </a:rPr>
              <a:t>一个</a:t>
            </a:r>
            <a:r>
              <a:rPr lang="en-US" altLang="zh-CN" b="1" dirty="0">
                <a:solidFill>
                  <a:schemeClr val="accent5"/>
                </a:solidFill>
              </a:rPr>
              <a:t>IP</a:t>
            </a:r>
            <a:r>
              <a:rPr lang="zh-CN" altLang="en-US" b="1" dirty="0">
                <a:solidFill>
                  <a:schemeClr val="accent5"/>
                </a:solidFill>
              </a:rPr>
              <a:t>数据报的所有分片</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26" name="矩形 25">
            <a:extLst>
              <a:ext uri="{FF2B5EF4-FFF2-40B4-BE49-F238E27FC236}">
                <a16:creationId xmlns:a16="http://schemas.microsoft.com/office/drawing/2014/main" id="{3561113A-62D4-929E-6F5A-041692E0B760}"/>
              </a:ext>
            </a:extLst>
          </p:cNvPr>
          <p:cNvSpPr/>
          <p:nvPr/>
        </p:nvSpPr>
        <p:spPr>
          <a:xfrm>
            <a:off x="4597888"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37" name="文本框 36">
            <a:extLst>
              <a:ext uri="{FF2B5EF4-FFF2-40B4-BE49-F238E27FC236}">
                <a16:creationId xmlns:a16="http://schemas.microsoft.com/office/drawing/2014/main" id="{600339F3-61B7-8162-370A-C3A81C2C0898}"/>
              </a:ext>
            </a:extLst>
          </p:cNvPr>
          <p:cNvSpPr txBox="1"/>
          <p:nvPr/>
        </p:nvSpPr>
        <p:spPr>
          <a:xfrm>
            <a:off x="2476307" y="2094939"/>
            <a:ext cx="7239385" cy="461665"/>
          </a:xfrm>
          <a:prstGeom prst="rect">
            <a:avLst/>
          </a:prstGeom>
          <a:noFill/>
        </p:spPr>
        <p:txBody>
          <a:bodyPr wrap="square" rtlCol="0">
            <a:spAutoFit/>
          </a:bodyPr>
          <a:lstStyle/>
          <a:p>
            <a:pPr algn="ctr"/>
            <a:r>
              <a:rPr lang="zh-CN" altLang="en-US" sz="2400" b="1" dirty="0">
                <a:solidFill>
                  <a:schemeClr val="accent3">
                    <a:lumMod val="75000"/>
                  </a:schemeClr>
                </a:solidFill>
              </a:rPr>
              <a:t>与“</a:t>
            </a:r>
            <a:r>
              <a:rPr lang="en-US" altLang="zh-CN" sz="2400" b="1" dirty="0">
                <a:solidFill>
                  <a:schemeClr val="accent3">
                    <a:lumMod val="75000"/>
                  </a:schemeClr>
                </a:solidFill>
              </a:rPr>
              <a:t>TCP SYN</a:t>
            </a:r>
            <a:r>
              <a:rPr lang="zh-CN" altLang="en-US" sz="2400" b="1" dirty="0">
                <a:solidFill>
                  <a:schemeClr val="accent3">
                    <a:lumMod val="75000"/>
                  </a:schemeClr>
                </a:solidFill>
              </a:rPr>
              <a:t>洪泛”攻击思想类似的另一种攻击方法</a:t>
            </a:r>
          </a:p>
        </p:txBody>
      </p:sp>
      <p:grpSp>
        <p:nvGrpSpPr>
          <p:cNvPr id="10" name="组合 9">
            <a:extLst>
              <a:ext uri="{FF2B5EF4-FFF2-40B4-BE49-F238E27FC236}">
                <a16:creationId xmlns:a16="http://schemas.microsoft.com/office/drawing/2014/main" id="{11792945-6A85-B4CF-AC67-B2BFBC736BED}"/>
              </a:ext>
            </a:extLst>
          </p:cNvPr>
          <p:cNvGrpSpPr/>
          <p:nvPr/>
        </p:nvGrpSpPr>
        <p:grpSpPr>
          <a:xfrm>
            <a:off x="3569641" y="3033799"/>
            <a:ext cx="5052718" cy="1267598"/>
            <a:chOff x="3459174" y="3087593"/>
            <a:chExt cx="5052718" cy="1267598"/>
          </a:xfrm>
        </p:grpSpPr>
        <p:pic>
          <p:nvPicPr>
            <p:cNvPr id="31" name="图形 30">
              <a:extLst>
                <a:ext uri="{FF2B5EF4-FFF2-40B4-BE49-F238E27FC236}">
                  <a16:creationId xmlns:a16="http://schemas.microsoft.com/office/drawing/2014/main" id="{C6D79BBD-AD34-AA23-C9D4-28DAC5FB0C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26403" y="3647229"/>
              <a:ext cx="662814" cy="641082"/>
            </a:xfrm>
            <a:prstGeom prst="rect">
              <a:avLst/>
            </a:prstGeom>
          </p:spPr>
        </p:pic>
        <p:sp>
          <p:nvSpPr>
            <p:cNvPr id="33" name="文本框 32">
              <a:extLst>
                <a:ext uri="{FF2B5EF4-FFF2-40B4-BE49-F238E27FC236}">
                  <a16:creationId xmlns:a16="http://schemas.microsoft.com/office/drawing/2014/main" id="{8E992963-5D82-A0FC-A3CF-F86C48E04A11}"/>
                </a:ext>
              </a:extLst>
            </p:cNvPr>
            <p:cNvSpPr txBox="1"/>
            <p:nvPr/>
          </p:nvSpPr>
          <p:spPr>
            <a:xfrm>
              <a:off x="3459174" y="3087593"/>
              <a:ext cx="1197272" cy="369332"/>
            </a:xfrm>
            <a:prstGeom prst="rect">
              <a:avLst/>
            </a:prstGeom>
            <a:noFill/>
          </p:spPr>
          <p:txBody>
            <a:bodyPr wrap="square" rtlCol="0">
              <a:spAutoFit/>
            </a:bodyPr>
            <a:lstStyle/>
            <a:p>
              <a:pPr algn="ctr"/>
              <a:r>
                <a:rPr lang="zh-CN" altLang="en-US" b="1" dirty="0"/>
                <a:t>攻击者</a:t>
              </a:r>
            </a:p>
          </p:txBody>
        </p:sp>
        <p:sp>
          <p:nvSpPr>
            <p:cNvPr id="34" name="文本框 33">
              <a:extLst>
                <a:ext uri="{FF2B5EF4-FFF2-40B4-BE49-F238E27FC236}">
                  <a16:creationId xmlns:a16="http://schemas.microsoft.com/office/drawing/2014/main" id="{85D624A4-3191-B175-4C21-2C28F9A1EF32}"/>
                </a:ext>
              </a:extLst>
            </p:cNvPr>
            <p:cNvSpPr txBox="1"/>
            <p:nvPr/>
          </p:nvSpPr>
          <p:spPr>
            <a:xfrm>
              <a:off x="7094703" y="3087593"/>
              <a:ext cx="1417189" cy="369332"/>
            </a:xfrm>
            <a:prstGeom prst="rect">
              <a:avLst/>
            </a:prstGeom>
            <a:noFill/>
          </p:spPr>
          <p:txBody>
            <a:bodyPr wrap="square" rtlCol="0">
              <a:spAutoFit/>
            </a:bodyPr>
            <a:lstStyle/>
            <a:p>
              <a:pPr algn="ctr"/>
              <a:r>
                <a:rPr lang="zh-CN" altLang="en-US" b="1" dirty="0"/>
                <a:t>用户</a:t>
              </a:r>
            </a:p>
          </p:txBody>
        </p:sp>
        <p:pic>
          <p:nvPicPr>
            <p:cNvPr id="42" name="图形 41">
              <a:extLst>
                <a:ext uri="{FF2B5EF4-FFF2-40B4-BE49-F238E27FC236}">
                  <a16:creationId xmlns:a16="http://schemas.microsoft.com/office/drawing/2014/main" id="{E9F55F8A-DC77-72F2-7D4E-A79E2ABC6D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7576" y="3714109"/>
              <a:ext cx="662814" cy="641082"/>
            </a:xfrm>
            <a:prstGeom prst="rect">
              <a:avLst/>
            </a:prstGeom>
          </p:spPr>
        </p:pic>
      </p:grpSp>
      <p:grpSp>
        <p:nvGrpSpPr>
          <p:cNvPr id="25" name="组合 24">
            <a:extLst>
              <a:ext uri="{FF2B5EF4-FFF2-40B4-BE49-F238E27FC236}">
                <a16:creationId xmlns:a16="http://schemas.microsoft.com/office/drawing/2014/main" id="{036323BA-5481-E4ED-391B-18C0A05950AD}"/>
              </a:ext>
            </a:extLst>
          </p:cNvPr>
          <p:cNvGrpSpPr/>
          <p:nvPr/>
        </p:nvGrpSpPr>
        <p:grpSpPr>
          <a:xfrm>
            <a:off x="4575101" y="3913976"/>
            <a:ext cx="2787525" cy="197353"/>
            <a:chOff x="4279304" y="5184823"/>
            <a:chExt cx="2787525" cy="197353"/>
          </a:xfrm>
        </p:grpSpPr>
        <p:sp>
          <p:nvSpPr>
            <p:cNvPr id="98" name="矩形 97">
              <a:extLst>
                <a:ext uri="{FF2B5EF4-FFF2-40B4-BE49-F238E27FC236}">
                  <a16:creationId xmlns:a16="http://schemas.microsoft.com/office/drawing/2014/main" id="{21BE7F2A-8C0F-FB01-4AB3-84AB91DA70BF}"/>
                </a:ext>
              </a:extLst>
            </p:cNvPr>
            <p:cNvSpPr/>
            <p:nvPr/>
          </p:nvSpPr>
          <p:spPr>
            <a:xfrm>
              <a:off x="4279304" y="5184823"/>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BA9712D9-19A4-1832-C1DE-19112898ED67}"/>
                </a:ext>
              </a:extLst>
            </p:cNvPr>
            <p:cNvSpPr/>
            <p:nvPr/>
          </p:nvSpPr>
          <p:spPr>
            <a:xfrm>
              <a:off x="4564908" y="5184823"/>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AFE99342-D2CF-1331-6B71-0E4325D427B2}"/>
                </a:ext>
              </a:extLst>
            </p:cNvPr>
            <p:cNvSpPr/>
            <p:nvPr/>
          </p:nvSpPr>
          <p:spPr>
            <a:xfrm>
              <a:off x="4850512" y="5184823"/>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93044BAD-4EAC-EE75-0EBD-E9C864C7157B}"/>
                </a:ext>
              </a:extLst>
            </p:cNvPr>
            <p:cNvSpPr/>
            <p:nvPr/>
          </p:nvSpPr>
          <p:spPr>
            <a:xfrm>
              <a:off x="5136116" y="5184823"/>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02" name="矩形 101">
              <a:extLst>
                <a:ext uri="{FF2B5EF4-FFF2-40B4-BE49-F238E27FC236}">
                  <a16:creationId xmlns:a16="http://schemas.microsoft.com/office/drawing/2014/main" id="{BA9B6EBF-6E58-4FC4-9F85-35BFD870F100}"/>
                </a:ext>
              </a:extLst>
            </p:cNvPr>
            <p:cNvSpPr/>
            <p:nvPr/>
          </p:nvSpPr>
          <p:spPr>
            <a:xfrm>
              <a:off x="5421720" y="5184823"/>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6070ACF0-8856-CDA5-EC59-CB9EC8B0EEC3}"/>
                </a:ext>
              </a:extLst>
            </p:cNvPr>
            <p:cNvSpPr/>
            <p:nvPr/>
          </p:nvSpPr>
          <p:spPr>
            <a:xfrm>
              <a:off x="6564136" y="5184823"/>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9016AD4E-6333-A849-89EC-FEBA9477FA29}"/>
                </a:ext>
              </a:extLst>
            </p:cNvPr>
            <p:cNvSpPr/>
            <p:nvPr/>
          </p:nvSpPr>
          <p:spPr>
            <a:xfrm>
              <a:off x="5707324" y="5184823"/>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6AFD5CA-A5E9-EE57-9CC2-3A885696E138}"/>
                </a:ext>
              </a:extLst>
            </p:cNvPr>
            <p:cNvSpPr/>
            <p:nvPr/>
          </p:nvSpPr>
          <p:spPr>
            <a:xfrm>
              <a:off x="5992928" y="5184823"/>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A55CD46A-1D53-A947-756A-30EF57476E3A}"/>
                </a:ext>
              </a:extLst>
            </p:cNvPr>
            <p:cNvSpPr/>
            <p:nvPr/>
          </p:nvSpPr>
          <p:spPr>
            <a:xfrm>
              <a:off x="6849741" y="5184823"/>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FC93475A-FFD9-D49E-077E-85434AFDAF24}"/>
                </a:ext>
              </a:extLst>
            </p:cNvPr>
            <p:cNvSpPr/>
            <p:nvPr/>
          </p:nvSpPr>
          <p:spPr>
            <a:xfrm>
              <a:off x="6278532" y="5184823"/>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FE25A3E8-363B-C83D-5C03-7BA1E646EA4C}"/>
              </a:ext>
            </a:extLst>
          </p:cNvPr>
          <p:cNvGrpSpPr/>
          <p:nvPr/>
        </p:nvGrpSpPr>
        <p:grpSpPr>
          <a:xfrm>
            <a:off x="8605245" y="3593437"/>
            <a:ext cx="1251788" cy="1605999"/>
            <a:chOff x="8605245" y="3593437"/>
            <a:chExt cx="1251788" cy="1605999"/>
          </a:xfrm>
        </p:grpSpPr>
        <p:sp>
          <p:nvSpPr>
            <p:cNvPr id="147" name="矩形 146">
              <a:extLst>
                <a:ext uri="{FF2B5EF4-FFF2-40B4-BE49-F238E27FC236}">
                  <a16:creationId xmlns:a16="http://schemas.microsoft.com/office/drawing/2014/main" id="{957099F0-D37B-6621-B485-802C31CC315F}"/>
                </a:ext>
              </a:extLst>
            </p:cNvPr>
            <p:cNvSpPr/>
            <p:nvPr/>
          </p:nvSpPr>
          <p:spPr>
            <a:xfrm>
              <a:off x="8605245" y="3593437"/>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80A25759-38C6-972F-45E7-4074F344B128}"/>
                </a:ext>
              </a:extLst>
            </p:cNvPr>
            <p:cNvSpPr/>
            <p:nvPr/>
          </p:nvSpPr>
          <p:spPr>
            <a:xfrm>
              <a:off x="8950145" y="3593437"/>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004E836C-7575-0433-A859-02755F760A95}"/>
                </a:ext>
              </a:extLst>
            </p:cNvPr>
            <p:cNvSpPr/>
            <p:nvPr/>
          </p:nvSpPr>
          <p:spPr>
            <a:xfrm>
              <a:off x="9295045" y="3593437"/>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EBAC4CD0-5056-F7D4-203C-53CB13313A0B}"/>
                </a:ext>
              </a:extLst>
            </p:cNvPr>
            <p:cNvSpPr/>
            <p:nvPr/>
          </p:nvSpPr>
          <p:spPr>
            <a:xfrm>
              <a:off x="9639945" y="3593437"/>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2A2A43E4-C222-1FBC-63C0-F17A094BC151}"/>
                </a:ext>
              </a:extLst>
            </p:cNvPr>
            <p:cNvSpPr/>
            <p:nvPr/>
          </p:nvSpPr>
          <p:spPr>
            <a:xfrm>
              <a:off x="8605245" y="3945599"/>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B0D54A24-35BC-4591-1937-1D00EDEE9F57}"/>
                </a:ext>
              </a:extLst>
            </p:cNvPr>
            <p:cNvSpPr/>
            <p:nvPr/>
          </p:nvSpPr>
          <p:spPr>
            <a:xfrm>
              <a:off x="8950145" y="3945599"/>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563CD752-C49D-D915-0ABE-908B0B9C5C8A}"/>
                </a:ext>
              </a:extLst>
            </p:cNvPr>
            <p:cNvSpPr/>
            <p:nvPr/>
          </p:nvSpPr>
          <p:spPr>
            <a:xfrm>
              <a:off x="9295045" y="3945599"/>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5F5E502D-F965-6F84-FDF7-AECFCB6B88EA}"/>
                </a:ext>
              </a:extLst>
            </p:cNvPr>
            <p:cNvSpPr/>
            <p:nvPr/>
          </p:nvSpPr>
          <p:spPr>
            <a:xfrm>
              <a:off x="9639945" y="3945599"/>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1551656B-C86B-17F7-22C9-5587C583092B}"/>
                </a:ext>
              </a:extLst>
            </p:cNvPr>
            <p:cNvSpPr/>
            <p:nvPr/>
          </p:nvSpPr>
          <p:spPr>
            <a:xfrm>
              <a:off x="8605245" y="4297761"/>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E75D66C6-B15C-4BAC-3A39-845DCA2D6D68}"/>
                </a:ext>
              </a:extLst>
            </p:cNvPr>
            <p:cNvSpPr/>
            <p:nvPr/>
          </p:nvSpPr>
          <p:spPr>
            <a:xfrm>
              <a:off x="8950145" y="4297761"/>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36ACC4C2-7084-1413-F26E-4BDB76BDA0CB}"/>
                </a:ext>
              </a:extLst>
            </p:cNvPr>
            <p:cNvSpPr/>
            <p:nvPr/>
          </p:nvSpPr>
          <p:spPr>
            <a:xfrm>
              <a:off x="9295045" y="4297761"/>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6A13667-CF5B-6541-DCCC-949093FBEEF9}"/>
                </a:ext>
              </a:extLst>
            </p:cNvPr>
            <p:cNvSpPr/>
            <p:nvPr/>
          </p:nvSpPr>
          <p:spPr>
            <a:xfrm>
              <a:off x="9639945" y="4297761"/>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8B19BFDE-08F4-1A1A-532C-9B3BB136C149}"/>
                </a:ext>
              </a:extLst>
            </p:cNvPr>
            <p:cNvSpPr/>
            <p:nvPr/>
          </p:nvSpPr>
          <p:spPr>
            <a:xfrm>
              <a:off x="8605245" y="4649923"/>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C016AD63-2E64-B6BD-E95C-D4259E38F678}"/>
                </a:ext>
              </a:extLst>
            </p:cNvPr>
            <p:cNvSpPr/>
            <p:nvPr/>
          </p:nvSpPr>
          <p:spPr>
            <a:xfrm>
              <a:off x="8950145" y="4649923"/>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81D8149E-5B8F-449D-0054-452E3571A46E}"/>
                </a:ext>
              </a:extLst>
            </p:cNvPr>
            <p:cNvSpPr/>
            <p:nvPr/>
          </p:nvSpPr>
          <p:spPr>
            <a:xfrm>
              <a:off x="9295045" y="4649923"/>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0014AE28-E225-D025-565C-A51C7B4FE5CD}"/>
                </a:ext>
              </a:extLst>
            </p:cNvPr>
            <p:cNvSpPr/>
            <p:nvPr/>
          </p:nvSpPr>
          <p:spPr>
            <a:xfrm>
              <a:off x="9639945" y="4649923"/>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E2EDF489-20FE-555C-29AA-AA05C44B5A98}"/>
                </a:ext>
              </a:extLst>
            </p:cNvPr>
            <p:cNvSpPr/>
            <p:nvPr/>
          </p:nvSpPr>
          <p:spPr>
            <a:xfrm>
              <a:off x="8605245" y="5002083"/>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A213F373-CB14-D853-58EC-ECDA53426B82}"/>
                </a:ext>
              </a:extLst>
            </p:cNvPr>
            <p:cNvSpPr/>
            <p:nvPr/>
          </p:nvSpPr>
          <p:spPr>
            <a:xfrm>
              <a:off x="8950145" y="5002083"/>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EB522A6-86F9-77BD-DFDC-11FBE319EDDB}"/>
                </a:ext>
              </a:extLst>
            </p:cNvPr>
            <p:cNvSpPr/>
            <p:nvPr/>
          </p:nvSpPr>
          <p:spPr>
            <a:xfrm>
              <a:off x="9295045" y="5002083"/>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B57988EF-94B8-A88F-9712-C9A0CC723D4C}"/>
                </a:ext>
              </a:extLst>
            </p:cNvPr>
            <p:cNvSpPr/>
            <p:nvPr/>
          </p:nvSpPr>
          <p:spPr>
            <a:xfrm>
              <a:off x="9639945" y="5002083"/>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349BA856-8EDB-E43D-4CAF-B166ECC59819}"/>
              </a:ext>
            </a:extLst>
          </p:cNvPr>
          <p:cNvGrpSpPr/>
          <p:nvPr/>
        </p:nvGrpSpPr>
        <p:grpSpPr>
          <a:xfrm>
            <a:off x="295329" y="3146699"/>
            <a:ext cx="2924830" cy="2618562"/>
            <a:chOff x="295329" y="3146699"/>
            <a:chExt cx="2924830" cy="2618562"/>
          </a:xfrm>
        </p:grpSpPr>
        <p:grpSp>
          <p:nvGrpSpPr>
            <p:cNvPr id="24" name="组合 23">
              <a:extLst>
                <a:ext uri="{FF2B5EF4-FFF2-40B4-BE49-F238E27FC236}">
                  <a16:creationId xmlns:a16="http://schemas.microsoft.com/office/drawing/2014/main" id="{68292373-F1CD-D399-870F-D49A3D9BA58B}"/>
                </a:ext>
              </a:extLst>
            </p:cNvPr>
            <p:cNvGrpSpPr/>
            <p:nvPr/>
          </p:nvGrpSpPr>
          <p:grpSpPr>
            <a:xfrm>
              <a:off x="295329" y="3146699"/>
              <a:ext cx="2924830" cy="2052737"/>
              <a:chOff x="295329" y="3146699"/>
              <a:chExt cx="2924830" cy="2052737"/>
            </a:xfrm>
          </p:grpSpPr>
          <p:grpSp>
            <p:nvGrpSpPr>
              <p:cNvPr id="15" name="组合 14">
                <a:extLst>
                  <a:ext uri="{FF2B5EF4-FFF2-40B4-BE49-F238E27FC236}">
                    <a16:creationId xmlns:a16="http://schemas.microsoft.com/office/drawing/2014/main" id="{DBC24B53-FF59-291C-3CC6-353174131B06}"/>
                  </a:ext>
                </a:extLst>
              </p:cNvPr>
              <p:cNvGrpSpPr/>
              <p:nvPr/>
            </p:nvGrpSpPr>
            <p:grpSpPr>
              <a:xfrm>
                <a:off x="433473" y="3593435"/>
                <a:ext cx="2637243" cy="197355"/>
                <a:chOff x="539430" y="3495423"/>
                <a:chExt cx="2637243" cy="197355"/>
              </a:xfrm>
            </p:grpSpPr>
            <p:sp>
              <p:nvSpPr>
                <p:cNvPr id="14" name="矩形 13">
                  <a:extLst>
                    <a:ext uri="{FF2B5EF4-FFF2-40B4-BE49-F238E27FC236}">
                      <a16:creationId xmlns:a16="http://schemas.microsoft.com/office/drawing/2014/main" id="{4947222F-109F-7A02-6025-0E1ADDB6DE2C}"/>
                    </a:ext>
                  </a:extLst>
                </p:cNvPr>
                <p:cNvSpPr/>
                <p:nvPr/>
              </p:nvSpPr>
              <p:spPr>
                <a:xfrm>
                  <a:off x="539430" y="3495425"/>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91ECC668-1D92-C622-444A-7601E2069B1C}"/>
                    </a:ext>
                  </a:extLst>
                </p:cNvPr>
                <p:cNvSpPr/>
                <p:nvPr/>
              </p:nvSpPr>
              <p:spPr>
                <a:xfrm>
                  <a:off x="884330" y="3495425"/>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3F51FC3-5359-97AE-57EC-D9250A71DE93}"/>
                    </a:ext>
                  </a:extLst>
                </p:cNvPr>
                <p:cNvSpPr/>
                <p:nvPr/>
              </p:nvSpPr>
              <p:spPr>
                <a:xfrm>
                  <a:off x="1229230" y="3495425"/>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1054D5F5-CAE7-7DD5-0CFD-CAD6AC0FA679}"/>
                    </a:ext>
                  </a:extLst>
                </p:cNvPr>
                <p:cNvSpPr/>
                <p:nvPr/>
              </p:nvSpPr>
              <p:spPr>
                <a:xfrm>
                  <a:off x="1574130" y="3495425"/>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DCBD9ABB-C09E-8068-2DD3-F994EADA6ACD}"/>
                    </a:ext>
                  </a:extLst>
                </p:cNvPr>
                <p:cNvSpPr/>
                <p:nvPr/>
              </p:nvSpPr>
              <p:spPr>
                <a:xfrm>
                  <a:off x="1919030" y="3495424"/>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9D9863BB-1626-A5BF-1133-B89530E8B326}"/>
                    </a:ext>
                  </a:extLst>
                </p:cNvPr>
                <p:cNvSpPr/>
                <p:nvPr/>
              </p:nvSpPr>
              <p:spPr>
                <a:xfrm>
                  <a:off x="2269785" y="3495424"/>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57EFF546-0B78-8566-CD91-5C471E743AF4}"/>
                    </a:ext>
                  </a:extLst>
                </p:cNvPr>
                <p:cNvSpPr/>
                <p:nvPr/>
              </p:nvSpPr>
              <p:spPr>
                <a:xfrm>
                  <a:off x="2614685" y="3495424"/>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4CCFC00-3AC6-5C52-E4A3-DEDF8712C3AA}"/>
                    </a:ext>
                  </a:extLst>
                </p:cNvPr>
                <p:cNvSpPr/>
                <p:nvPr/>
              </p:nvSpPr>
              <p:spPr>
                <a:xfrm>
                  <a:off x="2959585" y="3495423"/>
                  <a:ext cx="217088" cy="197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BA08C778-6B86-0F72-78A7-9E81D6852693}"/>
                  </a:ext>
                </a:extLst>
              </p:cNvPr>
              <p:cNvGrpSpPr/>
              <p:nvPr/>
            </p:nvGrpSpPr>
            <p:grpSpPr>
              <a:xfrm>
                <a:off x="433473" y="3945597"/>
                <a:ext cx="2637243" cy="197355"/>
                <a:chOff x="539430" y="3845175"/>
                <a:chExt cx="2637243" cy="197355"/>
              </a:xfrm>
            </p:grpSpPr>
            <p:sp>
              <p:nvSpPr>
                <p:cNvPr id="66" name="矩形 65">
                  <a:extLst>
                    <a:ext uri="{FF2B5EF4-FFF2-40B4-BE49-F238E27FC236}">
                      <a16:creationId xmlns:a16="http://schemas.microsoft.com/office/drawing/2014/main" id="{CCD01952-A7C9-1DB8-84C1-9B80DE471F39}"/>
                    </a:ext>
                  </a:extLst>
                </p:cNvPr>
                <p:cNvSpPr/>
                <p:nvPr/>
              </p:nvSpPr>
              <p:spPr>
                <a:xfrm>
                  <a:off x="539430" y="3845177"/>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AAD849ED-E5F5-ACE2-9D9D-BA7BB51F21F4}"/>
                    </a:ext>
                  </a:extLst>
                </p:cNvPr>
                <p:cNvSpPr/>
                <p:nvPr/>
              </p:nvSpPr>
              <p:spPr>
                <a:xfrm>
                  <a:off x="884330" y="3845177"/>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2F77D304-293A-D9C0-5D2F-5E06E4350981}"/>
                    </a:ext>
                  </a:extLst>
                </p:cNvPr>
                <p:cNvSpPr/>
                <p:nvPr/>
              </p:nvSpPr>
              <p:spPr>
                <a:xfrm>
                  <a:off x="1229230" y="3845177"/>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51704A0D-58C5-8B1F-0AFB-285399A97A15}"/>
                    </a:ext>
                  </a:extLst>
                </p:cNvPr>
                <p:cNvSpPr/>
                <p:nvPr/>
              </p:nvSpPr>
              <p:spPr>
                <a:xfrm>
                  <a:off x="1574130" y="3845177"/>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DC62C01B-6BFC-BCE9-EB4A-3B4FC61EFF72}"/>
                    </a:ext>
                  </a:extLst>
                </p:cNvPr>
                <p:cNvSpPr/>
                <p:nvPr/>
              </p:nvSpPr>
              <p:spPr>
                <a:xfrm>
                  <a:off x="1919030" y="3845176"/>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7398DABF-DC06-5DE8-E477-278945049BC1}"/>
                    </a:ext>
                  </a:extLst>
                </p:cNvPr>
                <p:cNvSpPr/>
                <p:nvPr/>
              </p:nvSpPr>
              <p:spPr>
                <a:xfrm>
                  <a:off x="2269785" y="3845176"/>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D04380E7-EA1E-8FD0-8D4A-F0FC7B5AEECB}"/>
                    </a:ext>
                  </a:extLst>
                </p:cNvPr>
                <p:cNvSpPr/>
                <p:nvPr/>
              </p:nvSpPr>
              <p:spPr>
                <a:xfrm>
                  <a:off x="2614685" y="3845176"/>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A41F2531-2541-E3A0-483F-68D82132F1FB}"/>
                    </a:ext>
                  </a:extLst>
                </p:cNvPr>
                <p:cNvSpPr/>
                <p:nvPr/>
              </p:nvSpPr>
              <p:spPr>
                <a:xfrm>
                  <a:off x="2959585" y="3845175"/>
                  <a:ext cx="217088" cy="197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110D0463-88D7-5239-C586-04627B9A9C05}"/>
                  </a:ext>
                </a:extLst>
              </p:cNvPr>
              <p:cNvGrpSpPr/>
              <p:nvPr/>
            </p:nvGrpSpPr>
            <p:grpSpPr>
              <a:xfrm>
                <a:off x="433473" y="4297759"/>
                <a:ext cx="2637243" cy="197355"/>
                <a:chOff x="539430" y="4194927"/>
                <a:chExt cx="2637243" cy="197355"/>
              </a:xfrm>
            </p:grpSpPr>
            <p:sp>
              <p:nvSpPr>
                <p:cNvPr id="74" name="矩形 73">
                  <a:extLst>
                    <a:ext uri="{FF2B5EF4-FFF2-40B4-BE49-F238E27FC236}">
                      <a16:creationId xmlns:a16="http://schemas.microsoft.com/office/drawing/2014/main" id="{2C7BAA3B-3AA4-CBB1-0CDE-89CF15155728}"/>
                    </a:ext>
                  </a:extLst>
                </p:cNvPr>
                <p:cNvSpPr/>
                <p:nvPr/>
              </p:nvSpPr>
              <p:spPr>
                <a:xfrm>
                  <a:off x="539430" y="4194929"/>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C0F3D16E-5DEB-6268-8634-9BD4D00BE749}"/>
                    </a:ext>
                  </a:extLst>
                </p:cNvPr>
                <p:cNvSpPr/>
                <p:nvPr/>
              </p:nvSpPr>
              <p:spPr>
                <a:xfrm>
                  <a:off x="884330" y="4194929"/>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81E25C2F-A467-03E4-AEF4-848CCD41F953}"/>
                    </a:ext>
                  </a:extLst>
                </p:cNvPr>
                <p:cNvSpPr/>
                <p:nvPr/>
              </p:nvSpPr>
              <p:spPr>
                <a:xfrm>
                  <a:off x="1229230" y="4194929"/>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E4FEC23E-0576-7AFE-2D6F-A6B6B140D5F4}"/>
                    </a:ext>
                  </a:extLst>
                </p:cNvPr>
                <p:cNvSpPr/>
                <p:nvPr/>
              </p:nvSpPr>
              <p:spPr>
                <a:xfrm>
                  <a:off x="1574130" y="4194929"/>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048EF1B7-36BE-5949-2B23-5D2CC4DBD2FC}"/>
                    </a:ext>
                  </a:extLst>
                </p:cNvPr>
                <p:cNvSpPr/>
                <p:nvPr/>
              </p:nvSpPr>
              <p:spPr>
                <a:xfrm>
                  <a:off x="1919030" y="4194928"/>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02CBDC0D-529D-47CE-BAC0-BF6706879A86}"/>
                    </a:ext>
                  </a:extLst>
                </p:cNvPr>
                <p:cNvSpPr/>
                <p:nvPr/>
              </p:nvSpPr>
              <p:spPr>
                <a:xfrm>
                  <a:off x="2269785" y="4194928"/>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344831F9-FD37-32FF-E0D2-21657EA6D186}"/>
                    </a:ext>
                  </a:extLst>
                </p:cNvPr>
                <p:cNvSpPr/>
                <p:nvPr/>
              </p:nvSpPr>
              <p:spPr>
                <a:xfrm>
                  <a:off x="2614685" y="4194928"/>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DCB315B-76FE-1C1A-4B7C-988F7308404E}"/>
                    </a:ext>
                  </a:extLst>
                </p:cNvPr>
                <p:cNvSpPr/>
                <p:nvPr/>
              </p:nvSpPr>
              <p:spPr>
                <a:xfrm>
                  <a:off x="2959585" y="4194927"/>
                  <a:ext cx="217088" cy="197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5DB8E939-9B8D-CB45-B4D5-2F55037FF096}"/>
                  </a:ext>
                </a:extLst>
              </p:cNvPr>
              <p:cNvGrpSpPr/>
              <p:nvPr/>
            </p:nvGrpSpPr>
            <p:grpSpPr>
              <a:xfrm>
                <a:off x="433473" y="4649921"/>
                <a:ext cx="2637243" cy="197355"/>
                <a:chOff x="518992" y="4544679"/>
                <a:chExt cx="2637243" cy="197355"/>
              </a:xfrm>
            </p:grpSpPr>
            <p:sp>
              <p:nvSpPr>
                <p:cNvPr id="82" name="矩形 81">
                  <a:extLst>
                    <a:ext uri="{FF2B5EF4-FFF2-40B4-BE49-F238E27FC236}">
                      <a16:creationId xmlns:a16="http://schemas.microsoft.com/office/drawing/2014/main" id="{3A0E2B03-AA5E-9713-15C0-AAEC88EEF0AD}"/>
                    </a:ext>
                  </a:extLst>
                </p:cNvPr>
                <p:cNvSpPr/>
                <p:nvPr/>
              </p:nvSpPr>
              <p:spPr>
                <a:xfrm>
                  <a:off x="518992" y="4544681"/>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E1326A51-53F7-F6D1-4FE7-0F0A1904CC1D}"/>
                    </a:ext>
                  </a:extLst>
                </p:cNvPr>
                <p:cNvSpPr/>
                <p:nvPr/>
              </p:nvSpPr>
              <p:spPr>
                <a:xfrm>
                  <a:off x="863892" y="4544681"/>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1170F173-96C1-68DD-54A8-2D5FD0A916C3}"/>
                    </a:ext>
                  </a:extLst>
                </p:cNvPr>
                <p:cNvSpPr/>
                <p:nvPr/>
              </p:nvSpPr>
              <p:spPr>
                <a:xfrm>
                  <a:off x="1208792" y="4544681"/>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C161D7B0-58BE-F4DE-BF1A-B26A5DC43851}"/>
                    </a:ext>
                  </a:extLst>
                </p:cNvPr>
                <p:cNvSpPr/>
                <p:nvPr/>
              </p:nvSpPr>
              <p:spPr>
                <a:xfrm>
                  <a:off x="1553692" y="4544681"/>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3704BF8E-DA67-79A1-2C52-D9BA3FD29A4B}"/>
                    </a:ext>
                  </a:extLst>
                </p:cNvPr>
                <p:cNvSpPr/>
                <p:nvPr/>
              </p:nvSpPr>
              <p:spPr>
                <a:xfrm>
                  <a:off x="1898592" y="4544680"/>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FDAB69B4-7EF3-2876-7692-12085815240C}"/>
                    </a:ext>
                  </a:extLst>
                </p:cNvPr>
                <p:cNvSpPr/>
                <p:nvPr/>
              </p:nvSpPr>
              <p:spPr>
                <a:xfrm>
                  <a:off x="2249347" y="4544680"/>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0054A6C1-0160-B873-7F31-5092FC8C42D4}"/>
                    </a:ext>
                  </a:extLst>
                </p:cNvPr>
                <p:cNvSpPr/>
                <p:nvPr/>
              </p:nvSpPr>
              <p:spPr>
                <a:xfrm>
                  <a:off x="2594247" y="4544680"/>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73E606A2-8A4B-EAEE-1E40-54F455A4ECCF}"/>
                    </a:ext>
                  </a:extLst>
                </p:cNvPr>
                <p:cNvSpPr/>
                <p:nvPr/>
              </p:nvSpPr>
              <p:spPr>
                <a:xfrm>
                  <a:off x="2939147" y="4544679"/>
                  <a:ext cx="217088" cy="197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grpSp>
          <p:grpSp>
            <p:nvGrpSpPr>
              <p:cNvPr id="22" name="组合 21">
                <a:extLst>
                  <a:ext uri="{FF2B5EF4-FFF2-40B4-BE49-F238E27FC236}">
                    <a16:creationId xmlns:a16="http://schemas.microsoft.com/office/drawing/2014/main" id="{A9C632DB-0C1D-65B1-28D7-79BF5A7EDFA2}"/>
                  </a:ext>
                </a:extLst>
              </p:cNvPr>
              <p:cNvGrpSpPr/>
              <p:nvPr/>
            </p:nvGrpSpPr>
            <p:grpSpPr>
              <a:xfrm>
                <a:off x="433473" y="5002081"/>
                <a:ext cx="2637243" cy="197355"/>
                <a:chOff x="627536" y="5289906"/>
                <a:chExt cx="2637243" cy="197355"/>
              </a:xfrm>
            </p:grpSpPr>
            <p:sp>
              <p:nvSpPr>
                <p:cNvPr id="90" name="矩形 89">
                  <a:extLst>
                    <a:ext uri="{FF2B5EF4-FFF2-40B4-BE49-F238E27FC236}">
                      <a16:creationId xmlns:a16="http://schemas.microsoft.com/office/drawing/2014/main" id="{2C4BB0B1-47A5-7F32-23C8-7CBD254A3C41}"/>
                    </a:ext>
                  </a:extLst>
                </p:cNvPr>
                <p:cNvSpPr/>
                <p:nvPr/>
              </p:nvSpPr>
              <p:spPr>
                <a:xfrm>
                  <a:off x="627536" y="5289908"/>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6D979103-70AE-6F8C-845A-87391DF71C05}"/>
                    </a:ext>
                  </a:extLst>
                </p:cNvPr>
                <p:cNvSpPr/>
                <p:nvPr/>
              </p:nvSpPr>
              <p:spPr>
                <a:xfrm>
                  <a:off x="972436" y="5289908"/>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AD16F894-7F5F-715D-723B-73DCC2A96973}"/>
                    </a:ext>
                  </a:extLst>
                </p:cNvPr>
                <p:cNvSpPr/>
                <p:nvPr/>
              </p:nvSpPr>
              <p:spPr>
                <a:xfrm>
                  <a:off x="1317336" y="5289908"/>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DDEAF6EA-9CA7-9083-6B4B-09EE0AE39E47}"/>
                    </a:ext>
                  </a:extLst>
                </p:cNvPr>
                <p:cNvSpPr/>
                <p:nvPr/>
              </p:nvSpPr>
              <p:spPr>
                <a:xfrm>
                  <a:off x="1662236" y="5289908"/>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FF9F81BD-75EF-F296-44A8-86DA9EFF9C75}"/>
                    </a:ext>
                  </a:extLst>
                </p:cNvPr>
                <p:cNvSpPr/>
                <p:nvPr/>
              </p:nvSpPr>
              <p:spPr>
                <a:xfrm>
                  <a:off x="2007136" y="5289907"/>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71D8C0AC-0BE4-556C-B784-951F7C4F811A}"/>
                    </a:ext>
                  </a:extLst>
                </p:cNvPr>
                <p:cNvSpPr/>
                <p:nvPr/>
              </p:nvSpPr>
              <p:spPr>
                <a:xfrm>
                  <a:off x="2357891" y="5289907"/>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C5EC146D-FB39-815B-6D74-9B5E5590E70D}"/>
                    </a:ext>
                  </a:extLst>
                </p:cNvPr>
                <p:cNvSpPr/>
                <p:nvPr/>
              </p:nvSpPr>
              <p:spPr>
                <a:xfrm>
                  <a:off x="2702791" y="5289907"/>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08E5A11C-4758-75EB-E172-9D38875661E6}"/>
                    </a:ext>
                  </a:extLst>
                </p:cNvPr>
                <p:cNvSpPr/>
                <p:nvPr/>
              </p:nvSpPr>
              <p:spPr>
                <a:xfrm>
                  <a:off x="3047691" y="5289906"/>
                  <a:ext cx="217088" cy="1973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5114DAC5-B0CA-AEAE-F8F4-86484566C439}"/>
                  </a:ext>
                </a:extLst>
              </p:cNvPr>
              <p:cNvSpPr txBox="1"/>
              <p:nvPr/>
            </p:nvSpPr>
            <p:spPr>
              <a:xfrm>
                <a:off x="295329" y="3146699"/>
                <a:ext cx="2924830" cy="369332"/>
              </a:xfrm>
              <a:prstGeom prst="rect">
                <a:avLst/>
              </a:prstGeom>
              <a:noFill/>
            </p:spPr>
            <p:txBody>
              <a:bodyPr wrap="square" rtlCol="0">
                <a:spAutoFit/>
              </a:bodyPr>
              <a:lstStyle/>
              <a:p>
                <a:pPr algn="ctr"/>
                <a:r>
                  <a:rPr lang="zh-CN" altLang="en-US" b="1" dirty="0"/>
                  <a:t>大量不同</a:t>
                </a:r>
                <a:r>
                  <a:rPr lang="en-US" altLang="zh-CN" b="1" dirty="0"/>
                  <a:t>IP</a:t>
                </a:r>
                <a:r>
                  <a:rPr lang="zh-CN" altLang="en-US" b="1" dirty="0"/>
                  <a:t>数据报的分片</a:t>
                </a:r>
              </a:p>
            </p:txBody>
          </p:sp>
        </p:grpSp>
        <p:sp>
          <p:nvSpPr>
            <p:cNvPr id="155" name="文本框 154">
              <a:extLst>
                <a:ext uri="{FF2B5EF4-FFF2-40B4-BE49-F238E27FC236}">
                  <a16:creationId xmlns:a16="http://schemas.microsoft.com/office/drawing/2014/main" id="{3D6EF944-9B00-97BF-23F4-3982BFC8E9DD}"/>
                </a:ext>
              </a:extLst>
            </p:cNvPr>
            <p:cNvSpPr txBox="1"/>
            <p:nvPr/>
          </p:nvSpPr>
          <p:spPr>
            <a:xfrm>
              <a:off x="1497563" y="5354242"/>
              <a:ext cx="461665" cy="411019"/>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sp>
        <p:nvSpPr>
          <p:cNvPr id="156" name="文本框 155">
            <a:extLst>
              <a:ext uri="{FF2B5EF4-FFF2-40B4-BE49-F238E27FC236}">
                <a16:creationId xmlns:a16="http://schemas.microsoft.com/office/drawing/2014/main" id="{E4ABD0B7-3245-D3D7-AAD6-E4B28748C4B7}"/>
              </a:ext>
            </a:extLst>
          </p:cNvPr>
          <p:cNvSpPr txBox="1"/>
          <p:nvPr/>
        </p:nvSpPr>
        <p:spPr>
          <a:xfrm>
            <a:off x="7769450" y="5371230"/>
            <a:ext cx="3111251" cy="923330"/>
          </a:xfrm>
          <a:prstGeom prst="rect">
            <a:avLst/>
          </a:prstGeom>
          <a:noFill/>
        </p:spPr>
        <p:txBody>
          <a:bodyPr wrap="square" rtlCol="0">
            <a:spAutoFit/>
          </a:bodyPr>
          <a:lstStyle/>
          <a:p>
            <a:r>
              <a:rPr lang="zh-CN" altLang="en-US" b="1" dirty="0">
                <a:solidFill>
                  <a:schemeClr val="accent1">
                    <a:lumMod val="75000"/>
                  </a:schemeClr>
                </a:solidFill>
              </a:rPr>
              <a:t>一直缓存已收到的部分分片，</a:t>
            </a:r>
            <a:endParaRPr lang="en-US" altLang="zh-CN" b="1" dirty="0">
              <a:solidFill>
                <a:schemeClr val="accent1">
                  <a:lumMod val="75000"/>
                </a:schemeClr>
              </a:solidFill>
            </a:endParaRPr>
          </a:p>
          <a:p>
            <a:r>
              <a:rPr lang="zh-CN" altLang="en-US" b="1" dirty="0">
                <a:solidFill>
                  <a:schemeClr val="accent1">
                    <a:lumMod val="75000"/>
                  </a:schemeClr>
                </a:solidFill>
              </a:rPr>
              <a:t>这将耗费目标主机越来越多的系统缓存，直到系统崩溃。</a:t>
            </a:r>
          </a:p>
        </p:txBody>
      </p:sp>
    </p:spTree>
    <p:custDataLst>
      <p:tags r:id="rId1"/>
    </p:custDataLst>
    <p:extLst>
      <p:ext uri="{BB962C8B-B14F-4D97-AF65-F5344CB8AC3E}">
        <p14:creationId xmlns:p14="http://schemas.microsoft.com/office/powerpoint/2010/main" val="84437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800" decel="100000"/>
                                        <p:tgtEl>
                                          <p:spTgt spid="10"/>
                                        </p:tgtEl>
                                      </p:cBhvr>
                                    </p:animEffect>
                                    <p:anim calcmode="lin" valueType="num">
                                      <p:cBhvr>
                                        <p:cTn id="15" dur="800" decel="100000" fill="hold"/>
                                        <p:tgtEl>
                                          <p:spTgt spid="10"/>
                                        </p:tgtEl>
                                        <p:attrNameLst>
                                          <p:attrName>style.rotation</p:attrName>
                                        </p:attrNameLst>
                                      </p:cBhvr>
                                      <p:tavLst>
                                        <p:tav tm="0">
                                          <p:val>
                                            <p:fltVal val="-90"/>
                                          </p:val>
                                        </p:tav>
                                        <p:tav tm="100000">
                                          <p:val>
                                            <p:fltVal val="0"/>
                                          </p:val>
                                        </p:tav>
                                      </p:tavLst>
                                    </p:anim>
                                    <p:anim calcmode="lin" valueType="num">
                                      <p:cBhvr>
                                        <p:cTn id="16" dur="800" decel="100000" fill="hold"/>
                                        <p:tgtEl>
                                          <p:spTgt spid="10"/>
                                        </p:tgtEl>
                                        <p:attrNameLst>
                                          <p:attrName>ppt_x</p:attrName>
                                        </p:attrNameLst>
                                      </p:cBhvr>
                                      <p:tavLst>
                                        <p:tav tm="0">
                                          <p:val>
                                            <p:strVal val="#ppt_x+0.4"/>
                                          </p:val>
                                        </p:tav>
                                        <p:tav tm="100000">
                                          <p:val>
                                            <p:strVal val="#ppt_x-0.05"/>
                                          </p:val>
                                        </p:tav>
                                      </p:tavLst>
                                    </p:anim>
                                    <p:anim calcmode="lin" valueType="num">
                                      <p:cBhvr>
                                        <p:cTn id="17" dur="800" decel="100000" fill="hold"/>
                                        <p:tgtEl>
                                          <p:spTgt spid="10"/>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p:tgtEl>
                                          <p:spTgt spid="27"/>
                                        </p:tgtEl>
                                        <p:attrNameLst>
                                          <p:attrName>ppt_x</p:attrName>
                                        </p:attrNameLst>
                                      </p:cBhvr>
                                      <p:tavLst>
                                        <p:tav tm="0">
                                          <p:val>
                                            <p:strVal val="#ppt_x+#ppt_w*1.125000"/>
                                          </p:val>
                                        </p:tav>
                                        <p:tav tm="100000">
                                          <p:val>
                                            <p:strVal val="#ppt_x"/>
                                          </p:val>
                                        </p:tav>
                                      </p:tavLst>
                                    </p:anim>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childTnLst>
                          </p:cTn>
                        </p:par>
                        <p:par>
                          <p:cTn id="32" fill="hold">
                            <p:stCondLst>
                              <p:cond delay="500"/>
                            </p:stCondLst>
                            <p:childTnLst>
                              <p:par>
                                <p:cTn id="33" presetID="1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p:tgtEl>
                                          <p:spTgt spid="28"/>
                                        </p:tgtEl>
                                        <p:attrNameLst>
                                          <p:attrName>ppt_x</p:attrName>
                                        </p:attrNameLst>
                                      </p:cBhvr>
                                      <p:tavLst>
                                        <p:tav tm="0">
                                          <p:val>
                                            <p:strVal val="#ppt_x-#ppt_w*1.125000"/>
                                          </p:val>
                                        </p:tav>
                                        <p:tav tm="100000">
                                          <p:val>
                                            <p:strVal val="#ppt_x"/>
                                          </p:val>
                                        </p:tav>
                                      </p:tavLst>
                                    </p:anim>
                                    <p:animEffect transition="in" filter="wipe(righ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114"/>
                                        </p:tgtEl>
                                        <p:attrNameLst>
                                          <p:attrName>style.visibility</p:attrName>
                                        </p:attrNameLst>
                                      </p:cBhvr>
                                      <p:to>
                                        <p:strVal val="visible"/>
                                      </p:to>
                                    </p:set>
                                    <p:anim calcmode="lin" valueType="num">
                                      <p:cBhvr additive="base">
                                        <p:cTn id="41" dur="500"/>
                                        <p:tgtEl>
                                          <p:spTgt spid="114"/>
                                        </p:tgtEl>
                                        <p:attrNameLst>
                                          <p:attrName>ppt_y</p:attrName>
                                        </p:attrNameLst>
                                      </p:cBhvr>
                                      <p:tavLst>
                                        <p:tav tm="0">
                                          <p:val>
                                            <p:strVal val="#ppt_y-#ppt_h*1.125000"/>
                                          </p:val>
                                        </p:tav>
                                        <p:tav tm="100000">
                                          <p:val>
                                            <p:strVal val="#ppt_y"/>
                                          </p:val>
                                        </p:tav>
                                      </p:tavLst>
                                    </p:anim>
                                    <p:animEffect transition="in" filter="wipe(down)">
                                      <p:cBhvr>
                                        <p:cTn id="42" dur="500"/>
                                        <p:tgtEl>
                                          <p:spTgt spid="11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156"/>
                                        </p:tgtEl>
                                        <p:attrNameLst>
                                          <p:attrName>style.visibility</p:attrName>
                                        </p:attrNameLst>
                                      </p:cBhvr>
                                      <p:to>
                                        <p:strVal val="visible"/>
                                      </p:to>
                                    </p:set>
                                    <p:anim calcmode="lin" valueType="num">
                                      <p:cBhvr additive="base">
                                        <p:cTn id="47" dur="500"/>
                                        <p:tgtEl>
                                          <p:spTgt spid="156"/>
                                        </p:tgtEl>
                                        <p:attrNameLst>
                                          <p:attrName>ppt_y</p:attrName>
                                        </p:attrNameLst>
                                      </p:cBhvr>
                                      <p:tavLst>
                                        <p:tav tm="0">
                                          <p:val>
                                            <p:strVal val="#ppt_y-#ppt_h*1.125000"/>
                                          </p:val>
                                        </p:tav>
                                        <p:tav tm="100000">
                                          <p:val>
                                            <p:strVal val="#ppt_y"/>
                                          </p:val>
                                        </p:tav>
                                      </p:tavLst>
                                    </p:anim>
                                    <p:animEffect transition="in" filter="wipe(down)">
                                      <p:cBhvr>
                                        <p:cTn id="48"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37" grpId="0"/>
      <p:bldP spid="156"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注: 右箭头 4">
            <a:extLst>
              <a:ext uri="{FF2B5EF4-FFF2-40B4-BE49-F238E27FC236}">
                <a16:creationId xmlns:a16="http://schemas.microsoft.com/office/drawing/2014/main" id="{BB422942-397F-0787-1CFD-33FBA52EAE74}"/>
              </a:ext>
            </a:extLst>
          </p:cNvPr>
          <p:cNvSpPr/>
          <p:nvPr/>
        </p:nvSpPr>
        <p:spPr>
          <a:xfrm>
            <a:off x="4622167" y="4160502"/>
            <a:ext cx="999117" cy="284206"/>
          </a:xfrm>
          <a:prstGeom prst="rightArrowCallout">
            <a:avLst>
              <a:gd name="adj1" fmla="val 25000"/>
              <a:gd name="adj2" fmla="val 25000"/>
              <a:gd name="adj3" fmla="val 25000"/>
              <a:gd name="adj4" fmla="val 8160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26" name="矩形 25">
            <a:extLst>
              <a:ext uri="{FF2B5EF4-FFF2-40B4-BE49-F238E27FC236}">
                <a16:creationId xmlns:a16="http://schemas.microsoft.com/office/drawing/2014/main" id="{3561113A-62D4-929E-6F5A-041692E0B760}"/>
              </a:ext>
            </a:extLst>
          </p:cNvPr>
          <p:cNvSpPr/>
          <p:nvPr/>
        </p:nvSpPr>
        <p:spPr>
          <a:xfrm>
            <a:off x="4597888"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37" name="文本框 36">
            <a:extLst>
              <a:ext uri="{FF2B5EF4-FFF2-40B4-BE49-F238E27FC236}">
                <a16:creationId xmlns:a16="http://schemas.microsoft.com/office/drawing/2014/main" id="{600339F3-61B7-8162-370A-C3A81C2C0898}"/>
              </a:ext>
            </a:extLst>
          </p:cNvPr>
          <p:cNvSpPr txBox="1"/>
          <p:nvPr/>
        </p:nvSpPr>
        <p:spPr>
          <a:xfrm>
            <a:off x="2476307" y="2094939"/>
            <a:ext cx="7239385" cy="461665"/>
          </a:xfrm>
          <a:prstGeom prst="rect">
            <a:avLst/>
          </a:prstGeom>
          <a:noFill/>
        </p:spPr>
        <p:txBody>
          <a:bodyPr wrap="square" rtlCol="0">
            <a:spAutoFit/>
          </a:bodyPr>
          <a:lstStyle/>
          <a:p>
            <a:pPr algn="ctr"/>
            <a:r>
              <a:rPr lang="zh-CN" altLang="en-US" sz="2400" b="1" dirty="0">
                <a:solidFill>
                  <a:schemeClr val="accent3">
                    <a:lumMod val="75000"/>
                  </a:schemeClr>
                </a:solidFill>
              </a:rPr>
              <a:t>反射攻击（例如</a:t>
            </a:r>
            <a:r>
              <a:rPr lang="en-US" altLang="zh-CN" sz="2400" b="1" dirty="0">
                <a:solidFill>
                  <a:schemeClr val="accent3">
                    <a:lumMod val="75000"/>
                  </a:schemeClr>
                </a:solidFill>
              </a:rPr>
              <a:t>Smurf</a:t>
            </a:r>
            <a:r>
              <a:rPr lang="zh-CN" altLang="en-US" sz="2400" b="1" dirty="0">
                <a:solidFill>
                  <a:schemeClr val="accent3">
                    <a:lumMod val="75000"/>
                  </a:schemeClr>
                </a:solidFill>
              </a:rPr>
              <a:t>攻击）</a:t>
            </a:r>
          </a:p>
        </p:txBody>
      </p:sp>
      <p:grpSp>
        <p:nvGrpSpPr>
          <p:cNvPr id="16" name="组合 15">
            <a:extLst>
              <a:ext uri="{FF2B5EF4-FFF2-40B4-BE49-F238E27FC236}">
                <a16:creationId xmlns:a16="http://schemas.microsoft.com/office/drawing/2014/main" id="{E4CFDC4E-1EF5-08A4-19EE-6EA743B3783C}"/>
              </a:ext>
            </a:extLst>
          </p:cNvPr>
          <p:cNvGrpSpPr/>
          <p:nvPr/>
        </p:nvGrpSpPr>
        <p:grpSpPr>
          <a:xfrm>
            <a:off x="2618898" y="2602653"/>
            <a:ext cx="6123242" cy="3788149"/>
            <a:chOff x="1461099" y="2621598"/>
            <a:chExt cx="6123242" cy="3788149"/>
          </a:xfrm>
        </p:grpSpPr>
        <p:cxnSp>
          <p:nvCxnSpPr>
            <p:cNvPr id="12" name="直接连接符 11">
              <a:extLst>
                <a:ext uri="{FF2B5EF4-FFF2-40B4-BE49-F238E27FC236}">
                  <a16:creationId xmlns:a16="http://schemas.microsoft.com/office/drawing/2014/main" id="{3AEFCF1D-1840-D336-4393-2F5FA192FE89}"/>
                </a:ext>
              </a:extLst>
            </p:cNvPr>
            <p:cNvCxnSpPr>
              <a:cxnSpLocks/>
            </p:cNvCxnSpPr>
            <p:nvPr/>
          </p:nvCxnSpPr>
          <p:spPr>
            <a:xfrm flipH="1">
              <a:off x="4987703" y="3352708"/>
              <a:ext cx="1" cy="28573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7C88ADA-57A8-7E69-F88B-973A0F14454B}"/>
                </a:ext>
              </a:extLst>
            </p:cNvPr>
            <p:cNvCxnSpPr>
              <a:cxnSpLocks/>
            </p:cNvCxnSpPr>
            <p:nvPr/>
          </p:nvCxnSpPr>
          <p:spPr>
            <a:xfrm flipH="1">
              <a:off x="2916047" y="4554686"/>
              <a:ext cx="43966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F587E049-C2B9-C190-C5AF-55E4AE1F7F2D}"/>
                </a:ext>
              </a:extLst>
            </p:cNvPr>
            <p:cNvSpPr txBox="1"/>
            <p:nvPr/>
          </p:nvSpPr>
          <p:spPr>
            <a:xfrm>
              <a:off x="1461099" y="4320342"/>
              <a:ext cx="935167" cy="369332"/>
            </a:xfrm>
            <a:prstGeom prst="rect">
              <a:avLst/>
            </a:prstGeom>
            <a:noFill/>
          </p:spPr>
          <p:txBody>
            <a:bodyPr wrap="square" rtlCol="0">
              <a:spAutoFit/>
            </a:bodyPr>
            <a:lstStyle/>
            <a:p>
              <a:pPr algn="ctr"/>
              <a:r>
                <a:rPr lang="zh-CN" altLang="en-US" b="1" dirty="0">
                  <a:latin typeface="+mn-ea"/>
                </a:rPr>
                <a:t>攻击者</a:t>
              </a:r>
            </a:p>
          </p:txBody>
        </p:sp>
        <p:pic>
          <p:nvPicPr>
            <p:cNvPr id="145" name="图形 144">
              <a:extLst>
                <a:ext uri="{FF2B5EF4-FFF2-40B4-BE49-F238E27FC236}">
                  <a16:creationId xmlns:a16="http://schemas.microsoft.com/office/drawing/2014/main" id="{5C528CAD-A95B-D5F9-2F97-218D781C67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6950" y="4212766"/>
              <a:ext cx="605813" cy="605813"/>
            </a:xfrm>
            <a:prstGeom prst="rect">
              <a:avLst/>
            </a:prstGeom>
          </p:spPr>
        </p:pic>
        <p:sp>
          <p:nvSpPr>
            <p:cNvPr id="146" name="文本框 145">
              <a:extLst>
                <a:ext uri="{FF2B5EF4-FFF2-40B4-BE49-F238E27FC236}">
                  <a16:creationId xmlns:a16="http://schemas.microsoft.com/office/drawing/2014/main" id="{87AC9C1A-95B1-18BF-6D45-17278EE68C40}"/>
                </a:ext>
              </a:extLst>
            </p:cNvPr>
            <p:cNvSpPr txBox="1"/>
            <p:nvPr/>
          </p:nvSpPr>
          <p:spPr>
            <a:xfrm>
              <a:off x="3989782" y="4818579"/>
              <a:ext cx="965499" cy="369332"/>
            </a:xfrm>
            <a:prstGeom prst="rect">
              <a:avLst/>
            </a:prstGeom>
            <a:noFill/>
          </p:spPr>
          <p:txBody>
            <a:bodyPr wrap="square" rtlCol="0">
              <a:spAutoFit/>
            </a:bodyPr>
            <a:lstStyle/>
            <a:p>
              <a:pPr algn="ctr"/>
              <a:r>
                <a:rPr lang="zh-CN" altLang="en-US" b="1" dirty="0">
                  <a:latin typeface="+mn-ea"/>
                </a:rPr>
                <a:t>交换机</a:t>
              </a:r>
            </a:p>
          </p:txBody>
        </p:sp>
        <p:grpSp>
          <p:nvGrpSpPr>
            <p:cNvPr id="9" name="组合 8">
              <a:extLst>
                <a:ext uri="{FF2B5EF4-FFF2-40B4-BE49-F238E27FC236}">
                  <a16:creationId xmlns:a16="http://schemas.microsoft.com/office/drawing/2014/main" id="{B709EB3B-B887-D5C1-7B10-3B25E6CD9D40}"/>
                </a:ext>
              </a:extLst>
            </p:cNvPr>
            <p:cNvGrpSpPr/>
            <p:nvPr/>
          </p:nvGrpSpPr>
          <p:grpSpPr>
            <a:xfrm>
              <a:off x="2395373" y="4018418"/>
              <a:ext cx="755893" cy="731110"/>
              <a:chOff x="2395373" y="4018418"/>
              <a:chExt cx="755893" cy="731110"/>
            </a:xfrm>
          </p:grpSpPr>
          <p:pic>
            <p:nvPicPr>
              <p:cNvPr id="143" name="图形 142">
                <a:extLst>
                  <a:ext uri="{FF2B5EF4-FFF2-40B4-BE49-F238E27FC236}">
                    <a16:creationId xmlns:a16="http://schemas.microsoft.com/office/drawing/2014/main" id="{6693DEAD-C6E6-4C78-2293-393A1A342C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5373" y="4018418"/>
                <a:ext cx="755893" cy="731110"/>
              </a:xfrm>
              <a:prstGeom prst="rect">
                <a:avLst/>
              </a:prstGeom>
            </p:spPr>
          </p:pic>
          <p:sp>
            <p:nvSpPr>
              <p:cNvPr id="129" name="文本框 128">
                <a:extLst>
                  <a:ext uri="{FF2B5EF4-FFF2-40B4-BE49-F238E27FC236}">
                    <a16:creationId xmlns:a16="http://schemas.microsoft.com/office/drawing/2014/main" id="{8428826E-BB06-A469-BDB2-C005D79B8D24}"/>
                  </a:ext>
                </a:extLst>
              </p:cNvPr>
              <p:cNvSpPr txBox="1"/>
              <p:nvPr/>
            </p:nvSpPr>
            <p:spPr>
              <a:xfrm>
                <a:off x="2757655" y="4094321"/>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grpSp>
        <p:grpSp>
          <p:nvGrpSpPr>
            <p:cNvPr id="6" name="组合 5">
              <a:extLst>
                <a:ext uri="{FF2B5EF4-FFF2-40B4-BE49-F238E27FC236}">
                  <a16:creationId xmlns:a16="http://schemas.microsoft.com/office/drawing/2014/main" id="{08CC78C3-8CF8-F8EB-4413-89C249206E74}"/>
                </a:ext>
              </a:extLst>
            </p:cNvPr>
            <p:cNvGrpSpPr/>
            <p:nvPr/>
          </p:nvGrpSpPr>
          <p:grpSpPr>
            <a:xfrm>
              <a:off x="4592355" y="2621598"/>
              <a:ext cx="755893" cy="731110"/>
              <a:chOff x="7802053" y="3227423"/>
              <a:chExt cx="755893" cy="731110"/>
            </a:xfrm>
          </p:grpSpPr>
          <p:pic>
            <p:nvPicPr>
              <p:cNvPr id="151" name="图形 150">
                <a:extLst>
                  <a:ext uri="{FF2B5EF4-FFF2-40B4-BE49-F238E27FC236}">
                    <a16:creationId xmlns:a16="http://schemas.microsoft.com/office/drawing/2014/main" id="{7FA95FF0-23A7-88FB-E1D1-FAD3578A1E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053" y="3227423"/>
                <a:ext cx="755893" cy="731110"/>
              </a:xfrm>
              <a:prstGeom prst="rect">
                <a:avLst/>
              </a:prstGeom>
            </p:spPr>
          </p:pic>
          <p:sp>
            <p:nvSpPr>
              <p:cNvPr id="130" name="文本框 129">
                <a:extLst>
                  <a:ext uri="{FF2B5EF4-FFF2-40B4-BE49-F238E27FC236}">
                    <a16:creationId xmlns:a16="http://schemas.microsoft.com/office/drawing/2014/main" id="{67A7F5EE-F5ED-9535-8871-507C1B104D2E}"/>
                  </a:ext>
                </a:extLst>
              </p:cNvPr>
              <p:cNvSpPr txBox="1"/>
              <p:nvPr/>
            </p:nvSpPr>
            <p:spPr>
              <a:xfrm>
                <a:off x="8134997" y="3301123"/>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grpSp>
        <p:grpSp>
          <p:nvGrpSpPr>
            <p:cNvPr id="7" name="组合 6">
              <a:extLst>
                <a:ext uri="{FF2B5EF4-FFF2-40B4-BE49-F238E27FC236}">
                  <a16:creationId xmlns:a16="http://schemas.microsoft.com/office/drawing/2014/main" id="{381C647B-D0E1-BE39-BE6F-C09E1E7888C7}"/>
                </a:ext>
              </a:extLst>
            </p:cNvPr>
            <p:cNvGrpSpPr/>
            <p:nvPr/>
          </p:nvGrpSpPr>
          <p:grpSpPr>
            <a:xfrm>
              <a:off x="6828448" y="4018418"/>
              <a:ext cx="755893" cy="731110"/>
              <a:chOff x="7802052" y="5074936"/>
              <a:chExt cx="755893" cy="731110"/>
            </a:xfrm>
          </p:grpSpPr>
          <p:pic>
            <p:nvPicPr>
              <p:cNvPr id="152" name="图形 151">
                <a:extLst>
                  <a:ext uri="{FF2B5EF4-FFF2-40B4-BE49-F238E27FC236}">
                    <a16:creationId xmlns:a16="http://schemas.microsoft.com/office/drawing/2014/main" id="{93838D5A-5BD9-A695-E1C3-27FF4E700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052" y="5074936"/>
                <a:ext cx="755893" cy="731110"/>
              </a:xfrm>
              <a:prstGeom prst="rect">
                <a:avLst/>
              </a:prstGeom>
            </p:spPr>
          </p:pic>
          <p:sp>
            <p:nvSpPr>
              <p:cNvPr id="135" name="文本框 134">
                <a:extLst>
                  <a:ext uri="{FF2B5EF4-FFF2-40B4-BE49-F238E27FC236}">
                    <a16:creationId xmlns:a16="http://schemas.microsoft.com/office/drawing/2014/main" id="{307D4AAC-8122-E070-01B9-C7E504774A9D}"/>
                  </a:ext>
                </a:extLst>
              </p:cNvPr>
              <p:cNvSpPr txBox="1"/>
              <p:nvPr/>
            </p:nvSpPr>
            <p:spPr>
              <a:xfrm>
                <a:off x="8134997" y="5150839"/>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grpSp>
          <p:nvGrpSpPr>
            <p:cNvPr id="160" name="组合 159">
              <a:extLst>
                <a:ext uri="{FF2B5EF4-FFF2-40B4-BE49-F238E27FC236}">
                  <a16:creationId xmlns:a16="http://schemas.microsoft.com/office/drawing/2014/main" id="{D9EC85E0-AEA5-6D1B-E73D-4F41A9C55903}"/>
                </a:ext>
              </a:extLst>
            </p:cNvPr>
            <p:cNvGrpSpPr/>
            <p:nvPr/>
          </p:nvGrpSpPr>
          <p:grpSpPr>
            <a:xfrm>
              <a:off x="4486190" y="5678637"/>
              <a:ext cx="755893" cy="731110"/>
              <a:chOff x="7802052" y="5074936"/>
              <a:chExt cx="755893" cy="731110"/>
            </a:xfrm>
          </p:grpSpPr>
          <p:pic>
            <p:nvPicPr>
              <p:cNvPr id="161" name="图形 160">
                <a:extLst>
                  <a:ext uri="{FF2B5EF4-FFF2-40B4-BE49-F238E27FC236}">
                    <a16:creationId xmlns:a16="http://schemas.microsoft.com/office/drawing/2014/main" id="{ACC1A2AF-5042-BB44-1D14-EF1FF8E2FE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052" y="5074936"/>
                <a:ext cx="755893" cy="731110"/>
              </a:xfrm>
              <a:prstGeom prst="rect">
                <a:avLst/>
              </a:prstGeom>
            </p:spPr>
          </p:pic>
          <p:sp>
            <p:nvSpPr>
              <p:cNvPr id="162" name="文本框 161">
                <a:extLst>
                  <a:ext uri="{FF2B5EF4-FFF2-40B4-BE49-F238E27FC236}">
                    <a16:creationId xmlns:a16="http://schemas.microsoft.com/office/drawing/2014/main" id="{30875DBA-C918-4B9C-BF9B-1518AE139D96}"/>
                  </a:ext>
                </a:extLst>
              </p:cNvPr>
              <p:cNvSpPr txBox="1"/>
              <p:nvPr/>
            </p:nvSpPr>
            <p:spPr>
              <a:xfrm>
                <a:off x="8134997" y="5150839"/>
                <a:ext cx="316784" cy="369332"/>
              </a:xfrm>
              <a:prstGeom prst="rect">
                <a:avLst/>
              </a:prstGeom>
              <a:noFill/>
            </p:spPr>
            <p:txBody>
              <a:bodyPr wrap="square" rtlCol="0">
                <a:spAutoFit/>
              </a:bodyPr>
              <a:lstStyle/>
              <a:p>
                <a:pPr algn="ctr"/>
                <a:r>
                  <a:rPr lang="en-US" altLang="zh-CN" b="1" dirty="0">
                    <a:solidFill>
                      <a:schemeClr val="bg1"/>
                    </a:solidFill>
                    <a:latin typeface="+mn-ea"/>
                  </a:rPr>
                  <a:t>D</a:t>
                </a:r>
                <a:endParaRPr lang="zh-CN" altLang="en-US" b="1" dirty="0">
                  <a:solidFill>
                    <a:schemeClr val="bg1"/>
                  </a:solidFill>
                  <a:latin typeface="+mn-ea"/>
                </a:endParaRPr>
              </a:p>
            </p:txBody>
          </p:sp>
        </p:grpSp>
      </p:grpSp>
      <p:grpSp>
        <p:nvGrpSpPr>
          <p:cNvPr id="14" name="组合 13">
            <a:extLst>
              <a:ext uri="{FF2B5EF4-FFF2-40B4-BE49-F238E27FC236}">
                <a16:creationId xmlns:a16="http://schemas.microsoft.com/office/drawing/2014/main" id="{02C0820C-1E34-C61E-7A00-AC31C1840762}"/>
              </a:ext>
            </a:extLst>
          </p:cNvPr>
          <p:cNvGrpSpPr/>
          <p:nvPr/>
        </p:nvGrpSpPr>
        <p:grpSpPr>
          <a:xfrm>
            <a:off x="1622053" y="4964816"/>
            <a:ext cx="3767556" cy="1414650"/>
            <a:chOff x="1622053" y="4964816"/>
            <a:chExt cx="3767556" cy="1414650"/>
          </a:xfrm>
        </p:grpSpPr>
        <p:sp>
          <p:nvSpPr>
            <p:cNvPr id="10" name="对话气泡: 矩形 9">
              <a:extLst>
                <a:ext uri="{FF2B5EF4-FFF2-40B4-BE49-F238E27FC236}">
                  <a16:creationId xmlns:a16="http://schemas.microsoft.com/office/drawing/2014/main" id="{B326E2FA-4354-448C-3533-4F5AB23FC356}"/>
                </a:ext>
              </a:extLst>
            </p:cNvPr>
            <p:cNvSpPr/>
            <p:nvPr/>
          </p:nvSpPr>
          <p:spPr>
            <a:xfrm>
              <a:off x="1622053" y="4964816"/>
              <a:ext cx="3509317" cy="1414650"/>
            </a:xfrm>
            <a:prstGeom prst="wedgeRectCallout">
              <a:avLst>
                <a:gd name="adj1" fmla="val 39906"/>
                <a:gd name="adj2" fmla="val -87298"/>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754EAFA-9D89-9E2F-1B92-F4D877F4A3FA}"/>
                </a:ext>
              </a:extLst>
            </p:cNvPr>
            <p:cNvSpPr txBox="1"/>
            <p:nvPr/>
          </p:nvSpPr>
          <p:spPr>
            <a:xfrm>
              <a:off x="2715218" y="4972653"/>
              <a:ext cx="1321439" cy="369332"/>
            </a:xfrm>
            <a:prstGeom prst="rect">
              <a:avLst/>
            </a:prstGeom>
            <a:noFill/>
          </p:spPr>
          <p:txBody>
            <a:bodyPr wrap="square" rtlCol="0">
              <a:spAutoFit/>
            </a:bodyPr>
            <a:lstStyle/>
            <a:p>
              <a:pPr algn="ctr"/>
              <a:r>
                <a:rPr lang="en-US" altLang="zh-CN" b="1" dirty="0"/>
                <a:t>IP</a:t>
              </a:r>
              <a:r>
                <a:rPr lang="zh-CN" altLang="en-US" b="1" dirty="0"/>
                <a:t>数据报</a:t>
              </a:r>
            </a:p>
          </p:txBody>
        </p:sp>
        <p:grpSp>
          <p:nvGrpSpPr>
            <p:cNvPr id="13" name="组合 12">
              <a:extLst>
                <a:ext uri="{FF2B5EF4-FFF2-40B4-BE49-F238E27FC236}">
                  <a16:creationId xmlns:a16="http://schemas.microsoft.com/office/drawing/2014/main" id="{011A7523-49D9-C48C-7DBE-E8061A33D6F6}"/>
                </a:ext>
              </a:extLst>
            </p:cNvPr>
            <p:cNvGrpSpPr/>
            <p:nvPr/>
          </p:nvGrpSpPr>
          <p:grpSpPr>
            <a:xfrm>
              <a:off x="1622053" y="5258903"/>
              <a:ext cx="1321439" cy="1062887"/>
              <a:chOff x="1622053" y="5258903"/>
              <a:chExt cx="1321439" cy="1062887"/>
            </a:xfrm>
          </p:grpSpPr>
          <p:sp>
            <p:nvSpPr>
              <p:cNvPr id="31" name="文本框 30">
                <a:extLst>
                  <a:ext uri="{FF2B5EF4-FFF2-40B4-BE49-F238E27FC236}">
                    <a16:creationId xmlns:a16="http://schemas.microsoft.com/office/drawing/2014/main" id="{479BD720-BA39-A8B2-B8D3-F5BA0F6FB16F}"/>
                  </a:ext>
                </a:extLst>
              </p:cNvPr>
              <p:cNvSpPr txBox="1"/>
              <p:nvPr/>
            </p:nvSpPr>
            <p:spPr>
              <a:xfrm>
                <a:off x="1622053" y="5258903"/>
                <a:ext cx="1321439" cy="369332"/>
              </a:xfrm>
              <a:prstGeom prst="rect">
                <a:avLst/>
              </a:prstGeom>
              <a:noFill/>
            </p:spPr>
            <p:txBody>
              <a:bodyPr wrap="square" rtlCol="0">
                <a:spAutoFit/>
              </a:bodyPr>
              <a:lstStyle/>
              <a:p>
                <a:r>
                  <a:rPr lang="zh-CN" altLang="en-US" b="1" dirty="0"/>
                  <a:t>数据载荷：</a:t>
                </a:r>
              </a:p>
            </p:txBody>
          </p:sp>
          <p:sp>
            <p:nvSpPr>
              <p:cNvPr id="32" name="文本框 31">
                <a:extLst>
                  <a:ext uri="{FF2B5EF4-FFF2-40B4-BE49-F238E27FC236}">
                    <a16:creationId xmlns:a16="http://schemas.microsoft.com/office/drawing/2014/main" id="{AFFBE448-5A72-74BE-EE01-0CFBCAB6E9E2}"/>
                  </a:ext>
                </a:extLst>
              </p:cNvPr>
              <p:cNvSpPr txBox="1"/>
              <p:nvPr/>
            </p:nvSpPr>
            <p:spPr>
              <a:xfrm>
                <a:off x="1622053" y="5605681"/>
                <a:ext cx="1321439" cy="369332"/>
              </a:xfrm>
              <a:prstGeom prst="rect">
                <a:avLst/>
              </a:prstGeom>
              <a:noFill/>
            </p:spPr>
            <p:txBody>
              <a:bodyPr wrap="square" rtlCol="0">
                <a:spAutoFit/>
              </a:bodyPr>
              <a:lstStyle/>
              <a:p>
                <a:r>
                  <a:rPr lang="zh-CN" altLang="en-US" b="1" dirty="0"/>
                  <a:t>目的</a:t>
                </a:r>
                <a:r>
                  <a:rPr lang="en-US" altLang="zh-CN" b="1" dirty="0"/>
                  <a:t>IP</a:t>
                </a:r>
                <a:r>
                  <a:rPr lang="zh-CN" altLang="en-US" b="1" dirty="0"/>
                  <a:t>地址：</a:t>
                </a:r>
              </a:p>
            </p:txBody>
          </p:sp>
          <p:sp>
            <p:nvSpPr>
              <p:cNvPr id="33" name="文本框 32">
                <a:extLst>
                  <a:ext uri="{FF2B5EF4-FFF2-40B4-BE49-F238E27FC236}">
                    <a16:creationId xmlns:a16="http://schemas.microsoft.com/office/drawing/2014/main" id="{02613D4D-76AD-CF48-1F81-85CB33479432}"/>
                  </a:ext>
                </a:extLst>
              </p:cNvPr>
              <p:cNvSpPr txBox="1"/>
              <p:nvPr/>
            </p:nvSpPr>
            <p:spPr>
              <a:xfrm>
                <a:off x="1622053" y="5952458"/>
                <a:ext cx="1321439" cy="369332"/>
              </a:xfrm>
              <a:prstGeom prst="rect">
                <a:avLst/>
              </a:prstGeom>
              <a:noFill/>
            </p:spPr>
            <p:txBody>
              <a:bodyPr wrap="square" rtlCol="0">
                <a:spAutoFit/>
              </a:bodyPr>
              <a:lstStyle/>
              <a:p>
                <a:r>
                  <a:rPr lang="zh-CN" altLang="en-US" b="1" dirty="0"/>
                  <a:t>源</a:t>
                </a:r>
                <a:r>
                  <a:rPr lang="en-US" altLang="zh-CN" b="1" dirty="0"/>
                  <a:t>IP</a:t>
                </a:r>
                <a:r>
                  <a:rPr lang="zh-CN" altLang="en-US" b="1" dirty="0"/>
                  <a:t>地址：</a:t>
                </a:r>
              </a:p>
            </p:txBody>
          </p:sp>
        </p:grpSp>
        <p:sp>
          <p:nvSpPr>
            <p:cNvPr id="41" name="文本框 40">
              <a:extLst>
                <a:ext uri="{FF2B5EF4-FFF2-40B4-BE49-F238E27FC236}">
                  <a16:creationId xmlns:a16="http://schemas.microsoft.com/office/drawing/2014/main" id="{5311F812-3740-952D-5576-95A612F8D163}"/>
                </a:ext>
              </a:extLst>
            </p:cNvPr>
            <p:cNvSpPr txBox="1"/>
            <p:nvPr/>
          </p:nvSpPr>
          <p:spPr>
            <a:xfrm>
              <a:off x="2943492" y="5258903"/>
              <a:ext cx="2186330" cy="369332"/>
            </a:xfrm>
            <a:prstGeom prst="rect">
              <a:avLst/>
            </a:prstGeom>
            <a:noFill/>
          </p:spPr>
          <p:txBody>
            <a:bodyPr wrap="square" rtlCol="0">
              <a:spAutoFit/>
            </a:bodyPr>
            <a:lstStyle/>
            <a:p>
              <a:r>
                <a:rPr lang="en-US" altLang="zh-CN" b="1" dirty="0"/>
                <a:t>ICMP</a:t>
              </a:r>
              <a:r>
                <a:rPr lang="zh-CN" altLang="en-US" b="1" dirty="0"/>
                <a:t>回送请求报文</a:t>
              </a:r>
            </a:p>
          </p:txBody>
        </p:sp>
        <p:sp>
          <p:nvSpPr>
            <p:cNvPr id="42" name="文本框 41">
              <a:extLst>
                <a:ext uri="{FF2B5EF4-FFF2-40B4-BE49-F238E27FC236}">
                  <a16:creationId xmlns:a16="http://schemas.microsoft.com/office/drawing/2014/main" id="{72F9129E-0B8F-A653-9F65-0C11ACB1AC32}"/>
                </a:ext>
              </a:extLst>
            </p:cNvPr>
            <p:cNvSpPr txBox="1"/>
            <p:nvPr/>
          </p:nvSpPr>
          <p:spPr>
            <a:xfrm>
              <a:off x="2943492" y="5605681"/>
              <a:ext cx="2446117" cy="369332"/>
            </a:xfrm>
            <a:prstGeom prst="rect">
              <a:avLst/>
            </a:prstGeom>
            <a:noFill/>
          </p:spPr>
          <p:txBody>
            <a:bodyPr wrap="square" rtlCol="0">
              <a:spAutoFit/>
            </a:bodyPr>
            <a:lstStyle/>
            <a:p>
              <a:r>
                <a:rPr lang="zh-CN" altLang="en-US" b="1" dirty="0"/>
                <a:t>所在网络的广播地址</a:t>
              </a:r>
            </a:p>
          </p:txBody>
        </p:sp>
        <p:sp>
          <p:nvSpPr>
            <p:cNvPr id="43" name="文本框 42">
              <a:extLst>
                <a:ext uri="{FF2B5EF4-FFF2-40B4-BE49-F238E27FC236}">
                  <a16:creationId xmlns:a16="http://schemas.microsoft.com/office/drawing/2014/main" id="{BBF8AFF6-B554-DD32-2E04-1979F8A50C4A}"/>
                </a:ext>
              </a:extLst>
            </p:cNvPr>
            <p:cNvSpPr txBox="1"/>
            <p:nvPr/>
          </p:nvSpPr>
          <p:spPr>
            <a:xfrm>
              <a:off x="2943492" y="5952458"/>
              <a:ext cx="2283416" cy="369332"/>
            </a:xfrm>
            <a:prstGeom prst="rect">
              <a:avLst/>
            </a:prstGeom>
            <a:noFill/>
          </p:spPr>
          <p:txBody>
            <a:bodyPr wrap="square" rtlCol="0">
              <a:spAutoFit/>
            </a:bodyPr>
            <a:lstStyle/>
            <a:p>
              <a:r>
                <a:rPr lang="zh-CN" altLang="en-US" b="1" dirty="0">
                  <a:solidFill>
                    <a:schemeClr val="accent1">
                      <a:lumMod val="75000"/>
                    </a:schemeClr>
                  </a:solidFill>
                </a:rPr>
                <a:t>伪造成主机</a:t>
              </a:r>
              <a:r>
                <a:rPr lang="en-US" altLang="zh-CN" b="1" dirty="0">
                  <a:solidFill>
                    <a:schemeClr val="accent1">
                      <a:lumMod val="75000"/>
                    </a:schemeClr>
                  </a:solidFill>
                </a:rPr>
                <a:t>C</a:t>
              </a:r>
              <a:r>
                <a:rPr lang="zh-CN" altLang="en-US" b="1" dirty="0">
                  <a:solidFill>
                    <a:schemeClr val="accent1">
                      <a:lumMod val="75000"/>
                    </a:schemeClr>
                  </a:solidFill>
                </a:rPr>
                <a:t>的地址</a:t>
              </a:r>
            </a:p>
          </p:txBody>
        </p:sp>
      </p:grpSp>
      <p:sp>
        <p:nvSpPr>
          <p:cNvPr id="44" name="标注: 右箭头 43">
            <a:extLst>
              <a:ext uri="{FF2B5EF4-FFF2-40B4-BE49-F238E27FC236}">
                <a16:creationId xmlns:a16="http://schemas.microsoft.com/office/drawing/2014/main" id="{608B593C-70FE-DECE-BF97-8C8566239904}"/>
              </a:ext>
            </a:extLst>
          </p:cNvPr>
          <p:cNvSpPr/>
          <p:nvPr/>
        </p:nvSpPr>
        <p:spPr>
          <a:xfrm rot="16200000">
            <a:off x="6091165" y="3419232"/>
            <a:ext cx="999117" cy="284206"/>
          </a:xfrm>
          <a:prstGeom prst="rightArrowCallout">
            <a:avLst>
              <a:gd name="adj1" fmla="val 25000"/>
              <a:gd name="adj2" fmla="val 25000"/>
              <a:gd name="adj3" fmla="val 25000"/>
              <a:gd name="adj4" fmla="val 8160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7" name="标注: 右箭头 46">
            <a:extLst>
              <a:ext uri="{FF2B5EF4-FFF2-40B4-BE49-F238E27FC236}">
                <a16:creationId xmlns:a16="http://schemas.microsoft.com/office/drawing/2014/main" id="{52140A63-46DA-1A2E-38C6-BD6180D6DB22}"/>
              </a:ext>
            </a:extLst>
          </p:cNvPr>
          <p:cNvSpPr/>
          <p:nvPr/>
        </p:nvSpPr>
        <p:spPr>
          <a:xfrm rot="5400000">
            <a:off x="6091164" y="5254050"/>
            <a:ext cx="999117" cy="284206"/>
          </a:xfrm>
          <a:prstGeom prst="rightArrowCallout">
            <a:avLst>
              <a:gd name="adj1" fmla="val 25000"/>
              <a:gd name="adj2" fmla="val 25000"/>
              <a:gd name="adj3" fmla="val 25000"/>
              <a:gd name="adj4" fmla="val 8160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8" name="标注: 右箭头 47">
            <a:extLst>
              <a:ext uri="{FF2B5EF4-FFF2-40B4-BE49-F238E27FC236}">
                <a16:creationId xmlns:a16="http://schemas.microsoft.com/office/drawing/2014/main" id="{EB9FF607-7EBF-5308-2AF3-A6744E32AC1A}"/>
              </a:ext>
            </a:extLst>
          </p:cNvPr>
          <p:cNvSpPr/>
          <p:nvPr/>
        </p:nvSpPr>
        <p:spPr>
          <a:xfrm>
            <a:off x="6952075" y="4159141"/>
            <a:ext cx="999117" cy="284206"/>
          </a:xfrm>
          <a:prstGeom prst="rightArrowCallout">
            <a:avLst>
              <a:gd name="adj1" fmla="val 25000"/>
              <a:gd name="adj2" fmla="val 25000"/>
              <a:gd name="adj3" fmla="val 25000"/>
              <a:gd name="adj4" fmla="val 8160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27894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800" decel="100000"/>
                                        <p:tgtEl>
                                          <p:spTgt spid="16"/>
                                        </p:tgtEl>
                                      </p:cBhvr>
                                    </p:animEffect>
                                    <p:anim calcmode="lin" valueType="num">
                                      <p:cBhvr>
                                        <p:cTn id="15" dur="800" decel="100000" fill="hold"/>
                                        <p:tgtEl>
                                          <p:spTgt spid="16"/>
                                        </p:tgtEl>
                                        <p:attrNameLst>
                                          <p:attrName>style.rotation</p:attrName>
                                        </p:attrNameLst>
                                      </p:cBhvr>
                                      <p:tavLst>
                                        <p:tav tm="0">
                                          <p:val>
                                            <p:fltVal val="-90"/>
                                          </p:val>
                                        </p:tav>
                                        <p:tav tm="100000">
                                          <p:val>
                                            <p:fltVal val="0"/>
                                          </p:val>
                                        </p:tav>
                                      </p:tavLst>
                                    </p:anim>
                                    <p:anim calcmode="lin" valueType="num">
                                      <p:cBhvr>
                                        <p:cTn id="16" dur="800" decel="100000" fill="hold"/>
                                        <p:tgtEl>
                                          <p:spTgt spid="16"/>
                                        </p:tgtEl>
                                        <p:attrNameLst>
                                          <p:attrName>ppt_x</p:attrName>
                                        </p:attrNameLst>
                                      </p:cBhvr>
                                      <p:tavLst>
                                        <p:tav tm="0">
                                          <p:val>
                                            <p:strVal val="#ppt_x+0.4"/>
                                          </p:val>
                                        </p:tav>
                                        <p:tav tm="100000">
                                          <p:val>
                                            <p:strVal val="#ppt_x-0.05"/>
                                          </p:val>
                                        </p:tav>
                                      </p:tavLst>
                                    </p:anim>
                                    <p:anim calcmode="lin" valueType="num">
                                      <p:cBhvr>
                                        <p:cTn id="17" dur="800" decel="100000" fill="hold"/>
                                        <p:tgtEl>
                                          <p:spTgt spid="16"/>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p:tgtEl>
                                          <p:spTgt spid="5"/>
                                        </p:tgtEl>
                                        <p:attrNameLst>
                                          <p:attrName>ppt_x</p:attrName>
                                        </p:attrNameLst>
                                      </p:cBhvr>
                                      <p:tavLst>
                                        <p:tav tm="0">
                                          <p:val>
                                            <p:strVal val="#ppt_x-#ppt_w*1.125000"/>
                                          </p:val>
                                        </p:tav>
                                        <p:tav tm="100000">
                                          <p:val>
                                            <p:strVal val="#ppt_x"/>
                                          </p:val>
                                        </p:tav>
                                      </p:tavLst>
                                    </p:anim>
                                    <p:animEffect transition="in" filter="wipe(right)">
                                      <p:cBhvr>
                                        <p:cTn id="25" dur="500"/>
                                        <p:tgtEl>
                                          <p:spTgt spid="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p:tgtEl>
                                          <p:spTgt spid="44"/>
                                        </p:tgtEl>
                                        <p:attrNameLst>
                                          <p:attrName>ppt_y</p:attrName>
                                        </p:attrNameLst>
                                      </p:cBhvr>
                                      <p:tavLst>
                                        <p:tav tm="0">
                                          <p:val>
                                            <p:strVal val="#ppt_y+#ppt_h*1.125000"/>
                                          </p:val>
                                        </p:tav>
                                        <p:tav tm="100000">
                                          <p:val>
                                            <p:strVal val="#ppt_y"/>
                                          </p:val>
                                        </p:tav>
                                      </p:tavLst>
                                    </p:anim>
                                    <p:animEffect transition="in" filter="wipe(up)">
                                      <p:cBhvr>
                                        <p:cTn id="35" dur="500"/>
                                        <p:tgtEl>
                                          <p:spTgt spid="44"/>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p:tgtEl>
                                          <p:spTgt spid="48"/>
                                        </p:tgtEl>
                                        <p:attrNameLst>
                                          <p:attrName>ppt_x</p:attrName>
                                        </p:attrNameLst>
                                      </p:cBhvr>
                                      <p:tavLst>
                                        <p:tav tm="0">
                                          <p:val>
                                            <p:strVal val="#ppt_x-#ppt_w*1.125000"/>
                                          </p:val>
                                        </p:tav>
                                        <p:tav tm="100000">
                                          <p:val>
                                            <p:strVal val="#ppt_x"/>
                                          </p:val>
                                        </p:tav>
                                      </p:tavLst>
                                    </p:anim>
                                    <p:animEffect transition="in" filter="wipe(right)">
                                      <p:cBhvr>
                                        <p:cTn id="39" dur="500"/>
                                        <p:tgtEl>
                                          <p:spTgt spid="48"/>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p:tgtEl>
                                          <p:spTgt spid="47"/>
                                        </p:tgtEl>
                                        <p:attrNameLst>
                                          <p:attrName>ppt_y</p:attrName>
                                        </p:attrNameLst>
                                      </p:cBhvr>
                                      <p:tavLst>
                                        <p:tav tm="0">
                                          <p:val>
                                            <p:strVal val="#ppt_y-#ppt_h*1.125000"/>
                                          </p:val>
                                        </p:tav>
                                        <p:tav tm="100000">
                                          <p:val>
                                            <p:strVal val="#ppt_y"/>
                                          </p:val>
                                        </p:tav>
                                      </p:tavLst>
                                    </p:anim>
                                    <p:animEffect transition="in" filter="wipe(down)">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44" grpId="0" animBg="1"/>
      <p:bldP spid="47" grpId="0" animBg="1"/>
      <p:bldP spid="4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45D2DE69-FC37-C56A-9A5B-3AC865D43883}"/>
              </a:ext>
            </a:extLst>
          </p:cNvPr>
          <p:cNvSpPr txBox="1"/>
          <p:nvPr/>
        </p:nvSpPr>
        <p:spPr>
          <a:xfrm>
            <a:off x="4533362" y="2834921"/>
            <a:ext cx="1401203" cy="369332"/>
          </a:xfrm>
          <a:prstGeom prst="rect">
            <a:avLst/>
          </a:prstGeom>
          <a:noFill/>
        </p:spPr>
        <p:txBody>
          <a:bodyPr wrap="square" rtlCol="0">
            <a:spAutoFit/>
          </a:bodyPr>
          <a:lstStyle/>
          <a:p>
            <a:r>
              <a:rPr lang="zh-CN" altLang="en-US" b="1" dirty="0">
                <a:solidFill>
                  <a:schemeClr val="accent5"/>
                </a:solidFill>
              </a:rPr>
              <a:t>反射节点</a:t>
            </a:r>
          </a:p>
        </p:txBody>
      </p:sp>
      <p:sp>
        <p:nvSpPr>
          <p:cNvPr id="60" name="文本框 59">
            <a:extLst>
              <a:ext uri="{FF2B5EF4-FFF2-40B4-BE49-F238E27FC236}">
                <a16:creationId xmlns:a16="http://schemas.microsoft.com/office/drawing/2014/main" id="{CAE2F74F-9292-1240-9841-8A5125868E17}"/>
              </a:ext>
            </a:extLst>
          </p:cNvPr>
          <p:cNvSpPr txBox="1"/>
          <p:nvPr/>
        </p:nvSpPr>
        <p:spPr>
          <a:xfrm>
            <a:off x="4601380" y="5943350"/>
            <a:ext cx="1401203" cy="369332"/>
          </a:xfrm>
          <a:prstGeom prst="rect">
            <a:avLst/>
          </a:prstGeom>
          <a:noFill/>
        </p:spPr>
        <p:txBody>
          <a:bodyPr wrap="square" rtlCol="0">
            <a:spAutoFit/>
          </a:bodyPr>
          <a:lstStyle/>
          <a:p>
            <a:r>
              <a:rPr lang="zh-CN" altLang="en-US" b="1" dirty="0">
                <a:solidFill>
                  <a:schemeClr val="accent5"/>
                </a:solidFill>
              </a:rPr>
              <a:t>反射节点</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26" name="矩形 25">
            <a:extLst>
              <a:ext uri="{FF2B5EF4-FFF2-40B4-BE49-F238E27FC236}">
                <a16:creationId xmlns:a16="http://schemas.microsoft.com/office/drawing/2014/main" id="{3561113A-62D4-929E-6F5A-041692E0B760}"/>
              </a:ext>
            </a:extLst>
          </p:cNvPr>
          <p:cNvSpPr/>
          <p:nvPr/>
        </p:nvSpPr>
        <p:spPr>
          <a:xfrm>
            <a:off x="4597888"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37" name="文本框 36">
            <a:extLst>
              <a:ext uri="{FF2B5EF4-FFF2-40B4-BE49-F238E27FC236}">
                <a16:creationId xmlns:a16="http://schemas.microsoft.com/office/drawing/2014/main" id="{600339F3-61B7-8162-370A-C3A81C2C0898}"/>
              </a:ext>
            </a:extLst>
          </p:cNvPr>
          <p:cNvSpPr txBox="1"/>
          <p:nvPr/>
        </p:nvSpPr>
        <p:spPr>
          <a:xfrm>
            <a:off x="2476307" y="2094939"/>
            <a:ext cx="7239385" cy="461665"/>
          </a:xfrm>
          <a:prstGeom prst="rect">
            <a:avLst/>
          </a:prstGeom>
          <a:noFill/>
        </p:spPr>
        <p:txBody>
          <a:bodyPr wrap="square" rtlCol="0">
            <a:spAutoFit/>
          </a:bodyPr>
          <a:lstStyle/>
          <a:p>
            <a:pPr algn="ctr"/>
            <a:r>
              <a:rPr lang="zh-CN" altLang="en-US" sz="2400" b="1" dirty="0">
                <a:solidFill>
                  <a:schemeClr val="accent3">
                    <a:lumMod val="75000"/>
                  </a:schemeClr>
                </a:solidFill>
              </a:rPr>
              <a:t>反射攻击（例如</a:t>
            </a:r>
            <a:r>
              <a:rPr lang="en-US" altLang="zh-CN" sz="2400" b="1" dirty="0">
                <a:solidFill>
                  <a:schemeClr val="accent3">
                    <a:lumMod val="75000"/>
                  </a:schemeClr>
                </a:solidFill>
              </a:rPr>
              <a:t>Smurf</a:t>
            </a:r>
            <a:r>
              <a:rPr lang="zh-CN" altLang="en-US" sz="2400" b="1" dirty="0">
                <a:solidFill>
                  <a:schemeClr val="accent3">
                    <a:lumMod val="75000"/>
                  </a:schemeClr>
                </a:solidFill>
              </a:rPr>
              <a:t>攻击）</a:t>
            </a:r>
          </a:p>
        </p:txBody>
      </p:sp>
      <p:grpSp>
        <p:nvGrpSpPr>
          <p:cNvPr id="16" name="组合 15">
            <a:extLst>
              <a:ext uri="{FF2B5EF4-FFF2-40B4-BE49-F238E27FC236}">
                <a16:creationId xmlns:a16="http://schemas.microsoft.com/office/drawing/2014/main" id="{E4CFDC4E-1EF5-08A4-19EE-6EA743B3783C}"/>
              </a:ext>
            </a:extLst>
          </p:cNvPr>
          <p:cNvGrpSpPr/>
          <p:nvPr/>
        </p:nvGrpSpPr>
        <p:grpSpPr>
          <a:xfrm>
            <a:off x="2618898" y="2602653"/>
            <a:ext cx="6123242" cy="3788149"/>
            <a:chOff x="1461099" y="2621598"/>
            <a:chExt cx="6123242" cy="3788149"/>
          </a:xfrm>
        </p:grpSpPr>
        <p:cxnSp>
          <p:nvCxnSpPr>
            <p:cNvPr id="12" name="直接连接符 11">
              <a:extLst>
                <a:ext uri="{FF2B5EF4-FFF2-40B4-BE49-F238E27FC236}">
                  <a16:creationId xmlns:a16="http://schemas.microsoft.com/office/drawing/2014/main" id="{3AEFCF1D-1840-D336-4393-2F5FA192FE89}"/>
                </a:ext>
              </a:extLst>
            </p:cNvPr>
            <p:cNvCxnSpPr>
              <a:cxnSpLocks/>
            </p:cNvCxnSpPr>
            <p:nvPr/>
          </p:nvCxnSpPr>
          <p:spPr>
            <a:xfrm flipH="1">
              <a:off x="4987703" y="3352708"/>
              <a:ext cx="1" cy="28573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7C88ADA-57A8-7E69-F88B-973A0F14454B}"/>
                </a:ext>
              </a:extLst>
            </p:cNvPr>
            <p:cNvCxnSpPr>
              <a:cxnSpLocks/>
            </p:cNvCxnSpPr>
            <p:nvPr/>
          </p:nvCxnSpPr>
          <p:spPr>
            <a:xfrm flipH="1">
              <a:off x="2916047" y="4554686"/>
              <a:ext cx="43966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F587E049-C2B9-C190-C5AF-55E4AE1F7F2D}"/>
                </a:ext>
              </a:extLst>
            </p:cNvPr>
            <p:cNvSpPr txBox="1"/>
            <p:nvPr/>
          </p:nvSpPr>
          <p:spPr>
            <a:xfrm>
              <a:off x="1461099" y="4320342"/>
              <a:ext cx="935167" cy="369332"/>
            </a:xfrm>
            <a:prstGeom prst="rect">
              <a:avLst/>
            </a:prstGeom>
            <a:noFill/>
          </p:spPr>
          <p:txBody>
            <a:bodyPr wrap="square" rtlCol="0">
              <a:spAutoFit/>
            </a:bodyPr>
            <a:lstStyle/>
            <a:p>
              <a:pPr algn="ctr"/>
              <a:r>
                <a:rPr lang="zh-CN" altLang="en-US" b="1" dirty="0">
                  <a:latin typeface="+mn-ea"/>
                </a:rPr>
                <a:t>攻击者</a:t>
              </a:r>
            </a:p>
          </p:txBody>
        </p:sp>
        <p:pic>
          <p:nvPicPr>
            <p:cNvPr id="145" name="图形 144">
              <a:extLst>
                <a:ext uri="{FF2B5EF4-FFF2-40B4-BE49-F238E27FC236}">
                  <a16:creationId xmlns:a16="http://schemas.microsoft.com/office/drawing/2014/main" id="{5C528CAD-A95B-D5F9-2F97-218D781C67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6950" y="4212766"/>
              <a:ext cx="605813" cy="605813"/>
            </a:xfrm>
            <a:prstGeom prst="rect">
              <a:avLst/>
            </a:prstGeom>
          </p:spPr>
        </p:pic>
        <p:sp>
          <p:nvSpPr>
            <p:cNvPr id="146" name="文本框 145">
              <a:extLst>
                <a:ext uri="{FF2B5EF4-FFF2-40B4-BE49-F238E27FC236}">
                  <a16:creationId xmlns:a16="http://schemas.microsoft.com/office/drawing/2014/main" id="{87AC9C1A-95B1-18BF-6D45-17278EE68C40}"/>
                </a:ext>
              </a:extLst>
            </p:cNvPr>
            <p:cNvSpPr txBox="1"/>
            <p:nvPr/>
          </p:nvSpPr>
          <p:spPr>
            <a:xfrm>
              <a:off x="3989782" y="4818579"/>
              <a:ext cx="965499" cy="369332"/>
            </a:xfrm>
            <a:prstGeom prst="rect">
              <a:avLst/>
            </a:prstGeom>
            <a:noFill/>
          </p:spPr>
          <p:txBody>
            <a:bodyPr wrap="square" rtlCol="0">
              <a:spAutoFit/>
            </a:bodyPr>
            <a:lstStyle/>
            <a:p>
              <a:pPr algn="ctr"/>
              <a:r>
                <a:rPr lang="zh-CN" altLang="en-US" b="1" dirty="0">
                  <a:latin typeface="+mn-ea"/>
                </a:rPr>
                <a:t>交换机</a:t>
              </a:r>
            </a:p>
          </p:txBody>
        </p:sp>
        <p:grpSp>
          <p:nvGrpSpPr>
            <p:cNvPr id="9" name="组合 8">
              <a:extLst>
                <a:ext uri="{FF2B5EF4-FFF2-40B4-BE49-F238E27FC236}">
                  <a16:creationId xmlns:a16="http://schemas.microsoft.com/office/drawing/2014/main" id="{B709EB3B-B887-D5C1-7B10-3B25E6CD9D40}"/>
                </a:ext>
              </a:extLst>
            </p:cNvPr>
            <p:cNvGrpSpPr/>
            <p:nvPr/>
          </p:nvGrpSpPr>
          <p:grpSpPr>
            <a:xfrm>
              <a:off x="2395373" y="4018418"/>
              <a:ext cx="755893" cy="731110"/>
              <a:chOff x="2395373" y="4018418"/>
              <a:chExt cx="755893" cy="731110"/>
            </a:xfrm>
          </p:grpSpPr>
          <p:pic>
            <p:nvPicPr>
              <p:cNvPr id="143" name="图形 142">
                <a:extLst>
                  <a:ext uri="{FF2B5EF4-FFF2-40B4-BE49-F238E27FC236}">
                    <a16:creationId xmlns:a16="http://schemas.microsoft.com/office/drawing/2014/main" id="{6693DEAD-C6E6-4C78-2293-393A1A342C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5373" y="4018418"/>
                <a:ext cx="755893" cy="731110"/>
              </a:xfrm>
              <a:prstGeom prst="rect">
                <a:avLst/>
              </a:prstGeom>
            </p:spPr>
          </p:pic>
          <p:sp>
            <p:nvSpPr>
              <p:cNvPr id="129" name="文本框 128">
                <a:extLst>
                  <a:ext uri="{FF2B5EF4-FFF2-40B4-BE49-F238E27FC236}">
                    <a16:creationId xmlns:a16="http://schemas.microsoft.com/office/drawing/2014/main" id="{8428826E-BB06-A469-BDB2-C005D79B8D24}"/>
                  </a:ext>
                </a:extLst>
              </p:cNvPr>
              <p:cNvSpPr txBox="1"/>
              <p:nvPr/>
            </p:nvSpPr>
            <p:spPr>
              <a:xfrm>
                <a:off x="2757655" y="4094321"/>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grpSp>
        <p:grpSp>
          <p:nvGrpSpPr>
            <p:cNvPr id="6" name="组合 5">
              <a:extLst>
                <a:ext uri="{FF2B5EF4-FFF2-40B4-BE49-F238E27FC236}">
                  <a16:creationId xmlns:a16="http://schemas.microsoft.com/office/drawing/2014/main" id="{08CC78C3-8CF8-F8EB-4413-89C249206E74}"/>
                </a:ext>
              </a:extLst>
            </p:cNvPr>
            <p:cNvGrpSpPr/>
            <p:nvPr/>
          </p:nvGrpSpPr>
          <p:grpSpPr>
            <a:xfrm>
              <a:off x="4592355" y="2621598"/>
              <a:ext cx="755893" cy="731110"/>
              <a:chOff x="7802053" y="3227423"/>
              <a:chExt cx="755893" cy="731110"/>
            </a:xfrm>
          </p:grpSpPr>
          <p:pic>
            <p:nvPicPr>
              <p:cNvPr id="151" name="图形 150">
                <a:extLst>
                  <a:ext uri="{FF2B5EF4-FFF2-40B4-BE49-F238E27FC236}">
                    <a16:creationId xmlns:a16="http://schemas.microsoft.com/office/drawing/2014/main" id="{7FA95FF0-23A7-88FB-E1D1-FAD3578A1E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053" y="3227423"/>
                <a:ext cx="755893" cy="731110"/>
              </a:xfrm>
              <a:prstGeom prst="rect">
                <a:avLst/>
              </a:prstGeom>
            </p:spPr>
          </p:pic>
          <p:sp>
            <p:nvSpPr>
              <p:cNvPr id="130" name="文本框 129">
                <a:extLst>
                  <a:ext uri="{FF2B5EF4-FFF2-40B4-BE49-F238E27FC236}">
                    <a16:creationId xmlns:a16="http://schemas.microsoft.com/office/drawing/2014/main" id="{67A7F5EE-F5ED-9535-8871-507C1B104D2E}"/>
                  </a:ext>
                </a:extLst>
              </p:cNvPr>
              <p:cNvSpPr txBox="1"/>
              <p:nvPr/>
            </p:nvSpPr>
            <p:spPr>
              <a:xfrm>
                <a:off x="8134997" y="3301123"/>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grpSp>
        <p:grpSp>
          <p:nvGrpSpPr>
            <p:cNvPr id="7" name="组合 6">
              <a:extLst>
                <a:ext uri="{FF2B5EF4-FFF2-40B4-BE49-F238E27FC236}">
                  <a16:creationId xmlns:a16="http://schemas.microsoft.com/office/drawing/2014/main" id="{381C647B-D0E1-BE39-BE6F-C09E1E7888C7}"/>
                </a:ext>
              </a:extLst>
            </p:cNvPr>
            <p:cNvGrpSpPr/>
            <p:nvPr/>
          </p:nvGrpSpPr>
          <p:grpSpPr>
            <a:xfrm>
              <a:off x="6828448" y="4018418"/>
              <a:ext cx="755893" cy="731110"/>
              <a:chOff x="7802052" y="5074936"/>
              <a:chExt cx="755893" cy="731110"/>
            </a:xfrm>
          </p:grpSpPr>
          <p:pic>
            <p:nvPicPr>
              <p:cNvPr id="152" name="图形 151">
                <a:extLst>
                  <a:ext uri="{FF2B5EF4-FFF2-40B4-BE49-F238E27FC236}">
                    <a16:creationId xmlns:a16="http://schemas.microsoft.com/office/drawing/2014/main" id="{93838D5A-5BD9-A695-E1C3-27FF4E700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052" y="5074936"/>
                <a:ext cx="755893" cy="731110"/>
              </a:xfrm>
              <a:prstGeom prst="rect">
                <a:avLst/>
              </a:prstGeom>
            </p:spPr>
          </p:pic>
          <p:sp>
            <p:nvSpPr>
              <p:cNvPr id="135" name="文本框 134">
                <a:extLst>
                  <a:ext uri="{FF2B5EF4-FFF2-40B4-BE49-F238E27FC236}">
                    <a16:creationId xmlns:a16="http://schemas.microsoft.com/office/drawing/2014/main" id="{307D4AAC-8122-E070-01B9-C7E504774A9D}"/>
                  </a:ext>
                </a:extLst>
              </p:cNvPr>
              <p:cNvSpPr txBox="1"/>
              <p:nvPr/>
            </p:nvSpPr>
            <p:spPr>
              <a:xfrm>
                <a:off x="8134997" y="5150839"/>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grpSp>
          <p:nvGrpSpPr>
            <p:cNvPr id="160" name="组合 159">
              <a:extLst>
                <a:ext uri="{FF2B5EF4-FFF2-40B4-BE49-F238E27FC236}">
                  <a16:creationId xmlns:a16="http://schemas.microsoft.com/office/drawing/2014/main" id="{D9EC85E0-AEA5-6D1B-E73D-4F41A9C55903}"/>
                </a:ext>
              </a:extLst>
            </p:cNvPr>
            <p:cNvGrpSpPr/>
            <p:nvPr/>
          </p:nvGrpSpPr>
          <p:grpSpPr>
            <a:xfrm>
              <a:off x="4486190" y="5678637"/>
              <a:ext cx="755893" cy="731110"/>
              <a:chOff x="7802052" y="5074936"/>
              <a:chExt cx="755893" cy="731110"/>
            </a:xfrm>
          </p:grpSpPr>
          <p:pic>
            <p:nvPicPr>
              <p:cNvPr id="161" name="图形 160">
                <a:extLst>
                  <a:ext uri="{FF2B5EF4-FFF2-40B4-BE49-F238E27FC236}">
                    <a16:creationId xmlns:a16="http://schemas.microsoft.com/office/drawing/2014/main" id="{ACC1A2AF-5042-BB44-1D14-EF1FF8E2FE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052" y="5074936"/>
                <a:ext cx="755893" cy="731110"/>
              </a:xfrm>
              <a:prstGeom prst="rect">
                <a:avLst/>
              </a:prstGeom>
            </p:spPr>
          </p:pic>
          <p:sp>
            <p:nvSpPr>
              <p:cNvPr id="162" name="文本框 161">
                <a:extLst>
                  <a:ext uri="{FF2B5EF4-FFF2-40B4-BE49-F238E27FC236}">
                    <a16:creationId xmlns:a16="http://schemas.microsoft.com/office/drawing/2014/main" id="{30875DBA-C918-4B9C-BF9B-1518AE139D96}"/>
                  </a:ext>
                </a:extLst>
              </p:cNvPr>
              <p:cNvSpPr txBox="1"/>
              <p:nvPr/>
            </p:nvSpPr>
            <p:spPr>
              <a:xfrm>
                <a:off x="8134997" y="5150839"/>
                <a:ext cx="316784" cy="369332"/>
              </a:xfrm>
              <a:prstGeom prst="rect">
                <a:avLst/>
              </a:prstGeom>
              <a:noFill/>
            </p:spPr>
            <p:txBody>
              <a:bodyPr wrap="square" rtlCol="0">
                <a:spAutoFit/>
              </a:bodyPr>
              <a:lstStyle/>
              <a:p>
                <a:pPr algn="ctr"/>
                <a:r>
                  <a:rPr lang="en-US" altLang="zh-CN" b="1" dirty="0">
                    <a:solidFill>
                      <a:schemeClr val="bg1"/>
                    </a:solidFill>
                    <a:latin typeface="+mn-ea"/>
                  </a:rPr>
                  <a:t>D</a:t>
                </a:r>
                <a:endParaRPr lang="zh-CN" altLang="en-US" b="1" dirty="0">
                  <a:solidFill>
                    <a:schemeClr val="bg1"/>
                  </a:solidFill>
                  <a:latin typeface="+mn-ea"/>
                </a:endParaRPr>
              </a:p>
            </p:txBody>
          </p:sp>
        </p:grpSp>
      </p:grpSp>
      <p:grpSp>
        <p:nvGrpSpPr>
          <p:cNvPr id="14" name="组合 13">
            <a:extLst>
              <a:ext uri="{FF2B5EF4-FFF2-40B4-BE49-F238E27FC236}">
                <a16:creationId xmlns:a16="http://schemas.microsoft.com/office/drawing/2014/main" id="{02C0820C-1E34-C61E-7A00-AC31C1840762}"/>
              </a:ext>
            </a:extLst>
          </p:cNvPr>
          <p:cNvGrpSpPr/>
          <p:nvPr/>
        </p:nvGrpSpPr>
        <p:grpSpPr>
          <a:xfrm>
            <a:off x="6858362" y="5015602"/>
            <a:ext cx="3767556" cy="1414650"/>
            <a:chOff x="1622053" y="4964816"/>
            <a:chExt cx="3767556" cy="1414650"/>
          </a:xfrm>
        </p:grpSpPr>
        <p:sp>
          <p:nvSpPr>
            <p:cNvPr id="10" name="对话气泡: 矩形 9">
              <a:extLst>
                <a:ext uri="{FF2B5EF4-FFF2-40B4-BE49-F238E27FC236}">
                  <a16:creationId xmlns:a16="http://schemas.microsoft.com/office/drawing/2014/main" id="{B326E2FA-4354-448C-3533-4F5AB23FC356}"/>
                </a:ext>
              </a:extLst>
            </p:cNvPr>
            <p:cNvSpPr/>
            <p:nvPr/>
          </p:nvSpPr>
          <p:spPr>
            <a:xfrm>
              <a:off x="1622053" y="4964816"/>
              <a:ext cx="3509317" cy="1414650"/>
            </a:xfrm>
            <a:prstGeom prst="wedgeRectCallout">
              <a:avLst>
                <a:gd name="adj1" fmla="val -53447"/>
                <a:gd name="adj2" fmla="val -29170"/>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754EAFA-9D89-9E2F-1B92-F4D877F4A3FA}"/>
                </a:ext>
              </a:extLst>
            </p:cNvPr>
            <p:cNvSpPr txBox="1"/>
            <p:nvPr/>
          </p:nvSpPr>
          <p:spPr>
            <a:xfrm>
              <a:off x="2715218" y="4972653"/>
              <a:ext cx="1321439" cy="369332"/>
            </a:xfrm>
            <a:prstGeom prst="rect">
              <a:avLst/>
            </a:prstGeom>
            <a:noFill/>
          </p:spPr>
          <p:txBody>
            <a:bodyPr wrap="square" rtlCol="0">
              <a:spAutoFit/>
            </a:bodyPr>
            <a:lstStyle/>
            <a:p>
              <a:pPr algn="ctr"/>
              <a:r>
                <a:rPr lang="en-US" altLang="zh-CN" b="1" dirty="0"/>
                <a:t>IP</a:t>
              </a:r>
              <a:r>
                <a:rPr lang="zh-CN" altLang="en-US" b="1" dirty="0"/>
                <a:t>数据报</a:t>
              </a:r>
            </a:p>
          </p:txBody>
        </p:sp>
        <p:grpSp>
          <p:nvGrpSpPr>
            <p:cNvPr id="13" name="组合 12">
              <a:extLst>
                <a:ext uri="{FF2B5EF4-FFF2-40B4-BE49-F238E27FC236}">
                  <a16:creationId xmlns:a16="http://schemas.microsoft.com/office/drawing/2014/main" id="{011A7523-49D9-C48C-7DBE-E8061A33D6F6}"/>
                </a:ext>
              </a:extLst>
            </p:cNvPr>
            <p:cNvGrpSpPr/>
            <p:nvPr/>
          </p:nvGrpSpPr>
          <p:grpSpPr>
            <a:xfrm>
              <a:off x="1622053" y="5258903"/>
              <a:ext cx="1321439" cy="1062887"/>
              <a:chOff x="1622053" y="5258903"/>
              <a:chExt cx="1321439" cy="1062887"/>
            </a:xfrm>
          </p:grpSpPr>
          <p:sp>
            <p:nvSpPr>
              <p:cNvPr id="31" name="文本框 30">
                <a:extLst>
                  <a:ext uri="{FF2B5EF4-FFF2-40B4-BE49-F238E27FC236}">
                    <a16:creationId xmlns:a16="http://schemas.microsoft.com/office/drawing/2014/main" id="{479BD720-BA39-A8B2-B8D3-F5BA0F6FB16F}"/>
                  </a:ext>
                </a:extLst>
              </p:cNvPr>
              <p:cNvSpPr txBox="1"/>
              <p:nvPr/>
            </p:nvSpPr>
            <p:spPr>
              <a:xfrm>
                <a:off x="1622053" y="5258903"/>
                <a:ext cx="1321439" cy="369332"/>
              </a:xfrm>
              <a:prstGeom prst="rect">
                <a:avLst/>
              </a:prstGeom>
              <a:noFill/>
            </p:spPr>
            <p:txBody>
              <a:bodyPr wrap="square" rtlCol="0">
                <a:spAutoFit/>
              </a:bodyPr>
              <a:lstStyle/>
              <a:p>
                <a:r>
                  <a:rPr lang="zh-CN" altLang="en-US" b="1" dirty="0"/>
                  <a:t>数据载荷：</a:t>
                </a:r>
              </a:p>
            </p:txBody>
          </p:sp>
          <p:sp>
            <p:nvSpPr>
              <p:cNvPr id="32" name="文本框 31">
                <a:extLst>
                  <a:ext uri="{FF2B5EF4-FFF2-40B4-BE49-F238E27FC236}">
                    <a16:creationId xmlns:a16="http://schemas.microsoft.com/office/drawing/2014/main" id="{AFFBE448-5A72-74BE-EE01-0CFBCAB6E9E2}"/>
                  </a:ext>
                </a:extLst>
              </p:cNvPr>
              <p:cNvSpPr txBox="1"/>
              <p:nvPr/>
            </p:nvSpPr>
            <p:spPr>
              <a:xfrm>
                <a:off x="1622053" y="5605681"/>
                <a:ext cx="1321439" cy="369332"/>
              </a:xfrm>
              <a:prstGeom prst="rect">
                <a:avLst/>
              </a:prstGeom>
              <a:noFill/>
            </p:spPr>
            <p:txBody>
              <a:bodyPr wrap="square" rtlCol="0">
                <a:spAutoFit/>
              </a:bodyPr>
              <a:lstStyle/>
              <a:p>
                <a:r>
                  <a:rPr lang="zh-CN" altLang="en-US" b="1" dirty="0"/>
                  <a:t>目的</a:t>
                </a:r>
                <a:r>
                  <a:rPr lang="en-US" altLang="zh-CN" b="1" dirty="0"/>
                  <a:t>IP</a:t>
                </a:r>
                <a:r>
                  <a:rPr lang="zh-CN" altLang="en-US" b="1" dirty="0"/>
                  <a:t>地址：</a:t>
                </a:r>
              </a:p>
            </p:txBody>
          </p:sp>
          <p:sp>
            <p:nvSpPr>
              <p:cNvPr id="33" name="文本框 32">
                <a:extLst>
                  <a:ext uri="{FF2B5EF4-FFF2-40B4-BE49-F238E27FC236}">
                    <a16:creationId xmlns:a16="http://schemas.microsoft.com/office/drawing/2014/main" id="{02613D4D-76AD-CF48-1F81-85CB33479432}"/>
                  </a:ext>
                </a:extLst>
              </p:cNvPr>
              <p:cNvSpPr txBox="1"/>
              <p:nvPr/>
            </p:nvSpPr>
            <p:spPr>
              <a:xfrm>
                <a:off x="1622053" y="5952458"/>
                <a:ext cx="1321439" cy="369332"/>
              </a:xfrm>
              <a:prstGeom prst="rect">
                <a:avLst/>
              </a:prstGeom>
              <a:noFill/>
            </p:spPr>
            <p:txBody>
              <a:bodyPr wrap="square" rtlCol="0">
                <a:spAutoFit/>
              </a:bodyPr>
              <a:lstStyle/>
              <a:p>
                <a:r>
                  <a:rPr lang="zh-CN" altLang="en-US" b="1" dirty="0"/>
                  <a:t>源</a:t>
                </a:r>
                <a:r>
                  <a:rPr lang="en-US" altLang="zh-CN" b="1" dirty="0"/>
                  <a:t>IP</a:t>
                </a:r>
                <a:r>
                  <a:rPr lang="zh-CN" altLang="en-US" b="1" dirty="0"/>
                  <a:t>地址：</a:t>
                </a:r>
              </a:p>
            </p:txBody>
          </p:sp>
        </p:grpSp>
        <p:sp>
          <p:nvSpPr>
            <p:cNvPr id="41" name="文本框 40">
              <a:extLst>
                <a:ext uri="{FF2B5EF4-FFF2-40B4-BE49-F238E27FC236}">
                  <a16:creationId xmlns:a16="http://schemas.microsoft.com/office/drawing/2014/main" id="{5311F812-3740-952D-5576-95A612F8D163}"/>
                </a:ext>
              </a:extLst>
            </p:cNvPr>
            <p:cNvSpPr txBox="1"/>
            <p:nvPr/>
          </p:nvSpPr>
          <p:spPr>
            <a:xfrm>
              <a:off x="2943492" y="5258903"/>
              <a:ext cx="2186330" cy="369332"/>
            </a:xfrm>
            <a:prstGeom prst="rect">
              <a:avLst/>
            </a:prstGeom>
            <a:noFill/>
          </p:spPr>
          <p:txBody>
            <a:bodyPr wrap="square" rtlCol="0">
              <a:spAutoFit/>
            </a:bodyPr>
            <a:lstStyle/>
            <a:p>
              <a:r>
                <a:rPr lang="en-US" altLang="zh-CN" b="1" dirty="0"/>
                <a:t>ICMP</a:t>
              </a:r>
              <a:r>
                <a:rPr lang="zh-CN" altLang="en-US" b="1" dirty="0"/>
                <a:t>回送回答报文</a:t>
              </a:r>
            </a:p>
          </p:txBody>
        </p:sp>
        <p:sp>
          <p:nvSpPr>
            <p:cNvPr id="42" name="文本框 41">
              <a:extLst>
                <a:ext uri="{FF2B5EF4-FFF2-40B4-BE49-F238E27FC236}">
                  <a16:creationId xmlns:a16="http://schemas.microsoft.com/office/drawing/2014/main" id="{72F9129E-0B8F-A653-9F65-0C11ACB1AC32}"/>
                </a:ext>
              </a:extLst>
            </p:cNvPr>
            <p:cNvSpPr txBox="1"/>
            <p:nvPr/>
          </p:nvSpPr>
          <p:spPr>
            <a:xfrm>
              <a:off x="2943492" y="5605681"/>
              <a:ext cx="2446117" cy="369332"/>
            </a:xfrm>
            <a:prstGeom prst="rect">
              <a:avLst/>
            </a:prstGeom>
            <a:noFill/>
          </p:spPr>
          <p:txBody>
            <a:bodyPr wrap="square" rtlCol="0">
              <a:spAutoFit/>
            </a:bodyPr>
            <a:lstStyle/>
            <a:p>
              <a:r>
                <a:rPr lang="zh-CN" altLang="en-US" b="1" dirty="0">
                  <a:solidFill>
                    <a:schemeClr val="accent1">
                      <a:lumMod val="75000"/>
                    </a:schemeClr>
                  </a:solidFill>
                </a:rPr>
                <a:t>主机</a:t>
              </a:r>
              <a:r>
                <a:rPr lang="en-US" altLang="zh-CN" b="1" dirty="0">
                  <a:solidFill>
                    <a:schemeClr val="accent1">
                      <a:lumMod val="75000"/>
                    </a:schemeClr>
                  </a:solidFill>
                </a:rPr>
                <a:t>C</a:t>
              </a:r>
              <a:r>
                <a:rPr lang="zh-CN" altLang="en-US" b="1" dirty="0">
                  <a:solidFill>
                    <a:schemeClr val="accent1">
                      <a:lumMod val="75000"/>
                    </a:schemeClr>
                  </a:solidFill>
                </a:rPr>
                <a:t>的地址</a:t>
              </a:r>
            </a:p>
          </p:txBody>
        </p:sp>
        <p:sp>
          <p:nvSpPr>
            <p:cNvPr id="43" name="文本框 42">
              <a:extLst>
                <a:ext uri="{FF2B5EF4-FFF2-40B4-BE49-F238E27FC236}">
                  <a16:creationId xmlns:a16="http://schemas.microsoft.com/office/drawing/2014/main" id="{BBF8AFF6-B554-DD32-2E04-1979F8A50C4A}"/>
                </a:ext>
              </a:extLst>
            </p:cNvPr>
            <p:cNvSpPr txBox="1"/>
            <p:nvPr/>
          </p:nvSpPr>
          <p:spPr>
            <a:xfrm>
              <a:off x="2943492" y="5952458"/>
              <a:ext cx="2283416" cy="369332"/>
            </a:xfrm>
            <a:prstGeom prst="rect">
              <a:avLst/>
            </a:prstGeom>
            <a:noFill/>
          </p:spPr>
          <p:txBody>
            <a:bodyPr wrap="square" rtlCol="0">
              <a:spAutoFit/>
            </a:bodyPr>
            <a:lstStyle/>
            <a:p>
              <a:r>
                <a:rPr lang="zh-CN" altLang="en-US" b="1" dirty="0"/>
                <a:t>主机</a:t>
              </a:r>
              <a:r>
                <a:rPr lang="en-US" altLang="zh-CN" b="1" dirty="0"/>
                <a:t>D</a:t>
              </a:r>
              <a:r>
                <a:rPr lang="zh-CN" altLang="en-US" b="1" dirty="0"/>
                <a:t>的地址</a:t>
              </a:r>
            </a:p>
          </p:txBody>
        </p:sp>
      </p:grpSp>
      <p:sp>
        <p:nvSpPr>
          <p:cNvPr id="44" name="标注: 右箭头 43">
            <a:extLst>
              <a:ext uri="{FF2B5EF4-FFF2-40B4-BE49-F238E27FC236}">
                <a16:creationId xmlns:a16="http://schemas.microsoft.com/office/drawing/2014/main" id="{608B593C-70FE-DECE-BF97-8C8566239904}"/>
              </a:ext>
            </a:extLst>
          </p:cNvPr>
          <p:cNvSpPr/>
          <p:nvPr/>
        </p:nvSpPr>
        <p:spPr>
          <a:xfrm rot="5400000">
            <a:off x="6100405" y="3609060"/>
            <a:ext cx="999117" cy="284206"/>
          </a:xfrm>
          <a:prstGeom prst="rightArrowCallout">
            <a:avLst>
              <a:gd name="adj1" fmla="val 25000"/>
              <a:gd name="adj2" fmla="val 25000"/>
              <a:gd name="adj3" fmla="val 25000"/>
              <a:gd name="adj4" fmla="val 816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 name="标注: 右箭头 46">
            <a:extLst>
              <a:ext uri="{FF2B5EF4-FFF2-40B4-BE49-F238E27FC236}">
                <a16:creationId xmlns:a16="http://schemas.microsoft.com/office/drawing/2014/main" id="{52140A63-46DA-1A2E-38C6-BD6180D6DB22}"/>
              </a:ext>
            </a:extLst>
          </p:cNvPr>
          <p:cNvSpPr/>
          <p:nvPr/>
        </p:nvSpPr>
        <p:spPr>
          <a:xfrm rot="16200000">
            <a:off x="6095354" y="5096186"/>
            <a:ext cx="999117" cy="284206"/>
          </a:xfrm>
          <a:prstGeom prst="rightArrowCallout">
            <a:avLst>
              <a:gd name="adj1" fmla="val 25000"/>
              <a:gd name="adj2" fmla="val 25000"/>
              <a:gd name="adj3" fmla="val 25000"/>
              <a:gd name="adj4" fmla="val 816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48" name="标注: 右箭头 47">
            <a:extLst>
              <a:ext uri="{FF2B5EF4-FFF2-40B4-BE49-F238E27FC236}">
                <a16:creationId xmlns:a16="http://schemas.microsoft.com/office/drawing/2014/main" id="{EB9FF607-7EBF-5308-2AF3-A6744E32AC1A}"/>
              </a:ext>
            </a:extLst>
          </p:cNvPr>
          <p:cNvSpPr/>
          <p:nvPr/>
        </p:nvSpPr>
        <p:spPr>
          <a:xfrm>
            <a:off x="6952075" y="4159141"/>
            <a:ext cx="999117" cy="284206"/>
          </a:xfrm>
          <a:prstGeom prst="rightArrowCallout">
            <a:avLst>
              <a:gd name="adj1" fmla="val 25000"/>
              <a:gd name="adj2" fmla="val 25000"/>
              <a:gd name="adj3" fmla="val 25000"/>
              <a:gd name="adj4" fmla="val 816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标注: 右箭头 48">
            <a:extLst>
              <a:ext uri="{FF2B5EF4-FFF2-40B4-BE49-F238E27FC236}">
                <a16:creationId xmlns:a16="http://schemas.microsoft.com/office/drawing/2014/main" id="{9FF627FF-4189-F386-B5F0-393A48E8CF86}"/>
              </a:ext>
            </a:extLst>
          </p:cNvPr>
          <p:cNvSpPr/>
          <p:nvPr/>
        </p:nvSpPr>
        <p:spPr>
          <a:xfrm>
            <a:off x="6952075" y="4621004"/>
            <a:ext cx="999117" cy="284206"/>
          </a:xfrm>
          <a:prstGeom prst="rightArrowCallout">
            <a:avLst>
              <a:gd name="adj1" fmla="val 25000"/>
              <a:gd name="adj2" fmla="val 25000"/>
              <a:gd name="adj3" fmla="val 25000"/>
              <a:gd name="adj4" fmla="val 816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26D4845B-C8AF-3CF7-6AC1-AA3A7A0E310F}"/>
              </a:ext>
            </a:extLst>
          </p:cNvPr>
          <p:cNvGrpSpPr/>
          <p:nvPr/>
        </p:nvGrpSpPr>
        <p:grpSpPr>
          <a:xfrm>
            <a:off x="6858362" y="2543940"/>
            <a:ext cx="3767556" cy="1414650"/>
            <a:chOff x="1622053" y="4964816"/>
            <a:chExt cx="3767556" cy="1414650"/>
          </a:xfrm>
        </p:grpSpPr>
        <p:sp>
          <p:nvSpPr>
            <p:cNvPr id="51" name="对话气泡: 矩形 50">
              <a:extLst>
                <a:ext uri="{FF2B5EF4-FFF2-40B4-BE49-F238E27FC236}">
                  <a16:creationId xmlns:a16="http://schemas.microsoft.com/office/drawing/2014/main" id="{F6D3213D-F684-08E8-57A5-D4F61471A9A3}"/>
                </a:ext>
              </a:extLst>
            </p:cNvPr>
            <p:cNvSpPr/>
            <p:nvPr/>
          </p:nvSpPr>
          <p:spPr>
            <a:xfrm>
              <a:off x="1622053" y="4964816"/>
              <a:ext cx="3509317" cy="1414650"/>
            </a:xfrm>
            <a:prstGeom prst="wedgeRectCallout">
              <a:avLst>
                <a:gd name="adj1" fmla="val -53072"/>
                <a:gd name="adj2" fmla="val 20587"/>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BEDB42C8-B6D6-8962-42F5-906B2C30A718}"/>
                </a:ext>
              </a:extLst>
            </p:cNvPr>
            <p:cNvSpPr txBox="1"/>
            <p:nvPr/>
          </p:nvSpPr>
          <p:spPr>
            <a:xfrm>
              <a:off x="2715218" y="4972653"/>
              <a:ext cx="1321439" cy="369332"/>
            </a:xfrm>
            <a:prstGeom prst="rect">
              <a:avLst/>
            </a:prstGeom>
            <a:noFill/>
          </p:spPr>
          <p:txBody>
            <a:bodyPr wrap="square" rtlCol="0">
              <a:spAutoFit/>
            </a:bodyPr>
            <a:lstStyle/>
            <a:p>
              <a:pPr algn="ctr"/>
              <a:r>
                <a:rPr lang="en-US" altLang="zh-CN" b="1" dirty="0"/>
                <a:t>IP</a:t>
              </a:r>
              <a:r>
                <a:rPr lang="zh-CN" altLang="en-US" b="1" dirty="0"/>
                <a:t>数据报</a:t>
              </a:r>
            </a:p>
          </p:txBody>
        </p:sp>
        <p:grpSp>
          <p:nvGrpSpPr>
            <p:cNvPr id="53" name="组合 52">
              <a:extLst>
                <a:ext uri="{FF2B5EF4-FFF2-40B4-BE49-F238E27FC236}">
                  <a16:creationId xmlns:a16="http://schemas.microsoft.com/office/drawing/2014/main" id="{6E050DE7-C8F9-54C1-553F-C3A26295DCD6}"/>
                </a:ext>
              </a:extLst>
            </p:cNvPr>
            <p:cNvGrpSpPr/>
            <p:nvPr/>
          </p:nvGrpSpPr>
          <p:grpSpPr>
            <a:xfrm>
              <a:off x="1622053" y="5258903"/>
              <a:ext cx="1321439" cy="1062887"/>
              <a:chOff x="1622053" y="5258903"/>
              <a:chExt cx="1321439" cy="1062887"/>
            </a:xfrm>
          </p:grpSpPr>
          <p:sp>
            <p:nvSpPr>
              <p:cNvPr id="57" name="文本框 56">
                <a:extLst>
                  <a:ext uri="{FF2B5EF4-FFF2-40B4-BE49-F238E27FC236}">
                    <a16:creationId xmlns:a16="http://schemas.microsoft.com/office/drawing/2014/main" id="{C39CC851-6F9C-946C-5EAD-12219F7273F1}"/>
                  </a:ext>
                </a:extLst>
              </p:cNvPr>
              <p:cNvSpPr txBox="1"/>
              <p:nvPr/>
            </p:nvSpPr>
            <p:spPr>
              <a:xfrm>
                <a:off x="1622053" y="5258903"/>
                <a:ext cx="1321439" cy="369332"/>
              </a:xfrm>
              <a:prstGeom prst="rect">
                <a:avLst/>
              </a:prstGeom>
              <a:noFill/>
            </p:spPr>
            <p:txBody>
              <a:bodyPr wrap="square" rtlCol="0">
                <a:spAutoFit/>
              </a:bodyPr>
              <a:lstStyle/>
              <a:p>
                <a:r>
                  <a:rPr lang="zh-CN" altLang="en-US" b="1" dirty="0"/>
                  <a:t>数据载荷：</a:t>
                </a:r>
              </a:p>
            </p:txBody>
          </p:sp>
          <p:sp>
            <p:nvSpPr>
              <p:cNvPr id="58" name="文本框 57">
                <a:extLst>
                  <a:ext uri="{FF2B5EF4-FFF2-40B4-BE49-F238E27FC236}">
                    <a16:creationId xmlns:a16="http://schemas.microsoft.com/office/drawing/2014/main" id="{2E78D5C9-680B-D47B-B110-689D3CEF382C}"/>
                  </a:ext>
                </a:extLst>
              </p:cNvPr>
              <p:cNvSpPr txBox="1"/>
              <p:nvPr/>
            </p:nvSpPr>
            <p:spPr>
              <a:xfrm>
                <a:off x="1622053" y="5605681"/>
                <a:ext cx="1321439" cy="369332"/>
              </a:xfrm>
              <a:prstGeom prst="rect">
                <a:avLst/>
              </a:prstGeom>
              <a:noFill/>
            </p:spPr>
            <p:txBody>
              <a:bodyPr wrap="square" rtlCol="0">
                <a:spAutoFit/>
              </a:bodyPr>
              <a:lstStyle/>
              <a:p>
                <a:r>
                  <a:rPr lang="zh-CN" altLang="en-US" b="1" dirty="0"/>
                  <a:t>目的</a:t>
                </a:r>
                <a:r>
                  <a:rPr lang="en-US" altLang="zh-CN" b="1" dirty="0"/>
                  <a:t>IP</a:t>
                </a:r>
                <a:r>
                  <a:rPr lang="zh-CN" altLang="en-US" b="1" dirty="0"/>
                  <a:t>地址：</a:t>
                </a:r>
              </a:p>
            </p:txBody>
          </p:sp>
          <p:sp>
            <p:nvSpPr>
              <p:cNvPr id="59" name="文本框 58">
                <a:extLst>
                  <a:ext uri="{FF2B5EF4-FFF2-40B4-BE49-F238E27FC236}">
                    <a16:creationId xmlns:a16="http://schemas.microsoft.com/office/drawing/2014/main" id="{4D32F3C5-1695-E620-730C-2652FBD71BA1}"/>
                  </a:ext>
                </a:extLst>
              </p:cNvPr>
              <p:cNvSpPr txBox="1"/>
              <p:nvPr/>
            </p:nvSpPr>
            <p:spPr>
              <a:xfrm>
                <a:off x="1622053" y="5952458"/>
                <a:ext cx="1321439" cy="369332"/>
              </a:xfrm>
              <a:prstGeom prst="rect">
                <a:avLst/>
              </a:prstGeom>
              <a:noFill/>
            </p:spPr>
            <p:txBody>
              <a:bodyPr wrap="square" rtlCol="0">
                <a:spAutoFit/>
              </a:bodyPr>
              <a:lstStyle/>
              <a:p>
                <a:r>
                  <a:rPr lang="zh-CN" altLang="en-US" b="1" dirty="0"/>
                  <a:t>源</a:t>
                </a:r>
                <a:r>
                  <a:rPr lang="en-US" altLang="zh-CN" b="1" dirty="0"/>
                  <a:t>IP</a:t>
                </a:r>
                <a:r>
                  <a:rPr lang="zh-CN" altLang="en-US" b="1" dirty="0"/>
                  <a:t>地址：</a:t>
                </a:r>
              </a:p>
            </p:txBody>
          </p:sp>
        </p:grpSp>
        <p:sp>
          <p:nvSpPr>
            <p:cNvPr id="54" name="文本框 53">
              <a:extLst>
                <a:ext uri="{FF2B5EF4-FFF2-40B4-BE49-F238E27FC236}">
                  <a16:creationId xmlns:a16="http://schemas.microsoft.com/office/drawing/2014/main" id="{26E0F705-3EC9-F959-5291-F27B55BFAD45}"/>
                </a:ext>
              </a:extLst>
            </p:cNvPr>
            <p:cNvSpPr txBox="1"/>
            <p:nvPr/>
          </p:nvSpPr>
          <p:spPr>
            <a:xfrm>
              <a:off x="2943492" y="5258903"/>
              <a:ext cx="2186330" cy="369332"/>
            </a:xfrm>
            <a:prstGeom prst="rect">
              <a:avLst/>
            </a:prstGeom>
            <a:noFill/>
          </p:spPr>
          <p:txBody>
            <a:bodyPr wrap="square" rtlCol="0">
              <a:spAutoFit/>
            </a:bodyPr>
            <a:lstStyle/>
            <a:p>
              <a:r>
                <a:rPr lang="en-US" altLang="zh-CN" b="1" dirty="0"/>
                <a:t>ICMP</a:t>
              </a:r>
              <a:r>
                <a:rPr lang="zh-CN" altLang="en-US" b="1" dirty="0"/>
                <a:t>回送回答报文</a:t>
              </a:r>
            </a:p>
          </p:txBody>
        </p:sp>
        <p:sp>
          <p:nvSpPr>
            <p:cNvPr id="55" name="文本框 54">
              <a:extLst>
                <a:ext uri="{FF2B5EF4-FFF2-40B4-BE49-F238E27FC236}">
                  <a16:creationId xmlns:a16="http://schemas.microsoft.com/office/drawing/2014/main" id="{2495CBBD-E837-0648-83F7-F40925B48C79}"/>
                </a:ext>
              </a:extLst>
            </p:cNvPr>
            <p:cNvSpPr txBox="1"/>
            <p:nvPr/>
          </p:nvSpPr>
          <p:spPr>
            <a:xfrm>
              <a:off x="2943492" y="5605681"/>
              <a:ext cx="2446117" cy="369332"/>
            </a:xfrm>
            <a:prstGeom prst="rect">
              <a:avLst/>
            </a:prstGeom>
            <a:noFill/>
          </p:spPr>
          <p:txBody>
            <a:bodyPr wrap="square" rtlCol="0">
              <a:spAutoFit/>
            </a:bodyPr>
            <a:lstStyle/>
            <a:p>
              <a:r>
                <a:rPr lang="zh-CN" altLang="en-US" b="1" dirty="0">
                  <a:solidFill>
                    <a:schemeClr val="accent1">
                      <a:lumMod val="75000"/>
                    </a:schemeClr>
                  </a:solidFill>
                </a:rPr>
                <a:t>主机</a:t>
              </a:r>
              <a:r>
                <a:rPr lang="en-US" altLang="zh-CN" b="1" dirty="0">
                  <a:solidFill>
                    <a:schemeClr val="accent1">
                      <a:lumMod val="75000"/>
                    </a:schemeClr>
                  </a:solidFill>
                </a:rPr>
                <a:t>C</a:t>
              </a:r>
              <a:r>
                <a:rPr lang="zh-CN" altLang="en-US" b="1" dirty="0">
                  <a:solidFill>
                    <a:schemeClr val="accent1">
                      <a:lumMod val="75000"/>
                    </a:schemeClr>
                  </a:solidFill>
                </a:rPr>
                <a:t>的地址</a:t>
              </a:r>
            </a:p>
          </p:txBody>
        </p:sp>
        <p:sp>
          <p:nvSpPr>
            <p:cNvPr id="56" name="文本框 55">
              <a:extLst>
                <a:ext uri="{FF2B5EF4-FFF2-40B4-BE49-F238E27FC236}">
                  <a16:creationId xmlns:a16="http://schemas.microsoft.com/office/drawing/2014/main" id="{15F9C8FB-27DF-FFB3-0726-D8022D9ADC86}"/>
                </a:ext>
              </a:extLst>
            </p:cNvPr>
            <p:cNvSpPr txBox="1"/>
            <p:nvPr/>
          </p:nvSpPr>
          <p:spPr>
            <a:xfrm>
              <a:off x="2943492" y="5952458"/>
              <a:ext cx="2283416" cy="369332"/>
            </a:xfrm>
            <a:prstGeom prst="rect">
              <a:avLst/>
            </a:prstGeom>
            <a:noFill/>
          </p:spPr>
          <p:txBody>
            <a:bodyPr wrap="square" rtlCol="0">
              <a:spAutoFit/>
            </a:bodyPr>
            <a:lstStyle/>
            <a:p>
              <a:r>
                <a:rPr lang="zh-CN" altLang="en-US" b="1" dirty="0"/>
                <a:t>主机</a:t>
              </a:r>
              <a:r>
                <a:rPr lang="en-US" altLang="zh-CN" b="1" dirty="0"/>
                <a:t>B</a:t>
              </a:r>
              <a:r>
                <a:rPr lang="zh-CN" altLang="en-US" b="1" dirty="0"/>
                <a:t>的地址</a:t>
              </a:r>
            </a:p>
          </p:txBody>
        </p:sp>
      </p:grpSp>
    </p:spTree>
    <p:custDataLst>
      <p:tags r:id="rId1"/>
    </p:custDataLst>
    <p:extLst>
      <p:ext uri="{BB962C8B-B14F-4D97-AF65-F5344CB8AC3E}">
        <p14:creationId xmlns:p14="http://schemas.microsoft.com/office/powerpoint/2010/main" val="100830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ppt_x</p:attrName>
                                        </p:attrNameLst>
                                      </p:cBhvr>
                                      <p:tavLst>
                                        <p:tav tm="0">
                                          <p:val>
                                            <p:strVal val="#ppt_x+#ppt_w*1.125000"/>
                                          </p:val>
                                        </p:tav>
                                        <p:tav tm="100000">
                                          <p:val>
                                            <p:strVal val="#ppt_x"/>
                                          </p:val>
                                        </p:tav>
                                      </p:tavLst>
                                    </p:anim>
                                    <p:animEffect transition="in" filter="wipe(left)">
                                      <p:cBhvr>
                                        <p:cTn id="8" dur="500"/>
                                        <p:tgtEl>
                                          <p:spTgt spid="60"/>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p:tgtEl>
                                          <p:spTgt spid="44"/>
                                        </p:tgtEl>
                                        <p:attrNameLst>
                                          <p:attrName>ppt_y</p:attrName>
                                        </p:attrNameLst>
                                      </p:cBhvr>
                                      <p:tavLst>
                                        <p:tav tm="0">
                                          <p:val>
                                            <p:strVal val="#ppt_y-#ppt_h*1.125000"/>
                                          </p:val>
                                        </p:tav>
                                        <p:tav tm="100000">
                                          <p:val>
                                            <p:strVal val="#ppt_y"/>
                                          </p:val>
                                        </p:tav>
                                      </p:tavLst>
                                    </p:anim>
                                    <p:animEffect transition="in" filter="wipe(down)">
                                      <p:cBhvr>
                                        <p:cTn id="18" dur="500"/>
                                        <p:tgtEl>
                                          <p:spTgt spid="4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p:tgtEl>
                                          <p:spTgt spid="47"/>
                                        </p:tgtEl>
                                        <p:attrNameLst>
                                          <p:attrName>ppt_y</p:attrName>
                                        </p:attrNameLst>
                                      </p:cBhvr>
                                      <p:tavLst>
                                        <p:tav tm="0">
                                          <p:val>
                                            <p:strVal val="#ppt_y+#ppt_h*1.125000"/>
                                          </p:val>
                                        </p:tav>
                                        <p:tav tm="100000">
                                          <p:val>
                                            <p:strVal val="#ppt_y"/>
                                          </p:val>
                                        </p:tav>
                                      </p:tavLst>
                                    </p:anim>
                                    <p:animEffect transition="in" filter="wipe(up)">
                                      <p:cBhvr>
                                        <p:cTn id="22" dur="500"/>
                                        <p:tgtEl>
                                          <p:spTgt spid="47"/>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left)">
                                      <p:cBhvr>
                                        <p:cTn id="26" dur="500"/>
                                        <p:tgtEl>
                                          <p:spTgt spid="50"/>
                                        </p:tgtEl>
                                      </p:cBhvr>
                                    </p:animEffect>
                                  </p:childTnLst>
                                </p:cTn>
                              </p:par>
                              <p:par>
                                <p:cTn id="27" presetID="22" presetClass="entr" presetSubtype="8"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1000"/>
                            </p:stCondLst>
                            <p:childTnLst>
                              <p:par>
                                <p:cTn id="31" presetID="12" presetClass="entr" presetSubtype="8"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p:tgtEl>
                                          <p:spTgt spid="48"/>
                                        </p:tgtEl>
                                        <p:attrNameLst>
                                          <p:attrName>ppt_x</p:attrName>
                                        </p:attrNameLst>
                                      </p:cBhvr>
                                      <p:tavLst>
                                        <p:tav tm="0">
                                          <p:val>
                                            <p:strVal val="#ppt_x-#ppt_w*1.125000"/>
                                          </p:val>
                                        </p:tav>
                                        <p:tav tm="100000">
                                          <p:val>
                                            <p:strVal val="#ppt_x"/>
                                          </p:val>
                                        </p:tav>
                                      </p:tavLst>
                                    </p:anim>
                                    <p:animEffect transition="in" filter="wipe(right)">
                                      <p:cBhvr>
                                        <p:cTn id="34" dur="500"/>
                                        <p:tgtEl>
                                          <p:spTgt spid="48"/>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additive="base">
                                        <p:cTn id="37" dur="500"/>
                                        <p:tgtEl>
                                          <p:spTgt spid="49"/>
                                        </p:tgtEl>
                                        <p:attrNameLst>
                                          <p:attrName>ppt_x</p:attrName>
                                        </p:attrNameLst>
                                      </p:cBhvr>
                                      <p:tavLst>
                                        <p:tav tm="0">
                                          <p:val>
                                            <p:strVal val="#ppt_x-#ppt_w*1.125000"/>
                                          </p:val>
                                        </p:tav>
                                        <p:tav tm="100000">
                                          <p:val>
                                            <p:strVal val="#ppt_x"/>
                                          </p:val>
                                        </p:tav>
                                      </p:tavLst>
                                    </p:anim>
                                    <p:animEffect transition="in" filter="wipe(right)">
                                      <p:cBhvr>
                                        <p:cTn id="3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0" grpId="0"/>
      <p:bldP spid="44" grpId="0" animBg="1"/>
      <p:bldP spid="47" grpId="0" animBg="1"/>
      <p:bldP spid="48" grpId="0" animBg="1"/>
      <p:bldP spid="49"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a16="http://schemas.microsoft.com/office/drawing/2014/main" id="{1980A167-C2C9-721E-ABCF-6D0AE4493BC2}"/>
              </a:ext>
            </a:extLst>
          </p:cNvPr>
          <p:cNvSpPr txBox="1"/>
          <p:nvPr/>
        </p:nvSpPr>
        <p:spPr>
          <a:xfrm>
            <a:off x="8803439" y="4041862"/>
            <a:ext cx="2338626" cy="646331"/>
          </a:xfrm>
          <a:prstGeom prst="rect">
            <a:avLst/>
          </a:prstGeom>
          <a:noFill/>
        </p:spPr>
        <p:txBody>
          <a:bodyPr wrap="square">
            <a:spAutoFit/>
          </a:bodyPr>
          <a:lstStyle/>
          <a:p>
            <a:r>
              <a:rPr lang="zh-CN" altLang="en-US" b="1" dirty="0">
                <a:solidFill>
                  <a:schemeClr val="accent1">
                    <a:lumMod val="75000"/>
                  </a:schemeClr>
                </a:solidFill>
              </a:rPr>
              <a:t>导致目标主机崩溃而无法对外提供服务</a:t>
            </a:r>
            <a:endParaRPr lang="en-US" altLang="zh-CN" b="1" dirty="0">
              <a:solidFill>
                <a:schemeClr val="accent1">
                  <a:lumMod val="75000"/>
                </a:schemeClr>
              </a:solidFill>
            </a:endParaRPr>
          </a:p>
        </p:txBody>
      </p:sp>
      <p:sp>
        <p:nvSpPr>
          <p:cNvPr id="15" name="文本框 14">
            <a:extLst>
              <a:ext uri="{FF2B5EF4-FFF2-40B4-BE49-F238E27FC236}">
                <a16:creationId xmlns:a16="http://schemas.microsoft.com/office/drawing/2014/main" id="{45D2DE69-FC37-C56A-9A5B-3AC865D43883}"/>
              </a:ext>
            </a:extLst>
          </p:cNvPr>
          <p:cNvSpPr txBox="1"/>
          <p:nvPr/>
        </p:nvSpPr>
        <p:spPr>
          <a:xfrm>
            <a:off x="4533362" y="2834921"/>
            <a:ext cx="1401203" cy="369332"/>
          </a:xfrm>
          <a:prstGeom prst="rect">
            <a:avLst/>
          </a:prstGeom>
          <a:noFill/>
        </p:spPr>
        <p:txBody>
          <a:bodyPr wrap="square" rtlCol="0">
            <a:spAutoFit/>
          </a:bodyPr>
          <a:lstStyle/>
          <a:p>
            <a:r>
              <a:rPr lang="zh-CN" altLang="en-US" b="1" dirty="0">
                <a:solidFill>
                  <a:schemeClr val="accent5"/>
                </a:solidFill>
              </a:rPr>
              <a:t>反射节点</a:t>
            </a:r>
          </a:p>
        </p:txBody>
      </p:sp>
      <p:sp>
        <p:nvSpPr>
          <p:cNvPr id="60" name="文本框 59">
            <a:extLst>
              <a:ext uri="{FF2B5EF4-FFF2-40B4-BE49-F238E27FC236}">
                <a16:creationId xmlns:a16="http://schemas.microsoft.com/office/drawing/2014/main" id="{CAE2F74F-9292-1240-9841-8A5125868E17}"/>
              </a:ext>
            </a:extLst>
          </p:cNvPr>
          <p:cNvSpPr txBox="1"/>
          <p:nvPr/>
        </p:nvSpPr>
        <p:spPr>
          <a:xfrm>
            <a:off x="4601380" y="5943350"/>
            <a:ext cx="1401203" cy="369332"/>
          </a:xfrm>
          <a:prstGeom prst="rect">
            <a:avLst/>
          </a:prstGeom>
          <a:noFill/>
        </p:spPr>
        <p:txBody>
          <a:bodyPr wrap="square" rtlCol="0">
            <a:spAutoFit/>
          </a:bodyPr>
          <a:lstStyle/>
          <a:p>
            <a:r>
              <a:rPr lang="zh-CN" altLang="en-US" b="1" dirty="0">
                <a:solidFill>
                  <a:schemeClr val="accent5"/>
                </a:solidFill>
              </a:rPr>
              <a:t>反射节点</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26" name="矩形 25">
            <a:extLst>
              <a:ext uri="{FF2B5EF4-FFF2-40B4-BE49-F238E27FC236}">
                <a16:creationId xmlns:a16="http://schemas.microsoft.com/office/drawing/2014/main" id="{3561113A-62D4-929E-6F5A-041692E0B760}"/>
              </a:ext>
            </a:extLst>
          </p:cNvPr>
          <p:cNvSpPr/>
          <p:nvPr/>
        </p:nvSpPr>
        <p:spPr>
          <a:xfrm>
            <a:off x="4597888"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37" name="文本框 36">
            <a:extLst>
              <a:ext uri="{FF2B5EF4-FFF2-40B4-BE49-F238E27FC236}">
                <a16:creationId xmlns:a16="http://schemas.microsoft.com/office/drawing/2014/main" id="{600339F3-61B7-8162-370A-C3A81C2C0898}"/>
              </a:ext>
            </a:extLst>
          </p:cNvPr>
          <p:cNvSpPr txBox="1"/>
          <p:nvPr/>
        </p:nvSpPr>
        <p:spPr>
          <a:xfrm>
            <a:off x="2476307" y="2094939"/>
            <a:ext cx="7239385" cy="461665"/>
          </a:xfrm>
          <a:prstGeom prst="rect">
            <a:avLst/>
          </a:prstGeom>
          <a:noFill/>
        </p:spPr>
        <p:txBody>
          <a:bodyPr wrap="square" rtlCol="0">
            <a:spAutoFit/>
          </a:bodyPr>
          <a:lstStyle/>
          <a:p>
            <a:pPr algn="ctr"/>
            <a:r>
              <a:rPr lang="zh-CN" altLang="en-US" sz="2400" b="1" dirty="0">
                <a:solidFill>
                  <a:schemeClr val="accent3">
                    <a:lumMod val="75000"/>
                  </a:schemeClr>
                </a:solidFill>
              </a:rPr>
              <a:t>反射攻击（例如</a:t>
            </a:r>
            <a:r>
              <a:rPr lang="en-US" altLang="zh-CN" sz="2400" b="1" dirty="0">
                <a:solidFill>
                  <a:schemeClr val="accent3">
                    <a:lumMod val="75000"/>
                  </a:schemeClr>
                </a:solidFill>
              </a:rPr>
              <a:t>Smurf</a:t>
            </a:r>
            <a:r>
              <a:rPr lang="zh-CN" altLang="en-US" sz="2400" b="1" dirty="0">
                <a:solidFill>
                  <a:schemeClr val="accent3">
                    <a:lumMod val="75000"/>
                  </a:schemeClr>
                </a:solidFill>
              </a:rPr>
              <a:t>攻击）</a:t>
            </a:r>
          </a:p>
        </p:txBody>
      </p:sp>
      <p:grpSp>
        <p:nvGrpSpPr>
          <p:cNvPr id="16" name="组合 15">
            <a:extLst>
              <a:ext uri="{FF2B5EF4-FFF2-40B4-BE49-F238E27FC236}">
                <a16:creationId xmlns:a16="http://schemas.microsoft.com/office/drawing/2014/main" id="{E4CFDC4E-1EF5-08A4-19EE-6EA743B3783C}"/>
              </a:ext>
            </a:extLst>
          </p:cNvPr>
          <p:cNvGrpSpPr/>
          <p:nvPr/>
        </p:nvGrpSpPr>
        <p:grpSpPr>
          <a:xfrm>
            <a:off x="2618898" y="2602653"/>
            <a:ext cx="6123242" cy="3788149"/>
            <a:chOff x="1461099" y="2621598"/>
            <a:chExt cx="6123242" cy="3788149"/>
          </a:xfrm>
        </p:grpSpPr>
        <p:cxnSp>
          <p:nvCxnSpPr>
            <p:cNvPr id="12" name="直接连接符 11">
              <a:extLst>
                <a:ext uri="{FF2B5EF4-FFF2-40B4-BE49-F238E27FC236}">
                  <a16:creationId xmlns:a16="http://schemas.microsoft.com/office/drawing/2014/main" id="{3AEFCF1D-1840-D336-4393-2F5FA192FE89}"/>
                </a:ext>
              </a:extLst>
            </p:cNvPr>
            <p:cNvCxnSpPr>
              <a:cxnSpLocks/>
            </p:cNvCxnSpPr>
            <p:nvPr/>
          </p:nvCxnSpPr>
          <p:spPr>
            <a:xfrm flipH="1">
              <a:off x="4987703" y="3352708"/>
              <a:ext cx="1" cy="28573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7C88ADA-57A8-7E69-F88B-973A0F14454B}"/>
                </a:ext>
              </a:extLst>
            </p:cNvPr>
            <p:cNvCxnSpPr>
              <a:cxnSpLocks/>
            </p:cNvCxnSpPr>
            <p:nvPr/>
          </p:nvCxnSpPr>
          <p:spPr>
            <a:xfrm flipH="1">
              <a:off x="2916047" y="4554686"/>
              <a:ext cx="43966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F587E049-C2B9-C190-C5AF-55E4AE1F7F2D}"/>
                </a:ext>
              </a:extLst>
            </p:cNvPr>
            <p:cNvSpPr txBox="1"/>
            <p:nvPr/>
          </p:nvSpPr>
          <p:spPr>
            <a:xfrm>
              <a:off x="1461099" y="4320342"/>
              <a:ext cx="935167" cy="369332"/>
            </a:xfrm>
            <a:prstGeom prst="rect">
              <a:avLst/>
            </a:prstGeom>
            <a:noFill/>
          </p:spPr>
          <p:txBody>
            <a:bodyPr wrap="square" rtlCol="0">
              <a:spAutoFit/>
            </a:bodyPr>
            <a:lstStyle/>
            <a:p>
              <a:pPr algn="ctr"/>
              <a:r>
                <a:rPr lang="zh-CN" altLang="en-US" b="1" dirty="0">
                  <a:latin typeface="+mn-ea"/>
                </a:rPr>
                <a:t>攻击者</a:t>
              </a:r>
            </a:p>
          </p:txBody>
        </p:sp>
        <p:pic>
          <p:nvPicPr>
            <p:cNvPr id="145" name="图形 144">
              <a:extLst>
                <a:ext uri="{FF2B5EF4-FFF2-40B4-BE49-F238E27FC236}">
                  <a16:creationId xmlns:a16="http://schemas.microsoft.com/office/drawing/2014/main" id="{5C528CAD-A95B-D5F9-2F97-218D781C67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6950" y="4212766"/>
              <a:ext cx="605813" cy="605813"/>
            </a:xfrm>
            <a:prstGeom prst="rect">
              <a:avLst/>
            </a:prstGeom>
          </p:spPr>
        </p:pic>
        <p:sp>
          <p:nvSpPr>
            <p:cNvPr id="146" name="文本框 145">
              <a:extLst>
                <a:ext uri="{FF2B5EF4-FFF2-40B4-BE49-F238E27FC236}">
                  <a16:creationId xmlns:a16="http://schemas.microsoft.com/office/drawing/2014/main" id="{87AC9C1A-95B1-18BF-6D45-17278EE68C40}"/>
                </a:ext>
              </a:extLst>
            </p:cNvPr>
            <p:cNvSpPr txBox="1"/>
            <p:nvPr/>
          </p:nvSpPr>
          <p:spPr>
            <a:xfrm>
              <a:off x="3989782" y="4818579"/>
              <a:ext cx="965499" cy="369332"/>
            </a:xfrm>
            <a:prstGeom prst="rect">
              <a:avLst/>
            </a:prstGeom>
            <a:noFill/>
          </p:spPr>
          <p:txBody>
            <a:bodyPr wrap="square" rtlCol="0">
              <a:spAutoFit/>
            </a:bodyPr>
            <a:lstStyle/>
            <a:p>
              <a:pPr algn="ctr"/>
              <a:r>
                <a:rPr lang="zh-CN" altLang="en-US" b="1" dirty="0">
                  <a:latin typeface="+mn-ea"/>
                </a:rPr>
                <a:t>交换机</a:t>
              </a:r>
            </a:p>
          </p:txBody>
        </p:sp>
        <p:grpSp>
          <p:nvGrpSpPr>
            <p:cNvPr id="9" name="组合 8">
              <a:extLst>
                <a:ext uri="{FF2B5EF4-FFF2-40B4-BE49-F238E27FC236}">
                  <a16:creationId xmlns:a16="http://schemas.microsoft.com/office/drawing/2014/main" id="{B709EB3B-B887-D5C1-7B10-3B25E6CD9D40}"/>
                </a:ext>
              </a:extLst>
            </p:cNvPr>
            <p:cNvGrpSpPr/>
            <p:nvPr/>
          </p:nvGrpSpPr>
          <p:grpSpPr>
            <a:xfrm>
              <a:off x="2395373" y="4018418"/>
              <a:ext cx="755893" cy="731110"/>
              <a:chOff x="2395373" y="4018418"/>
              <a:chExt cx="755893" cy="731110"/>
            </a:xfrm>
          </p:grpSpPr>
          <p:pic>
            <p:nvPicPr>
              <p:cNvPr id="143" name="图形 142">
                <a:extLst>
                  <a:ext uri="{FF2B5EF4-FFF2-40B4-BE49-F238E27FC236}">
                    <a16:creationId xmlns:a16="http://schemas.microsoft.com/office/drawing/2014/main" id="{6693DEAD-C6E6-4C78-2293-393A1A342C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5373" y="4018418"/>
                <a:ext cx="755893" cy="731110"/>
              </a:xfrm>
              <a:prstGeom prst="rect">
                <a:avLst/>
              </a:prstGeom>
            </p:spPr>
          </p:pic>
          <p:sp>
            <p:nvSpPr>
              <p:cNvPr id="129" name="文本框 128">
                <a:extLst>
                  <a:ext uri="{FF2B5EF4-FFF2-40B4-BE49-F238E27FC236}">
                    <a16:creationId xmlns:a16="http://schemas.microsoft.com/office/drawing/2014/main" id="{8428826E-BB06-A469-BDB2-C005D79B8D24}"/>
                  </a:ext>
                </a:extLst>
              </p:cNvPr>
              <p:cNvSpPr txBox="1"/>
              <p:nvPr/>
            </p:nvSpPr>
            <p:spPr>
              <a:xfrm>
                <a:off x="2757655" y="4094321"/>
                <a:ext cx="316784" cy="369332"/>
              </a:xfrm>
              <a:prstGeom prst="rect">
                <a:avLst/>
              </a:prstGeom>
              <a:noFill/>
            </p:spPr>
            <p:txBody>
              <a:bodyPr wrap="square" rtlCol="0">
                <a:spAutoFit/>
              </a:bodyPr>
              <a:lstStyle/>
              <a:p>
                <a:pPr algn="ctr"/>
                <a:r>
                  <a:rPr lang="en-US" altLang="zh-CN" b="1" dirty="0">
                    <a:solidFill>
                      <a:schemeClr val="bg1"/>
                    </a:solidFill>
                    <a:latin typeface="+mn-ea"/>
                  </a:rPr>
                  <a:t>A</a:t>
                </a:r>
                <a:endParaRPr lang="zh-CN" altLang="en-US" b="1" dirty="0">
                  <a:solidFill>
                    <a:schemeClr val="bg1"/>
                  </a:solidFill>
                  <a:latin typeface="+mn-ea"/>
                </a:endParaRPr>
              </a:p>
            </p:txBody>
          </p:sp>
        </p:grpSp>
        <p:grpSp>
          <p:nvGrpSpPr>
            <p:cNvPr id="6" name="组合 5">
              <a:extLst>
                <a:ext uri="{FF2B5EF4-FFF2-40B4-BE49-F238E27FC236}">
                  <a16:creationId xmlns:a16="http://schemas.microsoft.com/office/drawing/2014/main" id="{08CC78C3-8CF8-F8EB-4413-89C249206E74}"/>
                </a:ext>
              </a:extLst>
            </p:cNvPr>
            <p:cNvGrpSpPr/>
            <p:nvPr/>
          </p:nvGrpSpPr>
          <p:grpSpPr>
            <a:xfrm>
              <a:off x="4592355" y="2621598"/>
              <a:ext cx="755893" cy="731110"/>
              <a:chOff x="7802053" y="3227423"/>
              <a:chExt cx="755893" cy="731110"/>
            </a:xfrm>
          </p:grpSpPr>
          <p:pic>
            <p:nvPicPr>
              <p:cNvPr id="151" name="图形 150">
                <a:extLst>
                  <a:ext uri="{FF2B5EF4-FFF2-40B4-BE49-F238E27FC236}">
                    <a16:creationId xmlns:a16="http://schemas.microsoft.com/office/drawing/2014/main" id="{7FA95FF0-23A7-88FB-E1D1-FAD3578A1E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053" y="3227423"/>
                <a:ext cx="755893" cy="731110"/>
              </a:xfrm>
              <a:prstGeom prst="rect">
                <a:avLst/>
              </a:prstGeom>
            </p:spPr>
          </p:pic>
          <p:sp>
            <p:nvSpPr>
              <p:cNvPr id="130" name="文本框 129">
                <a:extLst>
                  <a:ext uri="{FF2B5EF4-FFF2-40B4-BE49-F238E27FC236}">
                    <a16:creationId xmlns:a16="http://schemas.microsoft.com/office/drawing/2014/main" id="{67A7F5EE-F5ED-9535-8871-507C1B104D2E}"/>
                  </a:ext>
                </a:extLst>
              </p:cNvPr>
              <p:cNvSpPr txBox="1"/>
              <p:nvPr/>
            </p:nvSpPr>
            <p:spPr>
              <a:xfrm>
                <a:off x="8134997" y="3301123"/>
                <a:ext cx="316784" cy="369332"/>
              </a:xfrm>
              <a:prstGeom prst="rect">
                <a:avLst/>
              </a:prstGeom>
              <a:noFill/>
            </p:spPr>
            <p:txBody>
              <a:bodyPr wrap="square" rtlCol="0">
                <a:spAutoFit/>
              </a:bodyPr>
              <a:lstStyle/>
              <a:p>
                <a:pPr algn="ctr"/>
                <a:r>
                  <a:rPr lang="en-US" altLang="zh-CN" b="1" dirty="0">
                    <a:solidFill>
                      <a:schemeClr val="bg1"/>
                    </a:solidFill>
                    <a:latin typeface="+mn-ea"/>
                  </a:rPr>
                  <a:t>B</a:t>
                </a:r>
                <a:endParaRPr lang="zh-CN" altLang="en-US" b="1" dirty="0">
                  <a:solidFill>
                    <a:schemeClr val="bg1"/>
                  </a:solidFill>
                  <a:latin typeface="+mn-ea"/>
                </a:endParaRPr>
              </a:p>
            </p:txBody>
          </p:sp>
        </p:grpSp>
        <p:grpSp>
          <p:nvGrpSpPr>
            <p:cNvPr id="7" name="组合 6">
              <a:extLst>
                <a:ext uri="{FF2B5EF4-FFF2-40B4-BE49-F238E27FC236}">
                  <a16:creationId xmlns:a16="http://schemas.microsoft.com/office/drawing/2014/main" id="{381C647B-D0E1-BE39-BE6F-C09E1E7888C7}"/>
                </a:ext>
              </a:extLst>
            </p:cNvPr>
            <p:cNvGrpSpPr/>
            <p:nvPr/>
          </p:nvGrpSpPr>
          <p:grpSpPr>
            <a:xfrm>
              <a:off x="6828448" y="4018418"/>
              <a:ext cx="755893" cy="731110"/>
              <a:chOff x="7802052" y="5074936"/>
              <a:chExt cx="755893" cy="731110"/>
            </a:xfrm>
          </p:grpSpPr>
          <p:pic>
            <p:nvPicPr>
              <p:cNvPr id="152" name="图形 151">
                <a:extLst>
                  <a:ext uri="{FF2B5EF4-FFF2-40B4-BE49-F238E27FC236}">
                    <a16:creationId xmlns:a16="http://schemas.microsoft.com/office/drawing/2014/main" id="{93838D5A-5BD9-A695-E1C3-27FF4E700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052" y="5074936"/>
                <a:ext cx="755893" cy="731110"/>
              </a:xfrm>
              <a:prstGeom prst="rect">
                <a:avLst/>
              </a:prstGeom>
            </p:spPr>
          </p:pic>
          <p:sp>
            <p:nvSpPr>
              <p:cNvPr id="135" name="文本框 134">
                <a:extLst>
                  <a:ext uri="{FF2B5EF4-FFF2-40B4-BE49-F238E27FC236}">
                    <a16:creationId xmlns:a16="http://schemas.microsoft.com/office/drawing/2014/main" id="{307D4AAC-8122-E070-01B9-C7E504774A9D}"/>
                  </a:ext>
                </a:extLst>
              </p:cNvPr>
              <p:cNvSpPr txBox="1"/>
              <p:nvPr/>
            </p:nvSpPr>
            <p:spPr>
              <a:xfrm>
                <a:off x="8134997" y="5150839"/>
                <a:ext cx="316784" cy="369332"/>
              </a:xfrm>
              <a:prstGeom prst="rect">
                <a:avLst/>
              </a:prstGeom>
              <a:noFill/>
            </p:spPr>
            <p:txBody>
              <a:bodyPr wrap="square" rtlCol="0">
                <a:spAutoFit/>
              </a:bodyPr>
              <a:lstStyle/>
              <a:p>
                <a:pPr algn="ctr"/>
                <a:r>
                  <a:rPr lang="en-US" altLang="zh-CN" b="1" dirty="0">
                    <a:solidFill>
                      <a:schemeClr val="bg1"/>
                    </a:solidFill>
                    <a:latin typeface="+mn-ea"/>
                  </a:rPr>
                  <a:t>C</a:t>
                </a:r>
                <a:endParaRPr lang="zh-CN" altLang="en-US" b="1" dirty="0">
                  <a:solidFill>
                    <a:schemeClr val="bg1"/>
                  </a:solidFill>
                  <a:latin typeface="+mn-ea"/>
                </a:endParaRPr>
              </a:p>
            </p:txBody>
          </p:sp>
        </p:grpSp>
        <p:grpSp>
          <p:nvGrpSpPr>
            <p:cNvPr id="160" name="组合 159">
              <a:extLst>
                <a:ext uri="{FF2B5EF4-FFF2-40B4-BE49-F238E27FC236}">
                  <a16:creationId xmlns:a16="http://schemas.microsoft.com/office/drawing/2014/main" id="{D9EC85E0-AEA5-6D1B-E73D-4F41A9C55903}"/>
                </a:ext>
              </a:extLst>
            </p:cNvPr>
            <p:cNvGrpSpPr/>
            <p:nvPr/>
          </p:nvGrpSpPr>
          <p:grpSpPr>
            <a:xfrm>
              <a:off x="4486190" y="5678637"/>
              <a:ext cx="755893" cy="731110"/>
              <a:chOff x="7802052" y="5074936"/>
              <a:chExt cx="755893" cy="731110"/>
            </a:xfrm>
          </p:grpSpPr>
          <p:pic>
            <p:nvPicPr>
              <p:cNvPr id="161" name="图形 160">
                <a:extLst>
                  <a:ext uri="{FF2B5EF4-FFF2-40B4-BE49-F238E27FC236}">
                    <a16:creationId xmlns:a16="http://schemas.microsoft.com/office/drawing/2014/main" id="{ACC1A2AF-5042-BB44-1D14-EF1FF8E2FE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052" y="5074936"/>
                <a:ext cx="755893" cy="731110"/>
              </a:xfrm>
              <a:prstGeom prst="rect">
                <a:avLst/>
              </a:prstGeom>
            </p:spPr>
          </p:pic>
          <p:sp>
            <p:nvSpPr>
              <p:cNvPr id="162" name="文本框 161">
                <a:extLst>
                  <a:ext uri="{FF2B5EF4-FFF2-40B4-BE49-F238E27FC236}">
                    <a16:creationId xmlns:a16="http://schemas.microsoft.com/office/drawing/2014/main" id="{30875DBA-C918-4B9C-BF9B-1518AE139D96}"/>
                  </a:ext>
                </a:extLst>
              </p:cNvPr>
              <p:cNvSpPr txBox="1"/>
              <p:nvPr/>
            </p:nvSpPr>
            <p:spPr>
              <a:xfrm>
                <a:off x="8134997" y="5150839"/>
                <a:ext cx="316784" cy="369332"/>
              </a:xfrm>
              <a:prstGeom prst="rect">
                <a:avLst/>
              </a:prstGeom>
              <a:noFill/>
            </p:spPr>
            <p:txBody>
              <a:bodyPr wrap="square" rtlCol="0">
                <a:spAutoFit/>
              </a:bodyPr>
              <a:lstStyle/>
              <a:p>
                <a:pPr algn="ctr"/>
                <a:r>
                  <a:rPr lang="en-US" altLang="zh-CN" b="1" dirty="0">
                    <a:solidFill>
                      <a:schemeClr val="bg1"/>
                    </a:solidFill>
                    <a:latin typeface="+mn-ea"/>
                  </a:rPr>
                  <a:t>D</a:t>
                </a:r>
                <a:endParaRPr lang="zh-CN" altLang="en-US" b="1" dirty="0">
                  <a:solidFill>
                    <a:schemeClr val="bg1"/>
                  </a:solidFill>
                  <a:latin typeface="+mn-ea"/>
                </a:endParaRPr>
              </a:p>
            </p:txBody>
          </p:sp>
        </p:grpSp>
      </p:grpSp>
      <p:sp>
        <p:nvSpPr>
          <p:cNvPr id="44" name="标注: 右箭头 43">
            <a:extLst>
              <a:ext uri="{FF2B5EF4-FFF2-40B4-BE49-F238E27FC236}">
                <a16:creationId xmlns:a16="http://schemas.microsoft.com/office/drawing/2014/main" id="{608B593C-70FE-DECE-BF97-8C8566239904}"/>
              </a:ext>
            </a:extLst>
          </p:cNvPr>
          <p:cNvSpPr/>
          <p:nvPr/>
        </p:nvSpPr>
        <p:spPr>
          <a:xfrm rot="5400000">
            <a:off x="6100405" y="3609060"/>
            <a:ext cx="999117" cy="284206"/>
          </a:xfrm>
          <a:prstGeom prst="rightArrowCallout">
            <a:avLst>
              <a:gd name="adj1" fmla="val 25000"/>
              <a:gd name="adj2" fmla="val 25000"/>
              <a:gd name="adj3" fmla="val 25000"/>
              <a:gd name="adj4" fmla="val 816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 name="标注: 右箭头 46">
            <a:extLst>
              <a:ext uri="{FF2B5EF4-FFF2-40B4-BE49-F238E27FC236}">
                <a16:creationId xmlns:a16="http://schemas.microsoft.com/office/drawing/2014/main" id="{52140A63-46DA-1A2E-38C6-BD6180D6DB22}"/>
              </a:ext>
            </a:extLst>
          </p:cNvPr>
          <p:cNvSpPr/>
          <p:nvPr/>
        </p:nvSpPr>
        <p:spPr>
          <a:xfrm rot="16200000">
            <a:off x="6095354" y="5096186"/>
            <a:ext cx="999117" cy="284206"/>
          </a:xfrm>
          <a:prstGeom prst="rightArrowCallout">
            <a:avLst>
              <a:gd name="adj1" fmla="val 25000"/>
              <a:gd name="adj2" fmla="val 25000"/>
              <a:gd name="adj3" fmla="val 25000"/>
              <a:gd name="adj4" fmla="val 816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48" name="标注: 右箭头 47">
            <a:extLst>
              <a:ext uri="{FF2B5EF4-FFF2-40B4-BE49-F238E27FC236}">
                <a16:creationId xmlns:a16="http://schemas.microsoft.com/office/drawing/2014/main" id="{EB9FF607-7EBF-5308-2AF3-A6744E32AC1A}"/>
              </a:ext>
            </a:extLst>
          </p:cNvPr>
          <p:cNvSpPr/>
          <p:nvPr/>
        </p:nvSpPr>
        <p:spPr>
          <a:xfrm>
            <a:off x="6952075" y="4159141"/>
            <a:ext cx="999117" cy="284206"/>
          </a:xfrm>
          <a:prstGeom prst="rightArrowCallout">
            <a:avLst>
              <a:gd name="adj1" fmla="val 25000"/>
              <a:gd name="adj2" fmla="val 25000"/>
              <a:gd name="adj3" fmla="val 25000"/>
              <a:gd name="adj4" fmla="val 816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标注: 右箭头 48">
            <a:extLst>
              <a:ext uri="{FF2B5EF4-FFF2-40B4-BE49-F238E27FC236}">
                <a16:creationId xmlns:a16="http://schemas.microsoft.com/office/drawing/2014/main" id="{9FF627FF-4189-F386-B5F0-393A48E8CF86}"/>
              </a:ext>
            </a:extLst>
          </p:cNvPr>
          <p:cNvSpPr/>
          <p:nvPr/>
        </p:nvSpPr>
        <p:spPr>
          <a:xfrm>
            <a:off x="6952075" y="4621004"/>
            <a:ext cx="999117" cy="284206"/>
          </a:xfrm>
          <a:prstGeom prst="rightArrowCallout">
            <a:avLst>
              <a:gd name="adj1" fmla="val 25000"/>
              <a:gd name="adj2" fmla="val 25000"/>
              <a:gd name="adj3" fmla="val 25000"/>
              <a:gd name="adj4" fmla="val 816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BC47751-C23D-F2D0-79C7-8F0B4DB833F1}"/>
              </a:ext>
            </a:extLst>
          </p:cNvPr>
          <p:cNvSpPr/>
          <p:nvPr/>
        </p:nvSpPr>
        <p:spPr>
          <a:xfrm>
            <a:off x="8182087" y="2171836"/>
            <a:ext cx="3468121" cy="1243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         反射攻击具有放大攻击流量的功能，网络中的主机越多，这种放大效果越好。</a:t>
            </a:r>
            <a:endParaRPr lang="en-US" altLang="zh-CN" b="1" dirty="0"/>
          </a:p>
        </p:txBody>
      </p:sp>
      <p:sp>
        <p:nvSpPr>
          <p:cNvPr id="62" name="文本框 61">
            <a:extLst>
              <a:ext uri="{FF2B5EF4-FFF2-40B4-BE49-F238E27FC236}">
                <a16:creationId xmlns:a16="http://schemas.microsoft.com/office/drawing/2014/main" id="{C56FFB19-96B1-1D45-2A3C-81196CADB606}"/>
              </a:ext>
            </a:extLst>
          </p:cNvPr>
          <p:cNvSpPr txBox="1"/>
          <p:nvPr/>
        </p:nvSpPr>
        <p:spPr>
          <a:xfrm>
            <a:off x="8803438" y="4720489"/>
            <a:ext cx="2544331" cy="369332"/>
          </a:xfrm>
          <a:prstGeom prst="rect">
            <a:avLst/>
          </a:prstGeom>
          <a:noFill/>
        </p:spPr>
        <p:txBody>
          <a:bodyPr wrap="square">
            <a:spAutoFit/>
          </a:bodyPr>
          <a:lstStyle/>
          <a:p>
            <a:r>
              <a:rPr lang="zh-CN" altLang="en-US" b="1" dirty="0">
                <a:solidFill>
                  <a:schemeClr val="accent1">
                    <a:lumMod val="75000"/>
                  </a:schemeClr>
                </a:solidFill>
              </a:rPr>
              <a:t>还有可能导致网络拥塞</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241731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ppt_x</p:attrName>
                                        </p:attrNameLst>
                                      </p:cBhvr>
                                      <p:tavLst>
                                        <p:tav tm="0">
                                          <p:val>
                                            <p:strVal val="#ppt_x-#ppt_w*1.125000"/>
                                          </p:val>
                                        </p:tav>
                                        <p:tav tm="100000">
                                          <p:val>
                                            <p:strVal val="#ppt_x"/>
                                          </p:val>
                                        </p:tav>
                                      </p:tavLst>
                                    </p:anim>
                                    <p:animEffect transition="in" filter="wipe(right)">
                                      <p:cBhvr>
                                        <p:cTn id="8" dur="500"/>
                                        <p:tgtEl>
                                          <p:spTgt spid="6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p:tgtEl>
                                          <p:spTgt spid="62"/>
                                        </p:tgtEl>
                                        <p:attrNameLst>
                                          <p:attrName>ppt_x</p:attrName>
                                        </p:attrNameLst>
                                      </p:cBhvr>
                                      <p:tavLst>
                                        <p:tav tm="0">
                                          <p:val>
                                            <p:strVal val="#ppt_x-#ppt_w*1.125000"/>
                                          </p:val>
                                        </p:tav>
                                        <p:tav tm="100000">
                                          <p:val>
                                            <p:strVal val="#ppt_x"/>
                                          </p:val>
                                        </p:tav>
                                      </p:tavLst>
                                    </p:anim>
                                    <p:animEffect transition="in" filter="wipe(right)">
                                      <p:cBhvr>
                                        <p:cTn id="14" dur="5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ppt_x</p:attrName>
                                        </p:attrNameLst>
                                      </p:cBhvr>
                                      <p:tavLst>
                                        <p:tav tm="0">
                                          <p:val>
                                            <p:strVal val="#ppt_x-#ppt_w*1.125000"/>
                                          </p:val>
                                        </p:tav>
                                        <p:tav tm="100000">
                                          <p:val>
                                            <p:strVal val="#ppt_x"/>
                                          </p:val>
                                        </p:tav>
                                      </p:tavLst>
                                    </p:anim>
                                    <p:animEffect transition="in" filter="wipe(righ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 grpId="0" animBg="1"/>
      <p:bldP spid="62"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26" name="矩形 25">
            <a:extLst>
              <a:ext uri="{FF2B5EF4-FFF2-40B4-BE49-F238E27FC236}">
                <a16:creationId xmlns:a16="http://schemas.microsoft.com/office/drawing/2014/main" id="{3561113A-62D4-929E-6F5A-041692E0B760}"/>
              </a:ext>
            </a:extLst>
          </p:cNvPr>
          <p:cNvSpPr/>
          <p:nvPr/>
        </p:nvSpPr>
        <p:spPr>
          <a:xfrm>
            <a:off x="4597888"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grpSp>
        <p:nvGrpSpPr>
          <p:cNvPr id="20" name="组合 19">
            <a:extLst>
              <a:ext uri="{FF2B5EF4-FFF2-40B4-BE49-F238E27FC236}">
                <a16:creationId xmlns:a16="http://schemas.microsoft.com/office/drawing/2014/main" id="{D7DD06AB-082F-6017-24FA-552E51C8E969}"/>
              </a:ext>
            </a:extLst>
          </p:cNvPr>
          <p:cNvGrpSpPr/>
          <p:nvPr/>
        </p:nvGrpSpPr>
        <p:grpSpPr>
          <a:xfrm>
            <a:off x="4754003" y="1893185"/>
            <a:ext cx="2683994" cy="1224985"/>
            <a:chOff x="4754003" y="1893185"/>
            <a:chExt cx="2683994" cy="1224985"/>
          </a:xfrm>
        </p:grpSpPr>
        <p:sp>
          <p:nvSpPr>
            <p:cNvPr id="10" name="文本框 9">
              <a:extLst>
                <a:ext uri="{FF2B5EF4-FFF2-40B4-BE49-F238E27FC236}">
                  <a16:creationId xmlns:a16="http://schemas.microsoft.com/office/drawing/2014/main" id="{40A833EE-916E-9528-DD8A-5388361176E6}"/>
                </a:ext>
              </a:extLst>
            </p:cNvPr>
            <p:cNvSpPr txBox="1"/>
            <p:nvPr/>
          </p:nvSpPr>
          <p:spPr>
            <a:xfrm>
              <a:off x="4754003" y="2471839"/>
              <a:ext cx="2683994" cy="646331"/>
            </a:xfrm>
            <a:prstGeom prst="rect">
              <a:avLst/>
            </a:prstGeom>
            <a:noFill/>
          </p:spPr>
          <p:txBody>
            <a:bodyPr wrap="square" rtlCol="0">
              <a:spAutoFit/>
            </a:bodyPr>
            <a:lstStyle/>
            <a:p>
              <a:pPr algn="ctr"/>
              <a:r>
                <a:rPr lang="zh-CN" altLang="en-US" b="1" dirty="0"/>
                <a:t>攻击者向目标主机</a:t>
              </a:r>
              <a:endParaRPr lang="en-US" altLang="zh-CN" b="1" dirty="0"/>
            </a:p>
            <a:p>
              <a:pPr algn="ctr"/>
              <a:r>
                <a:rPr lang="zh-CN" altLang="en-US" b="1" dirty="0"/>
                <a:t>发送大量的分组</a:t>
              </a:r>
            </a:p>
          </p:txBody>
        </p:sp>
        <p:cxnSp>
          <p:nvCxnSpPr>
            <p:cNvPr id="13" name="直接箭头连接符 12">
              <a:extLst>
                <a:ext uri="{FF2B5EF4-FFF2-40B4-BE49-F238E27FC236}">
                  <a16:creationId xmlns:a16="http://schemas.microsoft.com/office/drawing/2014/main" id="{31F79CCD-F102-0015-6F76-A37046DB4155}"/>
                </a:ext>
              </a:extLst>
            </p:cNvPr>
            <p:cNvCxnSpPr>
              <a:cxnSpLocks/>
            </p:cNvCxnSpPr>
            <p:nvPr/>
          </p:nvCxnSpPr>
          <p:spPr>
            <a:xfrm flipH="1">
              <a:off x="6093807" y="1893185"/>
              <a:ext cx="2" cy="5786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5B5223E4-D870-BCDB-26F6-607A83FCB3DB}"/>
              </a:ext>
            </a:extLst>
          </p:cNvPr>
          <p:cNvGrpSpPr/>
          <p:nvPr/>
        </p:nvGrpSpPr>
        <p:grpSpPr>
          <a:xfrm>
            <a:off x="4754003" y="3118170"/>
            <a:ext cx="2683994" cy="1292662"/>
            <a:chOff x="4754003" y="3118170"/>
            <a:chExt cx="2683994" cy="1292662"/>
          </a:xfrm>
        </p:grpSpPr>
        <p:sp>
          <p:nvSpPr>
            <p:cNvPr id="40" name="文本框 39">
              <a:extLst>
                <a:ext uri="{FF2B5EF4-FFF2-40B4-BE49-F238E27FC236}">
                  <a16:creationId xmlns:a16="http://schemas.microsoft.com/office/drawing/2014/main" id="{97D1773B-A160-C6D3-E2CE-19850B787DC1}"/>
                </a:ext>
              </a:extLst>
            </p:cNvPr>
            <p:cNvSpPr txBox="1"/>
            <p:nvPr/>
          </p:nvSpPr>
          <p:spPr>
            <a:xfrm>
              <a:off x="4754003" y="3764501"/>
              <a:ext cx="2683994" cy="646331"/>
            </a:xfrm>
            <a:prstGeom prst="rect">
              <a:avLst/>
            </a:prstGeom>
            <a:noFill/>
          </p:spPr>
          <p:txBody>
            <a:bodyPr wrap="square" rtlCol="0">
              <a:spAutoFit/>
            </a:bodyPr>
            <a:lstStyle/>
            <a:p>
              <a:pPr algn="ctr"/>
              <a:r>
                <a:rPr lang="zh-CN" altLang="en-US" b="1" dirty="0"/>
                <a:t>仅靠一个攻击源</a:t>
              </a:r>
              <a:br>
                <a:rPr lang="en-US" altLang="zh-CN" b="1" dirty="0"/>
              </a:br>
              <a:r>
                <a:rPr lang="zh-CN" altLang="en-US" b="1" dirty="0"/>
                <a:t>很难达到效果</a:t>
              </a:r>
            </a:p>
          </p:txBody>
        </p:sp>
        <p:cxnSp>
          <p:nvCxnSpPr>
            <p:cNvPr id="41" name="直接箭头连接符 40">
              <a:extLst>
                <a:ext uri="{FF2B5EF4-FFF2-40B4-BE49-F238E27FC236}">
                  <a16:creationId xmlns:a16="http://schemas.microsoft.com/office/drawing/2014/main" id="{D42320EC-0916-F43E-7E62-905D15218E0C}"/>
                </a:ext>
              </a:extLst>
            </p:cNvPr>
            <p:cNvCxnSpPr>
              <a:cxnSpLocks/>
            </p:cNvCxnSpPr>
            <p:nvPr/>
          </p:nvCxnSpPr>
          <p:spPr>
            <a:xfrm flipH="1">
              <a:off x="6093805" y="3118170"/>
              <a:ext cx="2" cy="5786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矩形 50">
            <a:extLst>
              <a:ext uri="{FF2B5EF4-FFF2-40B4-BE49-F238E27FC236}">
                <a16:creationId xmlns:a16="http://schemas.microsoft.com/office/drawing/2014/main" id="{7499B448-B830-3D78-5A52-F6A8C05B6A4E}"/>
              </a:ext>
            </a:extLst>
          </p:cNvPr>
          <p:cNvSpPr/>
          <p:nvPr/>
        </p:nvSpPr>
        <p:spPr>
          <a:xfrm>
            <a:off x="8155345"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cxnSp>
        <p:nvCxnSpPr>
          <p:cNvPr id="19" name="连接符: 肘形 18">
            <a:extLst>
              <a:ext uri="{FF2B5EF4-FFF2-40B4-BE49-F238E27FC236}">
                <a16:creationId xmlns:a16="http://schemas.microsoft.com/office/drawing/2014/main" id="{508CA2BB-4645-B190-C0BE-9B6F83D3621E}"/>
              </a:ext>
            </a:extLst>
          </p:cNvPr>
          <p:cNvCxnSpPr>
            <a:endCxn id="51" idx="2"/>
          </p:cNvCxnSpPr>
          <p:nvPr/>
        </p:nvCxnSpPr>
        <p:spPr>
          <a:xfrm flipV="1">
            <a:off x="7308622" y="1893185"/>
            <a:ext cx="2344837" cy="224463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7880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D03714E1-F420-832B-D04E-36C430C0D04F}"/>
              </a:ext>
            </a:extLst>
          </p:cNvPr>
          <p:cNvSpPr txBox="1"/>
          <p:nvPr/>
        </p:nvSpPr>
        <p:spPr>
          <a:xfrm>
            <a:off x="4057711" y="5727798"/>
            <a:ext cx="1579767" cy="369332"/>
          </a:xfrm>
          <a:prstGeom prst="rect">
            <a:avLst/>
          </a:prstGeom>
          <a:noFill/>
        </p:spPr>
        <p:txBody>
          <a:bodyPr wrap="square" rtlCol="0">
            <a:spAutoFit/>
          </a:bodyPr>
          <a:lstStyle/>
          <a:p>
            <a:pPr algn="ctr"/>
            <a:r>
              <a:rPr lang="zh-CN" altLang="en-US" b="1" dirty="0"/>
              <a:t>“僵尸”主机</a:t>
            </a:r>
          </a:p>
        </p:txBody>
      </p:sp>
      <p:sp>
        <p:nvSpPr>
          <p:cNvPr id="23" name="文本框 22">
            <a:extLst>
              <a:ext uri="{FF2B5EF4-FFF2-40B4-BE49-F238E27FC236}">
                <a16:creationId xmlns:a16="http://schemas.microsoft.com/office/drawing/2014/main" id="{92656A5F-A421-5533-04AE-786B95D8C205}"/>
              </a:ext>
            </a:extLst>
          </p:cNvPr>
          <p:cNvSpPr txBox="1"/>
          <p:nvPr/>
        </p:nvSpPr>
        <p:spPr>
          <a:xfrm>
            <a:off x="5952949" y="5721835"/>
            <a:ext cx="1579767" cy="369332"/>
          </a:xfrm>
          <a:prstGeom prst="rect">
            <a:avLst/>
          </a:prstGeom>
          <a:noFill/>
        </p:spPr>
        <p:txBody>
          <a:bodyPr wrap="square" rtlCol="0">
            <a:spAutoFit/>
          </a:bodyPr>
          <a:lstStyle/>
          <a:p>
            <a:pPr algn="ctr"/>
            <a:r>
              <a:rPr lang="zh-CN" altLang="en-US" b="1" dirty="0"/>
              <a:t>“僵尸”主机</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51" name="矩形 50">
            <a:extLst>
              <a:ext uri="{FF2B5EF4-FFF2-40B4-BE49-F238E27FC236}">
                <a16:creationId xmlns:a16="http://schemas.microsoft.com/office/drawing/2014/main" id="{7499B448-B830-3D78-5A52-F6A8C05B6A4E}"/>
              </a:ext>
            </a:extLst>
          </p:cNvPr>
          <p:cNvSpPr/>
          <p:nvPr/>
        </p:nvSpPr>
        <p:spPr>
          <a:xfrm>
            <a:off x="8155345"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17" name="文本框 16">
            <a:extLst>
              <a:ext uri="{FF2B5EF4-FFF2-40B4-BE49-F238E27FC236}">
                <a16:creationId xmlns:a16="http://schemas.microsoft.com/office/drawing/2014/main" id="{5F80DA8A-AAEE-5C3C-4060-005BC8452F8E}"/>
              </a:ext>
            </a:extLst>
          </p:cNvPr>
          <p:cNvSpPr txBox="1"/>
          <p:nvPr/>
        </p:nvSpPr>
        <p:spPr>
          <a:xfrm>
            <a:off x="6132460" y="2765945"/>
            <a:ext cx="1461655" cy="369332"/>
          </a:xfrm>
          <a:prstGeom prst="rect">
            <a:avLst/>
          </a:prstGeom>
          <a:noFill/>
        </p:spPr>
        <p:txBody>
          <a:bodyPr wrap="square" rtlCol="0">
            <a:spAutoFit/>
          </a:bodyPr>
          <a:lstStyle/>
          <a:p>
            <a:pPr algn="ctr"/>
            <a:r>
              <a:rPr lang="zh-CN" altLang="en-US" b="1" dirty="0">
                <a:solidFill>
                  <a:schemeClr val="accent1">
                    <a:lumMod val="75000"/>
                  </a:schemeClr>
                </a:solidFill>
              </a:rPr>
              <a:t>拒绝服务</a:t>
            </a:r>
          </a:p>
        </p:txBody>
      </p:sp>
      <p:sp>
        <p:nvSpPr>
          <p:cNvPr id="18" name="文本框 17">
            <a:extLst>
              <a:ext uri="{FF2B5EF4-FFF2-40B4-BE49-F238E27FC236}">
                <a16:creationId xmlns:a16="http://schemas.microsoft.com/office/drawing/2014/main" id="{BA5E0EFD-0E53-19F4-5848-1F627E274D6F}"/>
              </a:ext>
            </a:extLst>
          </p:cNvPr>
          <p:cNvSpPr txBox="1"/>
          <p:nvPr/>
        </p:nvSpPr>
        <p:spPr>
          <a:xfrm>
            <a:off x="3692100" y="2409374"/>
            <a:ext cx="2240673" cy="646331"/>
          </a:xfrm>
          <a:prstGeom prst="rect">
            <a:avLst/>
          </a:prstGeom>
          <a:noFill/>
        </p:spPr>
        <p:txBody>
          <a:bodyPr wrap="square" rtlCol="0">
            <a:spAutoFit/>
          </a:bodyPr>
          <a:lstStyle/>
          <a:p>
            <a:r>
              <a:rPr lang="zh-CN" altLang="en-US" b="1" dirty="0">
                <a:solidFill>
                  <a:schemeClr val="accent1">
                    <a:lumMod val="75000"/>
                  </a:schemeClr>
                </a:solidFill>
              </a:rPr>
              <a:t>大量恶意请求</a:t>
            </a:r>
            <a:endParaRPr lang="en-US" altLang="zh-CN" b="1" dirty="0">
              <a:solidFill>
                <a:schemeClr val="accent1">
                  <a:lumMod val="75000"/>
                </a:schemeClr>
              </a:solidFill>
            </a:endParaRPr>
          </a:p>
          <a:p>
            <a:r>
              <a:rPr lang="zh-CN" altLang="en-US" b="1" dirty="0">
                <a:solidFill>
                  <a:schemeClr val="accent1">
                    <a:lumMod val="75000"/>
                  </a:schemeClr>
                </a:solidFill>
              </a:rPr>
              <a:t>导致服务器“瘫痪”</a:t>
            </a:r>
          </a:p>
        </p:txBody>
      </p:sp>
      <p:grpSp>
        <p:nvGrpSpPr>
          <p:cNvPr id="12" name="组合 11">
            <a:extLst>
              <a:ext uri="{FF2B5EF4-FFF2-40B4-BE49-F238E27FC236}">
                <a16:creationId xmlns:a16="http://schemas.microsoft.com/office/drawing/2014/main" id="{469ACC68-A1A2-E52C-D1F2-CF95E53CEB3B}"/>
              </a:ext>
            </a:extLst>
          </p:cNvPr>
          <p:cNvGrpSpPr/>
          <p:nvPr/>
        </p:nvGrpSpPr>
        <p:grpSpPr>
          <a:xfrm>
            <a:off x="6307500" y="3109123"/>
            <a:ext cx="2104848" cy="961568"/>
            <a:chOff x="6307500" y="3109123"/>
            <a:chExt cx="2104848" cy="961568"/>
          </a:xfrm>
        </p:grpSpPr>
        <p:cxnSp>
          <p:nvCxnSpPr>
            <p:cNvPr id="49" name="直接箭头连接符 48">
              <a:extLst>
                <a:ext uri="{FF2B5EF4-FFF2-40B4-BE49-F238E27FC236}">
                  <a16:creationId xmlns:a16="http://schemas.microsoft.com/office/drawing/2014/main" id="{C4FA9A7D-1A73-6673-DEC5-3195ED5CF463}"/>
                </a:ext>
              </a:extLst>
            </p:cNvPr>
            <p:cNvCxnSpPr/>
            <p:nvPr/>
          </p:nvCxnSpPr>
          <p:spPr>
            <a:xfrm flipH="1" flipV="1">
              <a:off x="6307500" y="3109123"/>
              <a:ext cx="1436440" cy="96156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4558C2D8-955D-77E4-FEC8-4CB31855F9F1}"/>
                </a:ext>
              </a:extLst>
            </p:cNvPr>
            <p:cNvSpPr txBox="1"/>
            <p:nvPr/>
          </p:nvSpPr>
          <p:spPr>
            <a:xfrm>
              <a:off x="6950693" y="3350850"/>
              <a:ext cx="1461655" cy="369332"/>
            </a:xfrm>
            <a:prstGeom prst="rect">
              <a:avLst/>
            </a:prstGeom>
            <a:noFill/>
          </p:spPr>
          <p:txBody>
            <a:bodyPr wrap="square" rtlCol="0">
              <a:spAutoFit/>
            </a:bodyPr>
            <a:lstStyle/>
            <a:p>
              <a:pPr algn="ctr"/>
              <a:r>
                <a:rPr lang="zh-CN" altLang="en-US" b="1" dirty="0">
                  <a:solidFill>
                    <a:schemeClr val="accent4"/>
                  </a:solidFill>
                </a:rPr>
                <a:t>正常请求</a:t>
              </a:r>
            </a:p>
          </p:txBody>
        </p:sp>
      </p:grpSp>
      <p:grpSp>
        <p:nvGrpSpPr>
          <p:cNvPr id="7" name="组合 6">
            <a:extLst>
              <a:ext uri="{FF2B5EF4-FFF2-40B4-BE49-F238E27FC236}">
                <a16:creationId xmlns:a16="http://schemas.microsoft.com/office/drawing/2014/main" id="{9033D7F6-2B0B-4EF4-83D9-2FB7D6A297DF}"/>
              </a:ext>
            </a:extLst>
          </p:cNvPr>
          <p:cNvGrpSpPr/>
          <p:nvPr/>
        </p:nvGrpSpPr>
        <p:grpSpPr>
          <a:xfrm>
            <a:off x="2143465" y="2468238"/>
            <a:ext cx="6005144" cy="3209956"/>
            <a:chOff x="2143465" y="2468238"/>
            <a:chExt cx="6005144" cy="3209956"/>
          </a:xfrm>
        </p:grpSpPr>
        <p:cxnSp>
          <p:nvCxnSpPr>
            <p:cNvPr id="54" name="直接连接符 53">
              <a:extLst>
                <a:ext uri="{FF2B5EF4-FFF2-40B4-BE49-F238E27FC236}">
                  <a16:creationId xmlns:a16="http://schemas.microsoft.com/office/drawing/2014/main" id="{248F3341-7AD6-55DD-BD93-AEC8FCA17364}"/>
                </a:ext>
              </a:extLst>
            </p:cNvPr>
            <p:cNvCxnSpPr>
              <a:cxnSpLocks/>
            </p:cNvCxnSpPr>
            <p:nvPr/>
          </p:nvCxnSpPr>
          <p:spPr>
            <a:xfrm flipH="1" flipV="1">
              <a:off x="3544166" y="3616358"/>
              <a:ext cx="1889607" cy="5802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33719E93-9259-3746-ACCE-75EAD13931E0}"/>
                </a:ext>
              </a:extLst>
            </p:cNvPr>
            <p:cNvGrpSpPr/>
            <p:nvPr/>
          </p:nvGrpSpPr>
          <p:grpSpPr>
            <a:xfrm>
              <a:off x="4552693" y="2468238"/>
              <a:ext cx="3595916" cy="3209956"/>
              <a:chOff x="762221" y="2326382"/>
              <a:chExt cx="3595916" cy="3209956"/>
            </a:xfrm>
          </p:grpSpPr>
          <p:cxnSp>
            <p:nvCxnSpPr>
              <p:cNvPr id="25" name="直接连接符 24">
                <a:extLst>
                  <a:ext uri="{FF2B5EF4-FFF2-40B4-BE49-F238E27FC236}">
                    <a16:creationId xmlns:a16="http://schemas.microsoft.com/office/drawing/2014/main" id="{E6B891CD-8FD8-4E69-7A49-EDE5D0D9ACAE}"/>
                  </a:ext>
                </a:extLst>
              </p:cNvPr>
              <p:cNvCxnSpPr>
                <a:cxnSpLocks/>
                <a:stCxn id="31" idx="16"/>
              </p:cNvCxnSpPr>
              <p:nvPr/>
            </p:nvCxnSpPr>
            <p:spPr>
              <a:xfrm>
                <a:off x="2557874" y="4512092"/>
                <a:ext cx="520573" cy="644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36921F1-4558-D968-BF95-5D6B528221DD}"/>
                  </a:ext>
                </a:extLst>
              </p:cNvPr>
              <p:cNvCxnSpPr>
                <a:cxnSpLocks/>
              </p:cNvCxnSpPr>
              <p:nvPr/>
            </p:nvCxnSpPr>
            <p:spPr>
              <a:xfrm>
                <a:off x="2769735" y="4155602"/>
                <a:ext cx="10786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0542F60-0856-9281-CB40-4BA6B8D082DF}"/>
                  </a:ext>
                </a:extLst>
              </p:cNvPr>
              <p:cNvCxnSpPr/>
              <p:nvPr/>
            </p:nvCxnSpPr>
            <p:spPr>
              <a:xfrm flipV="1">
                <a:off x="1184115" y="4440432"/>
                <a:ext cx="697312" cy="6775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图形 28">
                <a:extLst>
                  <a:ext uri="{FF2B5EF4-FFF2-40B4-BE49-F238E27FC236}">
                    <a16:creationId xmlns:a16="http://schemas.microsoft.com/office/drawing/2014/main" id="{B5D9F0D5-4CD8-FC0D-33DB-06ED532237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221" y="4939158"/>
                <a:ext cx="617424" cy="597180"/>
              </a:xfrm>
              <a:prstGeom prst="rect">
                <a:avLst/>
              </a:prstGeom>
            </p:spPr>
          </p:pic>
          <p:pic>
            <p:nvPicPr>
              <p:cNvPr id="30" name="图形 29">
                <a:extLst>
                  <a:ext uri="{FF2B5EF4-FFF2-40B4-BE49-F238E27FC236}">
                    <a16:creationId xmlns:a16="http://schemas.microsoft.com/office/drawing/2014/main" id="{71D5A6C2-8206-EE6C-6AFF-A1A839E0D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6692" y="2326382"/>
                <a:ext cx="522339" cy="685570"/>
              </a:xfrm>
              <a:prstGeom prst="rect">
                <a:avLst/>
              </a:prstGeom>
            </p:spPr>
          </p:pic>
          <p:sp>
            <p:nvSpPr>
              <p:cNvPr id="31" name="图形 73">
                <a:extLst>
                  <a:ext uri="{FF2B5EF4-FFF2-40B4-BE49-F238E27FC236}">
                    <a16:creationId xmlns:a16="http://schemas.microsoft.com/office/drawing/2014/main" id="{DDB2BF22-79FC-6241-41CD-3DA921496F6C}"/>
                  </a:ext>
                </a:extLst>
              </p:cNvPr>
              <p:cNvSpPr/>
              <p:nvPr/>
            </p:nvSpPr>
            <p:spPr>
              <a:xfrm>
                <a:off x="1433500" y="3653685"/>
                <a:ext cx="1406085" cy="100383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accent6"/>
              </a:solidFill>
              <a:ln w="30732" cap="flat">
                <a:solidFill>
                  <a:srgbClr val="323232"/>
                </a:solidFill>
                <a:prstDash val="solid"/>
                <a:miter/>
              </a:ln>
            </p:spPr>
            <p:txBody>
              <a:bodyPr rtlCol="0" anchor="ctr"/>
              <a:lstStyle/>
              <a:p>
                <a:pPr algn="ctr"/>
                <a:endParaRPr lang="en-US" altLang="zh-CN" b="1" dirty="0">
                  <a:latin typeface="+mn-ea"/>
                </a:endParaRPr>
              </a:p>
              <a:p>
                <a:pPr algn="ctr"/>
                <a:r>
                  <a:rPr lang="zh-CN" altLang="en-US" b="1" dirty="0">
                    <a:latin typeface="+mn-ea"/>
                  </a:rPr>
                  <a:t>因特网</a:t>
                </a:r>
              </a:p>
            </p:txBody>
          </p:sp>
          <p:cxnSp>
            <p:nvCxnSpPr>
              <p:cNvPr id="32" name="直接连接符 31">
                <a:extLst>
                  <a:ext uri="{FF2B5EF4-FFF2-40B4-BE49-F238E27FC236}">
                    <a16:creationId xmlns:a16="http://schemas.microsoft.com/office/drawing/2014/main" id="{BBCFDDA6-64C0-76B1-EA73-34E02E1A947F}"/>
                  </a:ext>
                </a:extLst>
              </p:cNvPr>
              <p:cNvCxnSpPr/>
              <p:nvPr/>
            </p:nvCxnSpPr>
            <p:spPr>
              <a:xfrm>
                <a:off x="2211812" y="2953709"/>
                <a:ext cx="0" cy="749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图形 32">
                <a:extLst>
                  <a:ext uri="{FF2B5EF4-FFF2-40B4-BE49-F238E27FC236}">
                    <a16:creationId xmlns:a16="http://schemas.microsoft.com/office/drawing/2014/main" id="{EEE1F09D-509A-29A0-B081-5873C71862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9735" y="4939158"/>
                <a:ext cx="617424" cy="597180"/>
              </a:xfrm>
              <a:prstGeom prst="rect">
                <a:avLst/>
              </a:prstGeom>
            </p:spPr>
          </p:pic>
          <p:pic>
            <p:nvPicPr>
              <p:cNvPr id="34" name="图形 33">
                <a:extLst>
                  <a:ext uri="{FF2B5EF4-FFF2-40B4-BE49-F238E27FC236}">
                    <a16:creationId xmlns:a16="http://schemas.microsoft.com/office/drawing/2014/main" id="{8030F2D4-EE43-15B3-B224-D5DA84B488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0713" y="3756140"/>
                <a:ext cx="617424" cy="597180"/>
              </a:xfrm>
              <a:prstGeom prst="rect">
                <a:avLst/>
              </a:prstGeom>
            </p:spPr>
          </p:pic>
          <p:sp>
            <p:nvSpPr>
              <p:cNvPr id="35" name="文本框 34">
                <a:extLst>
                  <a:ext uri="{FF2B5EF4-FFF2-40B4-BE49-F238E27FC236}">
                    <a16:creationId xmlns:a16="http://schemas.microsoft.com/office/drawing/2014/main" id="{22A67800-AE7E-D25A-6C1E-F07AB4FA5C39}"/>
                  </a:ext>
                </a:extLst>
              </p:cNvPr>
              <p:cNvSpPr txBox="1"/>
              <p:nvPr/>
            </p:nvSpPr>
            <p:spPr>
              <a:xfrm>
                <a:off x="1591506" y="5014009"/>
                <a:ext cx="1013076" cy="400110"/>
              </a:xfrm>
              <a:prstGeom prst="rect">
                <a:avLst/>
              </a:prstGeom>
              <a:noFill/>
            </p:spPr>
            <p:txBody>
              <a:bodyPr wrap="square" rtlCol="0">
                <a:spAutoFit/>
              </a:bodyPr>
              <a:lstStyle/>
              <a:p>
                <a:pPr algn="ctr"/>
                <a:r>
                  <a:rPr lang="en-US" altLang="zh-CN" sz="2000" b="1" dirty="0">
                    <a:latin typeface="Arial Narrow" panose="020B0606020202030204" pitchFamily="34" charset="0"/>
                  </a:rPr>
                  <a:t>…</a:t>
                </a:r>
                <a:endParaRPr lang="zh-CN" altLang="en-US" sz="2000" b="1" dirty="0">
                  <a:latin typeface="Arial Narrow" panose="020B0606020202030204" pitchFamily="34" charset="0"/>
                </a:endParaRPr>
              </a:p>
            </p:txBody>
          </p:sp>
        </p:grpSp>
        <p:pic>
          <p:nvPicPr>
            <p:cNvPr id="52" name="图形 51">
              <a:extLst>
                <a:ext uri="{FF2B5EF4-FFF2-40B4-BE49-F238E27FC236}">
                  <a16:creationId xmlns:a16="http://schemas.microsoft.com/office/drawing/2014/main" id="{24E1D9D7-0C06-860F-7561-FC4787D9C4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4676" y="3238965"/>
              <a:ext cx="617424" cy="597180"/>
            </a:xfrm>
            <a:prstGeom prst="rect">
              <a:avLst/>
            </a:prstGeom>
          </p:spPr>
        </p:pic>
        <p:sp>
          <p:nvSpPr>
            <p:cNvPr id="53" name="文本框 52">
              <a:extLst>
                <a:ext uri="{FF2B5EF4-FFF2-40B4-BE49-F238E27FC236}">
                  <a16:creationId xmlns:a16="http://schemas.microsoft.com/office/drawing/2014/main" id="{8BAF0B6A-44A5-877E-005C-B5717D896BE3}"/>
                </a:ext>
              </a:extLst>
            </p:cNvPr>
            <p:cNvSpPr txBox="1"/>
            <p:nvPr/>
          </p:nvSpPr>
          <p:spPr>
            <a:xfrm>
              <a:off x="2143465" y="3350850"/>
              <a:ext cx="931211" cy="369332"/>
            </a:xfrm>
            <a:prstGeom prst="rect">
              <a:avLst/>
            </a:prstGeom>
            <a:noFill/>
          </p:spPr>
          <p:txBody>
            <a:bodyPr wrap="square" rtlCol="0">
              <a:spAutoFit/>
            </a:bodyPr>
            <a:lstStyle/>
            <a:p>
              <a:pPr algn="ctr"/>
              <a:r>
                <a:rPr lang="zh-CN" altLang="en-US" b="1" dirty="0"/>
                <a:t>攻击者</a:t>
              </a:r>
            </a:p>
          </p:txBody>
        </p:sp>
      </p:grpSp>
      <p:sp>
        <p:nvSpPr>
          <p:cNvPr id="11" name="矩形 10">
            <a:extLst>
              <a:ext uri="{FF2B5EF4-FFF2-40B4-BE49-F238E27FC236}">
                <a16:creationId xmlns:a16="http://schemas.microsoft.com/office/drawing/2014/main" id="{A6CBB0A7-B284-0FAF-9136-E4D48A8541A2}"/>
              </a:ext>
            </a:extLst>
          </p:cNvPr>
          <p:cNvSpPr/>
          <p:nvPr/>
        </p:nvSpPr>
        <p:spPr>
          <a:xfrm>
            <a:off x="607232" y="3720182"/>
            <a:ext cx="2453750" cy="127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通过嗅探口令、漏洞渗透、木马等非法入侵手段来控制因特网上的大量主机</a:t>
            </a:r>
          </a:p>
        </p:txBody>
      </p:sp>
      <p:grpSp>
        <p:nvGrpSpPr>
          <p:cNvPr id="36" name="组合 35">
            <a:extLst>
              <a:ext uri="{FF2B5EF4-FFF2-40B4-BE49-F238E27FC236}">
                <a16:creationId xmlns:a16="http://schemas.microsoft.com/office/drawing/2014/main" id="{93A74C97-742B-0DFF-8E90-B58585157FB5}"/>
              </a:ext>
            </a:extLst>
          </p:cNvPr>
          <p:cNvGrpSpPr/>
          <p:nvPr/>
        </p:nvGrpSpPr>
        <p:grpSpPr>
          <a:xfrm>
            <a:off x="3979065" y="3246833"/>
            <a:ext cx="1886097" cy="1703846"/>
            <a:chOff x="6770364" y="3104977"/>
            <a:chExt cx="1886097" cy="1703846"/>
          </a:xfrm>
        </p:grpSpPr>
        <p:grpSp>
          <p:nvGrpSpPr>
            <p:cNvPr id="37" name="组合 36">
              <a:extLst>
                <a:ext uri="{FF2B5EF4-FFF2-40B4-BE49-F238E27FC236}">
                  <a16:creationId xmlns:a16="http://schemas.microsoft.com/office/drawing/2014/main" id="{FA233E32-6353-AAD1-9638-EFC530162AA2}"/>
                </a:ext>
              </a:extLst>
            </p:cNvPr>
            <p:cNvGrpSpPr/>
            <p:nvPr/>
          </p:nvGrpSpPr>
          <p:grpSpPr>
            <a:xfrm>
              <a:off x="7638894" y="3104977"/>
              <a:ext cx="1017567" cy="1703846"/>
              <a:chOff x="1682581" y="3104977"/>
              <a:chExt cx="1017567" cy="1703846"/>
            </a:xfrm>
          </p:grpSpPr>
          <p:cxnSp>
            <p:nvCxnSpPr>
              <p:cNvPr id="39" name="直接连接符 38">
                <a:extLst>
                  <a:ext uri="{FF2B5EF4-FFF2-40B4-BE49-F238E27FC236}">
                    <a16:creationId xmlns:a16="http://schemas.microsoft.com/office/drawing/2014/main" id="{6527F5EE-8CFB-49C1-FCBB-3DDA7831B467}"/>
                  </a:ext>
                </a:extLst>
              </p:cNvPr>
              <p:cNvCxnSpPr>
                <a:cxnSpLocks/>
              </p:cNvCxnSpPr>
              <p:nvPr/>
            </p:nvCxnSpPr>
            <p:spPr>
              <a:xfrm flipV="1">
                <a:off x="1682581" y="3837709"/>
                <a:ext cx="1017567" cy="971114"/>
              </a:xfrm>
              <a:prstGeom prst="line">
                <a:avLst/>
              </a:prstGeom>
              <a:ln w="38100">
                <a:solidFill>
                  <a:schemeClr val="accent1">
                    <a:lumMod val="75000"/>
                    <a:alpha val="9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5A65AF4-55ED-6A24-D2A0-D60BFE590E3F}"/>
                  </a:ext>
                </a:extLst>
              </p:cNvPr>
              <p:cNvCxnSpPr/>
              <p:nvPr/>
            </p:nvCxnSpPr>
            <p:spPr>
              <a:xfrm flipV="1">
                <a:off x="2700148" y="3104977"/>
                <a:ext cx="0" cy="65116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13D3BAEE-0836-1C1F-87C6-B302E65CC0C7}"/>
                </a:ext>
              </a:extLst>
            </p:cNvPr>
            <p:cNvSpPr txBox="1"/>
            <p:nvPr/>
          </p:nvSpPr>
          <p:spPr>
            <a:xfrm>
              <a:off x="6770364" y="3973520"/>
              <a:ext cx="1132915" cy="646331"/>
            </a:xfrm>
            <a:prstGeom prst="rect">
              <a:avLst/>
            </a:prstGeom>
            <a:noFill/>
          </p:spPr>
          <p:txBody>
            <a:bodyPr wrap="square" rtlCol="0">
              <a:spAutoFit/>
            </a:bodyPr>
            <a:lstStyle/>
            <a:p>
              <a:r>
                <a:rPr lang="zh-CN" altLang="en-US" b="1" dirty="0">
                  <a:solidFill>
                    <a:schemeClr val="accent1">
                      <a:lumMod val="75000"/>
                    </a:schemeClr>
                  </a:solidFill>
                </a:rPr>
                <a:t>发送大量</a:t>
              </a:r>
              <a:endParaRPr lang="en-US" altLang="zh-CN" b="1" dirty="0">
                <a:solidFill>
                  <a:schemeClr val="accent1">
                    <a:lumMod val="75000"/>
                  </a:schemeClr>
                </a:solidFill>
              </a:endParaRPr>
            </a:p>
            <a:p>
              <a:r>
                <a:rPr lang="zh-CN" altLang="en-US" b="1" dirty="0">
                  <a:solidFill>
                    <a:schemeClr val="accent1">
                      <a:lumMod val="75000"/>
                    </a:schemeClr>
                  </a:solidFill>
                </a:rPr>
                <a:t>恶意请求</a:t>
              </a:r>
            </a:p>
          </p:txBody>
        </p:sp>
      </p:grpSp>
      <p:grpSp>
        <p:nvGrpSpPr>
          <p:cNvPr id="43" name="组合 42">
            <a:extLst>
              <a:ext uri="{FF2B5EF4-FFF2-40B4-BE49-F238E27FC236}">
                <a16:creationId xmlns:a16="http://schemas.microsoft.com/office/drawing/2014/main" id="{D16D3DA4-BB4B-D1FB-2747-2A1DCC687FE9}"/>
              </a:ext>
            </a:extLst>
          </p:cNvPr>
          <p:cNvGrpSpPr/>
          <p:nvPr/>
        </p:nvGrpSpPr>
        <p:grpSpPr>
          <a:xfrm>
            <a:off x="6136485" y="3241350"/>
            <a:ext cx="2002864" cy="1984647"/>
            <a:chOff x="8927784" y="3099494"/>
            <a:chExt cx="2002864" cy="1984647"/>
          </a:xfrm>
        </p:grpSpPr>
        <p:cxnSp>
          <p:nvCxnSpPr>
            <p:cNvPr id="44" name="直接连接符 43">
              <a:extLst>
                <a:ext uri="{FF2B5EF4-FFF2-40B4-BE49-F238E27FC236}">
                  <a16:creationId xmlns:a16="http://schemas.microsoft.com/office/drawing/2014/main" id="{2467032D-4342-AA4C-B150-6F5FF60A25C2}"/>
                </a:ext>
              </a:extLst>
            </p:cNvPr>
            <p:cNvCxnSpPr>
              <a:cxnSpLocks/>
            </p:cNvCxnSpPr>
            <p:nvPr/>
          </p:nvCxnSpPr>
          <p:spPr>
            <a:xfrm flipH="1" flipV="1">
              <a:off x="8927784" y="3848291"/>
              <a:ext cx="884937" cy="1090867"/>
            </a:xfrm>
            <a:prstGeom prst="line">
              <a:avLst/>
            </a:prstGeom>
            <a:ln w="38100">
              <a:solidFill>
                <a:schemeClr val="accent1">
                  <a:lumMod val="75000"/>
                  <a:alpha val="9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212B554-A3A9-B0F6-01B8-529E9B628706}"/>
                </a:ext>
              </a:extLst>
            </p:cNvPr>
            <p:cNvCxnSpPr/>
            <p:nvPr/>
          </p:nvCxnSpPr>
          <p:spPr>
            <a:xfrm flipV="1">
              <a:off x="8927784" y="3099494"/>
              <a:ext cx="0" cy="65116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6F305BEA-19A3-B5D4-8BB2-F77BCB7B6F4C}"/>
                </a:ext>
              </a:extLst>
            </p:cNvPr>
            <p:cNvSpPr txBox="1"/>
            <p:nvPr/>
          </p:nvSpPr>
          <p:spPr>
            <a:xfrm>
              <a:off x="9797733" y="4437810"/>
              <a:ext cx="1132915" cy="646331"/>
            </a:xfrm>
            <a:prstGeom prst="rect">
              <a:avLst/>
            </a:prstGeom>
            <a:noFill/>
          </p:spPr>
          <p:txBody>
            <a:bodyPr wrap="square" rtlCol="0">
              <a:spAutoFit/>
            </a:bodyPr>
            <a:lstStyle/>
            <a:p>
              <a:r>
                <a:rPr lang="zh-CN" altLang="en-US" b="1" dirty="0">
                  <a:solidFill>
                    <a:schemeClr val="accent1">
                      <a:lumMod val="75000"/>
                    </a:schemeClr>
                  </a:solidFill>
                </a:rPr>
                <a:t>发送大量</a:t>
              </a:r>
              <a:endParaRPr lang="en-US" altLang="zh-CN" b="1" dirty="0">
                <a:solidFill>
                  <a:schemeClr val="accent1">
                    <a:lumMod val="75000"/>
                  </a:schemeClr>
                </a:solidFill>
              </a:endParaRPr>
            </a:p>
            <a:p>
              <a:r>
                <a:rPr lang="zh-CN" altLang="en-US" b="1" dirty="0">
                  <a:solidFill>
                    <a:schemeClr val="accent1">
                      <a:lumMod val="75000"/>
                    </a:schemeClr>
                  </a:solidFill>
                </a:rPr>
                <a:t>恶意请求</a:t>
              </a:r>
            </a:p>
          </p:txBody>
        </p:sp>
      </p:grpSp>
    </p:spTree>
    <p:custDataLst>
      <p:tags r:id="rId1"/>
    </p:custDataLst>
    <p:extLst>
      <p:ext uri="{BB962C8B-B14F-4D97-AF65-F5344CB8AC3E}">
        <p14:creationId xmlns:p14="http://schemas.microsoft.com/office/powerpoint/2010/main" val="162265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ppt_y</p:attrName>
                                        </p:attrNameLst>
                                      </p:cBhvr>
                                      <p:tavLst>
                                        <p:tav tm="0">
                                          <p:val>
                                            <p:strVal val="#ppt_y-#ppt_h*1.125000"/>
                                          </p:val>
                                        </p:tav>
                                        <p:tav tm="100000">
                                          <p:val>
                                            <p:strVal val="#ppt_y"/>
                                          </p:val>
                                        </p:tav>
                                      </p:tavLst>
                                    </p:anim>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p:tgtEl>
                                          <p:spTgt spid="22"/>
                                        </p:tgtEl>
                                        <p:attrNameLst>
                                          <p:attrName>ppt_y</p:attrName>
                                        </p:attrNameLst>
                                      </p:cBhvr>
                                      <p:tavLst>
                                        <p:tav tm="0">
                                          <p:val>
                                            <p:strVal val="#ppt_y-#ppt_h*1.125000"/>
                                          </p:val>
                                        </p:tav>
                                        <p:tav tm="100000">
                                          <p:val>
                                            <p:strVal val="#ppt_y"/>
                                          </p:val>
                                        </p:tav>
                                      </p:tavLst>
                                    </p:anim>
                                    <p:animEffect transition="in" filter="wipe(down)">
                                      <p:cBhvr>
                                        <p:cTn id="24" dur="500"/>
                                        <p:tgtEl>
                                          <p:spTgt spid="22"/>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p:tgtEl>
                                          <p:spTgt spid="23"/>
                                        </p:tgtEl>
                                        <p:attrNameLst>
                                          <p:attrName>ppt_y</p:attrName>
                                        </p:attrNameLst>
                                      </p:cBhvr>
                                      <p:tavLst>
                                        <p:tav tm="0">
                                          <p:val>
                                            <p:strVal val="#ppt_y-#ppt_h*1.125000"/>
                                          </p:val>
                                        </p:tav>
                                        <p:tav tm="100000">
                                          <p:val>
                                            <p:strVal val="#ppt_y"/>
                                          </p:val>
                                        </p:tav>
                                      </p:tavLst>
                                    </p:anim>
                                    <p:animEffect transition="in" filter="wipe(down)">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1000"/>
                                        <p:tgtEl>
                                          <p:spTgt spid="36"/>
                                        </p:tgtEl>
                                      </p:cBhvr>
                                    </p:animEffect>
                                  </p:childTnLst>
                                </p:cTn>
                              </p:par>
                              <p:par>
                                <p:cTn id="34" presetID="22" presetClass="entr" presetSubtype="4"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down)">
                                      <p:cBhvr>
                                        <p:cTn id="36" dur="10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2"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ppt_x</p:attrName>
                                        </p:attrNameLst>
                                      </p:cBhvr>
                                      <p:tavLst>
                                        <p:tav tm="0">
                                          <p:val>
                                            <p:strVal val="#ppt_x+#ppt_w*1.125000"/>
                                          </p:val>
                                        </p:tav>
                                        <p:tav tm="100000">
                                          <p:val>
                                            <p:strVal val="#ppt_x"/>
                                          </p:val>
                                        </p:tav>
                                      </p:tavLst>
                                    </p:anim>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p:tgtEl>
                                          <p:spTgt spid="17"/>
                                        </p:tgtEl>
                                        <p:attrNameLst>
                                          <p:attrName>ppt_x</p:attrName>
                                        </p:attrNameLst>
                                      </p:cBhvr>
                                      <p:tavLst>
                                        <p:tav tm="0">
                                          <p:val>
                                            <p:strVal val="#ppt_x-#ppt_w*1.125000"/>
                                          </p:val>
                                        </p:tav>
                                        <p:tav tm="100000">
                                          <p:val>
                                            <p:strVal val="#ppt_x"/>
                                          </p:val>
                                        </p:tav>
                                      </p:tavLst>
                                    </p:anim>
                                    <p:animEffect transition="in" filter="wipe(right)">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7" grpId="0"/>
      <p:bldP spid="18" grpId="0"/>
      <p:bldP spid="11"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60870"/>
            <a:ext cx="6192344" cy="400110"/>
            <a:chOff x="424116"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356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59747" y="898245"/>
              <a:ext cx="5456713" cy="400110"/>
            </a:xfrm>
            <a:prstGeom prst="rect">
              <a:avLst/>
            </a:prstGeom>
            <a:noFill/>
          </p:spPr>
          <p:txBody>
            <a:bodyPr wrap="square" rtlCol="0">
              <a:spAutoFit/>
            </a:bodyPr>
            <a:lstStyle/>
            <a:p>
              <a:r>
                <a:rPr lang="zh-CN" altLang="en-US" sz="2000" b="1" dirty="0"/>
                <a:t>拒绝服务攻击</a:t>
              </a:r>
            </a:p>
          </p:txBody>
        </p:sp>
      </p:grpSp>
      <p:sp>
        <p:nvSpPr>
          <p:cNvPr id="8" name="矩形 7">
            <a:extLst>
              <a:ext uri="{FF2B5EF4-FFF2-40B4-BE49-F238E27FC236}">
                <a16:creationId xmlns:a16="http://schemas.microsoft.com/office/drawing/2014/main" id="{A7D84B3F-B3D4-5A80-54C3-0360D395798C}"/>
              </a:ext>
            </a:extLst>
          </p:cNvPr>
          <p:cNvSpPr/>
          <p:nvPr/>
        </p:nvSpPr>
        <p:spPr>
          <a:xfrm>
            <a:off x="1040430"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基于漏洞的</a:t>
            </a:r>
            <a:r>
              <a:rPr lang="en-US" altLang="zh-CN" b="1" dirty="0"/>
              <a:t>DoS</a:t>
            </a:r>
            <a:r>
              <a:rPr lang="zh-CN" altLang="en-US" b="1" dirty="0"/>
              <a:t>攻击</a:t>
            </a:r>
          </a:p>
        </p:txBody>
      </p:sp>
      <p:sp>
        <p:nvSpPr>
          <p:cNvPr id="45" name="矩形 44">
            <a:extLst>
              <a:ext uri="{FF2B5EF4-FFF2-40B4-BE49-F238E27FC236}">
                <a16:creationId xmlns:a16="http://schemas.microsoft.com/office/drawing/2014/main" id="{70C6F8A4-CC9D-94B0-8A1A-9A4B773C706C}"/>
              </a:ext>
            </a:extLst>
          </p:cNvPr>
          <p:cNvSpPr/>
          <p:nvPr/>
        </p:nvSpPr>
        <p:spPr>
          <a:xfrm>
            <a:off x="4597888"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基于资源消耗的</a:t>
            </a:r>
            <a:r>
              <a:rPr lang="en-US" altLang="zh-CN" b="1" dirty="0"/>
              <a:t>DoS</a:t>
            </a:r>
            <a:r>
              <a:rPr lang="zh-CN" altLang="en-US" b="1" dirty="0"/>
              <a:t>攻击</a:t>
            </a:r>
          </a:p>
        </p:txBody>
      </p:sp>
      <p:sp>
        <p:nvSpPr>
          <p:cNvPr id="46" name="矩形 45">
            <a:extLst>
              <a:ext uri="{FF2B5EF4-FFF2-40B4-BE49-F238E27FC236}">
                <a16:creationId xmlns:a16="http://schemas.microsoft.com/office/drawing/2014/main" id="{303D4487-56A5-E1AC-3F4D-35DCA93219CA}"/>
              </a:ext>
            </a:extLst>
          </p:cNvPr>
          <p:cNvSpPr/>
          <p:nvPr/>
        </p:nvSpPr>
        <p:spPr>
          <a:xfrm>
            <a:off x="8155345" y="1442342"/>
            <a:ext cx="2996227" cy="450843"/>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sp>
        <p:nvSpPr>
          <p:cNvPr id="51" name="矩形 50">
            <a:extLst>
              <a:ext uri="{FF2B5EF4-FFF2-40B4-BE49-F238E27FC236}">
                <a16:creationId xmlns:a16="http://schemas.microsoft.com/office/drawing/2014/main" id="{7499B448-B830-3D78-5A52-F6A8C05B6A4E}"/>
              </a:ext>
            </a:extLst>
          </p:cNvPr>
          <p:cNvSpPr/>
          <p:nvPr/>
        </p:nvSpPr>
        <p:spPr>
          <a:xfrm>
            <a:off x="8155345" y="1442342"/>
            <a:ext cx="2996227" cy="4508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分布式</a:t>
            </a:r>
            <a:r>
              <a:rPr lang="en-US" altLang="zh-CN" b="1" dirty="0"/>
              <a:t>DoS</a:t>
            </a:r>
            <a:r>
              <a:rPr lang="zh-CN" altLang="en-US" b="1" dirty="0"/>
              <a:t>攻击</a:t>
            </a:r>
          </a:p>
        </p:txBody>
      </p:sp>
      <p:grpSp>
        <p:nvGrpSpPr>
          <p:cNvPr id="41" name="组合 40">
            <a:extLst>
              <a:ext uri="{FF2B5EF4-FFF2-40B4-BE49-F238E27FC236}">
                <a16:creationId xmlns:a16="http://schemas.microsoft.com/office/drawing/2014/main" id="{5F8E1C1E-94FF-F9DE-5798-F8F688AC3077}"/>
              </a:ext>
            </a:extLst>
          </p:cNvPr>
          <p:cNvGrpSpPr/>
          <p:nvPr/>
        </p:nvGrpSpPr>
        <p:grpSpPr>
          <a:xfrm>
            <a:off x="933106" y="1893349"/>
            <a:ext cx="10325788" cy="1087255"/>
            <a:chOff x="933106" y="1893349"/>
            <a:chExt cx="10325788" cy="1087255"/>
          </a:xfrm>
        </p:grpSpPr>
        <p:sp>
          <p:nvSpPr>
            <p:cNvPr id="55" name="矩形 54">
              <a:extLst>
                <a:ext uri="{FF2B5EF4-FFF2-40B4-BE49-F238E27FC236}">
                  <a16:creationId xmlns:a16="http://schemas.microsoft.com/office/drawing/2014/main" id="{288245B1-AF5A-5167-AC42-27D58070D2C8}"/>
                </a:ext>
              </a:extLst>
            </p:cNvPr>
            <p:cNvSpPr/>
            <p:nvPr/>
          </p:nvSpPr>
          <p:spPr>
            <a:xfrm>
              <a:off x="933106" y="2529761"/>
              <a:ext cx="10325788" cy="4508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防范上述各种类型的拒绝服务攻击，可采取以下措施</a:t>
              </a:r>
            </a:p>
          </p:txBody>
        </p:sp>
        <p:cxnSp>
          <p:nvCxnSpPr>
            <p:cNvPr id="56" name="连接符: 肘形 55">
              <a:extLst>
                <a:ext uri="{FF2B5EF4-FFF2-40B4-BE49-F238E27FC236}">
                  <a16:creationId xmlns:a16="http://schemas.microsoft.com/office/drawing/2014/main" id="{5DF38797-E06D-ACA9-ED67-3CE9FB21F418}"/>
                </a:ext>
              </a:extLst>
            </p:cNvPr>
            <p:cNvCxnSpPr>
              <a:cxnSpLocks/>
              <a:endCxn id="55" idx="0"/>
            </p:cNvCxnSpPr>
            <p:nvPr/>
          </p:nvCxnSpPr>
          <p:spPr>
            <a:xfrm rot="16200000" flipH="1">
              <a:off x="3728951" y="162711"/>
              <a:ext cx="636411" cy="4097688"/>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5E6EF1C3-1D93-555B-B5D9-03FC4FCFB63D}"/>
                </a:ext>
              </a:extLst>
            </p:cNvPr>
            <p:cNvCxnSpPr>
              <a:cxnSpLocks/>
              <a:endCxn id="55" idx="0"/>
            </p:cNvCxnSpPr>
            <p:nvPr/>
          </p:nvCxnSpPr>
          <p:spPr>
            <a:xfrm rot="5400000">
              <a:off x="5777796" y="2211555"/>
              <a:ext cx="636411"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1A5E1FCC-184E-80EE-C657-6B855DB6A7CB}"/>
                </a:ext>
              </a:extLst>
            </p:cNvPr>
            <p:cNvCxnSpPr>
              <a:cxnSpLocks/>
              <a:endCxn id="55" idx="0"/>
            </p:cNvCxnSpPr>
            <p:nvPr/>
          </p:nvCxnSpPr>
          <p:spPr>
            <a:xfrm rot="5400000">
              <a:off x="7826640" y="162710"/>
              <a:ext cx="636411" cy="4097690"/>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矩形 58">
            <a:extLst>
              <a:ext uri="{FF2B5EF4-FFF2-40B4-BE49-F238E27FC236}">
                <a16:creationId xmlns:a16="http://schemas.microsoft.com/office/drawing/2014/main" id="{378139B0-A96E-6A2D-7BF9-0DBFA3E7DCAE}"/>
              </a:ext>
            </a:extLst>
          </p:cNvPr>
          <p:cNvSpPr/>
          <p:nvPr/>
        </p:nvSpPr>
        <p:spPr>
          <a:xfrm>
            <a:off x="933106" y="2978158"/>
            <a:ext cx="10325788" cy="2784536"/>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60" name="椭圆 59">
            <a:extLst>
              <a:ext uri="{FF2B5EF4-FFF2-40B4-BE49-F238E27FC236}">
                <a16:creationId xmlns:a16="http://schemas.microsoft.com/office/drawing/2014/main" id="{6F242C8D-08E4-76C4-8F51-47404168D164}"/>
              </a:ext>
            </a:extLst>
          </p:cNvPr>
          <p:cNvSpPr/>
          <p:nvPr/>
        </p:nvSpPr>
        <p:spPr>
          <a:xfrm>
            <a:off x="1072282" y="3132971"/>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89C9F4D4-2206-E035-A040-17F49E260DEF}"/>
              </a:ext>
            </a:extLst>
          </p:cNvPr>
          <p:cNvSpPr txBox="1"/>
          <p:nvPr/>
        </p:nvSpPr>
        <p:spPr>
          <a:xfrm>
            <a:off x="1335419" y="3046981"/>
            <a:ext cx="9864271" cy="646331"/>
          </a:xfrm>
          <a:prstGeom prst="rect">
            <a:avLst/>
          </a:prstGeom>
          <a:noFill/>
        </p:spPr>
        <p:txBody>
          <a:bodyPr wrap="square" rtlCol="0">
            <a:spAutoFit/>
          </a:bodyPr>
          <a:lstStyle/>
          <a:p>
            <a:r>
              <a:rPr lang="zh-CN" altLang="en-US" b="1" dirty="0">
                <a:solidFill>
                  <a:schemeClr val="accent1">
                    <a:lumMod val="75000"/>
                  </a:schemeClr>
                </a:solidFill>
              </a:rPr>
              <a:t>利用防火墙对恶意分组进行过滤</a:t>
            </a:r>
            <a:r>
              <a:rPr lang="zh-CN" altLang="en-US" b="1" dirty="0"/>
              <a:t>，例如过滤掉所有</a:t>
            </a:r>
            <a:r>
              <a:rPr lang="en-US" altLang="zh-CN" b="1" dirty="0"/>
              <a:t>ICMP</a:t>
            </a:r>
            <a:r>
              <a:rPr lang="zh-CN" altLang="en-US" b="1" dirty="0"/>
              <a:t>回送请求报文可以防范</a:t>
            </a:r>
            <a:r>
              <a:rPr lang="en-US" altLang="zh-CN" b="1" dirty="0"/>
              <a:t>Smurf</a:t>
            </a:r>
            <a:r>
              <a:rPr lang="zh-CN" altLang="en-US" b="1" dirty="0"/>
              <a:t>攻击。然而，对于像“</a:t>
            </a:r>
            <a:r>
              <a:rPr lang="en-US" altLang="zh-CN" b="1" dirty="0"/>
              <a:t>TCP SYN</a:t>
            </a:r>
            <a:r>
              <a:rPr lang="zh-CN" altLang="en-US" b="1" dirty="0"/>
              <a:t>洪泛”这类攻击，一般很难区分哪些</a:t>
            </a:r>
            <a:r>
              <a:rPr lang="en-US" altLang="zh-CN" b="1" dirty="0"/>
              <a:t>TCP</a:t>
            </a:r>
            <a:r>
              <a:rPr lang="zh-CN" altLang="en-US" b="1" dirty="0"/>
              <a:t>连接请求报文是恶意的。</a:t>
            </a:r>
          </a:p>
        </p:txBody>
      </p:sp>
      <p:sp>
        <p:nvSpPr>
          <p:cNvPr id="64" name="椭圆 63">
            <a:extLst>
              <a:ext uri="{FF2B5EF4-FFF2-40B4-BE49-F238E27FC236}">
                <a16:creationId xmlns:a16="http://schemas.microsoft.com/office/drawing/2014/main" id="{F90BDEC1-EDB2-5C80-BAB0-D713BC8D3895}"/>
              </a:ext>
            </a:extLst>
          </p:cNvPr>
          <p:cNvSpPr/>
          <p:nvPr/>
        </p:nvSpPr>
        <p:spPr>
          <a:xfrm>
            <a:off x="1072282" y="3700224"/>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C49FF4DC-62B2-A2DB-A09A-63AC2BAF927D}"/>
              </a:ext>
            </a:extLst>
          </p:cNvPr>
          <p:cNvSpPr txBox="1"/>
          <p:nvPr/>
        </p:nvSpPr>
        <p:spPr>
          <a:xfrm>
            <a:off x="1335419" y="3614234"/>
            <a:ext cx="9864271" cy="923330"/>
          </a:xfrm>
          <a:prstGeom prst="rect">
            <a:avLst/>
          </a:prstGeom>
          <a:noFill/>
        </p:spPr>
        <p:txBody>
          <a:bodyPr wrap="square" rtlCol="0">
            <a:spAutoFit/>
          </a:bodyPr>
          <a:lstStyle/>
          <a:p>
            <a:r>
              <a:rPr lang="zh-CN" altLang="en-US" b="1" dirty="0">
                <a:solidFill>
                  <a:schemeClr val="accent1">
                    <a:lumMod val="75000"/>
                  </a:schemeClr>
                </a:solidFill>
              </a:rPr>
              <a:t>使用支持源端过滤的路由器</a:t>
            </a:r>
            <a:r>
              <a:rPr lang="zh-CN" altLang="en-US" b="1" dirty="0"/>
              <a:t>，尽量减少</a:t>
            </a:r>
            <a:r>
              <a:rPr lang="en-US" altLang="zh-CN" b="1" dirty="0"/>
              <a:t>IP</a:t>
            </a:r>
            <a:r>
              <a:rPr lang="zh-CN" altLang="en-US" b="1" dirty="0"/>
              <a:t>地址伪造的现象。如果要通过源端过滤来防范</a:t>
            </a:r>
            <a:r>
              <a:rPr lang="en-US" altLang="zh-CN" b="1" dirty="0"/>
              <a:t>DoS</a:t>
            </a:r>
            <a:r>
              <a:rPr lang="zh-CN" altLang="en-US" b="1" dirty="0"/>
              <a:t>攻击，则必须使因特网上所有的路由器都具有源端过滤的功能。然而，目前源端过滤并不是路由器的强制功能，支持源端过滤的路由器还是少数。</a:t>
            </a:r>
          </a:p>
        </p:txBody>
      </p:sp>
      <p:sp>
        <p:nvSpPr>
          <p:cNvPr id="66" name="椭圆 65">
            <a:extLst>
              <a:ext uri="{FF2B5EF4-FFF2-40B4-BE49-F238E27FC236}">
                <a16:creationId xmlns:a16="http://schemas.microsoft.com/office/drawing/2014/main" id="{13759CCE-5BC9-C60E-D6E6-C31E23F00C64}"/>
              </a:ext>
            </a:extLst>
          </p:cNvPr>
          <p:cNvSpPr/>
          <p:nvPr/>
        </p:nvSpPr>
        <p:spPr>
          <a:xfrm>
            <a:off x="1072282" y="4544476"/>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5D3DA1E3-F4E8-B398-D247-C9B9F2E27C79}"/>
              </a:ext>
            </a:extLst>
          </p:cNvPr>
          <p:cNvSpPr txBox="1"/>
          <p:nvPr/>
        </p:nvSpPr>
        <p:spPr>
          <a:xfrm>
            <a:off x="1335419" y="4458486"/>
            <a:ext cx="9864271" cy="923330"/>
          </a:xfrm>
          <a:prstGeom prst="rect">
            <a:avLst/>
          </a:prstGeom>
          <a:noFill/>
        </p:spPr>
        <p:txBody>
          <a:bodyPr wrap="square" rtlCol="0">
            <a:spAutoFit/>
          </a:bodyPr>
          <a:lstStyle/>
          <a:p>
            <a:r>
              <a:rPr lang="zh-CN" altLang="en-US" b="1" dirty="0">
                <a:solidFill>
                  <a:schemeClr val="accent1">
                    <a:lumMod val="75000"/>
                  </a:schemeClr>
                </a:solidFill>
              </a:rPr>
              <a:t>追溯</a:t>
            </a:r>
            <a:r>
              <a:rPr lang="en-US" altLang="zh-CN" b="1" dirty="0">
                <a:solidFill>
                  <a:schemeClr val="accent1">
                    <a:lumMod val="75000"/>
                  </a:schemeClr>
                </a:solidFill>
              </a:rPr>
              <a:t>DoS</a:t>
            </a:r>
            <a:r>
              <a:rPr lang="zh-CN" altLang="en-US" b="1" dirty="0">
                <a:solidFill>
                  <a:schemeClr val="accent1">
                    <a:lumMod val="75000"/>
                  </a:schemeClr>
                </a:solidFill>
              </a:rPr>
              <a:t>攻击源</a:t>
            </a:r>
            <a:r>
              <a:rPr lang="zh-CN" altLang="en-US" b="1" dirty="0"/>
              <a:t>。路由器对通过自己的</a:t>
            </a:r>
            <a:r>
              <a:rPr lang="en-US" altLang="zh-CN" b="1" dirty="0"/>
              <a:t>IP</a:t>
            </a:r>
            <a:r>
              <a:rPr lang="zh-CN" altLang="en-US" b="1" dirty="0"/>
              <a:t>数据报的首部进行标记，通过该标记可追溯到</a:t>
            </a:r>
            <a:r>
              <a:rPr lang="en-US" altLang="zh-CN" b="1" dirty="0"/>
              <a:t>DoS</a:t>
            </a:r>
            <a:r>
              <a:rPr lang="zh-CN" altLang="en-US" b="1" dirty="0"/>
              <a:t>攻击源。这个过程通常很慢，并且需要人工干预，因此目前主要用于事后追查以及采取相应的法律手段提供依据。</a:t>
            </a:r>
          </a:p>
        </p:txBody>
      </p:sp>
      <p:sp>
        <p:nvSpPr>
          <p:cNvPr id="68" name="椭圆 67">
            <a:extLst>
              <a:ext uri="{FF2B5EF4-FFF2-40B4-BE49-F238E27FC236}">
                <a16:creationId xmlns:a16="http://schemas.microsoft.com/office/drawing/2014/main" id="{EAE989A7-C4B6-BF00-8618-3B34486E61AD}"/>
              </a:ext>
            </a:extLst>
          </p:cNvPr>
          <p:cNvSpPr/>
          <p:nvPr/>
        </p:nvSpPr>
        <p:spPr>
          <a:xfrm>
            <a:off x="1072282" y="5388729"/>
            <a:ext cx="197353" cy="197353"/>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7E1E977B-29CF-640C-2B33-DAF1DC24E1AF}"/>
              </a:ext>
            </a:extLst>
          </p:cNvPr>
          <p:cNvSpPr txBox="1"/>
          <p:nvPr/>
        </p:nvSpPr>
        <p:spPr>
          <a:xfrm>
            <a:off x="1335419" y="5302739"/>
            <a:ext cx="9864271" cy="369332"/>
          </a:xfrm>
          <a:prstGeom prst="rect">
            <a:avLst/>
          </a:prstGeom>
          <a:noFill/>
        </p:spPr>
        <p:txBody>
          <a:bodyPr wrap="square" rtlCol="0">
            <a:spAutoFit/>
          </a:bodyPr>
          <a:lstStyle/>
          <a:p>
            <a:r>
              <a:rPr lang="zh-CN" altLang="en-US" b="1" dirty="0">
                <a:solidFill>
                  <a:schemeClr val="accent1">
                    <a:lumMod val="75000"/>
                  </a:schemeClr>
                </a:solidFill>
              </a:rPr>
              <a:t>进行</a:t>
            </a:r>
            <a:r>
              <a:rPr lang="en-US" altLang="zh-CN" b="1" dirty="0">
                <a:solidFill>
                  <a:schemeClr val="accent1">
                    <a:lumMod val="75000"/>
                  </a:schemeClr>
                </a:solidFill>
              </a:rPr>
              <a:t>DoS</a:t>
            </a:r>
            <a:r>
              <a:rPr lang="zh-CN" altLang="en-US" b="1" dirty="0">
                <a:solidFill>
                  <a:schemeClr val="accent1">
                    <a:lumMod val="75000"/>
                  </a:schemeClr>
                </a:solidFill>
              </a:rPr>
              <a:t>攻击检测</a:t>
            </a:r>
            <a:r>
              <a:rPr lang="zh-CN" altLang="en-US" b="1" dirty="0"/>
              <a:t>，通过分析分组首部特征和流量特征来检测正在发生的</a:t>
            </a:r>
            <a:r>
              <a:rPr lang="en-US" altLang="zh-CN" b="1" dirty="0"/>
              <a:t>DoS</a:t>
            </a:r>
            <a:r>
              <a:rPr lang="zh-CN" altLang="en-US" b="1" dirty="0"/>
              <a:t>攻击并发出警报。</a:t>
            </a:r>
          </a:p>
        </p:txBody>
      </p:sp>
      <p:sp>
        <p:nvSpPr>
          <p:cNvPr id="13" name="矩形 12">
            <a:extLst>
              <a:ext uri="{FF2B5EF4-FFF2-40B4-BE49-F238E27FC236}">
                <a16:creationId xmlns:a16="http://schemas.microsoft.com/office/drawing/2014/main" id="{6200DB6E-4413-A483-6386-2FB25F3C3715}"/>
              </a:ext>
            </a:extLst>
          </p:cNvPr>
          <p:cNvSpPr/>
          <p:nvPr/>
        </p:nvSpPr>
        <p:spPr>
          <a:xfrm>
            <a:off x="933106" y="5960046"/>
            <a:ext cx="10325788" cy="478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上述措施并不能彻底防范</a:t>
            </a:r>
            <a:r>
              <a:rPr lang="en-US" altLang="zh-CN" sz="2000" b="1" dirty="0"/>
              <a:t>DoS</a:t>
            </a:r>
            <a:r>
              <a:rPr lang="zh-CN" altLang="en-US" sz="2000" b="1" dirty="0"/>
              <a:t>攻击，</a:t>
            </a:r>
            <a:r>
              <a:rPr lang="en-US" altLang="zh-CN" sz="2000" b="1" dirty="0"/>
              <a:t>DoS</a:t>
            </a:r>
            <a:r>
              <a:rPr lang="zh-CN" altLang="en-US" sz="2000" b="1" dirty="0"/>
              <a:t>攻击是目前最容易实现却又最难防范的攻击手段。</a:t>
            </a:r>
          </a:p>
        </p:txBody>
      </p:sp>
    </p:spTree>
    <p:custDataLst>
      <p:tags r:id="rId1"/>
    </p:custDataLst>
    <p:extLst>
      <p:ext uri="{BB962C8B-B14F-4D97-AF65-F5344CB8AC3E}">
        <p14:creationId xmlns:p14="http://schemas.microsoft.com/office/powerpoint/2010/main" val="335873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p:cTn id="16" dur="500" fill="hold"/>
                                        <p:tgtEl>
                                          <p:spTgt spid="60"/>
                                        </p:tgtEl>
                                        <p:attrNameLst>
                                          <p:attrName>ppt_w</p:attrName>
                                        </p:attrNameLst>
                                      </p:cBhvr>
                                      <p:tavLst>
                                        <p:tav tm="0">
                                          <p:val>
                                            <p:fltVal val="0"/>
                                          </p:val>
                                        </p:tav>
                                        <p:tav tm="100000">
                                          <p:val>
                                            <p:strVal val="#ppt_w"/>
                                          </p:val>
                                        </p:tav>
                                      </p:tavLst>
                                    </p:anim>
                                    <p:anim calcmode="lin" valueType="num">
                                      <p:cBhvr>
                                        <p:cTn id="17" dur="500" fill="hold"/>
                                        <p:tgtEl>
                                          <p:spTgt spid="60"/>
                                        </p:tgtEl>
                                        <p:attrNameLst>
                                          <p:attrName>ppt_h</p:attrName>
                                        </p:attrNameLst>
                                      </p:cBhvr>
                                      <p:tavLst>
                                        <p:tav tm="0">
                                          <p:val>
                                            <p:fltVal val="0"/>
                                          </p:val>
                                        </p:tav>
                                        <p:tav tm="100000">
                                          <p:val>
                                            <p:strVal val="#ppt_h"/>
                                          </p:val>
                                        </p:tav>
                                      </p:tavLst>
                                    </p:anim>
                                    <p:animEffect transition="in" filter="fade">
                                      <p:cBhvr>
                                        <p:cTn id="18" dur="500"/>
                                        <p:tgtEl>
                                          <p:spTgt spid="60"/>
                                        </p:tgtEl>
                                      </p:cBhvr>
                                    </p:animEffect>
                                  </p:childTnLst>
                                </p:cTn>
                              </p:par>
                            </p:childTnLst>
                          </p:cTn>
                        </p:par>
                        <p:par>
                          <p:cTn id="19" fill="hold">
                            <p:stCondLst>
                              <p:cond delay="500"/>
                            </p:stCondLst>
                            <p:childTnLst>
                              <p:par>
                                <p:cTn id="20" presetID="1" presetClass="entr" presetSubtype="0" fill="hold" grpId="0" nodeType="afterEffect">
                                  <p:stCondLst>
                                    <p:cond delay="0"/>
                                  </p:stCondLst>
                                  <p:iterate type="lt">
                                    <p:tmAbs val="100"/>
                                  </p:iterate>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4"/>
                                        </p:tgtEl>
                                        <p:attrNameLst>
                                          <p:attrName>style.visibility</p:attrName>
                                        </p:attrNameLst>
                                      </p:cBhvr>
                                      <p:to>
                                        <p:strVal val="visible"/>
                                      </p:to>
                                    </p:set>
                                    <p:anim calcmode="lin" valueType="num">
                                      <p:cBhvr>
                                        <p:cTn id="26" dur="500" fill="hold"/>
                                        <p:tgtEl>
                                          <p:spTgt spid="64"/>
                                        </p:tgtEl>
                                        <p:attrNameLst>
                                          <p:attrName>ppt_w</p:attrName>
                                        </p:attrNameLst>
                                      </p:cBhvr>
                                      <p:tavLst>
                                        <p:tav tm="0">
                                          <p:val>
                                            <p:fltVal val="0"/>
                                          </p:val>
                                        </p:tav>
                                        <p:tav tm="100000">
                                          <p:val>
                                            <p:strVal val="#ppt_w"/>
                                          </p:val>
                                        </p:tav>
                                      </p:tavLst>
                                    </p:anim>
                                    <p:anim calcmode="lin" valueType="num">
                                      <p:cBhvr>
                                        <p:cTn id="27" dur="500" fill="hold"/>
                                        <p:tgtEl>
                                          <p:spTgt spid="64"/>
                                        </p:tgtEl>
                                        <p:attrNameLst>
                                          <p:attrName>ppt_h</p:attrName>
                                        </p:attrNameLst>
                                      </p:cBhvr>
                                      <p:tavLst>
                                        <p:tav tm="0">
                                          <p:val>
                                            <p:fltVal val="0"/>
                                          </p:val>
                                        </p:tav>
                                        <p:tav tm="100000">
                                          <p:val>
                                            <p:strVal val="#ppt_h"/>
                                          </p:val>
                                        </p:tav>
                                      </p:tavLst>
                                    </p:anim>
                                    <p:animEffect transition="in" filter="fade">
                                      <p:cBhvr>
                                        <p:cTn id="28" dur="500"/>
                                        <p:tgtEl>
                                          <p:spTgt spid="64"/>
                                        </p:tgtEl>
                                      </p:cBhvr>
                                    </p:animEffect>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6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66"/>
                                        </p:tgtEl>
                                        <p:attrNameLst>
                                          <p:attrName>style.visibility</p:attrName>
                                        </p:attrNameLst>
                                      </p:cBhvr>
                                      <p:to>
                                        <p:strVal val="visible"/>
                                      </p:to>
                                    </p:set>
                                    <p:anim calcmode="lin" valueType="num">
                                      <p:cBhvr>
                                        <p:cTn id="36" dur="500" fill="hold"/>
                                        <p:tgtEl>
                                          <p:spTgt spid="66"/>
                                        </p:tgtEl>
                                        <p:attrNameLst>
                                          <p:attrName>ppt_w</p:attrName>
                                        </p:attrNameLst>
                                      </p:cBhvr>
                                      <p:tavLst>
                                        <p:tav tm="0">
                                          <p:val>
                                            <p:fltVal val="0"/>
                                          </p:val>
                                        </p:tav>
                                        <p:tav tm="100000">
                                          <p:val>
                                            <p:strVal val="#ppt_w"/>
                                          </p:val>
                                        </p:tav>
                                      </p:tavLst>
                                    </p:anim>
                                    <p:anim calcmode="lin" valueType="num">
                                      <p:cBhvr>
                                        <p:cTn id="37" dur="500" fill="hold"/>
                                        <p:tgtEl>
                                          <p:spTgt spid="66"/>
                                        </p:tgtEl>
                                        <p:attrNameLst>
                                          <p:attrName>ppt_h</p:attrName>
                                        </p:attrNameLst>
                                      </p:cBhvr>
                                      <p:tavLst>
                                        <p:tav tm="0">
                                          <p:val>
                                            <p:fltVal val="0"/>
                                          </p:val>
                                        </p:tav>
                                        <p:tav tm="100000">
                                          <p:val>
                                            <p:strVal val="#ppt_h"/>
                                          </p:val>
                                        </p:tav>
                                      </p:tavLst>
                                    </p:anim>
                                    <p:animEffect transition="in" filter="fade">
                                      <p:cBhvr>
                                        <p:cTn id="38" dur="500"/>
                                        <p:tgtEl>
                                          <p:spTgt spid="66"/>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6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cBhvr>
                                        <p:cTn id="46" dur="500" fill="hold"/>
                                        <p:tgtEl>
                                          <p:spTgt spid="68"/>
                                        </p:tgtEl>
                                        <p:attrNameLst>
                                          <p:attrName>ppt_w</p:attrName>
                                        </p:attrNameLst>
                                      </p:cBhvr>
                                      <p:tavLst>
                                        <p:tav tm="0">
                                          <p:val>
                                            <p:fltVal val="0"/>
                                          </p:val>
                                        </p:tav>
                                        <p:tav tm="100000">
                                          <p:val>
                                            <p:strVal val="#ppt_w"/>
                                          </p:val>
                                        </p:tav>
                                      </p:tavLst>
                                    </p:anim>
                                    <p:anim calcmode="lin" valueType="num">
                                      <p:cBhvr>
                                        <p:cTn id="47" dur="500" fill="hold"/>
                                        <p:tgtEl>
                                          <p:spTgt spid="68"/>
                                        </p:tgtEl>
                                        <p:attrNameLst>
                                          <p:attrName>ppt_h</p:attrName>
                                        </p:attrNameLst>
                                      </p:cBhvr>
                                      <p:tavLst>
                                        <p:tav tm="0">
                                          <p:val>
                                            <p:fltVal val="0"/>
                                          </p:val>
                                        </p:tav>
                                        <p:tav tm="100000">
                                          <p:val>
                                            <p:strVal val="#ppt_h"/>
                                          </p:val>
                                        </p:tav>
                                      </p:tavLst>
                                    </p:anim>
                                    <p:animEffect transition="in" filter="fade">
                                      <p:cBhvr>
                                        <p:cTn id="48" dur="500"/>
                                        <p:tgtEl>
                                          <p:spTgt spid="68"/>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6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p:tgtEl>
                                          <p:spTgt spid="13"/>
                                        </p:tgtEl>
                                        <p:attrNameLst>
                                          <p:attrName>ppt_y</p:attrName>
                                        </p:attrNameLst>
                                      </p:cBhvr>
                                      <p:tavLst>
                                        <p:tav tm="0">
                                          <p:val>
                                            <p:strVal val="#ppt_y-#ppt_h*1.125000"/>
                                          </p:val>
                                        </p:tav>
                                        <p:tav tm="100000">
                                          <p:val>
                                            <p:strVal val="#ppt_y"/>
                                          </p:val>
                                        </p:tav>
                                      </p:tavLst>
                                    </p:anim>
                                    <p:animEffect transition="in" filter="wipe(down)">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P spid="64" grpId="0" animBg="1"/>
      <p:bldP spid="65" grpId="0"/>
      <p:bldP spid="66" grpId="0" animBg="1"/>
      <p:bldP spid="67" grpId="0"/>
      <p:bldP spid="68" grpId="0" animBg="1"/>
      <p:bldP spid="69"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密码学相关基本概念</a:t>
              </a:r>
            </a:p>
          </p:txBody>
        </p:sp>
      </p:grpSp>
      <p:grpSp>
        <p:nvGrpSpPr>
          <p:cNvPr id="8" name="组合 7">
            <a:extLst>
              <a:ext uri="{FF2B5EF4-FFF2-40B4-BE49-F238E27FC236}">
                <a16:creationId xmlns:a16="http://schemas.microsoft.com/office/drawing/2014/main" id="{9B024107-E71D-D946-DB7B-96B10459DDCE}"/>
              </a:ext>
            </a:extLst>
          </p:cNvPr>
          <p:cNvGrpSpPr/>
          <p:nvPr/>
        </p:nvGrpSpPr>
        <p:grpSpPr>
          <a:xfrm>
            <a:off x="1549012" y="1141186"/>
            <a:ext cx="9103453" cy="2935597"/>
            <a:chOff x="1549012" y="1141186"/>
            <a:chExt cx="9103453" cy="2935597"/>
          </a:xfrm>
        </p:grpSpPr>
        <p:sp>
          <p:nvSpPr>
            <p:cNvPr id="6" name="文本框 5">
              <a:extLst>
                <a:ext uri="{FF2B5EF4-FFF2-40B4-BE49-F238E27FC236}">
                  <a16:creationId xmlns:a16="http://schemas.microsoft.com/office/drawing/2014/main" id="{16FCBF9E-D25D-C6C9-1F59-97066F8129BC}"/>
                </a:ext>
              </a:extLst>
            </p:cNvPr>
            <p:cNvSpPr txBox="1"/>
            <p:nvPr/>
          </p:nvSpPr>
          <p:spPr>
            <a:xfrm>
              <a:off x="4544905" y="1141186"/>
              <a:ext cx="3115734" cy="400110"/>
            </a:xfrm>
            <a:prstGeom prst="rect">
              <a:avLst/>
            </a:prstGeom>
            <a:noFill/>
          </p:spPr>
          <p:txBody>
            <a:bodyPr wrap="square" rtlCol="0">
              <a:spAutoFit/>
            </a:bodyPr>
            <a:lstStyle/>
            <a:p>
              <a:pPr algn="ctr"/>
              <a:r>
                <a:rPr lang="zh-CN" altLang="en-US" sz="2000" b="1" dirty="0">
                  <a:solidFill>
                    <a:schemeClr val="accent3">
                      <a:lumMod val="75000"/>
                    </a:schemeClr>
                  </a:solidFill>
                </a:rPr>
                <a:t>数据加密的一般模型</a:t>
              </a:r>
            </a:p>
          </p:txBody>
        </p:sp>
        <p:grpSp>
          <p:nvGrpSpPr>
            <p:cNvPr id="101" name="组合 100">
              <a:extLst>
                <a:ext uri="{FF2B5EF4-FFF2-40B4-BE49-F238E27FC236}">
                  <a16:creationId xmlns:a16="http://schemas.microsoft.com/office/drawing/2014/main" id="{73C085D5-E553-DBB5-934A-1AE8A9C2A4BA}"/>
                </a:ext>
              </a:extLst>
            </p:cNvPr>
            <p:cNvGrpSpPr/>
            <p:nvPr/>
          </p:nvGrpSpPr>
          <p:grpSpPr>
            <a:xfrm>
              <a:off x="1549012" y="2793051"/>
              <a:ext cx="914400" cy="1283732"/>
              <a:chOff x="840297" y="2253216"/>
              <a:chExt cx="914400" cy="1283732"/>
            </a:xfrm>
          </p:grpSpPr>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7EB17E7-0E8F-3B4E-8296-283F5B27C5B6}"/>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02" name="文本框 101">
                    <a:extLst>
                      <a:ext uri="{FF2B5EF4-FFF2-40B4-BE49-F238E27FC236}">
                        <a16:creationId xmlns:a16="http://schemas.microsoft.com/office/drawing/2014/main" id="{47EB17E7-0E8F-3B4E-8296-283F5B27C5B6}"/>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3"/>
                    <a:stretch>
                      <a:fillRect l="-5185" t="-8197" b="-24590"/>
                    </a:stretch>
                  </a:blipFill>
                </p:spPr>
                <p:txBody>
                  <a:bodyPr/>
                  <a:lstStyle/>
                  <a:p>
                    <a:r>
                      <a:rPr lang="zh-CN" altLang="en-US">
                        <a:noFill/>
                      </a:rPr>
                      <a:t> </a:t>
                    </a:r>
                  </a:p>
                </p:txBody>
              </p:sp>
            </mc:Fallback>
          </mc:AlternateContent>
          <p:pic>
            <p:nvPicPr>
              <p:cNvPr id="103" name="图形 102" descr="文档 轮廓">
                <a:extLst>
                  <a:ext uri="{FF2B5EF4-FFF2-40B4-BE49-F238E27FC236}">
                    <a16:creationId xmlns:a16="http://schemas.microsoft.com/office/drawing/2014/main" id="{F5AA9342-ED05-0B9D-53D0-4EC7149F48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297" y="2622548"/>
                <a:ext cx="914400" cy="914400"/>
              </a:xfrm>
              <a:prstGeom prst="rect">
                <a:avLst/>
              </a:prstGeom>
            </p:spPr>
          </p:pic>
        </p:grpSp>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3CCA4DA1-E6A2-2399-50B1-56179F2A526C}"/>
                    </a:ext>
                  </a:extLst>
                </p:cNvPr>
                <p:cNvSpPr/>
                <p:nvPr/>
              </p:nvSpPr>
              <p:spPr>
                <a:xfrm>
                  <a:off x="2956614" y="3267246"/>
                  <a:ext cx="1270932" cy="70788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加密算法</a:t>
                  </a:r>
                  <a14:m>
                    <m:oMath xmlns:m="http://schemas.openxmlformats.org/officeDocument/2006/math">
                      <m:r>
                        <a:rPr lang="en-US" altLang="zh-CN" b="1" i="1" dirty="0" smtClean="0">
                          <a:solidFill>
                            <a:schemeClr val="bg1"/>
                          </a:solidFill>
                          <a:latin typeface="Cambria Math" panose="02040503050406030204" pitchFamily="18" charset="0"/>
                        </a:rPr>
                        <m:t>𝑬</m:t>
                      </m:r>
                    </m:oMath>
                  </a14:m>
                  <a:endParaRPr lang="zh-CN" altLang="en-US" b="1" dirty="0">
                    <a:solidFill>
                      <a:schemeClr val="bg1"/>
                    </a:solidFill>
                    <a:latin typeface="Arial Narrow" panose="020B0606020202030204" pitchFamily="34" charset="0"/>
                  </a:endParaRPr>
                </a:p>
              </p:txBody>
            </p:sp>
          </mc:Choice>
          <mc:Fallback xmlns="">
            <p:sp>
              <p:nvSpPr>
                <p:cNvPr id="104" name="矩形 103">
                  <a:extLst>
                    <a:ext uri="{FF2B5EF4-FFF2-40B4-BE49-F238E27FC236}">
                      <a16:creationId xmlns:a16="http://schemas.microsoft.com/office/drawing/2014/main" id="{3CCA4DA1-E6A2-2399-50B1-56179F2A526C}"/>
                    </a:ext>
                  </a:extLst>
                </p:cNvPr>
                <p:cNvSpPr>
                  <a:spLocks noRot="1" noChangeAspect="1" noMove="1" noResize="1" noEditPoints="1" noAdjustHandles="1" noChangeArrowheads="1" noChangeShapeType="1" noTextEdit="1"/>
                </p:cNvSpPr>
                <p:nvPr/>
              </p:nvSpPr>
              <p:spPr>
                <a:xfrm>
                  <a:off x="2956614" y="3267246"/>
                  <a:ext cx="1270932" cy="707881"/>
                </a:xfrm>
                <a:prstGeom prst="rect">
                  <a:avLst/>
                </a:prstGeom>
                <a:blipFill>
                  <a:blip r:embed="rId6"/>
                  <a:stretch>
                    <a:fillRect l="-2857"/>
                  </a:stretch>
                </a:blipFill>
                <a:ln>
                  <a:solidFill>
                    <a:schemeClr val="tx1"/>
                  </a:solidFill>
                </a:ln>
              </p:spPr>
              <p:txBody>
                <a:bodyPr/>
                <a:lstStyle/>
                <a:p>
                  <a:r>
                    <a:rPr lang="zh-CN" altLang="en-US">
                      <a:noFill/>
                    </a:rPr>
                    <a:t> </a:t>
                  </a:r>
                </a:p>
              </p:txBody>
            </p:sp>
          </mc:Fallback>
        </mc:AlternateContent>
        <p:grpSp>
          <p:nvGrpSpPr>
            <p:cNvPr id="105" name="组合 104">
              <a:extLst>
                <a:ext uri="{FF2B5EF4-FFF2-40B4-BE49-F238E27FC236}">
                  <a16:creationId xmlns:a16="http://schemas.microsoft.com/office/drawing/2014/main" id="{264E4555-9963-558C-E27A-973E084C303B}"/>
                </a:ext>
              </a:extLst>
            </p:cNvPr>
            <p:cNvGrpSpPr/>
            <p:nvPr/>
          </p:nvGrpSpPr>
          <p:grpSpPr>
            <a:xfrm>
              <a:off x="5609982" y="2793051"/>
              <a:ext cx="914400" cy="1283732"/>
              <a:chOff x="5111692" y="2253216"/>
              <a:chExt cx="914400" cy="1283732"/>
            </a:xfrm>
          </p:grpSpPr>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C0FA73AB-D639-957F-D129-90DE165C9E3D}"/>
                      </a:ext>
                    </a:extLst>
                  </p:cNvPr>
                  <p:cNvSpPr txBox="1"/>
                  <p:nvPr/>
                </p:nvSpPr>
                <p:spPr>
                  <a:xfrm>
                    <a:off x="5111692"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14:m>
                      <m:oMath xmlns:m="http://schemas.openxmlformats.org/officeDocument/2006/math">
                        <m:r>
                          <a:rPr lang="en-US" altLang="zh-CN" b="1" i="1" dirty="0" smtClean="0">
                            <a:latin typeface="Cambria Math" panose="02040503050406030204" pitchFamily="18" charset="0"/>
                          </a:rPr>
                          <m:t>𝒀</m:t>
                        </m:r>
                      </m:oMath>
                    </a14:m>
                    <a:endParaRPr lang="zh-CN" altLang="en-US" b="1" dirty="0">
                      <a:latin typeface="Arial Narrow" panose="020B0606020202030204" pitchFamily="34" charset="0"/>
                    </a:endParaRPr>
                  </a:p>
                </p:txBody>
              </p:sp>
            </mc:Choice>
            <mc:Fallback xmlns="">
              <p:sp>
                <p:nvSpPr>
                  <p:cNvPr id="106" name="文本框 105">
                    <a:extLst>
                      <a:ext uri="{FF2B5EF4-FFF2-40B4-BE49-F238E27FC236}">
                        <a16:creationId xmlns:a16="http://schemas.microsoft.com/office/drawing/2014/main" id="{C0FA73AB-D639-957F-D129-90DE165C9E3D}"/>
                      </a:ext>
                    </a:extLst>
                  </p:cNvPr>
                  <p:cNvSpPr txBox="1">
                    <a:spLocks noRot="1" noChangeAspect="1" noMove="1" noResize="1" noEditPoints="1" noAdjustHandles="1" noChangeArrowheads="1" noChangeShapeType="1" noTextEdit="1"/>
                  </p:cNvSpPr>
                  <p:nvPr/>
                </p:nvSpPr>
                <p:spPr>
                  <a:xfrm>
                    <a:off x="5111692" y="2253216"/>
                    <a:ext cx="820037" cy="369332"/>
                  </a:xfrm>
                  <a:prstGeom prst="rect">
                    <a:avLst/>
                  </a:prstGeom>
                  <a:blipFill>
                    <a:blip r:embed="rId7"/>
                    <a:stretch>
                      <a:fillRect l="-4444" t="-8197" b="-24590"/>
                    </a:stretch>
                  </a:blipFill>
                </p:spPr>
                <p:txBody>
                  <a:bodyPr/>
                  <a:lstStyle/>
                  <a:p>
                    <a:r>
                      <a:rPr lang="zh-CN" altLang="en-US">
                        <a:noFill/>
                      </a:rPr>
                      <a:t> </a:t>
                    </a:r>
                  </a:p>
                </p:txBody>
              </p:sp>
            </mc:Fallback>
          </mc:AlternateContent>
          <p:pic>
            <p:nvPicPr>
              <p:cNvPr id="107" name="图形 106" descr="文档 轮廓">
                <a:extLst>
                  <a:ext uri="{FF2B5EF4-FFF2-40B4-BE49-F238E27FC236}">
                    <a16:creationId xmlns:a16="http://schemas.microsoft.com/office/drawing/2014/main" id="{01483DC4-3AD3-7FA8-FBFE-9A60AD9671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1692" y="2622548"/>
                <a:ext cx="914400" cy="914400"/>
              </a:xfrm>
              <a:prstGeom prst="rect">
                <a:avLst/>
              </a:prstGeom>
            </p:spPr>
          </p:pic>
          <p:sp>
            <p:nvSpPr>
              <p:cNvPr id="108" name="矩形 107">
                <a:extLst>
                  <a:ext uri="{FF2B5EF4-FFF2-40B4-BE49-F238E27FC236}">
                    <a16:creationId xmlns:a16="http://schemas.microsoft.com/office/drawing/2014/main" id="{CFDE0685-282C-5F01-4256-29F88079912D}"/>
                  </a:ext>
                </a:extLst>
              </p:cNvPr>
              <p:cNvSpPr/>
              <p:nvPr/>
            </p:nvSpPr>
            <p:spPr>
              <a:xfrm>
                <a:off x="5352176" y="2936147"/>
                <a:ext cx="436228" cy="492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109" name="文本框 108">
                <a:extLst>
                  <a:ext uri="{FF2B5EF4-FFF2-40B4-BE49-F238E27FC236}">
                    <a16:creationId xmlns:a16="http://schemas.microsoft.com/office/drawing/2014/main" id="{52D85BE2-8C58-17F5-F1E8-2FD0DDBDDD74}"/>
                  </a:ext>
                </a:extLst>
              </p:cNvPr>
              <p:cNvSpPr txBox="1"/>
              <p:nvPr/>
            </p:nvSpPr>
            <p:spPr>
              <a:xfrm>
                <a:off x="5258499" y="2919369"/>
                <a:ext cx="620786" cy="601831"/>
              </a:xfrm>
              <a:prstGeom prst="rect">
                <a:avLst/>
              </a:prstGeom>
              <a:noFill/>
            </p:spPr>
            <p:txBody>
              <a:bodyPr wrap="square" rtlCol="0">
                <a:spAutoFit/>
              </a:bodyPr>
              <a:lstStyle/>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endParaRPr lang="zh-CN" altLang="en-US" b="1" dirty="0">
                  <a:latin typeface="Arial Narrow" panose="020B0606020202030204" pitchFamily="34" charset="0"/>
                </a:endParaRPr>
              </a:p>
            </p:txBody>
          </p:sp>
        </p:grpSp>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F4091744-FF5F-351A-3EA1-5A1BA2BE83AF}"/>
                    </a:ext>
                  </a:extLst>
                </p:cNvPr>
                <p:cNvSpPr/>
                <p:nvPr/>
              </p:nvSpPr>
              <p:spPr>
                <a:xfrm>
                  <a:off x="7965541" y="3267246"/>
                  <a:ext cx="1270932" cy="70788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解密算法</a:t>
                  </a:r>
                  <a14:m>
                    <m:oMath xmlns:m="http://schemas.openxmlformats.org/officeDocument/2006/math">
                      <m:r>
                        <a:rPr lang="en-US" altLang="zh-CN" b="1" i="1" dirty="0" smtClean="0">
                          <a:solidFill>
                            <a:schemeClr val="bg1"/>
                          </a:solidFill>
                          <a:latin typeface="Cambria Math" panose="02040503050406030204" pitchFamily="18" charset="0"/>
                        </a:rPr>
                        <m:t>𝑫</m:t>
                      </m:r>
                    </m:oMath>
                  </a14:m>
                  <a:endParaRPr lang="zh-CN" altLang="en-US" b="1" dirty="0">
                    <a:solidFill>
                      <a:schemeClr val="bg1"/>
                    </a:solidFill>
                    <a:latin typeface="Arial Narrow" panose="020B0606020202030204" pitchFamily="34" charset="0"/>
                  </a:endParaRPr>
                </a:p>
              </p:txBody>
            </p:sp>
          </mc:Choice>
          <mc:Fallback xmlns="">
            <p:sp>
              <p:nvSpPr>
                <p:cNvPr id="110" name="矩形 109">
                  <a:extLst>
                    <a:ext uri="{FF2B5EF4-FFF2-40B4-BE49-F238E27FC236}">
                      <a16:creationId xmlns:a16="http://schemas.microsoft.com/office/drawing/2014/main" id="{F4091744-FF5F-351A-3EA1-5A1BA2BE83AF}"/>
                    </a:ext>
                  </a:extLst>
                </p:cNvPr>
                <p:cNvSpPr>
                  <a:spLocks noRot="1" noChangeAspect="1" noMove="1" noResize="1" noEditPoints="1" noAdjustHandles="1" noChangeArrowheads="1" noChangeShapeType="1" noTextEdit="1"/>
                </p:cNvSpPr>
                <p:nvPr/>
              </p:nvSpPr>
              <p:spPr>
                <a:xfrm>
                  <a:off x="7965541" y="3267246"/>
                  <a:ext cx="1270932" cy="707881"/>
                </a:xfrm>
                <a:prstGeom prst="rect">
                  <a:avLst/>
                </a:prstGeom>
                <a:blipFill>
                  <a:blip r:embed="rId8"/>
                  <a:stretch>
                    <a:fillRect l="-3810"/>
                  </a:stretch>
                </a:blipFill>
                <a:ln>
                  <a:solidFill>
                    <a:schemeClr val="tx1"/>
                  </a:solidFill>
                </a:ln>
              </p:spPr>
              <p:txBody>
                <a:bodyPr/>
                <a:lstStyle/>
                <a:p>
                  <a:r>
                    <a:rPr lang="zh-CN" altLang="en-US">
                      <a:noFill/>
                    </a:rPr>
                    <a:t> </a:t>
                  </a:r>
                </a:p>
              </p:txBody>
            </p:sp>
          </mc:Fallback>
        </mc:AlternateContent>
        <p:grpSp>
          <p:nvGrpSpPr>
            <p:cNvPr id="111" name="组合 110">
              <a:extLst>
                <a:ext uri="{FF2B5EF4-FFF2-40B4-BE49-F238E27FC236}">
                  <a16:creationId xmlns:a16="http://schemas.microsoft.com/office/drawing/2014/main" id="{2DC1757C-50B3-7896-EB5E-B20D0280820B}"/>
                </a:ext>
              </a:extLst>
            </p:cNvPr>
            <p:cNvGrpSpPr/>
            <p:nvPr/>
          </p:nvGrpSpPr>
          <p:grpSpPr>
            <a:xfrm>
              <a:off x="9738065" y="2787947"/>
              <a:ext cx="914400" cy="1283732"/>
              <a:chOff x="840297" y="2253216"/>
              <a:chExt cx="914400" cy="1283732"/>
            </a:xfrm>
          </p:grpSpPr>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2C9FFDA4-8B95-C660-57DB-6320109DE49D}"/>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12" name="文本框 111">
                    <a:extLst>
                      <a:ext uri="{FF2B5EF4-FFF2-40B4-BE49-F238E27FC236}">
                        <a16:creationId xmlns:a16="http://schemas.microsoft.com/office/drawing/2014/main" id="{2C9FFDA4-8B95-C660-57DB-6320109DE49D}"/>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9"/>
                    <a:stretch>
                      <a:fillRect l="-5185" t="-8197" b="-24590"/>
                    </a:stretch>
                  </a:blipFill>
                </p:spPr>
                <p:txBody>
                  <a:bodyPr/>
                  <a:lstStyle/>
                  <a:p>
                    <a:r>
                      <a:rPr lang="zh-CN" altLang="en-US">
                        <a:noFill/>
                      </a:rPr>
                      <a:t> </a:t>
                    </a:r>
                  </a:p>
                </p:txBody>
              </p:sp>
            </mc:Fallback>
          </mc:AlternateContent>
          <p:pic>
            <p:nvPicPr>
              <p:cNvPr id="113" name="图形 112" descr="文档 轮廓">
                <a:extLst>
                  <a:ext uri="{FF2B5EF4-FFF2-40B4-BE49-F238E27FC236}">
                    <a16:creationId xmlns:a16="http://schemas.microsoft.com/office/drawing/2014/main" id="{4D9701D3-DF9F-6CD9-D4C2-72B9231B5E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297" y="2622548"/>
                <a:ext cx="914400" cy="914400"/>
              </a:xfrm>
              <a:prstGeom prst="rect">
                <a:avLst/>
              </a:prstGeom>
            </p:spPr>
          </p:pic>
        </p:grpSp>
        <p:cxnSp>
          <p:nvCxnSpPr>
            <p:cNvPr id="114" name="直接箭头连接符 113">
              <a:extLst>
                <a:ext uri="{FF2B5EF4-FFF2-40B4-BE49-F238E27FC236}">
                  <a16:creationId xmlns:a16="http://schemas.microsoft.com/office/drawing/2014/main" id="{856CFF77-A0A0-68B7-748A-27CB1FB9B2C1}"/>
                </a:ext>
              </a:extLst>
            </p:cNvPr>
            <p:cNvCxnSpPr>
              <a:cxnSpLocks/>
            </p:cNvCxnSpPr>
            <p:nvPr/>
          </p:nvCxnSpPr>
          <p:spPr>
            <a:xfrm>
              <a:off x="2372531" y="3619582"/>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CCA09406-23A1-B43A-D901-CFB815649A58}"/>
                </a:ext>
              </a:extLst>
            </p:cNvPr>
            <p:cNvCxnSpPr>
              <a:cxnSpLocks/>
              <a:endCxn id="107" idx="1"/>
            </p:cNvCxnSpPr>
            <p:nvPr/>
          </p:nvCxnSpPr>
          <p:spPr>
            <a:xfrm flipV="1">
              <a:off x="4297455" y="3619583"/>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1A2C6921-2866-2462-FBA1-8C4D8E88736C}"/>
                </a:ext>
              </a:extLst>
            </p:cNvPr>
            <p:cNvCxnSpPr>
              <a:cxnSpLocks/>
            </p:cNvCxnSpPr>
            <p:nvPr/>
          </p:nvCxnSpPr>
          <p:spPr>
            <a:xfrm flipV="1">
              <a:off x="6524382" y="3621186"/>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1CE741AF-22A4-81C2-9362-DABCB93B7107}"/>
                </a:ext>
              </a:extLst>
            </p:cNvPr>
            <p:cNvCxnSpPr>
              <a:cxnSpLocks/>
            </p:cNvCxnSpPr>
            <p:nvPr/>
          </p:nvCxnSpPr>
          <p:spPr>
            <a:xfrm>
              <a:off x="9327877" y="3606070"/>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图形 117" descr="旧钥匙 纯色填充">
              <a:extLst>
                <a:ext uri="{FF2B5EF4-FFF2-40B4-BE49-F238E27FC236}">
                  <a16:creationId xmlns:a16="http://schemas.microsoft.com/office/drawing/2014/main" id="{2E1A7F2F-D184-AEFC-F27E-08C76AB9492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17698" y="2370650"/>
              <a:ext cx="306732" cy="306732"/>
            </a:xfrm>
            <a:prstGeom prst="rect">
              <a:avLst/>
            </a:prstGeom>
          </p:spPr>
        </p:pic>
        <p:grpSp>
          <p:nvGrpSpPr>
            <p:cNvPr id="119" name="组合 118">
              <a:extLst>
                <a:ext uri="{FF2B5EF4-FFF2-40B4-BE49-F238E27FC236}">
                  <a16:creationId xmlns:a16="http://schemas.microsoft.com/office/drawing/2014/main" id="{2CFC2714-387E-5D46-630B-9BF0413EB523}"/>
                </a:ext>
              </a:extLst>
            </p:cNvPr>
            <p:cNvGrpSpPr/>
            <p:nvPr/>
          </p:nvGrpSpPr>
          <p:grpSpPr>
            <a:xfrm>
              <a:off x="3000481" y="2031051"/>
              <a:ext cx="1183198" cy="1182818"/>
              <a:chOff x="2560214" y="1491216"/>
              <a:chExt cx="1183198" cy="1182818"/>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EBCF18B8-1638-8872-BF3F-8D169FC2329F}"/>
                      </a:ext>
                    </a:extLst>
                  </p:cNvPr>
                  <p:cNvSpPr txBox="1"/>
                  <p:nvPr/>
                </p:nvSpPr>
                <p:spPr>
                  <a:xfrm>
                    <a:off x="2560214" y="1491216"/>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加密密钥</a:t>
                    </a:r>
                    <a14:m>
                      <m:oMath xmlns:m="http://schemas.openxmlformats.org/officeDocument/2006/math">
                        <m:r>
                          <a:rPr lang="en-US" altLang="zh-CN" b="1" i="1" dirty="0" smtClean="0">
                            <a:latin typeface="Cambria Math" panose="02040503050406030204" pitchFamily="18" charset="0"/>
                          </a:rPr>
                          <m:t>𝑲𝑨</m:t>
                        </m:r>
                      </m:oMath>
                    </a14:m>
                    <a:endParaRPr lang="zh-CN" altLang="en-US" b="1" dirty="0">
                      <a:latin typeface="Arial Narrow" panose="020B0606020202030204" pitchFamily="34" charset="0"/>
                    </a:endParaRPr>
                  </a:p>
                </p:txBody>
              </p:sp>
            </mc:Choice>
            <mc:Fallback xmlns="">
              <p:sp>
                <p:nvSpPr>
                  <p:cNvPr id="120" name="文本框 119">
                    <a:extLst>
                      <a:ext uri="{FF2B5EF4-FFF2-40B4-BE49-F238E27FC236}">
                        <a16:creationId xmlns:a16="http://schemas.microsoft.com/office/drawing/2014/main" id="{EBCF18B8-1638-8872-BF3F-8D169FC2329F}"/>
                      </a:ext>
                    </a:extLst>
                  </p:cNvPr>
                  <p:cNvSpPr txBox="1">
                    <a:spLocks noRot="1" noChangeAspect="1" noMove="1" noResize="1" noEditPoints="1" noAdjustHandles="1" noChangeArrowheads="1" noChangeShapeType="1" noTextEdit="1"/>
                  </p:cNvSpPr>
                  <p:nvPr/>
                </p:nvSpPr>
                <p:spPr>
                  <a:xfrm>
                    <a:off x="2560214" y="1491216"/>
                    <a:ext cx="1183198" cy="646331"/>
                  </a:xfrm>
                  <a:prstGeom prst="rect">
                    <a:avLst/>
                  </a:prstGeom>
                  <a:blipFill>
                    <a:blip r:embed="rId12"/>
                    <a:stretch>
                      <a:fillRect l="-1031" t="-4717" r="-1546"/>
                    </a:stretch>
                  </a:blipFill>
                </p:spPr>
                <p:txBody>
                  <a:bodyPr/>
                  <a:lstStyle/>
                  <a:p>
                    <a:r>
                      <a:rPr lang="zh-CN" altLang="en-US">
                        <a:noFill/>
                      </a:rPr>
                      <a:t> </a:t>
                    </a:r>
                  </a:p>
                </p:txBody>
              </p:sp>
            </mc:Fallback>
          </mc:AlternateContent>
          <p:cxnSp>
            <p:nvCxnSpPr>
              <p:cNvPr id="121" name="直接箭头连接符 120">
                <a:extLst>
                  <a:ext uri="{FF2B5EF4-FFF2-40B4-BE49-F238E27FC236}">
                    <a16:creationId xmlns:a16="http://schemas.microsoft.com/office/drawing/2014/main" id="{04414607-E8E7-B525-62D1-09E107D29795}"/>
                  </a:ext>
                </a:extLst>
              </p:cNvPr>
              <p:cNvCxnSpPr/>
              <p:nvPr/>
            </p:nvCxnSpPr>
            <p:spPr>
              <a:xfrm>
                <a:off x="3151813" y="2113996"/>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图形 121" descr="旧钥匙 轮廓">
                <a:extLst>
                  <a:ext uri="{FF2B5EF4-FFF2-40B4-BE49-F238E27FC236}">
                    <a16:creationId xmlns:a16="http://schemas.microsoft.com/office/drawing/2014/main" id="{8E281E89-1F8C-2BCD-9D5F-CD159E91944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94247" y="1830815"/>
                <a:ext cx="306732" cy="306732"/>
              </a:xfrm>
              <a:prstGeom prst="rect">
                <a:avLst/>
              </a:prstGeom>
            </p:spPr>
          </p:pic>
        </p:gr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5A58050D-8A84-01B0-2140-03EAF2A4A482}"/>
                    </a:ext>
                  </a:extLst>
                </p:cNvPr>
                <p:cNvSpPr txBox="1"/>
                <p:nvPr/>
              </p:nvSpPr>
              <p:spPr>
                <a:xfrm>
                  <a:off x="8025927" y="2031051"/>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解密密钥</a:t>
                  </a:r>
                  <a:endParaRPr lang="en-US" altLang="zh-CN" b="1" dirty="0">
                    <a:latin typeface="Arial Narrow" panose="020B0606020202030204" pitchFamily="34" charset="0"/>
                  </a:endParaRPr>
                </a:p>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𝑲𝑩</m:t>
                        </m:r>
                      </m:oMath>
                    </m:oMathPara>
                  </a14:m>
                  <a:endParaRPr lang="zh-CN" altLang="en-US" b="1" dirty="0">
                    <a:latin typeface="Arial Narrow" panose="020B0606020202030204" pitchFamily="34" charset="0"/>
                  </a:endParaRPr>
                </a:p>
              </p:txBody>
            </p:sp>
          </mc:Choice>
          <mc:Fallback xmlns="">
            <p:sp>
              <p:nvSpPr>
                <p:cNvPr id="123" name="文本框 122">
                  <a:extLst>
                    <a:ext uri="{FF2B5EF4-FFF2-40B4-BE49-F238E27FC236}">
                      <a16:creationId xmlns:a16="http://schemas.microsoft.com/office/drawing/2014/main" id="{5A58050D-8A84-01B0-2140-03EAF2A4A482}"/>
                    </a:ext>
                  </a:extLst>
                </p:cNvPr>
                <p:cNvSpPr txBox="1">
                  <a:spLocks noRot="1" noChangeAspect="1" noMove="1" noResize="1" noEditPoints="1" noAdjustHandles="1" noChangeArrowheads="1" noChangeShapeType="1" noTextEdit="1"/>
                </p:cNvSpPr>
                <p:nvPr/>
              </p:nvSpPr>
              <p:spPr>
                <a:xfrm>
                  <a:off x="8025927" y="2031051"/>
                  <a:ext cx="1183198" cy="646331"/>
                </a:xfrm>
                <a:prstGeom prst="rect">
                  <a:avLst/>
                </a:prstGeom>
                <a:blipFill>
                  <a:blip r:embed="rId15"/>
                  <a:stretch>
                    <a:fillRect l="-1546" t="-4717" r="-1031"/>
                  </a:stretch>
                </a:blipFill>
              </p:spPr>
              <p:txBody>
                <a:bodyPr/>
                <a:lstStyle/>
                <a:p>
                  <a:r>
                    <a:rPr lang="zh-CN" altLang="en-US">
                      <a:noFill/>
                    </a:rPr>
                    <a:t> </a:t>
                  </a:r>
                </a:p>
              </p:txBody>
            </p:sp>
          </mc:Fallback>
        </mc:AlternateContent>
        <p:cxnSp>
          <p:nvCxnSpPr>
            <p:cNvPr id="124" name="直接箭头连接符 123">
              <a:extLst>
                <a:ext uri="{FF2B5EF4-FFF2-40B4-BE49-F238E27FC236}">
                  <a16:creationId xmlns:a16="http://schemas.microsoft.com/office/drawing/2014/main" id="{225CCCC4-8FD7-D716-6F69-7DBC2902C9A3}"/>
                </a:ext>
              </a:extLst>
            </p:cNvPr>
            <p:cNvCxnSpPr/>
            <p:nvPr/>
          </p:nvCxnSpPr>
          <p:spPr>
            <a:xfrm>
              <a:off x="8617526" y="2653831"/>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9C725CCA-969A-7223-DE03-C2D42C89CE0A}"/>
              </a:ext>
            </a:extLst>
          </p:cNvPr>
          <p:cNvGrpSpPr/>
          <p:nvPr/>
        </p:nvGrpSpPr>
        <p:grpSpPr>
          <a:xfrm>
            <a:off x="4878645" y="4037263"/>
            <a:ext cx="2363892" cy="1174359"/>
            <a:chOff x="4878645" y="4037263"/>
            <a:chExt cx="2363892" cy="1174359"/>
          </a:xfrm>
        </p:grpSpPr>
        <p:cxnSp>
          <p:nvCxnSpPr>
            <p:cNvPr id="38" name="直接箭头连接符 37">
              <a:extLst>
                <a:ext uri="{FF2B5EF4-FFF2-40B4-BE49-F238E27FC236}">
                  <a16:creationId xmlns:a16="http://schemas.microsoft.com/office/drawing/2014/main" id="{BA16DA94-058F-CB5A-E8D6-D46C48498501}"/>
                </a:ext>
              </a:extLst>
            </p:cNvPr>
            <p:cNvCxnSpPr>
              <a:cxnSpLocks/>
            </p:cNvCxnSpPr>
            <p:nvPr/>
          </p:nvCxnSpPr>
          <p:spPr>
            <a:xfrm>
              <a:off x="6060591" y="4037263"/>
              <a:ext cx="0" cy="4934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669BF4-F86E-A497-BE87-FB40BD26AC88}"/>
                </a:ext>
              </a:extLst>
            </p:cNvPr>
            <p:cNvSpPr txBox="1"/>
            <p:nvPr/>
          </p:nvSpPr>
          <p:spPr>
            <a:xfrm>
              <a:off x="4878645" y="4565291"/>
              <a:ext cx="2363892" cy="646331"/>
            </a:xfrm>
            <a:prstGeom prst="rect">
              <a:avLst/>
            </a:prstGeom>
            <a:noFill/>
          </p:spPr>
          <p:txBody>
            <a:bodyPr wrap="square" rtlCol="0">
              <a:spAutoFit/>
            </a:bodyPr>
            <a:lstStyle/>
            <a:p>
              <a:pPr algn="ctr"/>
              <a:r>
                <a:rPr lang="zh-CN" altLang="en-US" b="1" dirty="0">
                  <a:solidFill>
                    <a:schemeClr val="accent5"/>
                  </a:solidFill>
                </a:rPr>
                <a:t>攻击者</a:t>
              </a:r>
              <a:endParaRPr lang="en-US" altLang="zh-CN" b="1" dirty="0">
                <a:solidFill>
                  <a:schemeClr val="accent5"/>
                </a:solidFill>
              </a:endParaRPr>
            </a:p>
            <a:p>
              <a:pPr algn="ctr"/>
              <a:r>
                <a:rPr lang="zh-CN" altLang="en-US" b="1" dirty="0">
                  <a:solidFill>
                    <a:schemeClr val="accent5"/>
                  </a:solidFill>
                </a:rPr>
                <a:t>（截获或篡改）</a:t>
              </a:r>
            </a:p>
          </p:txBody>
        </p:sp>
      </p:grpSp>
      <p:sp>
        <p:nvSpPr>
          <p:cNvPr id="42" name="矩形 41">
            <a:extLst>
              <a:ext uri="{FF2B5EF4-FFF2-40B4-BE49-F238E27FC236}">
                <a16:creationId xmlns:a16="http://schemas.microsoft.com/office/drawing/2014/main" id="{AEFF6C12-E4AB-17DF-8794-198BD1773DC4}"/>
              </a:ext>
            </a:extLst>
          </p:cNvPr>
          <p:cNvSpPr/>
          <p:nvPr/>
        </p:nvSpPr>
        <p:spPr>
          <a:xfrm>
            <a:off x="392853" y="4199467"/>
            <a:ext cx="4795520" cy="22310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solidFill>
                  <a:schemeClr val="bg1"/>
                </a:solidFill>
              </a:rPr>
              <a:t>         如果不论攻击者截获了多少密文，在密文中都没有足够的信息来唯一地确定出对应的明文，则这一密码体制称为</a:t>
            </a:r>
            <a:r>
              <a:rPr lang="zh-CN" altLang="en-US" b="1" dirty="0">
                <a:solidFill>
                  <a:schemeClr val="tx1"/>
                </a:solidFill>
                <a:highlight>
                  <a:srgbClr val="FFFF00"/>
                </a:highlight>
              </a:rPr>
              <a:t>无条件安全</a:t>
            </a:r>
            <a:r>
              <a:rPr lang="zh-CN" altLang="en-US" b="1" dirty="0">
                <a:solidFill>
                  <a:schemeClr val="bg1"/>
                </a:solidFill>
              </a:rPr>
              <a:t>的，或称为</a:t>
            </a:r>
            <a:r>
              <a:rPr lang="zh-CN" altLang="en-US" b="1" dirty="0">
                <a:solidFill>
                  <a:schemeClr val="tx1"/>
                </a:solidFill>
                <a:highlight>
                  <a:srgbClr val="FFFF00"/>
                </a:highlight>
              </a:rPr>
              <a:t>理论上是不可破</a:t>
            </a:r>
            <a:r>
              <a:rPr lang="zh-CN" altLang="en-US" b="1" dirty="0">
                <a:solidFill>
                  <a:schemeClr val="bg1"/>
                </a:solidFill>
              </a:rPr>
              <a:t>的。</a:t>
            </a:r>
          </a:p>
        </p:txBody>
      </p:sp>
      <p:sp>
        <p:nvSpPr>
          <p:cNvPr id="43" name="矩形 42">
            <a:extLst>
              <a:ext uri="{FF2B5EF4-FFF2-40B4-BE49-F238E27FC236}">
                <a16:creationId xmlns:a16="http://schemas.microsoft.com/office/drawing/2014/main" id="{53075BB6-3ED9-15FB-FB51-42B62C065C70}"/>
              </a:ext>
            </a:extLst>
          </p:cNvPr>
          <p:cNvSpPr/>
          <p:nvPr/>
        </p:nvSpPr>
        <p:spPr>
          <a:xfrm>
            <a:off x="6838717" y="4199467"/>
            <a:ext cx="5048483" cy="22310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solidFill>
                  <a:schemeClr val="bg1"/>
                </a:solidFill>
              </a:rPr>
              <a:t>         然而，在无任何条件限制下，目前几乎所有实用的密码体制均是可破的。因此，人们关心的是在</a:t>
            </a:r>
            <a:r>
              <a:rPr lang="zh-CN" altLang="en-US" b="1" dirty="0">
                <a:solidFill>
                  <a:schemeClr val="tx1"/>
                </a:solidFill>
                <a:highlight>
                  <a:srgbClr val="FFFF00"/>
                </a:highlight>
              </a:rPr>
              <a:t>计算上（而不是理论上）是不可破的密码体制</a:t>
            </a:r>
            <a:r>
              <a:rPr lang="zh-CN" altLang="en-US" b="1" dirty="0">
                <a:solidFill>
                  <a:schemeClr val="bg1"/>
                </a:solidFill>
              </a:rPr>
              <a:t>。</a:t>
            </a:r>
            <a:endParaRPr lang="en-US" altLang="zh-CN" b="1" dirty="0">
              <a:solidFill>
                <a:schemeClr val="bg1"/>
              </a:solidFill>
            </a:endParaRPr>
          </a:p>
          <a:p>
            <a:r>
              <a:rPr lang="zh-CN" altLang="en-US" b="1" dirty="0">
                <a:solidFill>
                  <a:schemeClr val="bg1"/>
                </a:solidFill>
              </a:rPr>
              <a:t>         如果一个密码体制中的密码不能在一定时间内被可以使用的计算资源破解，则这一密码体制称为在</a:t>
            </a:r>
            <a:r>
              <a:rPr lang="zh-CN" altLang="en-US" b="1" dirty="0">
                <a:solidFill>
                  <a:schemeClr val="tx1"/>
                </a:solidFill>
                <a:highlight>
                  <a:srgbClr val="FFFF00"/>
                </a:highlight>
              </a:rPr>
              <a:t>计算上是安全的</a:t>
            </a:r>
            <a:r>
              <a:rPr lang="zh-CN" altLang="en-US" b="1" dirty="0">
                <a:solidFill>
                  <a:schemeClr val="bg1"/>
                </a:solidFill>
              </a:rPr>
              <a:t>。</a:t>
            </a:r>
          </a:p>
        </p:txBody>
      </p:sp>
      <p:sp>
        <p:nvSpPr>
          <p:cNvPr id="15" name="矩形 14">
            <a:extLst>
              <a:ext uri="{FF2B5EF4-FFF2-40B4-BE49-F238E27FC236}">
                <a16:creationId xmlns:a16="http://schemas.microsoft.com/office/drawing/2014/main" id="{EFA0A9F4-CDD7-0AD6-8748-FA1B6F40AB7C}"/>
              </a:ext>
            </a:extLst>
          </p:cNvPr>
          <p:cNvSpPr/>
          <p:nvPr/>
        </p:nvSpPr>
        <p:spPr>
          <a:xfrm>
            <a:off x="4393326" y="1526804"/>
            <a:ext cx="3532430" cy="12441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         一般情况下，通过</a:t>
            </a:r>
            <a:r>
              <a:rPr lang="zh-CN" altLang="en-US" b="1" dirty="0">
                <a:solidFill>
                  <a:schemeClr val="tx1"/>
                </a:solidFill>
                <a:highlight>
                  <a:srgbClr val="FFFF00"/>
                </a:highlight>
              </a:rPr>
              <a:t>使用长的密钥可以有效增加破解密文的难度</a:t>
            </a:r>
            <a:r>
              <a:rPr lang="zh-CN" altLang="en-US" b="1" dirty="0"/>
              <a:t>，但同时也使得加密方和解密方的计算量加大。</a:t>
            </a:r>
          </a:p>
        </p:txBody>
      </p:sp>
    </p:spTree>
    <p:custDataLst>
      <p:tags r:id="rId1"/>
    </p:custDataLst>
    <p:extLst>
      <p:ext uri="{BB962C8B-B14F-4D97-AF65-F5344CB8AC3E}">
        <p14:creationId xmlns:p14="http://schemas.microsoft.com/office/powerpoint/2010/main" val="141836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p:tgtEl>
                                          <p:spTgt spid="42"/>
                                        </p:tgtEl>
                                        <p:attrNameLst>
                                          <p:attrName>ppt_x</p:attrName>
                                        </p:attrNameLst>
                                      </p:cBhvr>
                                      <p:tavLst>
                                        <p:tav tm="0">
                                          <p:val>
                                            <p:strVal val="#ppt_x+#ppt_w*1.125000"/>
                                          </p:val>
                                        </p:tav>
                                        <p:tav tm="100000">
                                          <p:val>
                                            <p:strVal val="#ppt_x"/>
                                          </p:val>
                                        </p:tav>
                                      </p:tavLst>
                                    </p:anim>
                                    <p:animEffect transition="in" filter="wipe(left)">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p:tgtEl>
                                          <p:spTgt spid="43"/>
                                        </p:tgtEl>
                                        <p:attrNameLst>
                                          <p:attrName>ppt_x</p:attrName>
                                        </p:attrNameLst>
                                      </p:cBhvr>
                                      <p:tavLst>
                                        <p:tav tm="0">
                                          <p:val>
                                            <p:strVal val="#ppt_x-#ppt_w*1.125000"/>
                                          </p:val>
                                        </p:tav>
                                        <p:tav tm="100000">
                                          <p:val>
                                            <p:strVal val="#ppt_x"/>
                                          </p:val>
                                        </p:tav>
                                      </p:tavLst>
                                    </p:anim>
                                    <p:animEffect transition="in" filter="wipe(right)">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C2E58D-695E-2FAB-673D-D7BDB9BF44B6}"/>
              </a:ext>
            </a:extLst>
          </p:cNvPr>
          <p:cNvGrpSpPr/>
          <p:nvPr/>
        </p:nvGrpSpPr>
        <p:grpSpPr>
          <a:xfrm>
            <a:off x="2559678" y="1188116"/>
            <a:ext cx="7098583" cy="4086178"/>
            <a:chOff x="2559678" y="1188116"/>
            <a:chExt cx="7098583" cy="4086178"/>
          </a:xfrm>
        </p:grpSpPr>
        <p:sp>
          <p:nvSpPr>
            <p:cNvPr id="12" name="íşlïḍè"/>
            <p:cNvSpPr txBox="1"/>
            <p:nvPr/>
          </p:nvSpPr>
          <p:spPr>
            <a:xfrm>
              <a:off x="3965620" y="1188116"/>
              <a:ext cx="4287076" cy="419100"/>
            </a:xfrm>
            <a:prstGeom prst="rect">
              <a:avLst/>
            </a:prstGeom>
            <a:noFill/>
          </p:spPr>
          <p:txBody>
            <a:bodyPr wrap="square" lIns="91440" tIns="45720" rIns="91440" bIns="45720" anchor="ctr">
              <a:noAutofit/>
            </a:bodyPr>
            <a:lstStyle/>
            <a:p>
              <a:pPr algn="ctr"/>
              <a:r>
                <a:rPr lang="en-US" altLang="zh-CN" sz="2400" b="1" dirty="0"/>
                <a:t>7.2.2 </a:t>
              </a:r>
              <a:r>
                <a:rPr lang="zh-CN" altLang="en-US" sz="2400" b="1" dirty="0"/>
                <a:t>对称密钥密码体制</a:t>
              </a:r>
              <a:endParaRPr lang="en-US" altLang="zh-CN" sz="2400" b="1" dirty="0"/>
            </a:p>
          </p:txBody>
        </p:sp>
        <p:grpSp>
          <p:nvGrpSpPr>
            <p:cNvPr id="6" name="组合 5"/>
            <p:cNvGrpSpPr/>
            <p:nvPr/>
          </p:nvGrpSpPr>
          <p:grpSpPr>
            <a:xfrm>
              <a:off x="2559678" y="1899813"/>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对称密钥密码体制</a:t>
                </a:r>
              </a:p>
            </p:txBody>
          </p:sp>
        </p:grpSp>
        <p:grpSp>
          <p:nvGrpSpPr>
            <p:cNvPr id="32" name="组合 31"/>
            <p:cNvGrpSpPr/>
            <p:nvPr/>
          </p:nvGrpSpPr>
          <p:grpSpPr>
            <a:xfrm>
              <a:off x="2559678" y="2826122"/>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数据加密标准</a:t>
                </a:r>
                <a:r>
                  <a:rPr lang="en-US" altLang="zh-CN" sz="2200" b="1" dirty="0">
                    <a:solidFill>
                      <a:schemeClr val="tx1"/>
                    </a:solidFill>
                    <a:latin typeface="Arial Narrow" panose="020B0606020202030204" pitchFamily="34" charset="0"/>
                  </a:rPr>
                  <a:t>DES</a:t>
                </a:r>
                <a:endParaRPr lang="zh-CN" altLang="en-US" sz="2200" b="1" dirty="0">
                  <a:solidFill>
                    <a:schemeClr val="tx1"/>
                  </a:solidFill>
                  <a:latin typeface="Arial Narrow" panose="020B0606020202030204" pitchFamily="34" charset="0"/>
                </a:endParaRPr>
              </a:p>
            </p:txBody>
          </p:sp>
        </p:grpSp>
        <p:grpSp>
          <p:nvGrpSpPr>
            <p:cNvPr id="10" name="组合 9">
              <a:extLst>
                <a:ext uri="{FF2B5EF4-FFF2-40B4-BE49-F238E27FC236}">
                  <a16:creationId xmlns:a16="http://schemas.microsoft.com/office/drawing/2014/main" id="{946A43D2-F696-C607-8F4E-C434B591D4D9}"/>
                </a:ext>
              </a:extLst>
            </p:cNvPr>
            <p:cNvGrpSpPr/>
            <p:nvPr/>
          </p:nvGrpSpPr>
          <p:grpSpPr>
            <a:xfrm>
              <a:off x="2559678" y="3752431"/>
              <a:ext cx="7098583" cy="595554"/>
              <a:chOff x="1183242" y="3390006"/>
              <a:chExt cx="7098583" cy="595554"/>
            </a:xfrm>
          </p:grpSpPr>
          <p:sp>
            <p:nvSpPr>
              <p:cNvPr id="11" name="平行四边形 10">
                <a:extLst>
                  <a:ext uri="{FF2B5EF4-FFF2-40B4-BE49-F238E27FC236}">
                    <a16:creationId xmlns:a16="http://schemas.microsoft.com/office/drawing/2014/main" id="{EC71F678-76B9-198B-8D49-5A5D73CA20E5}"/>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86CFDB69-6D0C-CEDD-D86D-A4E4C499E4F5}"/>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三重</a:t>
                </a:r>
                <a:r>
                  <a:rPr lang="en-US" altLang="zh-CN" sz="2200" b="1" dirty="0">
                    <a:solidFill>
                      <a:schemeClr val="tx1"/>
                    </a:solidFill>
                    <a:latin typeface="Arial Narrow" panose="020B0606020202030204" pitchFamily="34" charset="0"/>
                  </a:rPr>
                  <a:t>DES</a:t>
                </a:r>
                <a:endParaRPr lang="zh-CN" altLang="en-US" sz="2200" b="1" dirty="0">
                  <a:solidFill>
                    <a:schemeClr val="tx1"/>
                  </a:solidFill>
                  <a:latin typeface="Arial Narrow" panose="020B0606020202030204" pitchFamily="34" charset="0"/>
                </a:endParaRPr>
              </a:p>
            </p:txBody>
          </p:sp>
        </p:grpSp>
        <p:grpSp>
          <p:nvGrpSpPr>
            <p:cNvPr id="14" name="组合 13">
              <a:extLst>
                <a:ext uri="{FF2B5EF4-FFF2-40B4-BE49-F238E27FC236}">
                  <a16:creationId xmlns:a16="http://schemas.microsoft.com/office/drawing/2014/main" id="{16B98626-2DC3-78AD-5F14-F915CD284BA3}"/>
                </a:ext>
              </a:extLst>
            </p:cNvPr>
            <p:cNvGrpSpPr/>
            <p:nvPr/>
          </p:nvGrpSpPr>
          <p:grpSpPr>
            <a:xfrm>
              <a:off x="2559678" y="4678740"/>
              <a:ext cx="7098583" cy="595554"/>
              <a:chOff x="1183242" y="3390006"/>
              <a:chExt cx="7098583" cy="595554"/>
            </a:xfrm>
          </p:grpSpPr>
          <p:sp>
            <p:nvSpPr>
              <p:cNvPr id="15" name="平行四边形 14">
                <a:extLst>
                  <a:ext uri="{FF2B5EF4-FFF2-40B4-BE49-F238E27FC236}">
                    <a16:creationId xmlns:a16="http://schemas.microsoft.com/office/drawing/2014/main" id="{16C16744-0E10-E1E2-ACAE-C70F3DC1D3A0}"/>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6" name="平行四边形 15">
                <a:extLst>
                  <a:ext uri="{FF2B5EF4-FFF2-40B4-BE49-F238E27FC236}">
                    <a16:creationId xmlns:a16="http://schemas.microsoft.com/office/drawing/2014/main" id="{C22AD77C-259C-C24B-CFEA-E8FDB4BA0B1A}"/>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高级加密标准</a:t>
                </a:r>
                <a:r>
                  <a:rPr lang="en-US" altLang="zh-CN" sz="2200" b="1" dirty="0">
                    <a:solidFill>
                      <a:schemeClr val="tx1"/>
                    </a:solidFill>
                    <a:latin typeface="Arial Narrow" panose="020B0606020202030204" pitchFamily="34" charset="0"/>
                  </a:rPr>
                  <a:t>AES</a:t>
                </a:r>
                <a:endParaRPr lang="zh-CN" altLang="en-US" sz="2200" b="1" dirty="0">
                  <a:solidFill>
                    <a:schemeClr val="tx1"/>
                  </a:solidFill>
                  <a:latin typeface="Arial Narrow" panose="020B0606020202030204" pitchFamily="34" charset="0"/>
                </a:endParaRPr>
              </a:p>
            </p:txBody>
          </p:sp>
        </p:grpSp>
      </p:grpSp>
    </p:spTree>
    <p:extLst>
      <p:ext uri="{BB962C8B-B14F-4D97-AF65-F5344CB8AC3E}">
        <p14:creationId xmlns:p14="http://schemas.microsoft.com/office/powerpoint/2010/main" val="295236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对称密钥密码体制</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对称密钥密码体制是指</a:t>
            </a:r>
            <a:r>
              <a:rPr lang="zh-CN" altLang="en-US" b="1" dirty="0">
                <a:solidFill>
                  <a:schemeClr val="accent1">
                    <a:lumMod val="75000"/>
                  </a:schemeClr>
                </a:solidFill>
              </a:rPr>
              <a:t>加密密钥与解密密钥相同的密码体制</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76D74857-36B0-A7FF-C6F6-7F636CFDF025}"/>
              </a:ext>
            </a:extLst>
          </p:cNvPr>
          <p:cNvGrpSpPr/>
          <p:nvPr/>
        </p:nvGrpSpPr>
        <p:grpSpPr>
          <a:xfrm>
            <a:off x="1549012" y="2434892"/>
            <a:ext cx="9103453" cy="2935597"/>
            <a:chOff x="1549012" y="1141186"/>
            <a:chExt cx="9103453" cy="2935597"/>
          </a:xfrm>
        </p:grpSpPr>
        <p:sp>
          <p:nvSpPr>
            <p:cNvPr id="20" name="文本框 19">
              <a:extLst>
                <a:ext uri="{FF2B5EF4-FFF2-40B4-BE49-F238E27FC236}">
                  <a16:creationId xmlns:a16="http://schemas.microsoft.com/office/drawing/2014/main" id="{58398190-A048-37EC-1371-1734DF1CC0D2}"/>
                </a:ext>
              </a:extLst>
            </p:cNvPr>
            <p:cNvSpPr txBox="1"/>
            <p:nvPr/>
          </p:nvSpPr>
          <p:spPr>
            <a:xfrm>
              <a:off x="4544905" y="1141186"/>
              <a:ext cx="3115734" cy="400110"/>
            </a:xfrm>
            <a:prstGeom prst="rect">
              <a:avLst/>
            </a:prstGeom>
            <a:noFill/>
          </p:spPr>
          <p:txBody>
            <a:bodyPr wrap="square" rtlCol="0">
              <a:spAutoFit/>
            </a:bodyPr>
            <a:lstStyle/>
            <a:p>
              <a:pPr algn="ctr"/>
              <a:r>
                <a:rPr lang="zh-CN" altLang="en-US" sz="2000" b="1" dirty="0">
                  <a:solidFill>
                    <a:schemeClr val="accent3">
                      <a:lumMod val="75000"/>
                    </a:schemeClr>
                  </a:solidFill>
                </a:rPr>
                <a:t>数据加密的一般模型</a:t>
              </a:r>
            </a:p>
          </p:txBody>
        </p:sp>
        <p:grpSp>
          <p:nvGrpSpPr>
            <p:cNvPr id="21" name="组合 20">
              <a:extLst>
                <a:ext uri="{FF2B5EF4-FFF2-40B4-BE49-F238E27FC236}">
                  <a16:creationId xmlns:a16="http://schemas.microsoft.com/office/drawing/2014/main" id="{B27B7417-0404-85E4-A469-A36F43804E69}"/>
                </a:ext>
              </a:extLst>
            </p:cNvPr>
            <p:cNvGrpSpPr/>
            <p:nvPr/>
          </p:nvGrpSpPr>
          <p:grpSpPr>
            <a:xfrm>
              <a:off x="1549012" y="2793051"/>
              <a:ext cx="914400" cy="1283732"/>
              <a:chOff x="840297" y="2253216"/>
              <a:chExt cx="914400" cy="1283732"/>
            </a:xfrm>
          </p:grpSpPr>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E135E545-0EC3-E96E-44FC-D11029602DFF}"/>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02" name="文本框 101">
                    <a:extLst>
                      <a:ext uri="{FF2B5EF4-FFF2-40B4-BE49-F238E27FC236}">
                        <a16:creationId xmlns:a16="http://schemas.microsoft.com/office/drawing/2014/main" id="{47EB17E7-0E8F-3B4E-8296-283F5B27C5B6}"/>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5"/>
                    <a:stretch>
                      <a:fillRect l="-5185" t="-8197" b="-24590"/>
                    </a:stretch>
                  </a:blipFill>
                </p:spPr>
                <p:txBody>
                  <a:bodyPr/>
                  <a:lstStyle/>
                  <a:p>
                    <a:r>
                      <a:rPr lang="zh-CN" altLang="en-US">
                        <a:noFill/>
                      </a:rPr>
                      <a:t> </a:t>
                    </a:r>
                  </a:p>
                </p:txBody>
              </p:sp>
            </mc:Fallback>
          </mc:AlternateContent>
          <p:pic>
            <p:nvPicPr>
              <p:cNvPr id="58" name="图形 57" descr="文档 轮廓">
                <a:extLst>
                  <a:ext uri="{FF2B5EF4-FFF2-40B4-BE49-F238E27FC236}">
                    <a16:creationId xmlns:a16="http://schemas.microsoft.com/office/drawing/2014/main" id="{CB146B5F-D40A-C323-BFE6-ED7596428A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12170509-D1B1-227B-390F-C96B8A106D8F}"/>
                    </a:ext>
                  </a:extLst>
                </p:cNvPr>
                <p:cNvSpPr/>
                <p:nvPr/>
              </p:nvSpPr>
              <p:spPr>
                <a:xfrm>
                  <a:off x="2956614" y="3267246"/>
                  <a:ext cx="1270932" cy="70788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加密算法</a:t>
                  </a:r>
                  <a14:m>
                    <m:oMath xmlns:m="http://schemas.openxmlformats.org/officeDocument/2006/math">
                      <m:r>
                        <a:rPr lang="en-US" altLang="zh-CN" b="1" i="1" dirty="0" smtClean="0">
                          <a:solidFill>
                            <a:schemeClr val="bg1"/>
                          </a:solidFill>
                          <a:latin typeface="Cambria Math" panose="02040503050406030204" pitchFamily="18" charset="0"/>
                        </a:rPr>
                        <m:t>𝑬</m:t>
                      </m:r>
                    </m:oMath>
                  </a14:m>
                  <a:endParaRPr lang="zh-CN" altLang="en-US" b="1" dirty="0">
                    <a:solidFill>
                      <a:schemeClr val="bg1"/>
                    </a:solidFill>
                    <a:latin typeface="Arial Narrow" panose="020B0606020202030204" pitchFamily="34" charset="0"/>
                  </a:endParaRPr>
                </a:p>
              </p:txBody>
            </p:sp>
          </mc:Choice>
          <mc:Fallback xmlns="">
            <p:sp>
              <p:nvSpPr>
                <p:cNvPr id="24" name="矩形 23">
                  <a:extLst>
                    <a:ext uri="{FF2B5EF4-FFF2-40B4-BE49-F238E27FC236}">
                      <a16:creationId xmlns:a16="http://schemas.microsoft.com/office/drawing/2014/main" id="{12170509-D1B1-227B-390F-C96B8A106D8F}"/>
                    </a:ext>
                  </a:extLst>
                </p:cNvPr>
                <p:cNvSpPr>
                  <a:spLocks noRot="1" noChangeAspect="1" noMove="1" noResize="1" noEditPoints="1" noAdjustHandles="1" noChangeArrowheads="1" noChangeShapeType="1" noTextEdit="1"/>
                </p:cNvSpPr>
                <p:nvPr/>
              </p:nvSpPr>
              <p:spPr>
                <a:xfrm>
                  <a:off x="2956614" y="3267246"/>
                  <a:ext cx="1270932" cy="707881"/>
                </a:xfrm>
                <a:prstGeom prst="rect">
                  <a:avLst/>
                </a:prstGeom>
                <a:blipFill>
                  <a:blip r:embed="rId8"/>
                  <a:stretch>
                    <a:fillRect l="-2857"/>
                  </a:stretch>
                </a:blipFill>
                <a:ln>
                  <a:solidFill>
                    <a:schemeClr val="tx1"/>
                  </a:solidFill>
                </a:ln>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F02306CC-C803-76A4-2D2A-2DCEB57B8281}"/>
                </a:ext>
              </a:extLst>
            </p:cNvPr>
            <p:cNvGrpSpPr/>
            <p:nvPr/>
          </p:nvGrpSpPr>
          <p:grpSpPr>
            <a:xfrm>
              <a:off x="5609982" y="2793051"/>
              <a:ext cx="914400" cy="1283732"/>
              <a:chOff x="5111692" y="2253216"/>
              <a:chExt cx="914400" cy="1283732"/>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D95A3C22-6B9F-E3F5-A398-FFD7645259DB}"/>
                      </a:ext>
                    </a:extLst>
                  </p:cNvPr>
                  <p:cNvSpPr txBox="1"/>
                  <p:nvPr/>
                </p:nvSpPr>
                <p:spPr>
                  <a:xfrm>
                    <a:off x="5111692"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14:m>
                      <m:oMath xmlns:m="http://schemas.openxmlformats.org/officeDocument/2006/math">
                        <m:r>
                          <a:rPr lang="en-US" altLang="zh-CN" b="1" i="1" dirty="0" smtClean="0">
                            <a:latin typeface="Cambria Math" panose="02040503050406030204" pitchFamily="18" charset="0"/>
                          </a:rPr>
                          <m:t>𝒀</m:t>
                        </m:r>
                      </m:oMath>
                    </a14:m>
                    <a:endParaRPr lang="zh-CN" altLang="en-US" b="1" dirty="0">
                      <a:latin typeface="Arial Narrow" panose="020B0606020202030204" pitchFamily="34" charset="0"/>
                    </a:endParaRPr>
                  </a:p>
                </p:txBody>
              </p:sp>
            </mc:Choice>
            <mc:Fallback xmlns="">
              <p:sp>
                <p:nvSpPr>
                  <p:cNvPr id="106" name="文本框 105">
                    <a:extLst>
                      <a:ext uri="{FF2B5EF4-FFF2-40B4-BE49-F238E27FC236}">
                        <a16:creationId xmlns:a16="http://schemas.microsoft.com/office/drawing/2014/main" id="{C0FA73AB-D639-957F-D129-90DE165C9E3D}"/>
                      </a:ext>
                    </a:extLst>
                  </p:cNvPr>
                  <p:cNvSpPr txBox="1">
                    <a:spLocks noRot="1" noChangeAspect="1" noMove="1" noResize="1" noEditPoints="1" noAdjustHandles="1" noChangeArrowheads="1" noChangeShapeType="1" noTextEdit="1"/>
                  </p:cNvSpPr>
                  <p:nvPr/>
                </p:nvSpPr>
                <p:spPr>
                  <a:xfrm>
                    <a:off x="5111692" y="2253216"/>
                    <a:ext cx="820037" cy="369332"/>
                  </a:xfrm>
                  <a:prstGeom prst="rect">
                    <a:avLst/>
                  </a:prstGeom>
                  <a:blipFill>
                    <a:blip r:embed="rId9"/>
                    <a:stretch>
                      <a:fillRect l="-4444" t="-8197" b="-24590"/>
                    </a:stretch>
                  </a:blipFill>
                </p:spPr>
                <p:txBody>
                  <a:bodyPr/>
                  <a:lstStyle/>
                  <a:p>
                    <a:r>
                      <a:rPr lang="zh-CN" altLang="en-US">
                        <a:noFill/>
                      </a:rPr>
                      <a:t> </a:t>
                    </a:r>
                  </a:p>
                </p:txBody>
              </p:sp>
            </mc:Fallback>
          </mc:AlternateContent>
          <p:pic>
            <p:nvPicPr>
              <p:cNvPr id="54" name="图形 53" descr="文档 轮廓">
                <a:extLst>
                  <a:ext uri="{FF2B5EF4-FFF2-40B4-BE49-F238E27FC236}">
                    <a16:creationId xmlns:a16="http://schemas.microsoft.com/office/drawing/2014/main" id="{0A12644B-0D56-147D-1A9D-2A7D1B0EF4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1692" y="2622548"/>
                <a:ext cx="914400" cy="914400"/>
              </a:xfrm>
              <a:prstGeom prst="rect">
                <a:avLst/>
              </a:prstGeom>
            </p:spPr>
          </p:pic>
          <p:sp>
            <p:nvSpPr>
              <p:cNvPr id="55" name="矩形 54">
                <a:extLst>
                  <a:ext uri="{FF2B5EF4-FFF2-40B4-BE49-F238E27FC236}">
                    <a16:creationId xmlns:a16="http://schemas.microsoft.com/office/drawing/2014/main" id="{EB4478D4-59D7-E6E2-7517-C144C50577B2}"/>
                  </a:ext>
                </a:extLst>
              </p:cNvPr>
              <p:cNvSpPr/>
              <p:nvPr/>
            </p:nvSpPr>
            <p:spPr>
              <a:xfrm>
                <a:off x="5352176" y="2936147"/>
                <a:ext cx="436228" cy="492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56" name="文本框 55">
                <a:extLst>
                  <a:ext uri="{FF2B5EF4-FFF2-40B4-BE49-F238E27FC236}">
                    <a16:creationId xmlns:a16="http://schemas.microsoft.com/office/drawing/2014/main" id="{2CD9B922-4FB4-5E93-E330-C4CF2928BE94}"/>
                  </a:ext>
                </a:extLst>
              </p:cNvPr>
              <p:cNvSpPr txBox="1"/>
              <p:nvPr/>
            </p:nvSpPr>
            <p:spPr>
              <a:xfrm>
                <a:off x="5258499" y="2919369"/>
                <a:ext cx="620786" cy="601831"/>
              </a:xfrm>
              <a:prstGeom prst="rect">
                <a:avLst/>
              </a:prstGeom>
              <a:noFill/>
            </p:spPr>
            <p:txBody>
              <a:bodyPr wrap="square" rtlCol="0">
                <a:spAutoFit/>
              </a:bodyPr>
              <a:lstStyle/>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endParaRPr lang="zh-CN" altLang="en-US" b="1" dirty="0">
                  <a:latin typeface="Arial Narrow" panose="020B0606020202030204" pitchFamily="34" charset="0"/>
                </a:endParaRPr>
              </a:p>
            </p:txBody>
          </p:sp>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B457C957-983A-DFDD-1971-4BAEF5CCA67D}"/>
                    </a:ext>
                  </a:extLst>
                </p:cNvPr>
                <p:cNvSpPr/>
                <p:nvPr/>
              </p:nvSpPr>
              <p:spPr>
                <a:xfrm>
                  <a:off x="7965541" y="3267246"/>
                  <a:ext cx="1270932" cy="70788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解密算法</a:t>
                  </a:r>
                  <a14:m>
                    <m:oMath xmlns:m="http://schemas.openxmlformats.org/officeDocument/2006/math">
                      <m:r>
                        <a:rPr lang="en-US" altLang="zh-CN" b="1" i="1" dirty="0" smtClean="0">
                          <a:solidFill>
                            <a:schemeClr val="bg1"/>
                          </a:solidFill>
                          <a:latin typeface="Cambria Math" panose="02040503050406030204" pitchFamily="18" charset="0"/>
                        </a:rPr>
                        <m:t>𝑫</m:t>
                      </m:r>
                    </m:oMath>
                  </a14:m>
                  <a:endParaRPr lang="zh-CN" altLang="en-US" b="1" dirty="0">
                    <a:solidFill>
                      <a:schemeClr val="bg1"/>
                    </a:solidFill>
                    <a:latin typeface="Arial Narrow" panose="020B0606020202030204" pitchFamily="34" charset="0"/>
                  </a:endParaRPr>
                </a:p>
              </p:txBody>
            </p:sp>
          </mc:Choice>
          <mc:Fallback xmlns="">
            <p:sp>
              <p:nvSpPr>
                <p:cNvPr id="110" name="矩形 109">
                  <a:extLst>
                    <a:ext uri="{FF2B5EF4-FFF2-40B4-BE49-F238E27FC236}">
                      <a16:creationId xmlns:a16="http://schemas.microsoft.com/office/drawing/2014/main" id="{F4091744-FF5F-351A-3EA1-5A1BA2BE83AF}"/>
                    </a:ext>
                  </a:extLst>
                </p:cNvPr>
                <p:cNvSpPr>
                  <a:spLocks noRot="1" noChangeAspect="1" noMove="1" noResize="1" noEditPoints="1" noAdjustHandles="1" noChangeArrowheads="1" noChangeShapeType="1" noTextEdit="1"/>
                </p:cNvSpPr>
                <p:nvPr/>
              </p:nvSpPr>
              <p:spPr>
                <a:xfrm>
                  <a:off x="7965541" y="3267246"/>
                  <a:ext cx="1270932" cy="707881"/>
                </a:xfrm>
                <a:prstGeom prst="rect">
                  <a:avLst/>
                </a:prstGeom>
                <a:blipFill>
                  <a:blip r:embed="rId10"/>
                  <a:stretch>
                    <a:fillRect l="-3810"/>
                  </a:stretch>
                </a:blipFill>
                <a:ln>
                  <a:solidFill>
                    <a:schemeClr val="tx1"/>
                  </a:solidFill>
                </a:ln>
              </p:spPr>
              <p:txBody>
                <a:bodyPr/>
                <a:lstStyle/>
                <a:p>
                  <a:r>
                    <a:rPr lang="zh-CN" altLang="en-US">
                      <a:noFill/>
                    </a:rPr>
                    <a:t> </a:t>
                  </a:r>
                </a:p>
              </p:txBody>
            </p:sp>
          </mc:Fallback>
        </mc:AlternateContent>
        <p:grpSp>
          <p:nvGrpSpPr>
            <p:cNvPr id="39" name="组合 38">
              <a:extLst>
                <a:ext uri="{FF2B5EF4-FFF2-40B4-BE49-F238E27FC236}">
                  <a16:creationId xmlns:a16="http://schemas.microsoft.com/office/drawing/2014/main" id="{EFCD043B-351F-DED1-1089-2F85E6241B5A}"/>
                </a:ext>
              </a:extLst>
            </p:cNvPr>
            <p:cNvGrpSpPr/>
            <p:nvPr/>
          </p:nvGrpSpPr>
          <p:grpSpPr>
            <a:xfrm>
              <a:off x="9738065" y="2787947"/>
              <a:ext cx="914400" cy="1283732"/>
              <a:chOff x="840297" y="2253216"/>
              <a:chExt cx="914400" cy="1283732"/>
            </a:xfrm>
          </p:grpSpPr>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AEF4977-6121-393D-6043-E3BBD77A6479}"/>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12" name="文本框 111">
                    <a:extLst>
                      <a:ext uri="{FF2B5EF4-FFF2-40B4-BE49-F238E27FC236}">
                        <a16:creationId xmlns:a16="http://schemas.microsoft.com/office/drawing/2014/main" id="{2C9FFDA4-8B95-C660-57DB-6320109DE49D}"/>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11"/>
                    <a:stretch>
                      <a:fillRect l="-5185" t="-8197" b="-24590"/>
                    </a:stretch>
                  </a:blipFill>
                </p:spPr>
                <p:txBody>
                  <a:bodyPr/>
                  <a:lstStyle/>
                  <a:p>
                    <a:r>
                      <a:rPr lang="zh-CN" altLang="en-US">
                        <a:noFill/>
                      </a:rPr>
                      <a:t> </a:t>
                    </a:r>
                  </a:p>
                </p:txBody>
              </p:sp>
            </mc:Fallback>
          </mc:AlternateContent>
          <p:pic>
            <p:nvPicPr>
              <p:cNvPr id="52" name="图形 51" descr="文档 轮廓">
                <a:extLst>
                  <a:ext uri="{FF2B5EF4-FFF2-40B4-BE49-F238E27FC236}">
                    <a16:creationId xmlns:a16="http://schemas.microsoft.com/office/drawing/2014/main" id="{3EABF60D-C1D1-9DD7-46EF-53E5BF2826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p:cxnSp>
          <p:nvCxnSpPr>
            <p:cNvPr id="40" name="直接箭头连接符 39">
              <a:extLst>
                <a:ext uri="{FF2B5EF4-FFF2-40B4-BE49-F238E27FC236}">
                  <a16:creationId xmlns:a16="http://schemas.microsoft.com/office/drawing/2014/main" id="{938BBB7C-B32B-AEF5-CE8E-D0C4A0034299}"/>
                </a:ext>
              </a:extLst>
            </p:cNvPr>
            <p:cNvCxnSpPr>
              <a:cxnSpLocks/>
            </p:cNvCxnSpPr>
            <p:nvPr/>
          </p:nvCxnSpPr>
          <p:spPr>
            <a:xfrm>
              <a:off x="2372531" y="3619582"/>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75DCA78-C647-CEB1-FB45-48BDBA174FB1}"/>
                </a:ext>
              </a:extLst>
            </p:cNvPr>
            <p:cNvCxnSpPr>
              <a:cxnSpLocks/>
              <a:endCxn id="54" idx="1"/>
            </p:cNvCxnSpPr>
            <p:nvPr/>
          </p:nvCxnSpPr>
          <p:spPr>
            <a:xfrm flipV="1">
              <a:off x="4297455" y="3619583"/>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F971E9C-F6AE-F54F-27A2-EE022982621F}"/>
                </a:ext>
              </a:extLst>
            </p:cNvPr>
            <p:cNvCxnSpPr>
              <a:cxnSpLocks/>
            </p:cNvCxnSpPr>
            <p:nvPr/>
          </p:nvCxnSpPr>
          <p:spPr>
            <a:xfrm flipV="1">
              <a:off x="6524382" y="3621186"/>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CD386D2-BC93-3013-73EB-A744B4324E2C}"/>
                </a:ext>
              </a:extLst>
            </p:cNvPr>
            <p:cNvCxnSpPr>
              <a:cxnSpLocks/>
            </p:cNvCxnSpPr>
            <p:nvPr/>
          </p:nvCxnSpPr>
          <p:spPr>
            <a:xfrm>
              <a:off x="9327877" y="3606070"/>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图形 43" descr="旧钥匙 纯色填充">
              <a:extLst>
                <a:ext uri="{FF2B5EF4-FFF2-40B4-BE49-F238E27FC236}">
                  <a16:creationId xmlns:a16="http://schemas.microsoft.com/office/drawing/2014/main" id="{1ACB39C0-CDAE-4430-8913-E12846A011B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7698" y="2370650"/>
              <a:ext cx="306732" cy="306732"/>
            </a:xfrm>
            <a:prstGeom prst="rect">
              <a:avLst/>
            </a:prstGeom>
          </p:spPr>
        </p:pic>
        <p:grpSp>
          <p:nvGrpSpPr>
            <p:cNvPr id="45" name="组合 44">
              <a:extLst>
                <a:ext uri="{FF2B5EF4-FFF2-40B4-BE49-F238E27FC236}">
                  <a16:creationId xmlns:a16="http://schemas.microsoft.com/office/drawing/2014/main" id="{9CB9D2C2-FF59-42AF-E6FB-40B6A9F21AF0}"/>
                </a:ext>
              </a:extLst>
            </p:cNvPr>
            <p:cNvGrpSpPr/>
            <p:nvPr/>
          </p:nvGrpSpPr>
          <p:grpSpPr>
            <a:xfrm>
              <a:off x="3000481" y="2031051"/>
              <a:ext cx="1183198" cy="1182818"/>
              <a:chOff x="2560214" y="1491216"/>
              <a:chExt cx="1183198" cy="1182818"/>
            </a:xfrm>
          </p:grpSpPr>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03282FB4-F7A4-8872-A64C-2C1F7FE69E66}"/>
                      </a:ext>
                    </a:extLst>
                  </p:cNvPr>
                  <p:cNvSpPr txBox="1"/>
                  <p:nvPr/>
                </p:nvSpPr>
                <p:spPr>
                  <a:xfrm>
                    <a:off x="2560214" y="1491216"/>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加密密钥</a:t>
                    </a:r>
                    <a14:m>
                      <m:oMath xmlns:m="http://schemas.openxmlformats.org/officeDocument/2006/math">
                        <m:r>
                          <a:rPr lang="en-US" altLang="zh-CN" b="1" i="1" dirty="0" smtClean="0">
                            <a:latin typeface="Cambria Math" panose="02040503050406030204" pitchFamily="18" charset="0"/>
                          </a:rPr>
                          <m:t>𝑲𝑨</m:t>
                        </m:r>
                      </m:oMath>
                    </a14:m>
                    <a:endParaRPr lang="zh-CN" altLang="en-US" b="1" dirty="0">
                      <a:latin typeface="Arial Narrow" panose="020B0606020202030204" pitchFamily="34" charset="0"/>
                    </a:endParaRPr>
                  </a:p>
                </p:txBody>
              </p:sp>
            </mc:Choice>
            <mc:Fallback xmlns="">
              <p:sp>
                <p:nvSpPr>
                  <p:cNvPr id="120" name="文本框 119">
                    <a:extLst>
                      <a:ext uri="{FF2B5EF4-FFF2-40B4-BE49-F238E27FC236}">
                        <a16:creationId xmlns:a16="http://schemas.microsoft.com/office/drawing/2014/main" id="{EBCF18B8-1638-8872-BF3F-8D169FC2329F}"/>
                      </a:ext>
                    </a:extLst>
                  </p:cNvPr>
                  <p:cNvSpPr txBox="1">
                    <a:spLocks noRot="1" noChangeAspect="1" noMove="1" noResize="1" noEditPoints="1" noAdjustHandles="1" noChangeArrowheads="1" noChangeShapeType="1" noTextEdit="1"/>
                  </p:cNvSpPr>
                  <p:nvPr/>
                </p:nvSpPr>
                <p:spPr>
                  <a:xfrm>
                    <a:off x="2560214" y="1491216"/>
                    <a:ext cx="1183198" cy="646331"/>
                  </a:xfrm>
                  <a:prstGeom prst="rect">
                    <a:avLst/>
                  </a:prstGeom>
                  <a:blipFill>
                    <a:blip r:embed="rId14"/>
                    <a:stretch>
                      <a:fillRect l="-1031" t="-4717" r="-1546"/>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179F8A16-E354-AEB0-F571-1EC05593F8CF}"/>
                  </a:ext>
                </a:extLst>
              </p:cNvPr>
              <p:cNvCxnSpPr/>
              <p:nvPr/>
            </p:nvCxnSpPr>
            <p:spPr>
              <a:xfrm>
                <a:off x="3151813" y="2113996"/>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图形 49" descr="旧钥匙 轮廓">
                <a:extLst>
                  <a:ext uri="{FF2B5EF4-FFF2-40B4-BE49-F238E27FC236}">
                    <a16:creationId xmlns:a16="http://schemas.microsoft.com/office/drawing/2014/main" id="{850CEBD8-714B-978C-9466-69E770FD71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94247" y="1830815"/>
                <a:ext cx="306732" cy="306732"/>
              </a:xfrm>
              <a:prstGeom prst="rect">
                <a:avLst/>
              </a:prstGeom>
            </p:spPr>
          </p:pic>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0291C344-B21A-2E1B-62AD-B7724B7081DB}"/>
                    </a:ext>
                  </a:extLst>
                </p:cNvPr>
                <p:cNvSpPr txBox="1"/>
                <p:nvPr/>
              </p:nvSpPr>
              <p:spPr>
                <a:xfrm>
                  <a:off x="8025927" y="2031051"/>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解密密钥</a:t>
                  </a:r>
                  <a:endParaRPr lang="en-US" altLang="zh-CN" b="1" dirty="0">
                    <a:latin typeface="Arial Narrow" panose="020B0606020202030204" pitchFamily="34" charset="0"/>
                  </a:endParaRPr>
                </a:p>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𝑲𝑩</m:t>
                        </m:r>
                      </m:oMath>
                    </m:oMathPara>
                  </a14:m>
                  <a:endParaRPr lang="zh-CN" altLang="en-US" b="1" dirty="0">
                    <a:latin typeface="Arial Narrow" panose="020B0606020202030204" pitchFamily="34" charset="0"/>
                  </a:endParaRPr>
                </a:p>
              </p:txBody>
            </p:sp>
          </mc:Choice>
          <mc:Fallback xmlns="">
            <p:sp>
              <p:nvSpPr>
                <p:cNvPr id="123" name="文本框 122">
                  <a:extLst>
                    <a:ext uri="{FF2B5EF4-FFF2-40B4-BE49-F238E27FC236}">
                      <a16:creationId xmlns:a16="http://schemas.microsoft.com/office/drawing/2014/main" id="{5A58050D-8A84-01B0-2140-03EAF2A4A482}"/>
                    </a:ext>
                  </a:extLst>
                </p:cNvPr>
                <p:cNvSpPr txBox="1">
                  <a:spLocks noRot="1" noChangeAspect="1" noMove="1" noResize="1" noEditPoints="1" noAdjustHandles="1" noChangeArrowheads="1" noChangeShapeType="1" noTextEdit="1"/>
                </p:cNvSpPr>
                <p:nvPr/>
              </p:nvSpPr>
              <p:spPr>
                <a:xfrm>
                  <a:off x="8025927" y="2031051"/>
                  <a:ext cx="1183198" cy="646331"/>
                </a:xfrm>
                <a:prstGeom prst="rect">
                  <a:avLst/>
                </a:prstGeom>
                <a:blipFill>
                  <a:blip r:embed="rId17"/>
                  <a:stretch>
                    <a:fillRect l="-1546" t="-4717" r="-1031"/>
                  </a:stretch>
                </a:blipFill>
              </p:spPr>
              <p:txBody>
                <a:bodyPr/>
                <a:lstStyle/>
                <a:p>
                  <a:r>
                    <a:rPr lang="zh-CN" altLang="en-US">
                      <a:noFill/>
                    </a:rPr>
                    <a:t> </a:t>
                  </a:r>
                </a:p>
              </p:txBody>
            </p:sp>
          </mc:Fallback>
        </mc:AlternateContent>
        <p:cxnSp>
          <p:nvCxnSpPr>
            <p:cNvPr id="47" name="直接箭头连接符 46">
              <a:extLst>
                <a:ext uri="{FF2B5EF4-FFF2-40B4-BE49-F238E27FC236}">
                  <a16:creationId xmlns:a16="http://schemas.microsoft.com/office/drawing/2014/main" id="{EF719CAB-E282-5BAA-D559-E333A806422F}"/>
                </a:ext>
              </a:extLst>
            </p:cNvPr>
            <p:cNvCxnSpPr/>
            <p:nvPr/>
          </p:nvCxnSpPr>
          <p:spPr>
            <a:xfrm>
              <a:off x="8617526" y="2653831"/>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7674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800" decel="100000"/>
                                        <p:tgtEl>
                                          <p:spTgt spid="19"/>
                                        </p:tgtEl>
                                      </p:cBhvr>
                                    </p:animEffect>
                                    <p:anim calcmode="lin" valueType="num">
                                      <p:cBhvr>
                                        <p:cTn id="25" dur="800" decel="100000" fill="hold"/>
                                        <p:tgtEl>
                                          <p:spTgt spid="19"/>
                                        </p:tgtEl>
                                        <p:attrNameLst>
                                          <p:attrName>style.rotation</p:attrName>
                                        </p:attrNameLst>
                                      </p:cBhvr>
                                      <p:tavLst>
                                        <p:tav tm="0">
                                          <p:val>
                                            <p:fltVal val="-90"/>
                                          </p:val>
                                        </p:tav>
                                        <p:tav tm="100000">
                                          <p:val>
                                            <p:fltVal val="0"/>
                                          </p:val>
                                        </p:tav>
                                      </p:tavLst>
                                    </p:anim>
                                    <p:anim calcmode="lin" valueType="num">
                                      <p:cBhvr>
                                        <p:cTn id="26" dur="800" decel="100000" fill="hold"/>
                                        <p:tgtEl>
                                          <p:spTgt spid="19"/>
                                        </p:tgtEl>
                                        <p:attrNameLst>
                                          <p:attrName>ppt_x</p:attrName>
                                        </p:attrNameLst>
                                      </p:cBhvr>
                                      <p:tavLst>
                                        <p:tav tm="0">
                                          <p:val>
                                            <p:strVal val="#ppt_x+0.4"/>
                                          </p:val>
                                        </p:tav>
                                        <p:tav tm="100000">
                                          <p:val>
                                            <p:strVal val="#ppt_x-0.05"/>
                                          </p:val>
                                        </p:tav>
                                      </p:tavLst>
                                    </p:anim>
                                    <p:anim calcmode="lin" valueType="num">
                                      <p:cBhvr>
                                        <p:cTn id="27" dur="800" decel="100000" fill="hold"/>
                                        <p:tgtEl>
                                          <p:spTgt spid="19"/>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对称密钥密码体制</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对称密钥密码体制是指</a:t>
            </a:r>
            <a:r>
              <a:rPr lang="zh-CN" altLang="en-US" b="1" dirty="0">
                <a:solidFill>
                  <a:schemeClr val="accent1">
                    <a:lumMod val="75000"/>
                  </a:schemeClr>
                </a:solidFill>
              </a:rPr>
              <a:t>加密密钥与解密密钥相同的密码体制</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8398190-A048-37EC-1371-1734DF1CC0D2}"/>
              </a:ext>
            </a:extLst>
          </p:cNvPr>
          <p:cNvSpPr txBox="1"/>
          <p:nvPr/>
        </p:nvSpPr>
        <p:spPr>
          <a:xfrm>
            <a:off x="4544905" y="2434892"/>
            <a:ext cx="3115734" cy="400110"/>
          </a:xfrm>
          <a:prstGeom prst="rect">
            <a:avLst/>
          </a:prstGeom>
          <a:noFill/>
        </p:spPr>
        <p:txBody>
          <a:bodyPr wrap="square" rtlCol="0">
            <a:spAutoFit/>
          </a:bodyPr>
          <a:lstStyle/>
          <a:p>
            <a:pPr algn="ctr"/>
            <a:r>
              <a:rPr lang="zh-CN" altLang="en-US" sz="2000" b="1" dirty="0">
                <a:solidFill>
                  <a:schemeClr val="accent3">
                    <a:lumMod val="75000"/>
                  </a:schemeClr>
                </a:solidFill>
              </a:rPr>
              <a:t>数据加密的一般模型</a:t>
            </a:r>
          </a:p>
        </p:txBody>
      </p:sp>
      <p:grpSp>
        <p:nvGrpSpPr>
          <p:cNvPr id="21" name="组合 20">
            <a:extLst>
              <a:ext uri="{FF2B5EF4-FFF2-40B4-BE49-F238E27FC236}">
                <a16:creationId xmlns:a16="http://schemas.microsoft.com/office/drawing/2014/main" id="{B27B7417-0404-85E4-A469-A36F43804E69}"/>
              </a:ext>
            </a:extLst>
          </p:cNvPr>
          <p:cNvGrpSpPr/>
          <p:nvPr/>
        </p:nvGrpSpPr>
        <p:grpSpPr>
          <a:xfrm>
            <a:off x="1549012" y="4086757"/>
            <a:ext cx="914400" cy="1283732"/>
            <a:chOff x="840297" y="2253216"/>
            <a:chExt cx="914400" cy="1283732"/>
          </a:xfrm>
        </p:grpSpPr>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E135E545-0EC3-E96E-44FC-D11029602DFF}"/>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02" name="文本框 101">
                  <a:extLst>
                    <a:ext uri="{FF2B5EF4-FFF2-40B4-BE49-F238E27FC236}">
                      <a16:creationId xmlns:a16="http://schemas.microsoft.com/office/drawing/2014/main" id="{47EB17E7-0E8F-3B4E-8296-283F5B27C5B6}"/>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5"/>
                  <a:stretch>
                    <a:fillRect l="-5185" t="-8197" b="-24590"/>
                  </a:stretch>
                </a:blipFill>
              </p:spPr>
              <p:txBody>
                <a:bodyPr/>
                <a:lstStyle/>
                <a:p>
                  <a:r>
                    <a:rPr lang="zh-CN" altLang="en-US">
                      <a:noFill/>
                    </a:rPr>
                    <a:t> </a:t>
                  </a:r>
                </a:p>
              </p:txBody>
            </p:sp>
          </mc:Fallback>
        </mc:AlternateContent>
        <p:pic>
          <p:nvPicPr>
            <p:cNvPr id="58" name="图形 57" descr="文档 轮廓">
              <a:extLst>
                <a:ext uri="{FF2B5EF4-FFF2-40B4-BE49-F238E27FC236}">
                  <a16:creationId xmlns:a16="http://schemas.microsoft.com/office/drawing/2014/main" id="{CB146B5F-D40A-C323-BFE6-ED7596428A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12170509-D1B1-227B-390F-C96B8A106D8F}"/>
                  </a:ext>
                </a:extLst>
              </p:cNvPr>
              <p:cNvSpPr/>
              <p:nvPr/>
            </p:nvSpPr>
            <p:spPr>
              <a:xfrm>
                <a:off x="2956614" y="4560952"/>
                <a:ext cx="1270932" cy="70788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加密算法</a:t>
                </a:r>
                <a14:m>
                  <m:oMath xmlns:m="http://schemas.openxmlformats.org/officeDocument/2006/math">
                    <m:r>
                      <a:rPr lang="en-US" altLang="zh-CN" b="1" i="1" dirty="0" smtClean="0">
                        <a:solidFill>
                          <a:schemeClr val="bg1"/>
                        </a:solidFill>
                        <a:latin typeface="Cambria Math" panose="02040503050406030204" pitchFamily="18" charset="0"/>
                      </a:rPr>
                      <m:t>𝑬</m:t>
                    </m:r>
                  </m:oMath>
                </a14:m>
                <a:endParaRPr lang="zh-CN" altLang="en-US" b="1" dirty="0">
                  <a:solidFill>
                    <a:schemeClr val="bg1"/>
                  </a:solidFill>
                  <a:latin typeface="Arial Narrow" panose="020B0606020202030204" pitchFamily="34" charset="0"/>
                </a:endParaRPr>
              </a:p>
            </p:txBody>
          </p:sp>
        </mc:Choice>
        <mc:Fallback xmlns="">
          <p:sp>
            <p:nvSpPr>
              <p:cNvPr id="24" name="矩形 23">
                <a:extLst>
                  <a:ext uri="{FF2B5EF4-FFF2-40B4-BE49-F238E27FC236}">
                    <a16:creationId xmlns:a16="http://schemas.microsoft.com/office/drawing/2014/main" id="{12170509-D1B1-227B-390F-C96B8A106D8F}"/>
                  </a:ext>
                </a:extLst>
              </p:cNvPr>
              <p:cNvSpPr>
                <a:spLocks noRot="1" noChangeAspect="1" noMove="1" noResize="1" noEditPoints="1" noAdjustHandles="1" noChangeArrowheads="1" noChangeShapeType="1" noTextEdit="1"/>
              </p:cNvSpPr>
              <p:nvPr/>
            </p:nvSpPr>
            <p:spPr>
              <a:xfrm>
                <a:off x="2956614" y="4560952"/>
                <a:ext cx="1270932" cy="707881"/>
              </a:xfrm>
              <a:prstGeom prst="rect">
                <a:avLst/>
              </a:prstGeom>
              <a:blipFill>
                <a:blip r:embed="rId8"/>
                <a:stretch>
                  <a:fillRect l="-2857"/>
                </a:stretch>
              </a:blipFill>
              <a:ln>
                <a:solidFill>
                  <a:schemeClr val="tx1"/>
                </a:solidFill>
              </a:ln>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F02306CC-C803-76A4-2D2A-2DCEB57B8281}"/>
              </a:ext>
            </a:extLst>
          </p:cNvPr>
          <p:cNvGrpSpPr/>
          <p:nvPr/>
        </p:nvGrpSpPr>
        <p:grpSpPr>
          <a:xfrm>
            <a:off x="5609982" y="4086757"/>
            <a:ext cx="914400" cy="1283732"/>
            <a:chOff x="5111692" y="2253216"/>
            <a:chExt cx="914400" cy="1283732"/>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D95A3C22-6B9F-E3F5-A398-FFD7645259DB}"/>
                    </a:ext>
                  </a:extLst>
                </p:cNvPr>
                <p:cNvSpPr txBox="1"/>
                <p:nvPr/>
              </p:nvSpPr>
              <p:spPr>
                <a:xfrm>
                  <a:off x="5111692"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14:m>
                    <m:oMath xmlns:m="http://schemas.openxmlformats.org/officeDocument/2006/math">
                      <m:r>
                        <a:rPr lang="en-US" altLang="zh-CN" b="1" i="1" dirty="0" smtClean="0">
                          <a:latin typeface="Cambria Math" panose="02040503050406030204" pitchFamily="18" charset="0"/>
                        </a:rPr>
                        <m:t>𝒀</m:t>
                      </m:r>
                    </m:oMath>
                  </a14:m>
                  <a:endParaRPr lang="zh-CN" altLang="en-US" b="1" dirty="0">
                    <a:latin typeface="Arial Narrow" panose="020B0606020202030204" pitchFamily="34" charset="0"/>
                  </a:endParaRPr>
                </a:p>
              </p:txBody>
            </p:sp>
          </mc:Choice>
          <mc:Fallback xmlns="">
            <p:sp>
              <p:nvSpPr>
                <p:cNvPr id="106" name="文本框 105">
                  <a:extLst>
                    <a:ext uri="{FF2B5EF4-FFF2-40B4-BE49-F238E27FC236}">
                      <a16:creationId xmlns:a16="http://schemas.microsoft.com/office/drawing/2014/main" id="{C0FA73AB-D639-957F-D129-90DE165C9E3D}"/>
                    </a:ext>
                  </a:extLst>
                </p:cNvPr>
                <p:cNvSpPr txBox="1">
                  <a:spLocks noRot="1" noChangeAspect="1" noMove="1" noResize="1" noEditPoints="1" noAdjustHandles="1" noChangeArrowheads="1" noChangeShapeType="1" noTextEdit="1"/>
                </p:cNvSpPr>
                <p:nvPr/>
              </p:nvSpPr>
              <p:spPr>
                <a:xfrm>
                  <a:off x="5111692" y="2253216"/>
                  <a:ext cx="820037" cy="369332"/>
                </a:xfrm>
                <a:prstGeom prst="rect">
                  <a:avLst/>
                </a:prstGeom>
                <a:blipFill>
                  <a:blip r:embed="rId9"/>
                  <a:stretch>
                    <a:fillRect l="-4444" t="-8197" b="-24590"/>
                  </a:stretch>
                </a:blipFill>
              </p:spPr>
              <p:txBody>
                <a:bodyPr/>
                <a:lstStyle/>
                <a:p>
                  <a:r>
                    <a:rPr lang="zh-CN" altLang="en-US">
                      <a:noFill/>
                    </a:rPr>
                    <a:t> </a:t>
                  </a:r>
                </a:p>
              </p:txBody>
            </p:sp>
          </mc:Fallback>
        </mc:AlternateContent>
        <p:pic>
          <p:nvPicPr>
            <p:cNvPr id="54" name="图形 53" descr="文档 轮廓">
              <a:extLst>
                <a:ext uri="{FF2B5EF4-FFF2-40B4-BE49-F238E27FC236}">
                  <a16:creationId xmlns:a16="http://schemas.microsoft.com/office/drawing/2014/main" id="{0A12644B-0D56-147D-1A9D-2A7D1B0EF4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1692" y="2622548"/>
              <a:ext cx="914400" cy="914400"/>
            </a:xfrm>
            <a:prstGeom prst="rect">
              <a:avLst/>
            </a:prstGeom>
          </p:spPr>
        </p:pic>
        <p:sp>
          <p:nvSpPr>
            <p:cNvPr id="55" name="矩形 54">
              <a:extLst>
                <a:ext uri="{FF2B5EF4-FFF2-40B4-BE49-F238E27FC236}">
                  <a16:creationId xmlns:a16="http://schemas.microsoft.com/office/drawing/2014/main" id="{EB4478D4-59D7-E6E2-7517-C144C50577B2}"/>
                </a:ext>
              </a:extLst>
            </p:cNvPr>
            <p:cNvSpPr/>
            <p:nvPr/>
          </p:nvSpPr>
          <p:spPr>
            <a:xfrm>
              <a:off x="5352176" y="2936147"/>
              <a:ext cx="436228" cy="492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56" name="文本框 55">
              <a:extLst>
                <a:ext uri="{FF2B5EF4-FFF2-40B4-BE49-F238E27FC236}">
                  <a16:creationId xmlns:a16="http://schemas.microsoft.com/office/drawing/2014/main" id="{2CD9B922-4FB4-5E93-E330-C4CF2928BE94}"/>
                </a:ext>
              </a:extLst>
            </p:cNvPr>
            <p:cNvSpPr txBox="1"/>
            <p:nvPr/>
          </p:nvSpPr>
          <p:spPr>
            <a:xfrm>
              <a:off x="5258499" y="2919369"/>
              <a:ext cx="620786" cy="601831"/>
            </a:xfrm>
            <a:prstGeom prst="rect">
              <a:avLst/>
            </a:prstGeom>
            <a:noFill/>
          </p:spPr>
          <p:txBody>
            <a:bodyPr wrap="square" rtlCol="0">
              <a:spAutoFit/>
            </a:bodyPr>
            <a:lstStyle/>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endParaRPr lang="zh-CN" altLang="en-US" b="1" dirty="0">
                <a:latin typeface="Arial Narrow" panose="020B0606020202030204" pitchFamily="34" charset="0"/>
              </a:endParaRPr>
            </a:p>
          </p:txBody>
        </p:sp>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B457C957-983A-DFDD-1971-4BAEF5CCA67D}"/>
                  </a:ext>
                </a:extLst>
              </p:cNvPr>
              <p:cNvSpPr/>
              <p:nvPr/>
            </p:nvSpPr>
            <p:spPr>
              <a:xfrm>
                <a:off x="7965541" y="4560952"/>
                <a:ext cx="1270932" cy="70788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解密算法</a:t>
                </a:r>
                <a14:m>
                  <m:oMath xmlns:m="http://schemas.openxmlformats.org/officeDocument/2006/math">
                    <m:r>
                      <a:rPr lang="en-US" altLang="zh-CN" b="1" i="1" dirty="0" smtClean="0">
                        <a:solidFill>
                          <a:schemeClr val="bg1"/>
                        </a:solidFill>
                        <a:latin typeface="Cambria Math" panose="02040503050406030204" pitchFamily="18" charset="0"/>
                      </a:rPr>
                      <m:t>𝑫</m:t>
                    </m:r>
                  </m:oMath>
                </a14:m>
                <a:endParaRPr lang="zh-CN" altLang="en-US" b="1" dirty="0">
                  <a:solidFill>
                    <a:schemeClr val="bg1"/>
                  </a:solidFill>
                  <a:latin typeface="Arial Narrow" panose="020B0606020202030204" pitchFamily="34" charset="0"/>
                </a:endParaRPr>
              </a:p>
            </p:txBody>
          </p:sp>
        </mc:Choice>
        <mc:Fallback xmlns="">
          <p:sp>
            <p:nvSpPr>
              <p:cNvPr id="38" name="矩形 37">
                <a:extLst>
                  <a:ext uri="{FF2B5EF4-FFF2-40B4-BE49-F238E27FC236}">
                    <a16:creationId xmlns:a16="http://schemas.microsoft.com/office/drawing/2014/main" id="{B457C957-983A-DFDD-1971-4BAEF5CCA67D}"/>
                  </a:ext>
                </a:extLst>
              </p:cNvPr>
              <p:cNvSpPr>
                <a:spLocks noRot="1" noChangeAspect="1" noMove="1" noResize="1" noEditPoints="1" noAdjustHandles="1" noChangeArrowheads="1" noChangeShapeType="1" noTextEdit="1"/>
              </p:cNvSpPr>
              <p:nvPr/>
            </p:nvSpPr>
            <p:spPr>
              <a:xfrm>
                <a:off x="7965541" y="4560952"/>
                <a:ext cx="1270932" cy="707881"/>
              </a:xfrm>
              <a:prstGeom prst="rect">
                <a:avLst/>
              </a:prstGeom>
              <a:blipFill>
                <a:blip r:embed="rId10"/>
                <a:stretch>
                  <a:fillRect l="-3810"/>
                </a:stretch>
              </a:blipFill>
              <a:ln>
                <a:solidFill>
                  <a:schemeClr val="tx1"/>
                </a:solidFill>
              </a:ln>
            </p:spPr>
            <p:txBody>
              <a:bodyPr/>
              <a:lstStyle/>
              <a:p>
                <a:r>
                  <a:rPr lang="zh-CN" altLang="en-US">
                    <a:noFill/>
                  </a:rPr>
                  <a:t> </a:t>
                </a:r>
              </a:p>
            </p:txBody>
          </p:sp>
        </mc:Fallback>
      </mc:AlternateContent>
      <p:grpSp>
        <p:nvGrpSpPr>
          <p:cNvPr id="39" name="组合 38">
            <a:extLst>
              <a:ext uri="{FF2B5EF4-FFF2-40B4-BE49-F238E27FC236}">
                <a16:creationId xmlns:a16="http://schemas.microsoft.com/office/drawing/2014/main" id="{EFCD043B-351F-DED1-1089-2F85E6241B5A}"/>
              </a:ext>
            </a:extLst>
          </p:cNvPr>
          <p:cNvGrpSpPr/>
          <p:nvPr/>
        </p:nvGrpSpPr>
        <p:grpSpPr>
          <a:xfrm>
            <a:off x="9738065" y="4081653"/>
            <a:ext cx="914400" cy="1283732"/>
            <a:chOff x="840297" y="2253216"/>
            <a:chExt cx="914400" cy="1283732"/>
          </a:xfrm>
        </p:grpSpPr>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AEF4977-6121-393D-6043-E3BBD77A6479}"/>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12" name="文本框 111">
                  <a:extLst>
                    <a:ext uri="{FF2B5EF4-FFF2-40B4-BE49-F238E27FC236}">
                      <a16:creationId xmlns:a16="http://schemas.microsoft.com/office/drawing/2014/main" id="{2C9FFDA4-8B95-C660-57DB-6320109DE49D}"/>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11"/>
                  <a:stretch>
                    <a:fillRect l="-5185" t="-8197" b="-24590"/>
                  </a:stretch>
                </a:blipFill>
              </p:spPr>
              <p:txBody>
                <a:bodyPr/>
                <a:lstStyle/>
                <a:p>
                  <a:r>
                    <a:rPr lang="zh-CN" altLang="en-US">
                      <a:noFill/>
                    </a:rPr>
                    <a:t> </a:t>
                  </a:r>
                </a:p>
              </p:txBody>
            </p:sp>
          </mc:Fallback>
        </mc:AlternateContent>
        <p:pic>
          <p:nvPicPr>
            <p:cNvPr id="52" name="图形 51" descr="文档 轮廓">
              <a:extLst>
                <a:ext uri="{FF2B5EF4-FFF2-40B4-BE49-F238E27FC236}">
                  <a16:creationId xmlns:a16="http://schemas.microsoft.com/office/drawing/2014/main" id="{3EABF60D-C1D1-9DD7-46EF-53E5BF2826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p:cxnSp>
        <p:nvCxnSpPr>
          <p:cNvPr id="40" name="直接箭头连接符 39">
            <a:extLst>
              <a:ext uri="{FF2B5EF4-FFF2-40B4-BE49-F238E27FC236}">
                <a16:creationId xmlns:a16="http://schemas.microsoft.com/office/drawing/2014/main" id="{938BBB7C-B32B-AEF5-CE8E-D0C4A0034299}"/>
              </a:ext>
            </a:extLst>
          </p:cNvPr>
          <p:cNvCxnSpPr>
            <a:cxnSpLocks/>
          </p:cNvCxnSpPr>
          <p:nvPr/>
        </p:nvCxnSpPr>
        <p:spPr>
          <a:xfrm>
            <a:off x="2372531" y="4913288"/>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75DCA78-C647-CEB1-FB45-48BDBA174FB1}"/>
              </a:ext>
            </a:extLst>
          </p:cNvPr>
          <p:cNvCxnSpPr>
            <a:cxnSpLocks/>
            <a:endCxn id="54" idx="1"/>
          </p:cNvCxnSpPr>
          <p:nvPr/>
        </p:nvCxnSpPr>
        <p:spPr>
          <a:xfrm flipV="1">
            <a:off x="4297455" y="4913289"/>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F971E9C-F6AE-F54F-27A2-EE022982621F}"/>
              </a:ext>
            </a:extLst>
          </p:cNvPr>
          <p:cNvCxnSpPr>
            <a:cxnSpLocks/>
          </p:cNvCxnSpPr>
          <p:nvPr/>
        </p:nvCxnSpPr>
        <p:spPr>
          <a:xfrm flipV="1">
            <a:off x="6524382" y="4914892"/>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CD386D2-BC93-3013-73EB-A744B4324E2C}"/>
              </a:ext>
            </a:extLst>
          </p:cNvPr>
          <p:cNvCxnSpPr>
            <a:cxnSpLocks/>
          </p:cNvCxnSpPr>
          <p:nvPr/>
        </p:nvCxnSpPr>
        <p:spPr>
          <a:xfrm>
            <a:off x="9327877" y="4899776"/>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图形 43" descr="旧钥匙 纯色填充">
            <a:extLst>
              <a:ext uri="{FF2B5EF4-FFF2-40B4-BE49-F238E27FC236}">
                <a16:creationId xmlns:a16="http://schemas.microsoft.com/office/drawing/2014/main" id="{1ACB39C0-CDAE-4430-8913-E12846A011B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7698" y="3664356"/>
            <a:ext cx="306732" cy="306732"/>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03282FB4-F7A4-8872-A64C-2C1F7FE69E66}"/>
                  </a:ext>
                </a:extLst>
              </p:cNvPr>
              <p:cNvSpPr txBox="1"/>
              <p:nvPr/>
            </p:nvSpPr>
            <p:spPr>
              <a:xfrm>
                <a:off x="3000481" y="3324757"/>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加密密钥</a:t>
                </a:r>
                <a14:m>
                  <m:oMath xmlns:m="http://schemas.openxmlformats.org/officeDocument/2006/math">
                    <m:r>
                      <a:rPr lang="en-US" altLang="zh-CN" b="1" i="1" dirty="0" smtClean="0">
                        <a:latin typeface="Cambria Math" panose="02040503050406030204" pitchFamily="18" charset="0"/>
                      </a:rPr>
                      <m:t>𝑲𝑨</m:t>
                    </m:r>
                  </m:oMath>
                </a14:m>
                <a:endParaRPr lang="zh-CN" altLang="en-US" b="1" dirty="0">
                  <a:latin typeface="Arial Narrow" panose="020B0606020202030204" pitchFamily="34" charset="0"/>
                </a:endParaRPr>
              </a:p>
            </p:txBody>
          </p:sp>
        </mc:Choice>
        <mc:Fallback xmlns="">
          <p:sp>
            <p:nvSpPr>
              <p:cNvPr id="48" name="文本框 47">
                <a:extLst>
                  <a:ext uri="{FF2B5EF4-FFF2-40B4-BE49-F238E27FC236}">
                    <a16:creationId xmlns:a16="http://schemas.microsoft.com/office/drawing/2014/main" id="{03282FB4-F7A4-8872-A64C-2C1F7FE69E66}"/>
                  </a:ext>
                </a:extLst>
              </p:cNvPr>
              <p:cNvSpPr txBox="1">
                <a:spLocks noRot="1" noChangeAspect="1" noMove="1" noResize="1" noEditPoints="1" noAdjustHandles="1" noChangeArrowheads="1" noChangeShapeType="1" noTextEdit="1"/>
              </p:cNvSpPr>
              <p:nvPr/>
            </p:nvSpPr>
            <p:spPr>
              <a:xfrm>
                <a:off x="3000481" y="3324757"/>
                <a:ext cx="1183198" cy="646331"/>
              </a:xfrm>
              <a:prstGeom prst="rect">
                <a:avLst/>
              </a:prstGeom>
              <a:blipFill>
                <a:blip r:embed="rId14"/>
                <a:stretch>
                  <a:fillRect l="-1031" t="-4717" r="-1546"/>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179F8A16-E354-AEB0-F571-1EC05593F8CF}"/>
              </a:ext>
            </a:extLst>
          </p:cNvPr>
          <p:cNvCxnSpPr/>
          <p:nvPr/>
        </p:nvCxnSpPr>
        <p:spPr>
          <a:xfrm>
            <a:off x="3592080" y="3947537"/>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图形 49" descr="旧钥匙 轮廓">
            <a:extLst>
              <a:ext uri="{FF2B5EF4-FFF2-40B4-BE49-F238E27FC236}">
                <a16:creationId xmlns:a16="http://schemas.microsoft.com/office/drawing/2014/main" id="{850CEBD8-714B-978C-9466-69E770FD71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34514" y="3664356"/>
            <a:ext cx="306732" cy="306732"/>
          </a:xfrm>
          <a:prstGeom prst="rect">
            <a:avLst/>
          </a:prstGeom>
        </p:spPr>
      </p:pic>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0291C344-B21A-2E1B-62AD-B7724B7081DB}"/>
                  </a:ext>
                </a:extLst>
              </p:cNvPr>
              <p:cNvSpPr txBox="1"/>
              <p:nvPr/>
            </p:nvSpPr>
            <p:spPr>
              <a:xfrm>
                <a:off x="8025927" y="3324757"/>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解密密钥</a:t>
                </a:r>
                <a:endParaRPr lang="en-US" altLang="zh-CN" b="1" dirty="0">
                  <a:latin typeface="Arial Narrow" panose="020B0606020202030204" pitchFamily="34" charset="0"/>
                </a:endParaRPr>
              </a:p>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𝑲𝑩</m:t>
                      </m:r>
                    </m:oMath>
                  </m:oMathPara>
                </a14:m>
                <a:endParaRPr lang="zh-CN" altLang="en-US" b="1" dirty="0">
                  <a:latin typeface="Arial Narrow" panose="020B0606020202030204" pitchFamily="34" charset="0"/>
                </a:endParaRPr>
              </a:p>
            </p:txBody>
          </p:sp>
        </mc:Choice>
        <mc:Fallback xmlns="">
          <p:sp>
            <p:nvSpPr>
              <p:cNvPr id="46" name="文本框 45">
                <a:extLst>
                  <a:ext uri="{FF2B5EF4-FFF2-40B4-BE49-F238E27FC236}">
                    <a16:creationId xmlns:a16="http://schemas.microsoft.com/office/drawing/2014/main" id="{0291C344-B21A-2E1B-62AD-B7724B7081DB}"/>
                  </a:ext>
                </a:extLst>
              </p:cNvPr>
              <p:cNvSpPr txBox="1">
                <a:spLocks noRot="1" noChangeAspect="1" noMove="1" noResize="1" noEditPoints="1" noAdjustHandles="1" noChangeArrowheads="1" noChangeShapeType="1" noTextEdit="1"/>
              </p:cNvSpPr>
              <p:nvPr/>
            </p:nvSpPr>
            <p:spPr>
              <a:xfrm>
                <a:off x="8025927" y="3324757"/>
                <a:ext cx="1183198" cy="646331"/>
              </a:xfrm>
              <a:prstGeom prst="rect">
                <a:avLst/>
              </a:prstGeom>
              <a:blipFill>
                <a:blip r:embed="rId17"/>
                <a:stretch>
                  <a:fillRect l="-1546" t="-4717" r="-1031"/>
                </a:stretch>
              </a:blipFill>
            </p:spPr>
            <p:txBody>
              <a:bodyPr/>
              <a:lstStyle/>
              <a:p>
                <a:r>
                  <a:rPr lang="zh-CN" altLang="en-US">
                    <a:noFill/>
                  </a:rPr>
                  <a:t> </a:t>
                </a:r>
              </a:p>
            </p:txBody>
          </p:sp>
        </mc:Fallback>
      </mc:AlternateContent>
      <p:cxnSp>
        <p:nvCxnSpPr>
          <p:cNvPr id="47" name="直接箭头连接符 46">
            <a:extLst>
              <a:ext uri="{FF2B5EF4-FFF2-40B4-BE49-F238E27FC236}">
                <a16:creationId xmlns:a16="http://schemas.microsoft.com/office/drawing/2014/main" id="{EF719CAB-E282-5BAA-D559-E333A806422F}"/>
              </a:ext>
            </a:extLst>
          </p:cNvPr>
          <p:cNvCxnSpPr/>
          <p:nvPr/>
        </p:nvCxnSpPr>
        <p:spPr>
          <a:xfrm>
            <a:off x="8617526" y="3947537"/>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0288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对称密钥密码体制</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对称密钥密码体制是指</a:t>
            </a:r>
            <a:r>
              <a:rPr lang="zh-CN" altLang="en-US" b="1" dirty="0">
                <a:solidFill>
                  <a:schemeClr val="accent1">
                    <a:lumMod val="75000"/>
                  </a:schemeClr>
                </a:solidFill>
              </a:rPr>
              <a:t>加密密钥与解密密钥相同的密码体制</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8398190-A048-37EC-1371-1734DF1CC0D2}"/>
              </a:ext>
            </a:extLst>
          </p:cNvPr>
          <p:cNvSpPr txBox="1"/>
          <p:nvPr/>
        </p:nvSpPr>
        <p:spPr>
          <a:xfrm>
            <a:off x="4544905" y="2434892"/>
            <a:ext cx="3115734" cy="400110"/>
          </a:xfrm>
          <a:prstGeom prst="rect">
            <a:avLst/>
          </a:prstGeom>
          <a:noFill/>
        </p:spPr>
        <p:txBody>
          <a:bodyPr wrap="square" rtlCol="0">
            <a:spAutoFit/>
          </a:bodyPr>
          <a:lstStyle/>
          <a:p>
            <a:pPr algn="ctr"/>
            <a:r>
              <a:rPr lang="zh-CN" altLang="en-US" sz="2000" b="1" dirty="0">
                <a:solidFill>
                  <a:schemeClr val="accent3">
                    <a:lumMod val="75000"/>
                  </a:schemeClr>
                </a:solidFill>
              </a:rPr>
              <a:t>数据加密的一般模型</a:t>
            </a:r>
          </a:p>
        </p:txBody>
      </p:sp>
      <p:grpSp>
        <p:nvGrpSpPr>
          <p:cNvPr id="21" name="组合 20">
            <a:extLst>
              <a:ext uri="{FF2B5EF4-FFF2-40B4-BE49-F238E27FC236}">
                <a16:creationId xmlns:a16="http://schemas.microsoft.com/office/drawing/2014/main" id="{B27B7417-0404-85E4-A469-A36F43804E69}"/>
              </a:ext>
            </a:extLst>
          </p:cNvPr>
          <p:cNvGrpSpPr/>
          <p:nvPr/>
        </p:nvGrpSpPr>
        <p:grpSpPr>
          <a:xfrm>
            <a:off x="1549012" y="4086757"/>
            <a:ext cx="914400" cy="1283732"/>
            <a:chOff x="840297" y="2253216"/>
            <a:chExt cx="914400" cy="1283732"/>
          </a:xfrm>
        </p:grpSpPr>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E135E545-0EC3-E96E-44FC-D11029602DFF}"/>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02" name="文本框 101">
                  <a:extLst>
                    <a:ext uri="{FF2B5EF4-FFF2-40B4-BE49-F238E27FC236}">
                      <a16:creationId xmlns:a16="http://schemas.microsoft.com/office/drawing/2014/main" id="{47EB17E7-0E8F-3B4E-8296-283F5B27C5B6}"/>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5"/>
                  <a:stretch>
                    <a:fillRect l="-5185" t="-8197" b="-24590"/>
                  </a:stretch>
                </a:blipFill>
              </p:spPr>
              <p:txBody>
                <a:bodyPr/>
                <a:lstStyle/>
                <a:p>
                  <a:r>
                    <a:rPr lang="zh-CN" altLang="en-US">
                      <a:noFill/>
                    </a:rPr>
                    <a:t> </a:t>
                  </a:r>
                </a:p>
              </p:txBody>
            </p:sp>
          </mc:Fallback>
        </mc:AlternateContent>
        <p:pic>
          <p:nvPicPr>
            <p:cNvPr id="58" name="图形 57" descr="文档 轮廓">
              <a:extLst>
                <a:ext uri="{FF2B5EF4-FFF2-40B4-BE49-F238E27FC236}">
                  <a16:creationId xmlns:a16="http://schemas.microsoft.com/office/drawing/2014/main" id="{CB146B5F-D40A-C323-BFE6-ED7596428A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12170509-D1B1-227B-390F-C96B8A106D8F}"/>
                  </a:ext>
                </a:extLst>
              </p:cNvPr>
              <p:cNvSpPr/>
              <p:nvPr/>
            </p:nvSpPr>
            <p:spPr>
              <a:xfrm>
                <a:off x="2956614" y="4560952"/>
                <a:ext cx="1270932" cy="70788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加密算法</a:t>
                </a:r>
                <a14:m>
                  <m:oMath xmlns:m="http://schemas.openxmlformats.org/officeDocument/2006/math">
                    <m:r>
                      <a:rPr lang="en-US" altLang="zh-CN" b="1" i="1" dirty="0" smtClean="0">
                        <a:solidFill>
                          <a:schemeClr val="bg1"/>
                        </a:solidFill>
                        <a:latin typeface="Cambria Math" panose="02040503050406030204" pitchFamily="18" charset="0"/>
                      </a:rPr>
                      <m:t>𝑬</m:t>
                    </m:r>
                  </m:oMath>
                </a14:m>
                <a:endParaRPr lang="zh-CN" altLang="en-US" b="1" dirty="0">
                  <a:solidFill>
                    <a:schemeClr val="bg1"/>
                  </a:solidFill>
                  <a:latin typeface="Arial Narrow" panose="020B0606020202030204" pitchFamily="34" charset="0"/>
                </a:endParaRPr>
              </a:p>
            </p:txBody>
          </p:sp>
        </mc:Choice>
        <mc:Fallback xmlns="">
          <p:sp>
            <p:nvSpPr>
              <p:cNvPr id="24" name="矩形 23">
                <a:extLst>
                  <a:ext uri="{FF2B5EF4-FFF2-40B4-BE49-F238E27FC236}">
                    <a16:creationId xmlns:a16="http://schemas.microsoft.com/office/drawing/2014/main" id="{12170509-D1B1-227B-390F-C96B8A106D8F}"/>
                  </a:ext>
                </a:extLst>
              </p:cNvPr>
              <p:cNvSpPr>
                <a:spLocks noRot="1" noChangeAspect="1" noMove="1" noResize="1" noEditPoints="1" noAdjustHandles="1" noChangeArrowheads="1" noChangeShapeType="1" noTextEdit="1"/>
              </p:cNvSpPr>
              <p:nvPr/>
            </p:nvSpPr>
            <p:spPr>
              <a:xfrm>
                <a:off x="2956614" y="4560952"/>
                <a:ext cx="1270932" cy="707881"/>
              </a:xfrm>
              <a:prstGeom prst="rect">
                <a:avLst/>
              </a:prstGeom>
              <a:blipFill>
                <a:blip r:embed="rId8"/>
                <a:stretch>
                  <a:fillRect l="-2857"/>
                </a:stretch>
              </a:blipFill>
              <a:ln>
                <a:solidFill>
                  <a:schemeClr val="tx1"/>
                </a:solidFill>
              </a:ln>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F02306CC-C803-76A4-2D2A-2DCEB57B8281}"/>
              </a:ext>
            </a:extLst>
          </p:cNvPr>
          <p:cNvGrpSpPr/>
          <p:nvPr/>
        </p:nvGrpSpPr>
        <p:grpSpPr>
          <a:xfrm>
            <a:off x="5609982" y="4086757"/>
            <a:ext cx="914400" cy="1283732"/>
            <a:chOff x="5111692" y="2253216"/>
            <a:chExt cx="914400" cy="1283732"/>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D95A3C22-6B9F-E3F5-A398-FFD7645259DB}"/>
                    </a:ext>
                  </a:extLst>
                </p:cNvPr>
                <p:cNvSpPr txBox="1"/>
                <p:nvPr/>
              </p:nvSpPr>
              <p:spPr>
                <a:xfrm>
                  <a:off x="5111692"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14:m>
                    <m:oMath xmlns:m="http://schemas.openxmlformats.org/officeDocument/2006/math">
                      <m:r>
                        <a:rPr lang="en-US" altLang="zh-CN" b="1" i="1" dirty="0" smtClean="0">
                          <a:latin typeface="Cambria Math" panose="02040503050406030204" pitchFamily="18" charset="0"/>
                        </a:rPr>
                        <m:t>𝒀</m:t>
                      </m:r>
                    </m:oMath>
                  </a14:m>
                  <a:endParaRPr lang="zh-CN" altLang="en-US" b="1" dirty="0">
                    <a:latin typeface="Arial Narrow" panose="020B0606020202030204" pitchFamily="34" charset="0"/>
                  </a:endParaRPr>
                </a:p>
              </p:txBody>
            </p:sp>
          </mc:Choice>
          <mc:Fallback xmlns="">
            <p:sp>
              <p:nvSpPr>
                <p:cNvPr id="106" name="文本框 105">
                  <a:extLst>
                    <a:ext uri="{FF2B5EF4-FFF2-40B4-BE49-F238E27FC236}">
                      <a16:creationId xmlns:a16="http://schemas.microsoft.com/office/drawing/2014/main" id="{C0FA73AB-D639-957F-D129-90DE165C9E3D}"/>
                    </a:ext>
                  </a:extLst>
                </p:cNvPr>
                <p:cNvSpPr txBox="1">
                  <a:spLocks noRot="1" noChangeAspect="1" noMove="1" noResize="1" noEditPoints="1" noAdjustHandles="1" noChangeArrowheads="1" noChangeShapeType="1" noTextEdit="1"/>
                </p:cNvSpPr>
                <p:nvPr/>
              </p:nvSpPr>
              <p:spPr>
                <a:xfrm>
                  <a:off x="5111692" y="2253216"/>
                  <a:ext cx="820037" cy="369332"/>
                </a:xfrm>
                <a:prstGeom prst="rect">
                  <a:avLst/>
                </a:prstGeom>
                <a:blipFill>
                  <a:blip r:embed="rId9"/>
                  <a:stretch>
                    <a:fillRect l="-4444" t="-8197" b="-24590"/>
                  </a:stretch>
                </a:blipFill>
              </p:spPr>
              <p:txBody>
                <a:bodyPr/>
                <a:lstStyle/>
                <a:p>
                  <a:r>
                    <a:rPr lang="zh-CN" altLang="en-US">
                      <a:noFill/>
                    </a:rPr>
                    <a:t> </a:t>
                  </a:r>
                </a:p>
              </p:txBody>
            </p:sp>
          </mc:Fallback>
        </mc:AlternateContent>
        <p:pic>
          <p:nvPicPr>
            <p:cNvPr id="54" name="图形 53" descr="文档 轮廓">
              <a:extLst>
                <a:ext uri="{FF2B5EF4-FFF2-40B4-BE49-F238E27FC236}">
                  <a16:creationId xmlns:a16="http://schemas.microsoft.com/office/drawing/2014/main" id="{0A12644B-0D56-147D-1A9D-2A7D1B0EF4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1692" y="2622548"/>
              <a:ext cx="914400" cy="914400"/>
            </a:xfrm>
            <a:prstGeom prst="rect">
              <a:avLst/>
            </a:prstGeom>
          </p:spPr>
        </p:pic>
        <p:sp>
          <p:nvSpPr>
            <p:cNvPr id="55" name="矩形 54">
              <a:extLst>
                <a:ext uri="{FF2B5EF4-FFF2-40B4-BE49-F238E27FC236}">
                  <a16:creationId xmlns:a16="http://schemas.microsoft.com/office/drawing/2014/main" id="{EB4478D4-59D7-E6E2-7517-C144C50577B2}"/>
                </a:ext>
              </a:extLst>
            </p:cNvPr>
            <p:cNvSpPr/>
            <p:nvPr/>
          </p:nvSpPr>
          <p:spPr>
            <a:xfrm>
              <a:off x="5352176" y="2936147"/>
              <a:ext cx="436228" cy="492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56" name="文本框 55">
              <a:extLst>
                <a:ext uri="{FF2B5EF4-FFF2-40B4-BE49-F238E27FC236}">
                  <a16:creationId xmlns:a16="http://schemas.microsoft.com/office/drawing/2014/main" id="{2CD9B922-4FB4-5E93-E330-C4CF2928BE94}"/>
                </a:ext>
              </a:extLst>
            </p:cNvPr>
            <p:cNvSpPr txBox="1"/>
            <p:nvPr/>
          </p:nvSpPr>
          <p:spPr>
            <a:xfrm>
              <a:off x="5258499" y="2919369"/>
              <a:ext cx="620786" cy="601831"/>
            </a:xfrm>
            <a:prstGeom prst="rect">
              <a:avLst/>
            </a:prstGeom>
            <a:noFill/>
          </p:spPr>
          <p:txBody>
            <a:bodyPr wrap="square" rtlCol="0">
              <a:spAutoFit/>
            </a:bodyPr>
            <a:lstStyle/>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endParaRPr lang="zh-CN" altLang="en-US" b="1" dirty="0">
                <a:latin typeface="Arial Narrow" panose="020B0606020202030204" pitchFamily="34" charset="0"/>
              </a:endParaRPr>
            </a:p>
          </p:txBody>
        </p:sp>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B457C957-983A-DFDD-1971-4BAEF5CCA67D}"/>
                  </a:ext>
                </a:extLst>
              </p:cNvPr>
              <p:cNvSpPr/>
              <p:nvPr/>
            </p:nvSpPr>
            <p:spPr>
              <a:xfrm>
                <a:off x="7965541" y="4560952"/>
                <a:ext cx="1270932" cy="70788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解密算法</a:t>
                </a:r>
                <a14:m>
                  <m:oMath xmlns:m="http://schemas.openxmlformats.org/officeDocument/2006/math">
                    <m:r>
                      <a:rPr lang="en-US" altLang="zh-CN" b="1" i="1" dirty="0" smtClean="0">
                        <a:solidFill>
                          <a:schemeClr val="bg1"/>
                        </a:solidFill>
                        <a:latin typeface="Cambria Math" panose="02040503050406030204" pitchFamily="18" charset="0"/>
                      </a:rPr>
                      <m:t>𝑫</m:t>
                    </m:r>
                  </m:oMath>
                </a14:m>
                <a:endParaRPr lang="zh-CN" altLang="en-US" b="1" dirty="0">
                  <a:solidFill>
                    <a:schemeClr val="bg1"/>
                  </a:solidFill>
                  <a:latin typeface="Arial Narrow" panose="020B0606020202030204" pitchFamily="34" charset="0"/>
                </a:endParaRPr>
              </a:p>
            </p:txBody>
          </p:sp>
        </mc:Choice>
        <mc:Fallback xmlns="">
          <p:sp>
            <p:nvSpPr>
              <p:cNvPr id="38" name="矩形 37">
                <a:extLst>
                  <a:ext uri="{FF2B5EF4-FFF2-40B4-BE49-F238E27FC236}">
                    <a16:creationId xmlns:a16="http://schemas.microsoft.com/office/drawing/2014/main" id="{B457C957-983A-DFDD-1971-4BAEF5CCA67D}"/>
                  </a:ext>
                </a:extLst>
              </p:cNvPr>
              <p:cNvSpPr>
                <a:spLocks noRot="1" noChangeAspect="1" noMove="1" noResize="1" noEditPoints="1" noAdjustHandles="1" noChangeArrowheads="1" noChangeShapeType="1" noTextEdit="1"/>
              </p:cNvSpPr>
              <p:nvPr/>
            </p:nvSpPr>
            <p:spPr>
              <a:xfrm>
                <a:off x="7965541" y="4560952"/>
                <a:ext cx="1270932" cy="707881"/>
              </a:xfrm>
              <a:prstGeom prst="rect">
                <a:avLst/>
              </a:prstGeom>
              <a:blipFill>
                <a:blip r:embed="rId10"/>
                <a:stretch>
                  <a:fillRect l="-3810"/>
                </a:stretch>
              </a:blipFill>
              <a:ln>
                <a:solidFill>
                  <a:schemeClr val="tx1"/>
                </a:solidFill>
              </a:ln>
            </p:spPr>
            <p:txBody>
              <a:bodyPr/>
              <a:lstStyle/>
              <a:p>
                <a:r>
                  <a:rPr lang="zh-CN" altLang="en-US">
                    <a:noFill/>
                  </a:rPr>
                  <a:t> </a:t>
                </a:r>
              </a:p>
            </p:txBody>
          </p:sp>
        </mc:Fallback>
      </mc:AlternateContent>
      <p:grpSp>
        <p:nvGrpSpPr>
          <p:cNvPr id="39" name="组合 38">
            <a:extLst>
              <a:ext uri="{FF2B5EF4-FFF2-40B4-BE49-F238E27FC236}">
                <a16:creationId xmlns:a16="http://schemas.microsoft.com/office/drawing/2014/main" id="{EFCD043B-351F-DED1-1089-2F85E6241B5A}"/>
              </a:ext>
            </a:extLst>
          </p:cNvPr>
          <p:cNvGrpSpPr/>
          <p:nvPr/>
        </p:nvGrpSpPr>
        <p:grpSpPr>
          <a:xfrm>
            <a:off x="9738065" y="4081653"/>
            <a:ext cx="914400" cy="1283732"/>
            <a:chOff x="840297" y="2253216"/>
            <a:chExt cx="914400" cy="1283732"/>
          </a:xfrm>
        </p:grpSpPr>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AEF4977-6121-393D-6043-E3BBD77A6479}"/>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12" name="文本框 111">
                  <a:extLst>
                    <a:ext uri="{FF2B5EF4-FFF2-40B4-BE49-F238E27FC236}">
                      <a16:creationId xmlns:a16="http://schemas.microsoft.com/office/drawing/2014/main" id="{2C9FFDA4-8B95-C660-57DB-6320109DE49D}"/>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11"/>
                  <a:stretch>
                    <a:fillRect l="-5185" t="-8197" b="-24590"/>
                  </a:stretch>
                </a:blipFill>
              </p:spPr>
              <p:txBody>
                <a:bodyPr/>
                <a:lstStyle/>
                <a:p>
                  <a:r>
                    <a:rPr lang="zh-CN" altLang="en-US">
                      <a:noFill/>
                    </a:rPr>
                    <a:t> </a:t>
                  </a:r>
                </a:p>
              </p:txBody>
            </p:sp>
          </mc:Fallback>
        </mc:AlternateContent>
        <p:pic>
          <p:nvPicPr>
            <p:cNvPr id="52" name="图形 51" descr="文档 轮廓">
              <a:extLst>
                <a:ext uri="{FF2B5EF4-FFF2-40B4-BE49-F238E27FC236}">
                  <a16:creationId xmlns:a16="http://schemas.microsoft.com/office/drawing/2014/main" id="{3EABF60D-C1D1-9DD7-46EF-53E5BF2826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p:cxnSp>
        <p:nvCxnSpPr>
          <p:cNvPr id="40" name="直接箭头连接符 39">
            <a:extLst>
              <a:ext uri="{FF2B5EF4-FFF2-40B4-BE49-F238E27FC236}">
                <a16:creationId xmlns:a16="http://schemas.microsoft.com/office/drawing/2014/main" id="{938BBB7C-B32B-AEF5-CE8E-D0C4A0034299}"/>
              </a:ext>
            </a:extLst>
          </p:cNvPr>
          <p:cNvCxnSpPr>
            <a:cxnSpLocks/>
          </p:cNvCxnSpPr>
          <p:nvPr/>
        </p:nvCxnSpPr>
        <p:spPr>
          <a:xfrm>
            <a:off x="2372531" y="4913288"/>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75DCA78-C647-CEB1-FB45-48BDBA174FB1}"/>
              </a:ext>
            </a:extLst>
          </p:cNvPr>
          <p:cNvCxnSpPr>
            <a:cxnSpLocks/>
            <a:endCxn id="54" idx="1"/>
          </p:cNvCxnSpPr>
          <p:nvPr/>
        </p:nvCxnSpPr>
        <p:spPr>
          <a:xfrm flipV="1">
            <a:off x="4297455" y="4913289"/>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F971E9C-F6AE-F54F-27A2-EE022982621F}"/>
              </a:ext>
            </a:extLst>
          </p:cNvPr>
          <p:cNvCxnSpPr>
            <a:cxnSpLocks/>
          </p:cNvCxnSpPr>
          <p:nvPr/>
        </p:nvCxnSpPr>
        <p:spPr>
          <a:xfrm flipV="1">
            <a:off x="6524382" y="4914892"/>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CD386D2-BC93-3013-73EB-A744B4324E2C}"/>
              </a:ext>
            </a:extLst>
          </p:cNvPr>
          <p:cNvCxnSpPr>
            <a:cxnSpLocks/>
          </p:cNvCxnSpPr>
          <p:nvPr/>
        </p:nvCxnSpPr>
        <p:spPr>
          <a:xfrm>
            <a:off x="9327877" y="4899776"/>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图形 43" descr="旧钥匙 纯色填充">
            <a:extLst>
              <a:ext uri="{FF2B5EF4-FFF2-40B4-BE49-F238E27FC236}">
                <a16:creationId xmlns:a16="http://schemas.microsoft.com/office/drawing/2014/main" id="{1ACB39C0-CDAE-4430-8913-E12846A011B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7698" y="3664356"/>
            <a:ext cx="306732" cy="306732"/>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03282FB4-F7A4-8872-A64C-2C1F7FE69E66}"/>
                  </a:ext>
                </a:extLst>
              </p:cNvPr>
              <p:cNvSpPr txBox="1"/>
              <p:nvPr/>
            </p:nvSpPr>
            <p:spPr>
              <a:xfrm>
                <a:off x="3000481" y="3324757"/>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加密密钥</a:t>
                </a:r>
                <a14:m>
                  <m:oMath xmlns:m="http://schemas.openxmlformats.org/officeDocument/2006/math">
                    <m:r>
                      <a:rPr lang="en-US" altLang="zh-CN" b="1" i="1" dirty="0" smtClean="0">
                        <a:latin typeface="Cambria Math" panose="02040503050406030204" pitchFamily="18" charset="0"/>
                      </a:rPr>
                      <m:t>𝑲𝑨</m:t>
                    </m:r>
                  </m:oMath>
                </a14:m>
                <a:endParaRPr lang="zh-CN" altLang="en-US" b="1" dirty="0">
                  <a:latin typeface="Arial Narrow" panose="020B0606020202030204" pitchFamily="34" charset="0"/>
                </a:endParaRPr>
              </a:p>
            </p:txBody>
          </p:sp>
        </mc:Choice>
        <mc:Fallback xmlns="">
          <p:sp>
            <p:nvSpPr>
              <p:cNvPr id="48" name="文本框 47">
                <a:extLst>
                  <a:ext uri="{FF2B5EF4-FFF2-40B4-BE49-F238E27FC236}">
                    <a16:creationId xmlns:a16="http://schemas.microsoft.com/office/drawing/2014/main" id="{03282FB4-F7A4-8872-A64C-2C1F7FE69E66}"/>
                  </a:ext>
                </a:extLst>
              </p:cNvPr>
              <p:cNvSpPr txBox="1">
                <a:spLocks noRot="1" noChangeAspect="1" noMove="1" noResize="1" noEditPoints="1" noAdjustHandles="1" noChangeArrowheads="1" noChangeShapeType="1" noTextEdit="1"/>
              </p:cNvSpPr>
              <p:nvPr/>
            </p:nvSpPr>
            <p:spPr>
              <a:xfrm>
                <a:off x="3000481" y="3324757"/>
                <a:ext cx="1183198" cy="646331"/>
              </a:xfrm>
              <a:prstGeom prst="rect">
                <a:avLst/>
              </a:prstGeom>
              <a:blipFill>
                <a:blip r:embed="rId14"/>
                <a:stretch>
                  <a:fillRect l="-1031" t="-4717" r="-1546"/>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179F8A16-E354-AEB0-F571-1EC05593F8CF}"/>
              </a:ext>
            </a:extLst>
          </p:cNvPr>
          <p:cNvCxnSpPr/>
          <p:nvPr/>
        </p:nvCxnSpPr>
        <p:spPr>
          <a:xfrm>
            <a:off x="3592080" y="3947537"/>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图形 49" descr="旧钥匙 轮廓">
            <a:extLst>
              <a:ext uri="{FF2B5EF4-FFF2-40B4-BE49-F238E27FC236}">
                <a16:creationId xmlns:a16="http://schemas.microsoft.com/office/drawing/2014/main" id="{850CEBD8-714B-978C-9466-69E770FD71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34514" y="3664356"/>
            <a:ext cx="306732" cy="306732"/>
          </a:xfrm>
          <a:prstGeom prst="rect">
            <a:avLst/>
          </a:prstGeom>
        </p:spPr>
      </p:pic>
      <p:sp>
        <p:nvSpPr>
          <p:cNvPr id="46" name="文本框 45">
            <a:extLst>
              <a:ext uri="{FF2B5EF4-FFF2-40B4-BE49-F238E27FC236}">
                <a16:creationId xmlns:a16="http://schemas.microsoft.com/office/drawing/2014/main" id="{0291C344-B21A-2E1B-62AD-B7724B7081DB}"/>
              </a:ext>
            </a:extLst>
          </p:cNvPr>
          <p:cNvSpPr txBox="1"/>
          <p:nvPr/>
        </p:nvSpPr>
        <p:spPr>
          <a:xfrm>
            <a:off x="8025927" y="3324757"/>
            <a:ext cx="1183198" cy="646331"/>
          </a:xfrm>
          <a:prstGeom prst="rect">
            <a:avLst/>
          </a:prstGeom>
          <a:noFill/>
        </p:spPr>
        <p:txBody>
          <a:bodyPr wrap="square" rtlCol="0">
            <a:spAutoFit/>
          </a:bodyPr>
          <a:lstStyle/>
          <a:p>
            <a:pPr algn="ctr"/>
            <a:r>
              <a:rPr lang="zh-CN" altLang="en-US" b="1" dirty="0">
                <a:latin typeface="Arial Narrow" panose="020B0606020202030204" pitchFamily="34" charset="0"/>
              </a:rPr>
              <a:t>解密密钥</a:t>
            </a:r>
            <a:endParaRPr lang="en-US" altLang="zh-CN" b="1" dirty="0">
              <a:latin typeface="Arial Narrow" panose="020B0606020202030204" pitchFamily="34" charset="0"/>
            </a:endParaRPr>
          </a:p>
          <a:p>
            <a:pPr algn="ctr"/>
            <a:endParaRPr lang="zh-CN" altLang="en-US" b="1" dirty="0">
              <a:latin typeface="Arial Narrow" panose="020B0606020202030204" pitchFamily="34" charset="0"/>
            </a:endParaRPr>
          </a:p>
        </p:txBody>
      </p:sp>
      <p:cxnSp>
        <p:nvCxnSpPr>
          <p:cNvPr id="47" name="直接箭头连接符 46">
            <a:extLst>
              <a:ext uri="{FF2B5EF4-FFF2-40B4-BE49-F238E27FC236}">
                <a16:creationId xmlns:a16="http://schemas.microsoft.com/office/drawing/2014/main" id="{EF719CAB-E282-5BAA-D559-E333A806422F}"/>
              </a:ext>
            </a:extLst>
          </p:cNvPr>
          <p:cNvCxnSpPr/>
          <p:nvPr/>
        </p:nvCxnSpPr>
        <p:spPr>
          <a:xfrm>
            <a:off x="8617526" y="3947537"/>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83E61CA-6AF3-BF9F-D29B-75E59EEF6B79}"/>
                  </a:ext>
                </a:extLst>
              </p:cNvPr>
              <p:cNvSpPr txBox="1"/>
              <p:nvPr/>
            </p:nvSpPr>
            <p:spPr>
              <a:xfrm>
                <a:off x="8319598" y="3601756"/>
                <a:ext cx="5314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𝑲𝑨</m:t>
                      </m:r>
                    </m:oMath>
                  </m:oMathPara>
                </a14:m>
                <a:endParaRPr lang="zh-CN" altLang="en-US" dirty="0"/>
              </a:p>
            </p:txBody>
          </p:sp>
        </mc:Choice>
        <mc:Fallback xmlns="">
          <p:sp>
            <p:nvSpPr>
              <p:cNvPr id="34" name="文本框 33">
                <a:extLst>
                  <a:ext uri="{FF2B5EF4-FFF2-40B4-BE49-F238E27FC236}">
                    <a16:creationId xmlns:a16="http://schemas.microsoft.com/office/drawing/2014/main" id="{283E61CA-6AF3-BF9F-D29B-75E59EEF6B79}"/>
                  </a:ext>
                </a:extLst>
              </p:cNvPr>
              <p:cNvSpPr txBox="1">
                <a:spLocks noRot="1" noChangeAspect="1" noMove="1" noResize="1" noEditPoints="1" noAdjustHandles="1" noChangeArrowheads="1" noChangeShapeType="1" noTextEdit="1"/>
              </p:cNvSpPr>
              <p:nvPr/>
            </p:nvSpPr>
            <p:spPr>
              <a:xfrm>
                <a:off x="8319598" y="3601756"/>
                <a:ext cx="531453"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0210E4D-190B-DF91-6B5E-26923CB86F97}"/>
                  </a:ext>
                </a:extLst>
              </p:cNvPr>
              <p:cNvSpPr txBox="1"/>
              <p:nvPr/>
            </p:nvSpPr>
            <p:spPr>
              <a:xfrm>
                <a:off x="3321131" y="3601756"/>
                <a:ext cx="5423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𝑲𝑨</m:t>
                      </m:r>
                    </m:oMath>
                  </m:oMathPara>
                </a14:m>
                <a:endParaRPr lang="zh-CN" altLang="en-US" dirty="0"/>
              </a:p>
            </p:txBody>
          </p:sp>
        </mc:Choice>
        <mc:Fallback xmlns="">
          <p:sp>
            <p:nvSpPr>
              <p:cNvPr id="33" name="文本框 32">
                <a:extLst>
                  <a:ext uri="{FF2B5EF4-FFF2-40B4-BE49-F238E27FC236}">
                    <a16:creationId xmlns:a16="http://schemas.microsoft.com/office/drawing/2014/main" id="{00210E4D-190B-DF91-6B5E-26923CB86F97}"/>
                  </a:ext>
                </a:extLst>
              </p:cNvPr>
              <p:cNvSpPr txBox="1">
                <a:spLocks noRot="1" noChangeAspect="1" noMove="1" noResize="1" noEditPoints="1" noAdjustHandles="1" noChangeArrowheads="1" noChangeShapeType="1" noTextEdit="1"/>
              </p:cNvSpPr>
              <p:nvPr/>
            </p:nvSpPr>
            <p:spPr>
              <a:xfrm>
                <a:off x="3321131" y="3601756"/>
                <a:ext cx="542385" cy="369332"/>
              </a:xfrm>
              <a:prstGeom prst="rect">
                <a:avLst/>
              </a:prstGeom>
              <a:blipFill>
                <a:blip r:embed="rId18"/>
                <a:stretch>
                  <a:fillRect/>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A44E7351-BE6B-4B0A-44B6-E5819ECB2D7E}"/>
              </a:ext>
            </a:extLst>
          </p:cNvPr>
          <p:cNvSpPr txBox="1"/>
          <p:nvPr/>
        </p:nvSpPr>
        <p:spPr>
          <a:xfrm>
            <a:off x="5063979" y="2888316"/>
            <a:ext cx="2076028" cy="400110"/>
          </a:xfrm>
          <a:prstGeom prst="rect">
            <a:avLst/>
          </a:prstGeom>
          <a:noFill/>
        </p:spPr>
        <p:txBody>
          <a:bodyPr wrap="square" rtlCol="0">
            <a:spAutoFit/>
          </a:bodyPr>
          <a:lstStyle/>
          <a:p>
            <a:pPr algn="ctr"/>
            <a:r>
              <a:rPr lang="zh-CN" altLang="en-US" sz="2000" b="1" dirty="0">
                <a:solidFill>
                  <a:schemeClr val="accent3">
                    <a:lumMod val="75000"/>
                  </a:schemeClr>
                </a:solidFill>
              </a:rPr>
              <a:t>使用对称密钥</a:t>
            </a:r>
          </a:p>
        </p:txBody>
      </p:sp>
    </p:spTree>
    <p:custDataLst>
      <p:tags r:id="rId1"/>
    </p:custDataLst>
    <p:extLst>
      <p:ext uri="{BB962C8B-B14F-4D97-AF65-F5344CB8AC3E}">
        <p14:creationId xmlns:p14="http://schemas.microsoft.com/office/powerpoint/2010/main" val="234212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accel="50000" decel="50000" fill="hold" grpId="0" nodeType="withEffect">
                                  <p:stCondLst>
                                    <p:cond delay="0"/>
                                  </p:stCondLst>
                                  <p:childTnLst>
                                    <p:animEffect transition="out" filter="fade">
                                      <p:cBhvr>
                                        <p:cTn id="6" dur="1500"/>
                                        <p:tgtEl>
                                          <p:spTgt spid="33"/>
                                        </p:tgtEl>
                                      </p:cBhvr>
                                    </p:animEffect>
                                    <p:set>
                                      <p:cBhvr>
                                        <p:cTn id="7" dur="1" fill="hold">
                                          <p:stCondLst>
                                            <p:cond delay="1499"/>
                                          </p:stCondLst>
                                        </p:cTn>
                                        <p:tgtEl>
                                          <p:spTgt spid="33"/>
                                        </p:tgtEl>
                                        <p:attrNameLst>
                                          <p:attrName>style.visibility</p:attrName>
                                        </p:attrNameLst>
                                      </p:cBhvr>
                                      <p:to>
                                        <p:strVal val="hidden"/>
                                      </p:to>
                                    </p:set>
                                  </p:childTnLst>
                                </p:cTn>
                              </p:par>
                              <p:par>
                                <p:cTn id="8" presetID="10" presetClass="entr" presetSubtype="0" accel="50000" decel="5000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500"/>
                                        <p:tgtEl>
                                          <p:spTgt spid="34"/>
                                        </p:tgtEl>
                                      </p:cBhvr>
                                    </p:animEffect>
                                  </p:childTnLst>
                                </p:cTn>
                              </p:par>
                              <p:par>
                                <p:cTn id="11" presetID="63" presetClass="path" presetSubtype="0" accel="50000" decel="50000" fill="hold" grpId="1" nodeType="withEffect">
                                  <p:stCondLst>
                                    <p:cond delay="0"/>
                                  </p:stCondLst>
                                  <p:childTnLst>
                                    <p:animMotion origin="layout" path="M 0 0 L 0.409531 0 E" pathEditMode="relative" ptsTypes="">
                                      <p:cBhvr>
                                        <p:cTn id="12" dur="1500" fill="hold"/>
                                        <p:tgtEl>
                                          <p:spTgt spid="33"/>
                                        </p:tgtEl>
                                        <p:attrNameLst>
                                          <p:attrName>ppt_x</p:attrName>
                                          <p:attrName>ppt_y</p:attrName>
                                        </p:attrNameLst>
                                      </p:cBhvr>
                                    </p:animMotion>
                                  </p:childTnLst>
                                </p:cTn>
                              </p:par>
                              <p:par>
                                <p:cTn id="13" presetID="63" presetClass="path" presetSubtype="0" accel="50000" decel="50000" fill="hold" grpId="1" nodeType="withEffect">
                                  <p:stCondLst>
                                    <p:cond delay="0"/>
                                  </p:stCondLst>
                                  <p:childTnLst>
                                    <p:animMotion origin="layout" path="M -0.409531 0 L 0 0 E" pathEditMode="relative" ptsTypes="">
                                      <p:cBhvr>
                                        <p:cTn id="14" dur="1500" fill="hold"/>
                                        <p:tgtEl>
                                          <p:spTgt spid="34"/>
                                        </p:tgtEl>
                                        <p:attrNameLst>
                                          <p:attrName>ppt_x</p:attrName>
                                          <p:attrName>ppt_y</p:attrName>
                                        </p:attrNameLst>
                                      </p:cBhvr>
                                    </p:animMotion>
                                  </p:childTnLst>
                                </p:cTn>
                              </p:par>
                              <p:par>
                                <p:cTn id="15" presetID="6" presetClass="emph" presetSubtype="0" accel="50000" decel="50000" fill="hold" grpId="2" nodeType="withEffect">
                                  <p:stCondLst>
                                    <p:cond delay="0"/>
                                  </p:stCondLst>
                                  <p:childTnLst>
                                    <p:animScale>
                                      <p:cBhvr>
                                        <p:cTn id="16" dur="1500" fill="hold"/>
                                        <p:tgtEl>
                                          <p:spTgt spid="33"/>
                                        </p:tgtEl>
                                      </p:cBhvr>
                                      <p:by x="150000" y="150000"/>
                                      <p:from x="100000" y="100000"/>
                                      <p:to x="97984" y="100000"/>
                                    </p:animScale>
                                  </p:childTnLst>
                                </p:cTn>
                              </p:par>
                              <p:par>
                                <p:cTn id="17" presetID="6" presetClass="emph" presetSubtype="0" accel="50000" decel="50000" fill="hold" grpId="2" nodeType="withEffect">
                                  <p:stCondLst>
                                    <p:cond delay="0"/>
                                  </p:stCondLst>
                                  <p:childTnLst>
                                    <p:animScale>
                                      <p:cBhvr>
                                        <p:cTn id="18" dur="1500" fill="hold"/>
                                        <p:tgtEl>
                                          <p:spTgt spid="34"/>
                                        </p:tgtEl>
                                      </p:cBhvr>
                                      <p:by x="150000" y="150000"/>
                                      <p:from x="102057" y="100000"/>
                                      <p:to x="100000" y="100000"/>
                                    </p:animScale>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ppt_w</p:attrName>
                                        </p:attrNameLst>
                                      </p:cBhvr>
                                      <p:tavLst>
                                        <p:tav tm="0">
                                          <p:val>
                                            <p:fltVal val="0"/>
                                          </p:val>
                                        </p:tav>
                                        <p:tav tm="100000">
                                          <p:val>
                                            <p:strVal val="#ppt_w"/>
                                          </p:val>
                                        </p:tav>
                                      </p:tavLst>
                                    </p:anim>
                                    <p:anim calcmode="lin" valueType="num">
                                      <p:cBhvr>
                                        <p:cTn id="24" dur="500" fill="hold"/>
                                        <p:tgtEl>
                                          <p:spTgt spid="36"/>
                                        </p:tgtEl>
                                        <p:attrNameLst>
                                          <p:attrName>ppt_h</p:attrName>
                                        </p:attrNameLst>
                                      </p:cBhvr>
                                      <p:tavLst>
                                        <p:tav tm="0">
                                          <p:val>
                                            <p:fltVal val="0"/>
                                          </p:val>
                                        </p:tav>
                                        <p:tav tm="100000">
                                          <p:val>
                                            <p:strVal val="#ppt_h"/>
                                          </p:val>
                                        </p:tav>
                                      </p:tavLst>
                                    </p:anim>
                                    <p:animEffect transition="in" filter="fad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4" grpId="2"/>
      <p:bldP spid="33" grpId="0"/>
      <p:bldP spid="33" grpId="1"/>
      <p:bldP spid="33" grpId="2"/>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数据加密标准</a:t>
              </a:r>
              <a:r>
                <a:rPr lang="en-US" altLang="zh-CN" sz="2000" b="1" dirty="0"/>
                <a:t>DES</a:t>
              </a:r>
              <a:endParaRPr lang="zh-CN" altLang="en-US" sz="2000" b="1" dirty="0"/>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700439"/>
          </a:xfrm>
          <a:prstGeom prst="rect">
            <a:avLst/>
          </a:prstGeom>
          <a:noFill/>
        </p:spPr>
        <p:txBody>
          <a:bodyPr wrap="square" lIns="91440" tIns="45720" rIns="91440" bIns="45720" anchor="ctr">
            <a:noAutofit/>
          </a:bodyPr>
          <a:lstStyle/>
          <a:p>
            <a:r>
              <a:rPr lang="zh-CN" altLang="en-US" b="1" dirty="0"/>
              <a:t>由</a:t>
            </a:r>
            <a:r>
              <a:rPr lang="en-US" altLang="zh-CN" b="1" dirty="0"/>
              <a:t>IBM</a:t>
            </a:r>
            <a:r>
              <a:rPr lang="zh-CN" altLang="en-US" b="1" dirty="0"/>
              <a:t>公司研制并于</a:t>
            </a:r>
            <a:r>
              <a:rPr lang="en-US" altLang="zh-CN" b="1" dirty="0"/>
              <a:t>1977</a:t>
            </a:r>
            <a:r>
              <a:rPr lang="zh-CN" altLang="en-US" b="1" dirty="0"/>
              <a:t>年被美国定为联邦信息标准的</a:t>
            </a:r>
            <a:r>
              <a:rPr lang="zh-CN" altLang="en-US" b="1" dirty="0">
                <a:solidFill>
                  <a:schemeClr val="accent1">
                    <a:lumMod val="75000"/>
                  </a:schemeClr>
                </a:solidFill>
              </a:rPr>
              <a:t>数据加密标准</a:t>
            </a:r>
            <a:r>
              <a:rPr lang="zh-CN" altLang="en-US" b="1" dirty="0"/>
              <a:t>（</a:t>
            </a:r>
            <a:r>
              <a:rPr lang="en-US" altLang="zh-CN" b="1" dirty="0">
                <a:solidFill>
                  <a:schemeClr val="accent1">
                    <a:lumMod val="75000"/>
                  </a:schemeClr>
                </a:solidFill>
              </a:rPr>
              <a:t>D</a:t>
            </a:r>
            <a:r>
              <a:rPr lang="en-US" altLang="zh-CN" b="1" dirty="0"/>
              <a:t>ata </a:t>
            </a:r>
            <a:r>
              <a:rPr lang="en-US" altLang="zh-CN" b="1" dirty="0">
                <a:solidFill>
                  <a:schemeClr val="accent1">
                    <a:lumMod val="75000"/>
                  </a:schemeClr>
                </a:solidFill>
              </a:rPr>
              <a:t>E</a:t>
            </a:r>
            <a:r>
              <a:rPr lang="en-US" altLang="zh-CN" b="1" dirty="0"/>
              <a:t>ncryption </a:t>
            </a:r>
            <a:r>
              <a:rPr lang="en-US" altLang="zh-CN" b="1" dirty="0">
                <a:solidFill>
                  <a:schemeClr val="accent1">
                    <a:lumMod val="75000"/>
                  </a:schemeClr>
                </a:solidFill>
              </a:rPr>
              <a:t>S</a:t>
            </a:r>
            <a:r>
              <a:rPr lang="en-US" altLang="zh-CN" b="1" dirty="0"/>
              <a:t>tandard</a:t>
            </a:r>
            <a:r>
              <a:rPr lang="zh-CN" altLang="en-US" b="1" dirty="0"/>
              <a:t>，</a:t>
            </a:r>
            <a:r>
              <a:rPr lang="en-US" altLang="zh-CN" b="1" dirty="0">
                <a:solidFill>
                  <a:schemeClr val="accent1">
                    <a:lumMod val="75000"/>
                  </a:schemeClr>
                </a:solidFill>
              </a:rPr>
              <a:t>DES</a:t>
            </a:r>
            <a:r>
              <a:rPr lang="zh-CN" altLang="en-US" b="1" dirty="0"/>
              <a:t>），就是</a:t>
            </a:r>
            <a:r>
              <a:rPr lang="zh-CN" altLang="en-US" b="1" dirty="0">
                <a:solidFill>
                  <a:schemeClr val="accent1">
                    <a:lumMod val="75000"/>
                  </a:schemeClr>
                </a:solidFill>
              </a:rPr>
              <a:t>对称密钥密码体制的典型代表</a:t>
            </a:r>
            <a:r>
              <a:rPr lang="zh-CN" altLang="en-US" b="1" dirty="0"/>
              <a:t>。国际标准化组织曾把</a:t>
            </a:r>
            <a:r>
              <a:rPr lang="en-US" altLang="zh-CN" b="1" dirty="0"/>
              <a:t>DES</a:t>
            </a:r>
            <a:r>
              <a:rPr lang="zh-CN" altLang="en-US" b="1" dirty="0"/>
              <a:t>作为数据加密标准。</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íşlïḍè">
            <a:extLst>
              <a:ext uri="{FF2B5EF4-FFF2-40B4-BE49-F238E27FC236}">
                <a16:creationId xmlns:a16="http://schemas.microsoft.com/office/drawing/2014/main" id="{BA793A41-B1FF-FA7C-3179-1293F97E36B3}"/>
              </a:ext>
            </a:extLst>
          </p:cNvPr>
          <p:cNvSpPr txBox="1"/>
          <p:nvPr/>
        </p:nvSpPr>
        <p:spPr>
          <a:xfrm>
            <a:off x="1266346" y="1881344"/>
            <a:ext cx="10620854" cy="462229"/>
          </a:xfrm>
          <a:prstGeom prst="rect">
            <a:avLst/>
          </a:prstGeom>
          <a:noFill/>
        </p:spPr>
        <p:txBody>
          <a:bodyPr wrap="square" lIns="91440" tIns="45720" rIns="91440" bIns="45720" anchor="ctr">
            <a:noAutofit/>
          </a:bodyPr>
          <a:lstStyle/>
          <a:p>
            <a:r>
              <a:rPr lang="en-US" altLang="zh-CN" b="1" dirty="0"/>
              <a:t>DES</a:t>
            </a:r>
            <a:r>
              <a:rPr lang="zh-CN" altLang="en-US" b="1" dirty="0"/>
              <a:t>的加密方法：</a:t>
            </a:r>
            <a:endParaRPr lang="en-US" altLang="zh-CN" b="1" dirty="0"/>
          </a:p>
        </p:txBody>
      </p:sp>
      <p:sp>
        <p:nvSpPr>
          <p:cNvPr id="34" name="矩形 33">
            <a:extLst>
              <a:ext uri="{FF2B5EF4-FFF2-40B4-BE49-F238E27FC236}">
                <a16:creationId xmlns:a16="http://schemas.microsoft.com/office/drawing/2014/main" id="{34EE68EA-38B1-6953-71E2-CA04C5431349}"/>
              </a:ext>
            </a:extLst>
          </p:cNvPr>
          <p:cNvSpPr/>
          <p:nvPr/>
        </p:nvSpPr>
        <p:spPr>
          <a:xfrm>
            <a:off x="1009370" y="198005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23CA5A7-9922-4CC0-5CA7-99A09F2524A4}"/>
              </a:ext>
            </a:extLst>
          </p:cNvPr>
          <p:cNvSpPr/>
          <p:nvPr/>
        </p:nvSpPr>
        <p:spPr>
          <a:xfrm>
            <a:off x="3115728" y="2485269"/>
            <a:ext cx="8774852" cy="372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latin typeface="Arial Black" panose="020B0A04020102020204" pitchFamily="34" charset="0"/>
              </a:rPr>
              <a:t>明文数据</a:t>
            </a:r>
          </a:p>
        </p:txBody>
      </p:sp>
      <p:grpSp>
        <p:nvGrpSpPr>
          <p:cNvPr id="14" name="组合 13">
            <a:extLst>
              <a:ext uri="{FF2B5EF4-FFF2-40B4-BE49-F238E27FC236}">
                <a16:creationId xmlns:a16="http://schemas.microsoft.com/office/drawing/2014/main" id="{F4CD0637-6765-E27B-7677-0A479A9427F1}"/>
              </a:ext>
            </a:extLst>
          </p:cNvPr>
          <p:cNvGrpSpPr/>
          <p:nvPr/>
        </p:nvGrpSpPr>
        <p:grpSpPr>
          <a:xfrm>
            <a:off x="3112348" y="4072108"/>
            <a:ext cx="8774852" cy="372533"/>
            <a:chOff x="3112348" y="4072108"/>
            <a:chExt cx="8774852" cy="372533"/>
          </a:xfrm>
        </p:grpSpPr>
        <p:sp>
          <p:nvSpPr>
            <p:cNvPr id="61" name="矩形 60">
              <a:extLst>
                <a:ext uri="{FF2B5EF4-FFF2-40B4-BE49-F238E27FC236}">
                  <a16:creationId xmlns:a16="http://schemas.microsoft.com/office/drawing/2014/main" id="{E9812C61-12E7-A812-9B2F-834485893AD3}"/>
                </a:ext>
              </a:extLst>
            </p:cNvPr>
            <p:cNvSpPr/>
            <p:nvPr/>
          </p:nvSpPr>
          <p:spPr>
            <a:xfrm>
              <a:off x="3112348" y="4072108"/>
              <a:ext cx="1652693" cy="372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比特的数据</a:t>
              </a:r>
            </a:p>
          </p:txBody>
        </p:sp>
        <p:sp>
          <p:nvSpPr>
            <p:cNvPr id="63" name="矩形 62">
              <a:extLst>
                <a:ext uri="{FF2B5EF4-FFF2-40B4-BE49-F238E27FC236}">
                  <a16:creationId xmlns:a16="http://schemas.microsoft.com/office/drawing/2014/main" id="{89F8F5F4-8B28-F880-E668-A3106AE7CFE7}"/>
                </a:ext>
              </a:extLst>
            </p:cNvPr>
            <p:cNvSpPr/>
            <p:nvPr/>
          </p:nvSpPr>
          <p:spPr>
            <a:xfrm>
              <a:off x="4765041" y="4072108"/>
              <a:ext cx="1652693" cy="372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比特的数据</a:t>
              </a:r>
            </a:p>
          </p:txBody>
        </p:sp>
        <p:sp>
          <p:nvSpPr>
            <p:cNvPr id="64" name="矩形 63">
              <a:extLst>
                <a:ext uri="{FF2B5EF4-FFF2-40B4-BE49-F238E27FC236}">
                  <a16:creationId xmlns:a16="http://schemas.microsoft.com/office/drawing/2014/main" id="{B252CC21-A7B9-158D-C3B0-6CFB6508F894}"/>
                </a:ext>
              </a:extLst>
            </p:cNvPr>
            <p:cNvSpPr/>
            <p:nvPr/>
          </p:nvSpPr>
          <p:spPr>
            <a:xfrm>
              <a:off x="6417734" y="4072108"/>
              <a:ext cx="1652693" cy="372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比特的数据</a:t>
              </a:r>
            </a:p>
          </p:txBody>
        </p:sp>
        <p:sp>
          <p:nvSpPr>
            <p:cNvPr id="65" name="矩形 64">
              <a:extLst>
                <a:ext uri="{FF2B5EF4-FFF2-40B4-BE49-F238E27FC236}">
                  <a16:creationId xmlns:a16="http://schemas.microsoft.com/office/drawing/2014/main" id="{577838C3-012A-461D-6446-0D44D43A1C8E}"/>
                </a:ext>
              </a:extLst>
            </p:cNvPr>
            <p:cNvSpPr/>
            <p:nvPr/>
          </p:nvSpPr>
          <p:spPr>
            <a:xfrm>
              <a:off x="8070427" y="4072108"/>
              <a:ext cx="1652693" cy="372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比特的数据</a:t>
              </a:r>
            </a:p>
          </p:txBody>
        </p:sp>
        <p:sp>
          <p:nvSpPr>
            <p:cNvPr id="67" name="矩形 66">
              <a:extLst>
                <a:ext uri="{FF2B5EF4-FFF2-40B4-BE49-F238E27FC236}">
                  <a16:creationId xmlns:a16="http://schemas.microsoft.com/office/drawing/2014/main" id="{F8879D78-CD96-D423-2F6A-E59CE74B2D87}"/>
                </a:ext>
              </a:extLst>
            </p:cNvPr>
            <p:cNvSpPr/>
            <p:nvPr/>
          </p:nvSpPr>
          <p:spPr>
            <a:xfrm>
              <a:off x="10234507" y="4072108"/>
              <a:ext cx="1652693" cy="372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比特的数据</a:t>
              </a:r>
            </a:p>
          </p:txBody>
        </p:sp>
        <p:sp>
          <p:nvSpPr>
            <p:cNvPr id="7" name="文本框 6">
              <a:extLst>
                <a:ext uri="{FF2B5EF4-FFF2-40B4-BE49-F238E27FC236}">
                  <a16:creationId xmlns:a16="http://schemas.microsoft.com/office/drawing/2014/main" id="{58560122-FD44-B89F-E4F7-E712242F02D5}"/>
                </a:ext>
              </a:extLst>
            </p:cNvPr>
            <p:cNvSpPr txBox="1"/>
            <p:nvPr/>
          </p:nvSpPr>
          <p:spPr>
            <a:xfrm>
              <a:off x="9723119" y="4072108"/>
              <a:ext cx="433493" cy="369332"/>
            </a:xfrm>
            <a:prstGeom prst="rect">
              <a:avLst/>
            </a:prstGeom>
            <a:noFill/>
          </p:spPr>
          <p:txBody>
            <a:bodyPr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sp>
        <p:nvSpPr>
          <p:cNvPr id="9" name="箭头: 下 8">
            <a:extLst>
              <a:ext uri="{FF2B5EF4-FFF2-40B4-BE49-F238E27FC236}">
                <a16:creationId xmlns:a16="http://schemas.microsoft.com/office/drawing/2014/main" id="{0CE777BF-7C52-EBD1-036E-8F43DAB6DD3C}"/>
              </a:ext>
            </a:extLst>
          </p:cNvPr>
          <p:cNvSpPr/>
          <p:nvPr/>
        </p:nvSpPr>
        <p:spPr>
          <a:xfrm>
            <a:off x="7211907" y="2956744"/>
            <a:ext cx="575734" cy="98890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划</a:t>
            </a:r>
            <a:endParaRPr lang="en-US" altLang="zh-CN" b="1" dirty="0">
              <a:solidFill>
                <a:schemeClr val="tx1"/>
              </a:solidFill>
            </a:endParaRPr>
          </a:p>
          <a:p>
            <a:pPr algn="ctr"/>
            <a:r>
              <a:rPr lang="zh-CN" altLang="en-US" b="1" dirty="0">
                <a:solidFill>
                  <a:schemeClr val="tx1"/>
                </a:solidFill>
              </a:rPr>
              <a:t>分</a:t>
            </a:r>
          </a:p>
        </p:txBody>
      </p:sp>
      <p:grpSp>
        <p:nvGrpSpPr>
          <p:cNvPr id="13" name="组合 12">
            <a:extLst>
              <a:ext uri="{FF2B5EF4-FFF2-40B4-BE49-F238E27FC236}">
                <a16:creationId xmlns:a16="http://schemas.microsoft.com/office/drawing/2014/main" id="{83D61624-49BE-CB85-0B0C-E0B50346F709}"/>
              </a:ext>
            </a:extLst>
          </p:cNvPr>
          <p:cNvGrpSpPr/>
          <p:nvPr/>
        </p:nvGrpSpPr>
        <p:grpSpPr>
          <a:xfrm>
            <a:off x="3108968" y="5959931"/>
            <a:ext cx="8774852" cy="372533"/>
            <a:chOff x="3108968" y="5959931"/>
            <a:chExt cx="8774852" cy="372533"/>
          </a:xfrm>
        </p:grpSpPr>
        <p:sp>
          <p:nvSpPr>
            <p:cNvPr id="73" name="矩形 72">
              <a:extLst>
                <a:ext uri="{FF2B5EF4-FFF2-40B4-BE49-F238E27FC236}">
                  <a16:creationId xmlns:a16="http://schemas.microsoft.com/office/drawing/2014/main" id="{D9BD0205-C381-D6BD-DDE8-89495352C33E}"/>
                </a:ext>
              </a:extLst>
            </p:cNvPr>
            <p:cNvSpPr/>
            <p:nvPr/>
          </p:nvSpPr>
          <p:spPr>
            <a:xfrm>
              <a:off x="3108968" y="5959931"/>
              <a:ext cx="1652693" cy="372533"/>
            </a:xfrm>
            <a:prstGeom prst="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比特的密文</a:t>
              </a:r>
            </a:p>
          </p:txBody>
        </p:sp>
        <p:sp>
          <p:nvSpPr>
            <p:cNvPr id="74" name="矩形 73">
              <a:extLst>
                <a:ext uri="{FF2B5EF4-FFF2-40B4-BE49-F238E27FC236}">
                  <a16:creationId xmlns:a16="http://schemas.microsoft.com/office/drawing/2014/main" id="{78394458-064C-6C2C-EF4C-FDAF8C4545AE}"/>
                </a:ext>
              </a:extLst>
            </p:cNvPr>
            <p:cNvSpPr/>
            <p:nvPr/>
          </p:nvSpPr>
          <p:spPr>
            <a:xfrm>
              <a:off x="4761661" y="5959931"/>
              <a:ext cx="1652693" cy="372533"/>
            </a:xfrm>
            <a:prstGeom prst="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比特的密文</a:t>
              </a:r>
            </a:p>
          </p:txBody>
        </p:sp>
        <p:sp>
          <p:nvSpPr>
            <p:cNvPr id="75" name="矩形 74">
              <a:extLst>
                <a:ext uri="{FF2B5EF4-FFF2-40B4-BE49-F238E27FC236}">
                  <a16:creationId xmlns:a16="http://schemas.microsoft.com/office/drawing/2014/main" id="{42DF6359-7F02-5057-2573-2CD1F28467CC}"/>
                </a:ext>
              </a:extLst>
            </p:cNvPr>
            <p:cNvSpPr/>
            <p:nvPr/>
          </p:nvSpPr>
          <p:spPr>
            <a:xfrm>
              <a:off x="6414354" y="5959931"/>
              <a:ext cx="1652693" cy="372533"/>
            </a:xfrm>
            <a:prstGeom prst="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比特的密文</a:t>
              </a:r>
            </a:p>
          </p:txBody>
        </p:sp>
        <p:sp>
          <p:nvSpPr>
            <p:cNvPr id="76" name="矩形 75">
              <a:extLst>
                <a:ext uri="{FF2B5EF4-FFF2-40B4-BE49-F238E27FC236}">
                  <a16:creationId xmlns:a16="http://schemas.microsoft.com/office/drawing/2014/main" id="{DFEF922A-F90B-8736-BCC0-C4F64B7A8720}"/>
                </a:ext>
              </a:extLst>
            </p:cNvPr>
            <p:cNvSpPr/>
            <p:nvPr/>
          </p:nvSpPr>
          <p:spPr>
            <a:xfrm>
              <a:off x="8067047" y="5959931"/>
              <a:ext cx="1652693" cy="372533"/>
            </a:xfrm>
            <a:prstGeom prst="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比特的密文</a:t>
              </a:r>
            </a:p>
          </p:txBody>
        </p:sp>
        <p:sp>
          <p:nvSpPr>
            <p:cNvPr id="77" name="矩形 76">
              <a:extLst>
                <a:ext uri="{FF2B5EF4-FFF2-40B4-BE49-F238E27FC236}">
                  <a16:creationId xmlns:a16="http://schemas.microsoft.com/office/drawing/2014/main" id="{B61F0504-9A96-19BC-C47E-5E44B9DB8E7D}"/>
                </a:ext>
              </a:extLst>
            </p:cNvPr>
            <p:cNvSpPr/>
            <p:nvPr/>
          </p:nvSpPr>
          <p:spPr>
            <a:xfrm>
              <a:off x="10231127" y="5959931"/>
              <a:ext cx="1652693" cy="372533"/>
            </a:xfrm>
            <a:prstGeom prst="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t>64</a:t>
              </a:r>
              <a:r>
                <a:rPr lang="zh-CN" altLang="en-US" b="1" dirty="0"/>
                <a:t>比特的密文</a:t>
              </a:r>
            </a:p>
          </p:txBody>
        </p:sp>
        <p:sp>
          <p:nvSpPr>
            <p:cNvPr id="78" name="文本框 77">
              <a:extLst>
                <a:ext uri="{FF2B5EF4-FFF2-40B4-BE49-F238E27FC236}">
                  <a16:creationId xmlns:a16="http://schemas.microsoft.com/office/drawing/2014/main" id="{7624B29E-A866-E62C-C336-94881670899E}"/>
                </a:ext>
              </a:extLst>
            </p:cNvPr>
            <p:cNvSpPr txBox="1"/>
            <p:nvPr/>
          </p:nvSpPr>
          <p:spPr>
            <a:xfrm>
              <a:off x="9719739" y="5959931"/>
              <a:ext cx="433493" cy="369332"/>
            </a:xfrm>
            <a:prstGeom prst="rect">
              <a:avLst/>
            </a:prstGeom>
            <a:noFill/>
          </p:spPr>
          <p:txBody>
            <a:bodyPr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grpSp>
        <p:nvGrpSpPr>
          <p:cNvPr id="6" name="组合 5">
            <a:extLst>
              <a:ext uri="{FF2B5EF4-FFF2-40B4-BE49-F238E27FC236}">
                <a16:creationId xmlns:a16="http://schemas.microsoft.com/office/drawing/2014/main" id="{696F4AA2-822E-5DA9-42D4-074B115BCBA2}"/>
              </a:ext>
            </a:extLst>
          </p:cNvPr>
          <p:cNvGrpSpPr/>
          <p:nvPr/>
        </p:nvGrpSpPr>
        <p:grpSpPr>
          <a:xfrm>
            <a:off x="235370" y="4620971"/>
            <a:ext cx="3415455" cy="646331"/>
            <a:chOff x="235370" y="4620971"/>
            <a:chExt cx="3415455" cy="646331"/>
          </a:xfrm>
        </p:grpSpPr>
        <p:pic>
          <p:nvPicPr>
            <p:cNvPr id="79" name="图形 78" descr="旧钥匙 轮廓">
              <a:extLst>
                <a:ext uri="{FF2B5EF4-FFF2-40B4-BE49-F238E27FC236}">
                  <a16:creationId xmlns:a16="http://schemas.microsoft.com/office/drawing/2014/main" id="{8230A4F4-6CD2-A3B6-58E9-AB1F469246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9068" y="4633990"/>
              <a:ext cx="331733" cy="331733"/>
            </a:xfrm>
            <a:prstGeom prst="rect">
              <a:avLst/>
            </a:prstGeom>
          </p:spPr>
        </p:pic>
        <p:sp>
          <p:nvSpPr>
            <p:cNvPr id="10" name="文本框 9">
              <a:extLst>
                <a:ext uri="{FF2B5EF4-FFF2-40B4-BE49-F238E27FC236}">
                  <a16:creationId xmlns:a16="http://schemas.microsoft.com/office/drawing/2014/main" id="{AAF1DD9E-8B46-8ABC-33C6-AA262608EEBD}"/>
                </a:ext>
              </a:extLst>
            </p:cNvPr>
            <p:cNvSpPr txBox="1"/>
            <p:nvPr/>
          </p:nvSpPr>
          <p:spPr>
            <a:xfrm>
              <a:off x="235370" y="4620971"/>
              <a:ext cx="3415455" cy="646331"/>
            </a:xfrm>
            <a:prstGeom prst="rect">
              <a:avLst/>
            </a:prstGeom>
            <a:noFill/>
          </p:spPr>
          <p:txBody>
            <a:bodyPr wrap="square" rtlCol="0">
              <a:spAutoFit/>
            </a:bodyPr>
            <a:lstStyle/>
            <a:p>
              <a:pPr algn="ctr"/>
              <a:r>
                <a:rPr lang="en-US" altLang="zh-CN" b="1" dirty="0">
                  <a:solidFill>
                    <a:schemeClr val="accent1">
                      <a:lumMod val="75000"/>
                    </a:schemeClr>
                  </a:solidFill>
                </a:rPr>
                <a:t>64</a:t>
              </a:r>
              <a:r>
                <a:rPr lang="zh-CN" altLang="en-US" b="1" dirty="0">
                  <a:solidFill>
                    <a:schemeClr val="accent1">
                      <a:lumMod val="75000"/>
                    </a:schemeClr>
                  </a:solidFill>
                </a:rPr>
                <a:t>比特密钥</a:t>
              </a:r>
              <a:endParaRPr lang="en-US" altLang="zh-CN" b="1" dirty="0">
                <a:solidFill>
                  <a:schemeClr val="accent1">
                    <a:lumMod val="75000"/>
                  </a:schemeClr>
                </a:solidFill>
              </a:endParaRPr>
            </a:p>
            <a:p>
              <a:pPr algn="ctr"/>
              <a:r>
                <a:rPr lang="zh-CN" altLang="en-US" b="1" dirty="0">
                  <a:solidFill>
                    <a:schemeClr val="accent1">
                      <a:lumMod val="75000"/>
                    </a:schemeClr>
                  </a:solidFill>
                </a:rPr>
                <a:t>（</a:t>
              </a:r>
              <a:r>
                <a:rPr lang="en-US" altLang="zh-CN" b="1" dirty="0">
                  <a:solidFill>
                    <a:schemeClr val="accent1">
                      <a:lumMod val="75000"/>
                    </a:schemeClr>
                  </a:solidFill>
                </a:rPr>
                <a:t>56</a:t>
              </a:r>
              <a:r>
                <a:rPr lang="zh-CN" altLang="en-US" b="1" dirty="0">
                  <a:solidFill>
                    <a:schemeClr val="accent1">
                      <a:lumMod val="75000"/>
                    </a:schemeClr>
                  </a:solidFill>
                </a:rPr>
                <a:t>比特密钥</a:t>
              </a:r>
              <a:r>
                <a:rPr lang="en-US" altLang="zh-CN" b="1" dirty="0">
                  <a:solidFill>
                    <a:schemeClr val="accent1">
                      <a:lumMod val="75000"/>
                    </a:schemeClr>
                  </a:solidFill>
                </a:rPr>
                <a:t>+8</a:t>
              </a:r>
              <a:r>
                <a:rPr lang="zh-CN" altLang="en-US" b="1" dirty="0">
                  <a:solidFill>
                    <a:schemeClr val="accent1">
                      <a:lumMod val="75000"/>
                    </a:schemeClr>
                  </a:solidFill>
                </a:rPr>
                <a:t>比特奇偶校验）</a:t>
              </a:r>
            </a:p>
          </p:txBody>
        </p:sp>
      </p:grpSp>
      <p:grpSp>
        <p:nvGrpSpPr>
          <p:cNvPr id="12" name="组合 11">
            <a:extLst>
              <a:ext uri="{FF2B5EF4-FFF2-40B4-BE49-F238E27FC236}">
                <a16:creationId xmlns:a16="http://schemas.microsoft.com/office/drawing/2014/main" id="{C1A20211-A4AD-14AB-D331-6A7F8227533F}"/>
              </a:ext>
            </a:extLst>
          </p:cNvPr>
          <p:cNvGrpSpPr/>
          <p:nvPr/>
        </p:nvGrpSpPr>
        <p:grpSpPr>
          <a:xfrm>
            <a:off x="3650826" y="4552046"/>
            <a:ext cx="7904480" cy="1343749"/>
            <a:chOff x="3650826" y="4552046"/>
            <a:chExt cx="7904480" cy="1343749"/>
          </a:xfrm>
        </p:grpSpPr>
        <p:sp>
          <p:nvSpPr>
            <p:cNvPr id="68" name="箭头: 下 67">
              <a:extLst>
                <a:ext uri="{FF2B5EF4-FFF2-40B4-BE49-F238E27FC236}">
                  <a16:creationId xmlns:a16="http://schemas.microsoft.com/office/drawing/2014/main" id="{1A52E130-7A41-9811-1032-74C2ABD512AF}"/>
                </a:ext>
              </a:extLst>
            </p:cNvPr>
            <p:cNvSpPr/>
            <p:nvPr/>
          </p:nvSpPr>
          <p:spPr>
            <a:xfrm>
              <a:off x="3650826" y="4552046"/>
              <a:ext cx="782321" cy="134374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rPr>
                <a:t>加</a:t>
              </a:r>
              <a:endParaRPr lang="en-US" altLang="zh-CN" b="1" dirty="0">
                <a:solidFill>
                  <a:schemeClr val="accent1">
                    <a:lumMod val="75000"/>
                  </a:schemeClr>
                </a:solidFill>
              </a:endParaRPr>
            </a:p>
            <a:p>
              <a:pPr algn="ctr"/>
              <a:r>
                <a:rPr lang="zh-CN" altLang="en-US" b="1" dirty="0">
                  <a:solidFill>
                    <a:schemeClr val="accent1">
                      <a:lumMod val="75000"/>
                    </a:schemeClr>
                  </a:solidFill>
                </a:rPr>
                <a:t>密</a:t>
              </a:r>
            </a:p>
          </p:txBody>
        </p:sp>
        <p:sp>
          <p:nvSpPr>
            <p:cNvPr id="69" name="箭头: 下 68">
              <a:extLst>
                <a:ext uri="{FF2B5EF4-FFF2-40B4-BE49-F238E27FC236}">
                  <a16:creationId xmlns:a16="http://schemas.microsoft.com/office/drawing/2014/main" id="{348077CA-7DF3-AE25-DD10-EAEE4478E942}"/>
                </a:ext>
              </a:extLst>
            </p:cNvPr>
            <p:cNvSpPr/>
            <p:nvPr/>
          </p:nvSpPr>
          <p:spPr>
            <a:xfrm>
              <a:off x="5303519" y="4552046"/>
              <a:ext cx="782321" cy="134374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rPr>
                <a:t>加</a:t>
              </a:r>
              <a:endParaRPr lang="en-US" altLang="zh-CN" b="1" dirty="0">
                <a:solidFill>
                  <a:schemeClr val="accent1">
                    <a:lumMod val="75000"/>
                  </a:schemeClr>
                </a:solidFill>
              </a:endParaRPr>
            </a:p>
            <a:p>
              <a:pPr algn="ctr"/>
              <a:r>
                <a:rPr lang="zh-CN" altLang="en-US" b="1" dirty="0">
                  <a:solidFill>
                    <a:schemeClr val="accent1">
                      <a:lumMod val="75000"/>
                    </a:schemeClr>
                  </a:solidFill>
                </a:rPr>
                <a:t>密</a:t>
              </a:r>
            </a:p>
          </p:txBody>
        </p:sp>
        <p:sp>
          <p:nvSpPr>
            <p:cNvPr id="70" name="箭头: 下 69">
              <a:extLst>
                <a:ext uri="{FF2B5EF4-FFF2-40B4-BE49-F238E27FC236}">
                  <a16:creationId xmlns:a16="http://schemas.microsoft.com/office/drawing/2014/main" id="{DDE0070C-0AEF-0B83-B520-D3A0AC5A592D}"/>
                </a:ext>
              </a:extLst>
            </p:cNvPr>
            <p:cNvSpPr/>
            <p:nvPr/>
          </p:nvSpPr>
          <p:spPr>
            <a:xfrm>
              <a:off x="6956212" y="4552046"/>
              <a:ext cx="782321" cy="134374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rPr>
                <a:t>加</a:t>
              </a:r>
              <a:endParaRPr lang="en-US" altLang="zh-CN" b="1" dirty="0">
                <a:solidFill>
                  <a:schemeClr val="accent1">
                    <a:lumMod val="75000"/>
                  </a:schemeClr>
                </a:solidFill>
              </a:endParaRPr>
            </a:p>
            <a:p>
              <a:pPr algn="ctr"/>
              <a:r>
                <a:rPr lang="zh-CN" altLang="en-US" b="1" dirty="0">
                  <a:solidFill>
                    <a:schemeClr val="accent1">
                      <a:lumMod val="75000"/>
                    </a:schemeClr>
                  </a:solidFill>
                </a:rPr>
                <a:t>密</a:t>
              </a:r>
            </a:p>
          </p:txBody>
        </p:sp>
        <p:sp>
          <p:nvSpPr>
            <p:cNvPr id="71" name="箭头: 下 70">
              <a:extLst>
                <a:ext uri="{FF2B5EF4-FFF2-40B4-BE49-F238E27FC236}">
                  <a16:creationId xmlns:a16="http://schemas.microsoft.com/office/drawing/2014/main" id="{9136B88F-B3A7-CFFC-0D53-50EF0BDFADBD}"/>
                </a:ext>
              </a:extLst>
            </p:cNvPr>
            <p:cNvSpPr/>
            <p:nvPr/>
          </p:nvSpPr>
          <p:spPr>
            <a:xfrm>
              <a:off x="8608905" y="4552046"/>
              <a:ext cx="782321" cy="134374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rPr>
                <a:t>加</a:t>
              </a:r>
              <a:endParaRPr lang="en-US" altLang="zh-CN" b="1" dirty="0">
                <a:solidFill>
                  <a:schemeClr val="accent1">
                    <a:lumMod val="75000"/>
                  </a:schemeClr>
                </a:solidFill>
              </a:endParaRPr>
            </a:p>
            <a:p>
              <a:pPr algn="ctr"/>
              <a:r>
                <a:rPr lang="zh-CN" altLang="en-US" b="1" dirty="0">
                  <a:solidFill>
                    <a:schemeClr val="accent1">
                      <a:lumMod val="75000"/>
                    </a:schemeClr>
                  </a:solidFill>
                </a:rPr>
                <a:t>密</a:t>
              </a:r>
            </a:p>
          </p:txBody>
        </p:sp>
        <p:sp>
          <p:nvSpPr>
            <p:cNvPr id="72" name="箭头: 下 71">
              <a:extLst>
                <a:ext uri="{FF2B5EF4-FFF2-40B4-BE49-F238E27FC236}">
                  <a16:creationId xmlns:a16="http://schemas.microsoft.com/office/drawing/2014/main" id="{908E26D4-50A6-5D92-F950-1DB3EF7DDB7C}"/>
                </a:ext>
              </a:extLst>
            </p:cNvPr>
            <p:cNvSpPr/>
            <p:nvPr/>
          </p:nvSpPr>
          <p:spPr>
            <a:xfrm>
              <a:off x="10772985" y="4552046"/>
              <a:ext cx="782321" cy="134374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rPr>
                <a:t>加</a:t>
              </a:r>
              <a:endParaRPr lang="en-US" altLang="zh-CN" b="1" dirty="0">
                <a:solidFill>
                  <a:schemeClr val="accent1">
                    <a:lumMod val="75000"/>
                  </a:schemeClr>
                </a:solidFill>
              </a:endParaRPr>
            </a:p>
            <a:p>
              <a:pPr algn="ctr"/>
              <a:r>
                <a:rPr lang="zh-CN" altLang="en-US" b="1" dirty="0">
                  <a:solidFill>
                    <a:schemeClr val="accent1">
                      <a:lumMod val="75000"/>
                    </a:schemeClr>
                  </a:solidFill>
                </a:rPr>
                <a:t>密</a:t>
              </a:r>
            </a:p>
          </p:txBody>
        </p:sp>
        <p:pic>
          <p:nvPicPr>
            <p:cNvPr id="81" name="图形 80" descr="旧钥匙 轮廓">
              <a:extLst>
                <a:ext uri="{FF2B5EF4-FFF2-40B4-BE49-F238E27FC236}">
                  <a16:creationId xmlns:a16="http://schemas.microsoft.com/office/drawing/2014/main" id="{F276A5A6-A41F-902E-E181-C61030CAB1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1760" y="5430264"/>
              <a:ext cx="331733" cy="331733"/>
            </a:xfrm>
            <a:prstGeom prst="rect">
              <a:avLst/>
            </a:prstGeom>
          </p:spPr>
        </p:pic>
        <p:pic>
          <p:nvPicPr>
            <p:cNvPr id="82" name="图形 81" descr="旧钥匙 轮廓">
              <a:extLst>
                <a:ext uri="{FF2B5EF4-FFF2-40B4-BE49-F238E27FC236}">
                  <a16:creationId xmlns:a16="http://schemas.microsoft.com/office/drawing/2014/main" id="{2AA400B0-076F-5DD9-D019-0497CBD1AB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985" y="5430263"/>
              <a:ext cx="331733" cy="331733"/>
            </a:xfrm>
            <a:prstGeom prst="rect">
              <a:avLst/>
            </a:prstGeom>
          </p:spPr>
        </p:pic>
        <p:pic>
          <p:nvPicPr>
            <p:cNvPr id="83" name="图形 82" descr="旧钥匙 轮廓">
              <a:extLst>
                <a:ext uri="{FF2B5EF4-FFF2-40B4-BE49-F238E27FC236}">
                  <a16:creationId xmlns:a16="http://schemas.microsoft.com/office/drawing/2014/main" id="{254C3577-9667-F291-4279-E1460D88E9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1907" y="5430262"/>
              <a:ext cx="331733" cy="331733"/>
            </a:xfrm>
            <a:prstGeom prst="rect">
              <a:avLst/>
            </a:prstGeom>
          </p:spPr>
        </p:pic>
        <p:pic>
          <p:nvPicPr>
            <p:cNvPr id="84" name="图形 83" descr="旧钥匙 轮廓">
              <a:extLst>
                <a:ext uri="{FF2B5EF4-FFF2-40B4-BE49-F238E27FC236}">
                  <a16:creationId xmlns:a16="http://schemas.microsoft.com/office/drawing/2014/main" id="{78F509E6-0B2F-2D88-788C-E9D1453344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4517" y="5430261"/>
              <a:ext cx="331733" cy="331733"/>
            </a:xfrm>
            <a:prstGeom prst="rect">
              <a:avLst/>
            </a:prstGeom>
          </p:spPr>
        </p:pic>
        <p:pic>
          <p:nvPicPr>
            <p:cNvPr id="85" name="图形 84" descr="旧钥匙 轮廓">
              <a:extLst>
                <a:ext uri="{FF2B5EF4-FFF2-40B4-BE49-F238E27FC236}">
                  <a16:creationId xmlns:a16="http://schemas.microsoft.com/office/drawing/2014/main" id="{707A4207-A8E9-B95D-1806-F9F07C9125D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673" y="5430260"/>
              <a:ext cx="331733" cy="331733"/>
            </a:xfrm>
            <a:prstGeom prst="rect">
              <a:avLst/>
            </a:prstGeom>
          </p:spPr>
        </p:pic>
        <p:sp>
          <p:nvSpPr>
            <p:cNvPr id="86" name="文本框 85">
              <a:extLst>
                <a:ext uri="{FF2B5EF4-FFF2-40B4-BE49-F238E27FC236}">
                  <a16:creationId xmlns:a16="http://schemas.microsoft.com/office/drawing/2014/main" id="{94EA2297-A2A6-99F9-F760-1447B7DE9F69}"/>
                </a:ext>
              </a:extLst>
            </p:cNvPr>
            <p:cNvSpPr txBox="1"/>
            <p:nvPr/>
          </p:nvSpPr>
          <p:spPr>
            <a:xfrm>
              <a:off x="9719738" y="4897970"/>
              <a:ext cx="433493" cy="369332"/>
            </a:xfrm>
            <a:prstGeom prst="rect">
              <a:avLst/>
            </a:prstGeom>
            <a:noFill/>
          </p:spPr>
          <p:txBody>
            <a:bodyPr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415652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800" decel="100000"/>
                                        <p:tgtEl>
                                          <p:spTgt spid="5"/>
                                        </p:tgtEl>
                                      </p:cBhvr>
                                    </p:animEffect>
                                    <p:anim calcmode="lin" valueType="num">
                                      <p:cBhvr>
                                        <p:cTn id="36" dur="800" decel="100000" fill="hold"/>
                                        <p:tgtEl>
                                          <p:spTgt spid="5"/>
                                        </p:tgtEl>
                                        <p:attrNameLst>
                                          <p:attrName>style.rotation</p:attrName>
                                        </p:attrNameLst>
                                      </p:cBhvr>
                                      <p:tavLst>
                                        <p:tav tm="0">
                                          <p:val>
                                            <p:fltVal val="-90"/>
                                          </p:val>
                                        </p:tav>
                                        <p:tav tm="100000">
                                          <p:val>
                                            <p:fltVal val="0"/>
                                          </p:val>
                                        </p:tav>
                                      </p:tavLst>
                                    </p:anim>
                                    <p:anim calcmode="lin" valueType="num">
                                      <p:cBhvr>
                                        <p:cTn id="37" dur="800" decel="100000" fill="hold"/>
                                        <p:tgtEl>
                                          <p:spTgt spid="5"/>
                                        </p:tgtEl>
                                        <p:attrNameLst>
                                          <p:attrName>ppt_x</p:attrName>
                                        </p:attrNameLst>
                                      </p:cBhvr>
                                      <p:tavLst>
                                        <p:tav tm="0">
                                          <p:val>
                                            <p:strVal val="#ppt_x+0.4"/>
                                          </p:val>
                                        </p:tav>
                                        <p:tav tm="100000">
                                          <p:val>
                                            <p:strVal val="#ppt_x-0.05"/>
                                          </p:val>
                                        </p:tav>
                                      </p:tavLst>
                                    </p:anim>
                                    <p:anim calcmode="lin" valueType="num">
                                      <p:cBhvr>
                                        <p:cTn id="38" dur="800" decel="100000" fill="hold"/>
                                        <p:tgtEl>
                                          <p:spTgt spid="5"/>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ppt_y</p:attrName>
                                        </p:attrNameLst>
                                      </p:cBhvr>
                                      <p:tavLst>
                                        <p:tav tm="0">
                                          <p:val>
                                            <p:strVal val="#ppt_y-#ppt_h*1.125000"/>
                                          </p:val>
                                        </p:tav>
                                        <p:tav tm="100000">
                                          <p:val>
                                            <p:strVal val="#ppt_y"/>
                                          </p:val>
                                        </p:tav>
                                      </p:tavLst>
                                    </p:anim>
                                    <p:animEffect transition="in" filter="wipe(down)">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fltVal val="0"/>
                                          </p:val>
                                        </p:tav>
                                        <p:tav tm="100000">
                                          <p:val>
                                            <p:strVal val="#ppt_h"/>
                                          </p:val>
                                        </p:tav>
                                      </p:tavLst>
                                    </p:anim>
                                    <p:animEffect transition="in" filter="fad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1"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p:tgtEl>
                                          <p:spTgt spid="13"/>
                                        </p:tgtEl>
                                        <p:attrNameLst>
                                          <p:attrName>ppt_y</p:attrName>
                                        </p:attrNameLst>
                                      </p:cBhvr>
                                      <p:tavLst>
                                        <p:tav tm="0">
                                          <p:val>
                                            <p:strVal val="#ppt_y-#ppt_h*1.125000"/>
                                          </p:val>
                                        </p:tav>
                                        <p:tav tm="100000">
                                          <p:val>
                                            <p:strVal val="#ppt_y"/>
                                          </p:val>
                                        </p:tav>
                                      </p:tavLst>
                                    </p:anim>
                                    <p:animEffect transition="in" filter="wipe(down)">
                                      <p:cBhvr>
                                        <p:cTn id="6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33" grpId="0"/>
      <p:bldP spid="34" grpId="0" animBg="1"/>
      <p:bldP spid="5"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数据加密标准</a:t>
              </a:r>
              <a:r>
                <a:rPr lang="en-US" altLang="zh-CN" sz="2000" b="1" dirty="0"/>
                <a:t>DES</a:t>
              </a:r>
              <a:endParaRPr lang="zh-CN" altLang="en-US" sz="2000" b="1" dirty="0"/>
            </a:p>
          </p:txBody>
        </p:sp>
      </p:grpSp>
      <p:pic>
        <p:nvPicPr>
          <p:cNvPr id="8" name="图片 7">
            <a:extLst>
              <a:ext uri="{FF2B5EF4-FFF2-40B4-BE49-F238E27FC236}">
                <a16:creationId xmlns:a16="http://schemas.microsoft.com/office/drawing/2014/main" id="{32E1F4D1-8470-117E-0544-59E7F59A3F4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32405" y="1169529"/>
            <a:ext cx="9671480" cy="3271067"/>
          </a:xfrm>
          <a:prstGeom prst="rect">
            <a:avLst/>
          </a:prstGeom>
        </p:spPr>
      </p:pic>
      <p:sp>
        <p:nvSpPr>
          <p:cNvPr id="15" name="对话气泡: 圆角矩形 14">
            <a:extLst>
              <a:ext uri="{FF2B5EF4-FFF2-40B4-BE49-F238E27FC236}">
                <a16:creationId xmlns:a16="http://schemas.microsoft.com/office/drawing/2014/main" id="{09D714ED-B0DA-1661-1CD7-54B6DCAFEB64}"/>
              </a:ext>
            </a:extLst>
          </p:cNvPr>
          <p:cNvSpPr/>
          <p:nvPr/>
        </p:nvSpPr>
        <p:spPr>
          <a:xfrm>
            <a:off x="352213" y="4449145"/>
            <a:ext cx="4131733" cy="1890695"/>
          </a:xfrm>
          <a:prstGeom prst="wedgeRoundRectCallout">
            <a:avLst>
              <a:gd name="adj1" fmla="val 58201"/>
              <a:gd name="adj2" fmla="val -9259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         本课程并不是密码学的专业课程，因此在本课程中仅介绍</a:t>
            </a:r>
            <a:r>
              <a:rPr lang="en-US" altLang="zh-CN" b="1" dirty="0"/>
              <a:t>DES</a:t>
            </a:r>
            <a:r>
              <a:rPr lang="zh-CN" altLang="en-US" b="1" dirty="0"/>
              <a:t>的基本概念和加密过程，对于</a:t>
            </a:r>
            <a:r>
              <a:rPr lang="en-US" altLang="zh-CN" b="1" dirty="0"/>
              <a:t>DES</a:t>
            </a:r>
            <a:r>
              <a:rPr lang="zh-CN" altLang="en-US" b="1" dirty="0"/>
              <a:t>的具体加密</a:t>
            </a:r>
            <a:r>
              <a:rPr lang="en-US" altLang="zh-CN" b="1" dirty="0"/>
              <a:t>/</a:t>
            </a:r>
            <a:r>
              <a:rPr lang="zh-CN" altLang="en-US" b="1" dirty="0"/>
              <a:t>解密算法并没有介绍，有兴趣的同学可自行查阅相关资料。</a:t>
            </a:r>
          </a:p>
        </p:txBody>
      </p:sp>
    </p:spTree>
    <p:custDataLst>
      <p:tags r:id="rId1"/>
    </p:custDataLst>
    <p:extLst>
      <p:ext uri="{BB962C8B-B14F-4D97-AF65-F5344CB8AC3E}">
        <p14:creationId xmlns:p14="http://schemas.microsoft.com/office/powerpoint/2010/main" val="175746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íşlïḍè">
            <a:extLst>
              <a:ext uri="{FF2B5EF4-FFF2-40B4-BE49-F238E27FC236}">
                <a16:creationId xmlns:a16="http://schemas.microsoft.com/office/drawing/2014/main" id="{2B7432DB-DE94-6748-2723-903F8D307D44}"/>
              </a:ext>
            </a:extLst>
          </p:cNvPr>
          <p:cNvSpPr txBox="1"/>
          <p:nvPr/>
        </p:nvSpPr>
        <p:spPr>
          <a:xfrm>
            <a:off x="2479452" y="4558982"/>
            <a:ext cx="8757921" cy="372788"/>
          </a:xfrm>
          <a:prstGeom prst="rect">
            <a:avLst/>
          </a:prstGeom>
          <a:noFill/>
        </p:spPr>
        <p:txBody>
          <a:bodyPr wrap="square" lIns="91440" tIns="45720" rIns="91440" bIns="45720" anchor="ctr">
            <a:noAutofit/>
          </a:bodyPr>
          <a:lstStyle/>
          <a:p>
            <a:r>
              <a:rPr lang="zh-CN" altLang="en-US" b="1" dirty="0"/>
              <a:t>用价格为</a:t>
            </a:r>
            <a:r>
              <a:rPr lang="en-US" altLang="zh-CN" b="1" dirty="0"/>
              <a:t>100</a:t>
            </a:r>
            <a:r>
              <a:rPr lang="zh-CN" altLang="en-US" b="1" dirty="0"/>
              <a:t>万美元和</a:t>
            </a:r>
            <a:r>
              <a:rPr lang="en-US" altLang="zh-CN" b="1" dirty="0"/>
              <a:t>1000</a:t>
            </a:r>
            <a:r>
              <a:rPr lang="zh-CN" altLang="en-US" b="1" dirty="0"/>
              <a:t>万美元的机器，则预期的搜索时间分别为</a:t>
            </a:r>
            <a:r>
              <a:rPr lang="en-US" altLang="zh-CN" sz="2000" b="1" dirty="0">
                <a:solidFill>
                  <a:schemeClr val="accent1"/>
                </a:solidFill>
              </a:rPr>
              <a:t>3.5</a:t>
            </a:r>
            <a:r>
              <a:rPr lang="zh-CN" altLang="en-US" sz="2000" b="1" dirty="0">
                <a:solidFill>
                  <a:schemeClr val="accent1"/>
                </a:solidFill>
              </a:rPr>
              <a:t>小时</a:t>
            </a:r>
            <a:r>
              <a:rPr lang="zh-CN" altLang="en-US" b="1" dirty="0"/>
              <a:t>和</a:t>
            </a:r>
            <a:r>
              <a:rPr lang="en-US" altLang="zh-CN" sz="2000" b="1" dirty="0">
                <a:solidFill>
                  <a:schemeClr val="accent1"/>
                </a:solidFill>
              </a:rPr>
              <a:t>21</a:t>
            </a:r>
            <a:r>
              <a:rPr lang="zh-CN" altLang="en-US" sz="2000" b="1" dirty="0">
                <a:solidFill>
                  <a:schemeClr val="accent1"/>
                </a:solidFill>
              </a:rPr>
              <a:t>分钟</a:t>
            </a:r>
            <a:r>
              <a:rPr lang="zh-CN" altLang="en-US" b="1" dirty="0"/>
              <a:t>。</a:t>
            </a:r>
            <a:endParaRPr lang="en-US" altLang="zh-CN"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数据加密标准</a:t>
              </a:r>
              <a:r>
                <a:rPr lang="en-US" altLang="zh-CN" sz="2000" b="1" dirty="0"/>
                <a:t>DES</a:t>
              </a:r>
              <a:endParaRPr lang="zh-CN" altLang="en-US" sz="2000" b="1" dirty="0"/>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2"/>
            <a:ext cx="10620854" cy="462230"/>
          </a:xfrm>
          <a:prstGeom prst="rect">
            <a:avLst/>
          </a:prstGeom>
          <a:noFill/>
        </p:spPr>
        <p:txBody>
          <a:bodyPr wrap="square" lIns="91440" tIns="45720" rIns="91440" bIns="45720" anchor="ctr">
            <a:noAutofit/>
          </a:bodyPr>
          <a:lstStyle/>
          <a:p>
            <a:r>
              <a:rPr lang="en-US" altLang="zh-CN" b="1" dirty="0">
                <a:solidFill>
                  <a:schemeClr val="accent1">
                    <a:lumMod val="75000"/>
                  </a:schemeClr>
                </a:solidFill>
              </a:rPr>
              <a:t>DES</a:t>
            </a:r>
            <a:r>
              <a:rPr lang="zh-CN" altLang="en-US" b="1" dirty="0">
                <a:solidFill>
                  <a:schemeClr val="accent1">
                    <a:lumMod val="75000"/>
                  </a:schemeClr>
                </a:solidFill>
              </a:rPr>
              <a:t>的保密性仅取决于对密钥的保密和密钥的长度，而算法是公开的。</a:t>
            </a:r>
            <a:endParaRPr lang="en-US" altLang="zh-CN" b="1" dirty="0">
              <a:solidFill>
                <a:schemeClr val="accent1">
                  <a:lumMod val="75000"/>
                </a:schemeClr>
              </a:solidFill>
            </a:endParaRPr>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íşlïḍè">
            <a:extLst>
              <a:ext uri="{FF2B5EF4-FFF2-40B4-BE49-F238E27FC236}">
                <a16:creationId xmlns:a16="http://schemas.microsoft.com/office/drawing/2014/main" id="{83DB61A7-A009-ADB5-D162-573A6F3BFB76}"/>
              </a:ext>
            </a:extLst>
          </p:cNvPr>
          <p:cNvSpPr txBox="1"/>
          <p:nvPr/>
        </p:nvSpPr>
        <p:spPr>
          <a:xfrm>
            <a:off x="1628719" y="1671871"/>
            <a:ext cx="10258481" cy="732661"/>
          </a:xfrm>
          <a:prstGeom prst="rect">
            <a:avLst/>
          </a:prstGeom>
          <a:noFill/>
        </p:spPr>
        <p:txBody>
          <a:bodyPr wrap="square" lIns="91440" tIns="45720" rIns="91440" bIns="45720" anchor="ctr">
            <a:noAutofit/>
          </a:bodyPr>
          <a:lstStyle/>
          <a:p>
            <a:r>
              <a:rPr lang="en-US" altLang="zh-CN" b="1" dirty="0"/>
              <a:t>20</a:t>
            </a:r>
            <a:r>
              <a:rPr lang="zh-CN" altLang="en-US" b="1" dirty="0"/>
              <a:t>世纪</a:t>
            </a:r>
            <a:r>
              <a:rPr lang="en-US" altLang="zh-CN" b="1" dirty="0"/>
              <a:t>70</a:t>
            </a:r>
            <a:r>
              <a:rPr lang="zh-CN" altLang="en-US" b="1" dirty="0"/>
              <a:t>年代设计的</a:t>
            </a:r>
            <a:r>
              <a:rPr lang="en-US" altLang="zh-CN" b="1" dirty="0"/>
              <a:t>DES</a:t>
            </a:r>
            <a:r>
              <a:rPr lang="zh-CN" altLang="en-US" b="1" dirty="0"/>
              <a:t>，经过了世界上无数优秀学者几十年的密码分析，除了其</a:t>
            </a:r>
            <a:r>
              <a:rPr lang="en-US" altLang="zh-CN" b="1" dirty="0">
                <a:solidFill>
                  <a:schemeClr val="accent1">
                    <a:lumMod val="75000"/>
                  </a:schemeClr>
                </a:solidFill>
              </a:rPr>
              <a:t>56</a:t>
            </a:r>
            <a:r>
              <a:rPr lang="zh-CN" altLang="en-US" b="1" dirty="0">
                <a:solidFill>
                  <a:schemeClr val="accent1">
                    <a:lumMod val="75000"/>
                  </a:schemeClr>
                </a:solidFill>
              </a:rPr>
              <a:t>比特密钥长度太短</a:t>
            </a:r>
            <a:r>
              <a:rPr lang="zh-CN" altLang="en-US" b="1" dirty="0"/>
              <a:t>，没有发现其任何大的设计缺陷。</a:t>
            </a:r>
            <a:endParaRPr lang="en-US" altLang="zh-CN" b="1" dirty="0"/>
          </a:p>
        </p:txBody>
      </p:sp>
      <p:sp>
        <p:nvSpPr>
          <p:cNvPr id="41" name="矩形 40">
            <a:extLst>
              <a:ext uri="{FF2B5EF4-FFF2-40B4-BE49-F238E27FC236}">
                <a16:creationId xmlns:a16="http://schemas.microsoft.com/office/drawing/2014/main" id="{17D2603D-C311-5D00-7941-27A2F988EDCC}"/>
              </a:ext>
            </a:extLst>
          </p:cNvPr>
          <p:cNvSpPr/>
          <p:nvPr/>
        </p:nvSpPr>
        <p:spPr>
          <a:xfrm>
            <a:off x="1371743" y="177058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íşlïḍè">
                <a:extLst>
                  <a:ext uri="{FF2B5EF4-FFF2-40B4-BE49-F238E27FC236}">
                    <a16:creationId xmlns:a16="http://schemas.microsoft.com/office/drawing/2014/main" id="{650B4B03-5B0E-F33E-753A-0C262ACD6DF2}"/>
                  </a:ext>
                </a:extLst>
              </p:cNvPr>
              <p:cNvSpPr txBox="1"/>
              <p:nvPr/>
            </p:nvSpPr>
            <p:spPr>
              <a:xfrm>
                <a:off x="1628718" y="2245961"/>
                <a:ext cx="10258481" cy="732661"/>
              </a:xfrm>
              <a:prstGeom prst="rect">
                <a:avLst/>
              </a:prstGeom>
              <a:noFill/>
            </p:spPr>
            <p:txBody>
              <a:bodyPr wrap="square" lIns="91440" tIns="45720" rIns="91440" bIns="45720" anchor="ctr">
                <a:noAutofit/>
              </a:bodyPr>
              <a:lstStyle/>
              <a:p>
                <a:r>
                  <a:rPr lang="en-US" altLang="zh-CN" b="1" dirty="0"/>
                  <a:t>56</a:t>
                </a:r>
                <a:r>
                  <a:rPr lang="zh-CN" altLang="en-US" b="1" dirty="0"/>
                  <a:t>比特长的密钥，可用密钥数量为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𝟐</m:t>
                        </m:r>
                      </m:e>
                      <m:sup>
                        <m:r>
                          <a:rPr lang="en-US" altLang="zh-CN" sz="2400" b="1" i="1" smtClean="0">
                            <a:latin typeface="Cambria Math" panose="02040503050406030204" pitchFamily="18" charset="0"/>
                          </a:rPr>
                          <m:t>𝟓𝟔</m:t>
                        </m:r>
                      </m:sup>
                    </m:sSup>
                  </m:oMath>
                </a14:m>
                <a:r>
                  <a:rPr lang="zh-CN" altLang="en-US" b="1" dirty="0"/>
                  <a:t>（约</a:t>
                </a:r>
                <a14:m>
                  <m:oMath xmlns:m="http://schemas.openxmlformats.org/officeDocument/2006/math">
                    <m:r>
                      <a:rPr lang="en-US" altLang="zh-CN" sz="2400" b="1" i="1" smtClean="0">
                        <a:latin typeface="Cambria Math" panose="02040503050406030204" pitchFamily="18" charset="0"/>
                      </a:rPr>
                      <m:t>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𝟔</m:t>
                    </m:r>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𝟏𝟔</m:t>
                        </m:r>
                      </m:sup>
                    </m:sSup>
                  </m:oMath>
                </a14:m>
                <a:r>
                  <a:rPr lang="zh-CN" altLang="en-US" b="1" dirty="0"/>
                  <a:t>）。</a:t>
                </a:r>
                <a:endParaRPr lang="en-US" altLang="zh-CN" b="1" dirty="0"/>
              </a:p>
            </p:txBody>
          </p:sp>
        </mc:Choice>
        <mc:Fallback xmlns="">
          <p:sp>
            <p:nvSpPr>
              <p:cNvPr id="9" name="íşlïḍè">
                <a:extLst>
                  <a:ext uri="{FF2B5EF4-FFF2-40B4-BE49-F238E27FC236}">
                    <a16:creationId xmlns:a16="http://schemas.microsoft.com/office/drawing/2014/main" id="{650B4B03-5B0E-F33E-753A-0C262ACD6DF2}"/>
                  </a:ext>
                </a:extLst>
              </p:cNvPr>
              <p:cNvSpPr txBox="1">
                <a:spLocks noRot="1" noChangeAspect="1" noMove="1" noResize="1" noEditPoints="1" noAdjustHandles="1" noChangeArrowheads="1" noChangeShapeType="1" noTextEdit="1"/>
              </p:cNvSpPr>
              <p:nvPr/>
            </p:nvSpPr>
            <p:spPr>
              <a:xfrm>
                <a:off x="1628718" y="2245961"/>
                <a:ext cx="10258481" cy="732661"/>
              </a:xfrm>
              <a:prstGeom prst="rect">
                <a:avLst/>
              </a:prstGeom>
              <a:blipFill>
                <a:blip r:embed="rId3"/>
                <a:stretch>
                  <a:fillRect l="-475"/>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353C2787-74ED-5FD7-E274-A4C7965B9FC9}"/>
              </a:ext>
            </a:extLst>
          </p:cNvPr>
          <p:cNvGrpSpPr/>
          <p:nvPr/>
        </p:nvGrpSpPr>
        <p:grpSpPr>
          <a:xfrm>
            <a:off x="1649449" y="3034557"/>
            <a:ext cx="10237751" cy="802790"/>
            <a:chOff x="1649449" y="3034557"/>
            <a:chExt cx="10237751" cy="802790"/>
          </a:xfrm>
        </p:grpSpPr>
        <p:pic>
          <p:nvPicPr>
            <p:cNvPr id="14" name="图形 23">
              <a:extLst>
                <a:ext uri="{FF2B5EF4-FFF2-40B4-BE49-F238E27FC236}">
                  <a16:creationId xmlns:a16="http://schemas.microsoft.com/office/drawing/2014/main" id="{90989768-C617-6D8B-0533-A7CF4AB7CD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9449" y="3034557"/>
              <a:ext cx="830003" cy="802790"/>
            </a:xfrm>
            <a:prstGeom prst="rect">
              <a:avLst/>
            </a:prstGeom>
          </p:spPr>
        </p:pic>
        <p:sp>
          <p:nvSpPr>
            <p:cNvPr id="15" name="íşlïḍè">
              <a:extLst>
                <a:ext uri="{FF2B5EF4-FFF2-40B4-BE49-F238E27FC236}">
                  <a16:creationId xmlns:a16="http://schemas.microsoft.com/office/drawing/2014/main" id="{2F87834B-246A-CAF2-6687-AACBC9D98FA3}"/>
                </a:ext>
              </a:extLst>
            </p:cNvPr>
            <p:cNvSpPr txBox="1"/>
            <p:nvPr/>
          </p:nvSpPr>
          <p:spPr>
            <a:xfrm>
              <a:off x="2479452" y="3069621"/>
              <a:ext cx="9407748" cy="732661"/>
            </a:xfrm>
            <a:prstGeom prst="rect">
              <a:avLst/>
            </a:prstGeom>
            <a:noFill/>
          </p:spPr>
          <p:txBody>
            <a:bodyPr wrap="square" lIns="91440" tIns="45720" rIns="91440" bIns="45720" anchor="ctr">
              <a:noAutofit/>
            </a:bodyPr>
            <a:lstStyle/>
            <a:p>
              <a:r>
                <a:rPr lang="en-US" altLang="zh-CN" sz="2400" b="1" dirty="0">
                  <a:solidFill>
                    <a:schemeClr val="accent1"/>
                  </a:solidFill>
                </a:rPr>
                <a:t>1</a:t>
              </a:r>
              <a:r>
                <a:rPr lang="el-GR" altLang="zh-CN" sz="2400" b="1" dirty="0">
                  <a:solidFill>
                    <a:schemeClr val="accent1"/>
                  </a:solidFill>
                </a:rPr>
                <a:t>μ</a:t>
              </a:r>
              <a:r>
                <a:rPr lang="en-US" altLang="zh-CN" sz="2400" b="1" dirty="0">
                  <a:solidFill>
                    <a:schemeClr val="accent1"/>
                  </a:solidFill>
                </a:rPr>
                <a:t>s</a:t>
              </a:r>
              <a:r>
                <a:rPr lang="zh-CN" altLang="en-US" b="1" dirty="0"/>
                <a:t>执行一次</a:t>
              </a:r>
              <a:r>
                <a:rPr lang="en-US" altLang="zh-CN" b="1" dirty="0"/>
                <a:t>DES</a:t>
              </a:r>
              <a:r>
                <a:rPr lang="zh-CN" altLang="en-US" b="1" dirty="0"/>
                <a:t>加密，平均只需要</a:t>
              </a:r>
              <a:r>
                <a:rPr lang="zh-CN" altLang="en-US" b="1" dirty="0">
                  <a:solidFill>
                    <a:schemeClr val="accent1"/>
                  </a:solidFill>
                </a:rPr>
                <a:t>搜索密钥空间的一半即可找到密码</a:t>
              </a:r>
              <a:r>
                <a:rPr lang="zh-CN" altLang="en-US" b="1" dirty="0"/>
                <a:t>，则破译</a:t>
              </a:r>
              <a:r>
                <a:rPr lang="en-US" altLang="zh-CN" b="1" dirty="0"/>
                <a:t>DES</a:t>
              </a:r>
              <a:r>
                <a:rPr lang="zh-CN" altLang="en-US" b="1" dirty="0"/>
                <a:t>要超过</a:t>
              </a:r>
              <a:r>
                <a:rPr lang="en-US" altLang="zh-CN" sz="2400" b="1" dirty="0">
                  <a:solidFill>
                    <a:schemeClr val="accent1"/>
                  </a:solidFill>
                </a:rPr>
                <a:t>1000</a:t>
              </a:r>
              <a:r>
                <a:rPr lang="zh-CN" altLang="en-US" sz="2400" b="1" dirty="0">
                  <a:solidFill>
                    <a:schemeClr val="accent1"/>
                  </a:solidFill>
                </a:rPr>
                <a:t>年</a:t>
              </a:r>
              <a:r>
                <a:rPr lang="zh-CN" altLang="en-US" b="1" dirty="0"/>
                <a:t>。</a:t>
              </a:r>
              <a:endParaRPr lang="en-US" altLang="zh-CN" b="1" dirty="0"/>
            </a:p>
          </p:txBody>
        </p:sp>
      </p:grpSp>
      <p:sp>
        <p:nvSpPr>
          <p:cNvPr id="17" name="íşlïḍè">
            <a:extLst>
              <a:ext uri="{FF2B5EF4-FFF2-40B4-BE49-F238E27FC236}">
                <a16:creationId xmlns:a16="http://schemas.microsoft.com/office/drawing/2014/main" id="{3E10E518-0FEF-BBD6-BB10-7B233AF2DE8A}"/>
              </a:ext>
            </a:extLst>
          </p:cNvPr>
          <p:cNvSpPr txBox="1"/>
          <p:nvPr/>
        </p:nvSpPr>
        <p:spPr>
          <a:xfrm>
            <a:off x="2430241" y="4148100"/>
            <a:ext cx="8757921" cy="372788"/>
          </a:xfrm>
          <a:prstGeom prst="rect">
            <a:avLst/>
          </a:prstGeom>
          <a:noFill/>
        </p:spPr>
        <p:txBody>
          <a:bodyPr wrap="square" lIns="91440" tIns="45720" rIns="91440" bIns="45720" anchor="ctr">
            <a:noAutofit/>
          </a:bodyPr>
          <a:lstStyle/>
          <a:p>
            <a:r>
              <a:rPr lang="en-US" altLang="zh-CN" b="1" dirty="0"/>
              <a:t>1999</a:t>
            </a:r>
            <a:r>
              <a:rPr lang="zh-CN" altLang="en-US" b="1" dirty="0"/>
              <a:t>年，使用一台不到</a:t>
            </a:r>
            <a:r>
              <a:rPr lang="en-US" altLang="zh-CN" b="1" dirty="0"/>
              <a:t>25</a:t>
            </a:r>
            <a:r>
              <a:rPr lang="zh-CN" altLang="en-US" b="1" dirty="0"/>
              <a:t>万美元的专用计算机，</a:t>
            </a:r>
            <a:r>
              <a:rPr lang="en-US" altLang="zh-CN" b="1" dirty="0">
                <a:solidFill>
                  <a:schemeClr val="accent1"/>
                </a:solidFill>
              </a:rPr>
              <a:t>22</a:t>
            </a:r>
            <a:r>
              <a:rPr lang="zh-CN" altLang="en-US" b="1" dirty="0">
                <a:solidFill>
                  <a:schemeClr val="accent1"/>
                </a:solidFill>
              </a:rPr>
              <a:t>小时</a:t>
            </a:r>
            <a:r>
              <a:rPr lang="zh-CN" altLang="en-US" b="1" dirty="0"/>
              <a:t>多一点的时间破译。</a:t>
            </a:r>
            <a:endParaRPr lang="en-US" altLang="zh-CN" b="1" dirty="0"/>
          </a:p>
        </p:txBody>
      </p:sp>
      <p:pic>
        <p:nvPicPr>
          <p:cNvPr id="7" name="图片 6">
            <a:extLst>
              <a:ext uri="{FF2B5EF4-FFF2-40B4-BE49-F238E27FC236}">
                <a16:creationId xmlns:a16="http://schemas.microsoft.com/office/drawing/2014/main" id="{A8CEED34-CCC2-0093-0F01-50A94894F545}"/>
              </a:ext>
            </a:extLst>
          </p:cNvPr>
          <p:cNvPicPr>
            <a:picLocks noChangeAspect="1"/>
          </p:cNvPicPr>
          <p:nvPr/>
        </p:nvPicPr>
        <p:blipFill>
          <a:blip r:embed="rId6"/>
          <a:stretch>
            <a:fillRect/>
          </a:stretch>
        </p:blipFill>
        <p:spPr>
          <a:xfrm>
            <a:off x="1698658" y="4095202"/>
            <a:ext cx="731583" cy="960203"/>
          </a:xfrm>
          <a:prstGeom prst="rect">
            <a:avLst/>
          </a:prstGeom>
        </p:spPr>
      </p:pic>
      <p:sp>
        <p:nvSpPr>
          <p:cNvPr id="12" name="矩形 11">
            <a:extLst>
              <a:ext uri="{FF2B5EF4-FFF2-40B4-BE49-F238E27FC236}">
                <a16:creationId xmlns:a16="http://schemas.microsoft.com/office/drawing/2014/main" id="{DD3FD6BA-BC17-3597-4573-EFAF226A79A1}"/>
              </a:ext>
            </a:extLst>
          </p:cNvPr>
          <p:cNvSpPr/>
          <p:nvPr/>
        </p:nvSpPr>
        <p:spPr>
          <a:xfrm>
            <a:off x="677333" y="5493173"/>
            <a:ext cx="11154231" cy="806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现在对于</a:t>
            </a:r>
            <a:r>
              <a:rPr lang="en-US" altLang="zh-CN" sz="2400" b="1" dirty="0"/>
              <a:t>56</a:t>
            </a:r>
            <a:r>
              <a:rPr lang="zh-CN" altLang="en-US" sz="2400" b="1" dirty="0"/>
              <a:t>比特的</a:t>
            </a:r>
            <a:r>
              <a:rPr lang="en-US" altLang="zh-CN" sz="2400" b="1" dirty="0"/>
              <a:t>DES</a:t>
            </a:r>
            <a:r>
              <a:rPr lang="zh-CN" altLang="en-US" sz="2400" b="1" dirty="0"/>
              <a:t>密钥的搜索已成常态，</a:t>
            </a:r>
            <a:r>
              <a:rPr lang="en-US" altLang="zh-CN" sz="2400" b="1" dirty="0"/>
              <a:t>56</a:t>
            </a:r>
            <a:r>
              <a:rPr lang="zh-CN" altLang="en-US" sz="2400" b="1" dirty="0"/>
              <a:t>比特</a:t>
            </a:r>
            <a:r>
              <a:rPr lang="en-US" altLang="zh-CN" sz="2400" b="1" dirty="0"/>
              <a:t>DES</a:t>
            </a:r>
            <a:r>
              <a:rPr lang="zh-CN" altLang="en-US" sz="2400" b="1" dirty="0"/>
              <a:t>已不再被认为是安全的。</a:t>
            </a:r>
          </a:p>
        </p:txBody>
      </p:sp>
    </p:spTree>
    <p:custDataLst>
      <p:tags r:id="rId1"/>
    </p:custDataLst>
    <p:extLst>
      <p:ext uri="{BB962C8B-B14F-4D97-AF65-F5344CB8AC3E}">
        <p14:creationId xmlns:p14="http://schemas.microsoft.com/office/powerpoint/2010/main" val="3001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 calcmode="lin" valueType="num">
                                      <p:cBhvr>
                                        <p:cTn id="20" dur="500" fill="hold"/>
                                        <p:tgtEl>
                                          <p:spTgt spid="41"/>
                                        </p:tgtEl>
                                        <p:attrNameLst>
                                          <p:attrName>style.rotation</p:attrName>
                                        </p:attrNameLst>
                                      </p:cBhvr>
                                      <p:tavLst>
                                        <p:tav tm="0">
                                          <p:val>
                                            <p:fltVal val="360"/>
                                          </p:val>
                                        </p:tav>
                                        <p:tav tm="100000">
                                          <p:val>
                                            <p:fltVal val="0"/>
                                          </p:val>
                                        </p:tav>
                                      </p:tavLst>
                                    </p:anim>
                                    <p:animEffect transition="in" filter="fade">
                                      <p:cBhvr>
                                        <p:cTn id="21" dur="500"/>
                                        <p:tgtEl>
                                          <p:spTgt spid="4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p:tgtEl>
                                          <p:spTgt spid="8"/>
                                        </p:tgtEl>
                                        <p:attrNameLst>
                                          <p:attrName>ppt_y</p:attrName>
                                        </p:attrNameLst>
                                      </p:cBhvr>
                                      <p:tavLst>
                                        <p:tav tm="0">
                                          <p:val>
                                            <p:strVal val="#ppt_y-#ppt_h*1.125000"/>
                                          </p:val>
                                        </p:tav>
                                        <p:tav tm="100000">
                                          <p:val>
                                            <p:strVal val="#ppt_y"/>
                                          </p:val>
                                        </p:tav>
                                      </p:tavLst>
                                    </p:anim>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0-#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p:tgtEl>
                                          <p:spTgt spid="20"/>
                                        </p:tgtEl>
                                        <p:attrNameLst>
                                          <p:attrName>ppt_x</p:attrName>
                                        </p:attrNameLst>
                                      </p:cBhvr>
                                      <p:tavLst>
                                        <p:tav tm="0">
                                          <p:val>
                                            <p:strVal val="#ppt_x-#ppt_w*1.125000"/>
                                          </p:val>
                                        </p:tav>
                                        <p:tav tm="100000">
                                          <p:val>
                                            <p:strVal val="#ppt_x"/>
                                          </p:val>
                                        </p:tav>
                                      </p:tavLst>
                                    </p:anim>
                                    <p:animEffect transition="in" filter="wipe(right)">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animBg="1"/>
      <p:bldP spid="40" grpId="0"/>
      <p:bldP spid="41" grpId="0" animBg="1"/>
      <p:bldP spid="9" grpId="0"/>
      <p:bldP spid="17"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2558888" y="1188116"/>
            <a:ext cx="7098583" cy="2606668"/>
            <a:chOff x="3156764" y="1188116"/>
            <a:chExt cx="7098583" cy="2606668"/>
          </a:xfrm>
        </p:grpSpPr>
        <p:sp>
          <p:nvSpPr>
            <p:cNvPr id="12" name="íşlïḍè"/>
            <p:cNvSpPr txBox="1"/>
            <p:nvPr/>
          </p:nvSpPr>
          <p:spPr>
            <a:xfrm>
              <a:off x="4563496" y="1188116"/>
              <a:ext cx="4287076" cy="419100"/>
            </a:xfrm>
            <a:prstGeom prst="rect">
              <a:avLst/>
            </a:prstGeom>
            <a:noFill/>
          </p:spPr>
          <p:txBody>
            <a:bodyPr wrap="square" lIns="91440" tIns="45720" rIns="91440" bIns="45720" anchor="ctr">
              <a:noAutofit/>
            </a:bodyPr>
            <a:lstStyle/>
            <a:p>
              <a:pPr algn="ctr"/>
              <a:r>
                <a:rPr lang="en-US" altLang="zh-CN" sz="2400" b="1" dirty="0"/>
                <a:t>7.1 </a:t>
              </a:r>
              <a:r>
                <a:rPr lang="zh-CN" altLang="en-US" sz="2400" b="1" dirty="0"/>
                <a:t>网络安全概述</a:t>
              </a:r>
              <a:endParaRPr lang="en-US" altLang="zh-CN" sz="2400" b="1" dirty="0"/>
            </a:p>
          </p:txBody>
        </p:sp>
        <p:grpSp>
          <p:nvGrpSpPr>
            <p:cNvPr id="6" name="组合 5"/>
            <p:cNvGrpSpPr/>
            <p:nvPr/>
          </p:nvGrpSpPr>
          <p:grpSpPr>
            <a:xfrm>
              <a:off x="3156764"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网络安全威胁</a:t>
                </a:r>
              </a:p>
            </p:txBody>
          </p:sp>
        </p:grpSp>
        <p:grpSp>
          <p:nvGrpSpPr>
            <p:cNvPr id="32" name="组合 31"/>
            <p:cNvGrpSpPr/>
            <p:nvPr/>
          </p:nvGrpSpPr>
          <p:grpSpPr>
            <a:xfrm>
              <a:off x="3156764" y="3199230"/>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网络安全服务</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三重</a:t>
              </a:r>
              <a:r>
                <a:rPr lang="en-US" altLang="zh-CN" sz="2000" b="1" dirty="0"/>
                <a:t>DES</a:t>
              </a:r>
              <a:endParaRPr lang="zh-CN" altLang="en-US" sz="2000" b="1" dirty="0"/>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732661"/>
          </a:xfrm>
          <a:prstGeom prst="rect">
            <a:avLst/>
          </a:prstGeom>
          <a:noFill/>
        </p:spPr>
        <p:txBody>
          <a:bodyPr wrap="square" lIns="91440" tIns="45720" rIns="91440" bIns="45720" anchor="ctr">
            <a:noAutofit/>
          </a:bodyPr>
          <a:lstStyle/>
          <a:p>
            <a:r>
              <a:rPr lang="zh-CN" altLang="en-US" b="1" dirty="0"/>
              <a:t>为了</a:t>
            </a:r>
            <a:r>
              <a:rPr lang="zh-CN" altLang="en-US" b="1" dirty="0">
                <a:solidFill>
                  <a:schemeClr val="accent1">
                    <a:lumMod val="75000"/>
                  </a:schemeClr>
                </a:solidFill>
              </a:rPr>
              <a:t>解决</a:t>
            </a:r>
            <a:r>
              <a:rPr lang="en-US" altLang="zh-CN" b="1" dirty="0">
                <a:solidFill>
                  <a:schemeClr val="accent1">
                    <a:lumMod val="75000"/>
                  </a:schemeClr>
                </a:solidFill>
              </a:rPr>
              <a:t>56</a:t>
            </a:r>
            <a:r>
              <a:rPr lang="zh-CN" altLang="en-US" b="1" dirty="0">
                <a:solidFill>
                  <a:schemeClr val="accent1">
                    <a:lumMod val="75000"/>
                  </a:schemeClr>
                </a:solidFill>
              </a:rPr>
              <a:t>比特</a:t>
            </a:r>
            <a:r>
              <a:rPr lang="en-US" altLang="zh-CN" b="1" dirty="0">
                <a:solidFill>
                  <a:schemeClr val="accent1">
                    <a:lumMod val="75000"/>
                  </a:schemeClr>
                </a:solidFill>
              </a:rPr>
              <a:t>DES</a:t>
            </a:r>
            <a:r>
              <a:rPr lang="zh-CN" altLang="en-US" b="1" dirty="0">
                <a:solidFill>
                  <a:schemeClr val="accent1">
                    <a:lumMod val="75000"/>
                  </a:schemeClr>
                </a:solidFill>
              </a:rPr>
              <a:t>密钥太短</a:t>
            </a:r>
            <a:r>
              <a:rPr lang="zh-CN" altLang="en-US" b="1" dirty="0"/>
              <a:t>的问题，学者们提出了</a:t>
            </a:r>
            <a:r>
              <a:rPr lang="zh-CN" altLang="en-US" b="1" dirty="0">
                <a:solidFill>
                  <a:schemeClr val="accent1">
                    <a:lumMod val="75000"/>
                  </a:schemeClr>
                </a:solidFill>
              </a:rPr>
              <a:t>三重</a:t>
            </a:r>
            <a:r>
              <a:rPr lang="en-US" altLang="zh-CN" b="1" dirty="0">
                <a:solidFill>
                  <a:schemeClr val="accent1">
                    <a:lumMod val="75000"/>
                  </a:schemeClr>
                </a:solidFill>
              </a:rPr>
              <a:t>DES</a:t>
            </a:r>
            <a:r>
              <a:rPr lang="zh-CN" altLang="en-US" b="1" dirty="0"/>
              <a:t>（</a:t>
            </a:r>
            <a:r>
              <a:rPr lang="en-US" altLang="zh-CN" b="1" dirty="0"/>
              <a:t>Triple DES</a:t>
            </a:r>
            <a:r>
              <a:rPr lang="zh-CN" altLang="en-US" b="1" dirty="0"/>
              <a:t>，</a:t>
            </a:r>
            <a:r>
              <a:rPr lang="en-US" altLang="zh-CN" b="1" dirty="0">
                <a:solidFill>
                  <a:schemeClr val="accent1">
                    <a:lumMod val="75000"/>
                  </a:schemeClr>
                </a:solidFill>
              </a:rPr>
              <a:t>3DES</a:t>
            </a:r>
            <a:r>
              <a:rPr lang="zh-CN" altLang="en-US" b="1" dirty="0"/>
              <a:t>）。</a:t>
            </a:r>
            <a:r>
              <a:rPr lang="en-US" altLang="zh-CN" b="1" dirty="0"/>
              <a:t>3DES</a:t>
            </a:r>
            <a:r>
              <a:rPr lang="zh-CN" altLang="en-US" b="1" dirty="0"/>
              <a:t>在</a:t>
            </a:r>
            <a:r>
              <a:rPr lang="en-US" altLang="zh-CN" b="1" dirty="0"/>
              <a:t>1985</a:t>
            </a:r>
            <a:r>
              <a:rPr lang="zh-CN" altLang="en-US" b="1" dirty="0"/>
              <a:t>年成为美国的一个商用加密标准</a:t>
            </a:r>
            <a:r>
              <a:rPr lang="en-US" altLang="zh-CN" b="1" dirty="0"/>
              <a:t>[RFC 2420]</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9716AC5F-0789-56F1-FA35-167CF15F2B59}"/>
              </a:ext>
            </a:extLst>
          </p:cNvPr>
          <p:cNvSpPr txBox="1"/>
          <p:nvPr/>
        </p:nvSpPr>
        <p:spPr>
          <a:xfrm>
            <a:off x="1266346" y="1942302"/>
            <a:ext cx="10620854" cy="448685"/>
          </a:xfrm>
          <a:prstGeom prst="rect">
            <a:avLst/>
          </a:prstGeom>
          <a:noFill/>
        </p:spPr>
        <p:txBody>
          <a:bodyPr wrap="square" lIns="91440" tIns="45720" rIns="91440" bIns="45720" anchor="ctr">
            <a:noAutofit/>
          </a:bodyPr>
          <a:lstStyle/>
          <a:p>
            <a:r>
              <a:rPr lang="en-US" altLang="zh-CN" b="1" dirty="0"/>
              <a:t>3DES</a:t>
            </a:r>
            <a:r>
              <a:rPr lang="zh-CN" altLang="en-US" b="1" dirty="0">
                <a:solidFill>
                  <a:schemeClr val="accent1">
                    <a:lumMod val="75000"/>
                  </a:schemeClr>
                </a:solidFill>
              </a:rPr>
              <a:t>使用</a:t>
            </a:r>
            <a:r>
              <a:rPr lang="en-US" altLang="zh-CN" b="1" dirty="0">
                <a:solidFill>
                  <a:schemeClr val="accent1">
                    <a:lumMod val="75000"/>
                  </a:schemeClr>
                </a:solidFill>
              </a:rPr>
              <a:t>3</a:t>
            </a:r>
            <a:r>
              <a:rPr lang="zh-CN" altLang="en-US" b="1" dirty="0">
                <a:solidFill>
                  <a:schemeClr val="accent1">
                    <a:lumMod val="75000"/>
                  </a:schemeClr>
                </a:solidFill>
              </a:rPr>
              <a:t>个密钥执行三次</a:t>
            </a:r>
            <a:r>
              <a:rPr lang="en-US" altLang="zh-CN" b="1" dirty="0">
                <a:solidFill>
                  <a:schemeClr val="accent1">
                    <a:lumMod val="75000"/>
                  </a:schemeClr>
                </a:solidFill>
              </a:rPr>
              <a:t>DES</a:t>
            </a:r>
            <a:r>
              <a:rPr lang="zh-CN" altLang="en-US" b="1" dirty="0">
                <a:solidFill>
                  <a:schemeClr val="accent1">
                    <a:lumMod val="75000"/>
                  </a:schemeClr>
                </a:solidFill>
              </a:rPr>
              <a:t>算法</a:t>
            </a:r>
            <a:r>
              <a:rPr lang="zh-CN" altLang="en-US" b="1" dirty="0"/>
              <a:t>。</a:t>
            </a:r>
            <a:endParaRPr lang="en-US" altLang="zh-CN" b="1" dirty="0"/>
          </a:p>
        </p:txBody>
      </p:sp>
      <p:sp>
        <p:nvSpPr>
          <p:cNvPr id="14" name="矩形 13">
            <a:extLst>
              <a:ext uri="{FF2B5EF4-FFF2-40B4-BE49-F238E27FC236}">
                <a16:creationId xmlns:a16="http://schemas.microsoft.com/office/drawing/2014/main" id="{5DC1FCBD-F508-80D2-F2BC-65CECE59CE72}"/>
              </a:ext>
            </a:extLst>
          </p:cNvPr>
          <p:cNvSpPr/>
          <p:nvPr/>
        </p:nvSpPr>
        <p:spPr>
          <a:xfrm>
            <a:off x="1009370" y="204101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41250F5-9D6C-F49C-BA70-DA06511EA867}"/>
              </a:ext>
            </a:extLst>
          </p:cNvPr>
          <p:cNvGrpSpPr/>
          <p:nvPr/>
        </p:nvGrpSpPr>
        <p:grpSpPr>
          <a:xfrm>
            <a:off x="2296130" y="2915013"/>
            <a:ext cx="7599740" cy="1527111"/>
            <a:chOff x="2296130" y="2915013"/>
            <a:chExt cx="7599740" cy="1527111"/>
          </a:xfrm>
        </p:grpSpPr>
        <p:sp>
          <p:nvSpPr>
            <p:cNvPr id="20" name="文本框 19">
              <a:extLst>
                <a:ext uri="{FF2B5EF4-FFF2-40B4-BE49-F238E27FC236}">
                  <a16:creationId xmlns:a16="http://schemas.microsoft.com/office/drawing/2014/main" id="{1B4D0F6A-B134-23D6-D218-71217F435333}"/>
                </a:ext>
              </a:extLst>
            </p:cNvPr>
            <p:cNvSpPr txBox="1"/>
            <p:nvPr/>
          </p:nvSpPr>
          <p:spPr>
            <a:xfrm>
              <a:off x="2296130"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p>
          </p:txBody>
        </p:sp>
        <p:sp>
          <p:nvSpPr>
            <p:cNvPr id="37" name="矩形 36">
              <a:extLst>
                <a:ext uri="{FF2B5EF4-FFF2-40B4-BE49-F238E27FC236}">
                  <a16:creationId xmlns:a16="http://schemas.microsoft.com/office/drawing/2014/main" id="{78DFCC28-34FD-8190-4E4C-8D6217797013}"/>
                </a:ext>
              </a:extLst>
            </p:cNvPr>
            <p:cNvSpPr/>
            <p:nvPr/>
          </p:nvSpPr>
          <p:spPr>
            <a:xfrm>
              <a:off x="3652885" y="3734243"/>
              <a:ext cx="1270932" cy="7078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加密</a:t>
              </a:r>
            </a:p>
          </p:txBody>
        </p:sp>
        <p:sp>
          <p:nvSpPr>
            <p:cNvPr id="38" name="文本框 37">
              <a:extLst>
                <a:ext uri="{FF2B5EF4-FFF2-40B4-BE49-F238E27FC236}">
                  <a16:creationId xmlns:a16="http://schemas.microsoft.com/office/drawing/2014/main" id="{34B6BE18-1B25-FA41-CD11-B4DDA783877E}"/>
                </a:ext>
              </a:extLst>
            </p:cNvPr>
            <p:cNvSpPr txBox="1"/>
            <p:nvPr/>
          </p:nvSpPr>
          <p:spPr>
            <a:xfrm>
              <a:off x="376560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K1</a:t>
              </a:r>
              <a:endParaRPr lang="zh-CN" altLang="en-US" b="1" dirty="0">
                <a:latin typeface="Arial Narrow" panose="020B0606020202030204" pitchFamily="34" charset="0"/>
              </a:endParaRPr>
            </a:p>
          </p:txBody>
        </p:sp>
        <p:cxnSp>
          <p:nvCxnSpPr>
            <p:cNvPr id="39" name="直接箭头连接符 38">
              <a:extLst>
                <a:ext uri="{FF2B5EF4-FFF2-40B4-BE49-F238E27FC236}">
                  <a16:creationId xmlns:a16="http://schemas.microsoft.com/office/drawing/2014/main" id="{FCC2492A-C601-6537-284E-FE4C8563E3EA}"/>
                </a:ext>
              </a:extLst>
            </p:cNvPr>
            <p:cNvCxnSpPr>
              <a:stCxn id="38" idx="2"/>
              <a:endCxn id="37" idx="0"/>
            </p:cNvCxnSpPr>
            <p:nvPr/>
          </p:nvCxnSpPr>
          <p:spPr>
            <a:xfrm>
              <a:off x="428835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1C759693-D322-4AE0-50F9-1ECAD3E08CC4}"/>
                </a:ext>
              </a:extLst>
            </p:cNvPr>
            <p:cNvSpPr/>
            <p:nvPr/>
          </p:nvSpPr>
          <p:spPr>
            <a:xfrm>
              <a:off x="5460535" y="3734243"/>
              <a:ext cx="1270932" cy="70788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解密</a:t>
              </a:r>
            </a:p>
          </p:txBody>
        </p:sp>
        <p:sp>
          <p:nvSpPr>
            <p:cNvPr id="35" name="文本框 34">
              <a:extLst>
                <a:ext uri="{FF2B5EF4-FFF2-40B4-BE49-F238E27FC236}">
                  <a16:creationId xmlns:a16="http://schemas.microsoft.com/office/drawing/2014/main" id="{22CF8B3D-1004-41A7-F117-D0C463961E6D}"/>
                </a:ext>
              </a:extLst>
            </p:cNvPr>
            <p:cNvSpPr txBox="1"/>
            <p:nvPr/>
          </p:nvSpPr>
          <p:spPr>
            <a:xfrm>
              <a:off x="557325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K2</a:t>
              </a:r>
              <a:endParaRPr lang="zh-CN" altLang="en-US" b="1" dirty="0">
                <a:latin typeface="Arial Narrow" panose="020B0606020202030204" pitchFamily="34" charset="0"/>
              </a:endParaRPr>
            </a:p>
          </p:txBody>
        </p:sp>
        <p:cxnSp>
          <p:nvCxnSpPr>
            <p:cNvPr id="36" name="直接箭头连接符 35">
              <a:extLst>
                <a:ext uri="{FF2B5EF4-FFF2-40B4-BE49-F238E27FC236}">
                  <a16:creationId xmlns:a16="http://schemas.microsoft.com/office/drawing/2014/main" id="{1EE42F28-5F58-EC76-F677-23A594C03369}"/>
                </a:ext>
              </a:extLst>
            </p:cNvPr>
            <p:cNvCxnSpPr>
              <a:stCxn id="35" idx="2"/>
              <a:endCxn id="34" idx="0"/>
            </p:cNvCxnSpPr>
            <p:nvPr/>
          </p:nvCxnSpPr>
          <p:spPr>
            <a:xfrm>
              <a:off x="609600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30C7580-803A-D0C6-4134-8C36F36B4882}"/>
                </a:ext>
              </a:extLst>
            </p:cNvPr>
            <p:cNvSpPr/>
            <p:nvPr/>
          </p:nvSpPr>
          <p:spPr>
            <a:xfrm>
              <a:off x="7268184" y="3734243"/>
              <a:ext cx="1270932" cy="7078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加密</a:t>
              </a:r>
            </a:p>
          </p:txBody>
        </p:sp>
        <p:sp>
          <p:nvSpPr>
            <p:cNvPr id="32" name="文本框 31">
              <a:extLst>
                <a:ext uri="{FF2B5EF4-FFF2-40B4-BE49-F238E27FC236}">
                  <a16:creationId xmlns:a16="http://schemas.microsoft.com/office/drawing/2014/main" id="{61000F2B-4239-2DAA-3CB5-B6E00689656F}"/>
                </a:ext>
              </a:extLst>
            </p:cNvPr>
            <p:cNvSpPr txBox="1"/>
            <p:nvPr/>
          </p:nvSpPr>
          <p:spPr>
            <a:xfrm>
              <a:off x="7380907"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K3</a:t>
              </a:r>
              <a:endParaRPr lang="zh-CN" altLang="en-US" b="1" dirty="0">
                <a:latin typeface="Arial Narrow" panose="020B0606020202030204" pitchFamily="34" charset="0"/>
              </a:endParaRPr>
            </a:p>
          </p:txBody>
        </p:sp>
        <p:cxnSp>
          <p:nvCxnSpPr>
            <p:cNvPr id="33" name="直接箭头连接符 32">
              <a:extLst>
                <a:ext uri="{FF2B5EF4-FFF2-40B4-BE49-F238E27FC236}">
                  <a16:creationId xmlns:a16="http://schemas.microsoft.com/office/drawing/2014/main" id="{03B3F053-6225-E821-A7D2-0870A4545E85}"/>
                </a:ext>
              </a:extLst>
            </p:cNvPr>
            <p:cNvCxnSpPr>
              <a:stCxn id="32" idx="2"/>
              <a:endCxn id="31" idx="0"/>
            </p:cNvCxnSpPr>
            <p:nvPr/>
          </p:nvCxnSpPr>
          <p:spPr>
            <a:xfrm>
              <a:off x="7903650"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736CF93-28CF-44C9-B83C-F869E407C64F}"/>
                </a:ext>
              </a:extLst>
            </p:cNvPr>
            <p:cNvSpPr txBox="1"/>
            <p:nvPr/>
          </p:nvSpPr>
          <p:spPr>
            <a:xfrm>
              <a:off x="9075833"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p>
          </p:txBody>
        </p:sp>
        <p:cxnSp>
          <p:nvCxnSpPr>
            <p:cNvPr id="27" name="直接箭头连接符 26">
              <a:extLst>
                <a:ext uri="{FF2B5EF4-FFF2-40B4-BE49-F238E27FC236}">
                  <a16:creationId xmlns:a16="http://schemas.microsoft.com/office/drawing/2014/main" id="{DFB8E209-7C39-FD59-DBAB-C9B008B77A81}"/>
                </a:ext>
              </a:extLst>
            </p:cNvPr>
            <p:cNvCxnSpPr>
              <a:cxnSpLocks/>
              <a:stCxn id="20" idx="3"/>
              <a:endCxn id="37" idx="1"/>
            </p:cNvCxnSpPr>
            <p:nvPr/>
          </p:nvCxnSpPr>
          <p:spPr>
            <a:xfrm>
              <a:off x="3116167" y="4088183"/>
              <a:ext cx="5367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BAA632C-AC98-584F-2EAB-6448228BC06A}"/>
                </a:ext>
              </a:extLst>
            </p:cNvPr>
            <p:cNvCxnSpPr>
              <a:cxnSpLocks/>
              <a:stCxn id="37" idx="3"/>
              <a:endCxn id="34" idx="1"/>
            </p:cNvCxnSpPr>
            <p:nvPr/>
          </p:nvCxnSpPr>
          <p:spPr>
            <a:xfrm>
              <a:off x="4923817" y="4088184"/>
              <a:ext cx="53671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A6093EC-CEAF-2B95-55AE-9DBC3EE55481}"/>
                </a:ext>
              </a:extLst>
            </p:cNvPr>
            <p:cNvCxnSpPr>
              <a:cxnSpLocks/>
              <a:stCxn id="34" idx="3"/>
              <a:endCxn id="31" idx="1"/>
            </p:cNvCxnSpPr>
            <p:nvPr/>
          </p:nvCxnSpPr>
          <p:spPr>
            <a:xfrm>
              <a:off x="6731467" y="4088184"/>
              <a:ext cx="5367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B0FDC46-A642-94E2-F96F-148880F09653}"/>
                </a:ext>
              </a:extLst>
            </p:cNvPr>
            <p:cNvCxnSpPr>
              <a:cxnSpLocks/>
              <a:stCxn id="31" idx="3"/>
              <a:endCxn id="26" idx="1"/>
            </p:cNvCxnSpPr>
            <p:nvPr/>
          </p:nvCxnSpPr>
          <p:spPr>
            <a:xfrm flipV="1">
              <a:off x="8539116" y="4088183"/>
              <a:ext cx="53671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07A09C5-262E-A1B4-39D0-3AF42AA9D224}"/>
              </a:ext>
            </a:extLst>
          </p:cNvPr>
          <p:cNvGrpSpPr/>
          <p:nvPr/>
        </p:nvGrpSpPr>
        <p:grpSpPr>
          <a:xfrm>
            <a:off x="3384526" y="2452601"/>
            <a:ext cx="5371316" cy="2191165"/>
            <a:chOff x="3384526" y="2452601"/>
            <a:chExt cx="5371316" cy="2191165"/>
          </a:xfrm>
        </p:grpSpPr>
        <p:sp>
          <p:nvSpPr>
            <p:cNvPr id="18" name="矩形 17">
              <a:extLst>
                <a:ext uri="{FF2B5EF4-FFF2-40B4-BE49-F238E27FC236}">
                  <a16:creationId xmlns:a16="http://schemas.microsoft.com/office/drawing/2014/main" id="{7A97DDEA-3D89-4F42-205A-2B3D9E5C505C}"/>
                </a:ext>
              </a:extLst>
            </p:cNvPr>
            <p:cNvSpPr/>
            <p:nvPr/>
          </p:nvSpPr>
          <p:spPr>
            <a:xfrm>
              <a:off x="3384526" y="2831751"/>
              <a:ext cx="5371316" cy="18120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19" name="文本框 18">
              <a:extLst>
                <a:ext uri="{FF2B5EF4-FFF2-40B4-BE49-F238E27FC236}">
                  <a16:creationId xmlns:a16="http://schemas.microsoft.com/office/drawing/2014/main" id="{0C1A1032-15B9-A770-4E1E-75332A4CD3D5}"/>
                </a:ext>
              </a:extLst>
            </p:cNvPr>
            <p:cNvSpPr txBox="1"/>
            <p:nvPr/>
          </p:nvSpPr>
          <p:spPr>
            <a:xfrm>
              <a:off x="4833412" y="2452601"/>
              <a:ext cx="2473543" cy="369332"/>
            </a:xfrm>
            <a:prstGeom prst="rect">
              <a:avLst/>
            </a:prstGeom>
            <a:noFill/>
          </p:spPr>
          <p:txBody>
            <a:bodyPr wrap="square" rtlCol="0">
              <a:spAutoFit/>
            </a:bodyPr>
            <a:lstStyle/>
            <a:p>
              <a:pPr algn="ctr"/>
              <a:r>
                <a:rPr lang="zh-CN" altLang="en-US" b="1" dirty="0">
                  <a:latin typeface="Arial Narrow" panose="020B0606020202030204" pitchFamily="34" charset="0"/>
                </a:rPr>
                <a:t>加密</a:t>
              </a:r>
            </a:p>
          </p:txBody>
        </p:sp>
      </p:grpSp>
      <p:sp>
        <p:nvSpPr>
          <p:cNvPr id="8" name="对话气泡: 圆角矩形 7">
            <a:extLst>
              <a:ext uri="{FF2B5EF4-FFF2-40B4-BE49-F238E27FC236}">
                <a16:creationId xmlns:a16="http://schemas.microsoft.com/office/drawing/2014/main" id="{9C296942-5D6E-686C-8F1C-54B6BB5E2585}"/>
              </a:ext>
            </a:extLst>
          </p:cNvPr>
          <p:cNvSpPr/>
          <p:nvPr/>
        </p:nvSpPr>
        <p:spPr>
          <a:xfrm>
            <a:off x="2296130" y="4968422"/>
            <a:ext cx="9293043" cy="1128703"/>
          </a:xfrm>
          <a:prstGeom prst="wedgeRoundRectCallout">
            <a:avLst>
              <a:gd name="adj1" fmla="val -14649"/>
              <a:gd name="adj2" fmla="val -9227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altLang="zh-CN" sz="2000" b="1" dirty="0"/>
              <a:t>         3DES</a:t>
            </a:r>
            <a:r>
              <a:rPr lang="zh-CN" altLang="en-US" sz="2000" b="1" dirty="0"/>
              <a:t>仍使用原有的</a:t>
            </a:r>
            <a:r>
              <a:rPr lang="en-US" altLang="zh-CN" sz="2000" b="1" dirty="0"/>
              <a:t>DES</a:t>
            </a:r>
            <a:r>
              <a:rPr lang="zh-CN" altLang="en-US" sz="2000" b="1" dirty="0"/>
              <a:t>算法，当三个密钥</a:t>
            </a:r>
            <a:r>
              <a:rPr lang="en-US" altLang="zh-CN" sz="2000" b="1" dirty="0"/>
              <a:t>K1</a:t>
            </a:r>
            <a:r>
              <a:rPr lang="zh-CN" altLang="en-US" sz="2000" b="1" dirty="0"/>
              <a:t>、</a:t>
            </a:r>
            <a:r>
              <a:rPr lang="en-US" altLang="zh-CN" sz="2000" b="1" dirty="0"/>
              <a:t>K2</a:t>
            </a:r>
            <a:r>
              <a:rPr lang="zh-CN" altLang="en-US" sz="2000" b="1" dirty="0"/>
              <a:t>和</a:t>
            </a:r>
            <a:r>
              <a:rPr lang="en-US" altLang="zh-CN" sz="2000" b="1" dirty="0"/>
              <a:t>K3</a:t>
            </a:r>
            <a:r>
              <a:rPr lang="zh-CN" altLang="en-US" sz="2000" b="1" dirty="0"/>
              <a:t>都相同时，等效于</a:t>
            </a:r>
            <a:r>
              <a:rPr lang="en-US" altLang="zh-CN" sz="2000" b="1" dirty="0"/>
              <a:t>DES</a:t>
            </a:r>
            <a:r>
              <a:rPr lang="zh-CN" altLang="en-US" sz="2000" b="1" dirty="0"/>
              <a:t>。这样有利于将</a:t>
            </a:r>
            <a:r>
              <a:rPr lang="en-US" altLang="zh-CN" sz="2000" b="1" dirty="0"/>
              <a:t>DES</a:t>
            </a:r>
            <a:r>
              <a:rPr lang="zh-CN" altLang="en-US" sz="2000" b="1" dirty="0"/>
              <a:t>逐步推广为</a:t>
            </a:r>
            <a:r>
              <a:rPr lang="en-US" altLang="zh-CN" sz="2000" b="1" dirty="0"/>
              <a:t>3DES</a:t>
            </a:r>
            <a:r>
              <a:rPr lang="zh-CN" altLang="en-US" sz="2000" b="1" dirty="0"/>
              <a:t>。</a:t>
            </a:r>
          </a:p>
        </p:txBody>
      </p:sp>
    </p:spTree>
    <p:custDataLst>
      <p:tags r:id="rId1"/>
    </p:custDataLst>
    <p:extLst>
      <p:ext uri="{BB962C8B-B14F-4D97-AF65-F5344CB8AC3E}">
        <p14:creationId xmlns:p14="http://schemas.microsoft.com/office/powerpoint/2010/main" val="145219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 calcmode="lin" valueType="num">
                                      <p:cBhvr>
                                        <p:cTn id="26" dur="500" fill="hold"/>
                                        <p:tgtEl>
                                          <p:spTgt spid="14"/>
                                        </p:tgtEl>
                                        <p:attrNameLst>
                                          <p:attrName>style.rotation</p:attrName>
                                        </p:attrNameLst>
                                      </p:cBhvr>
                                      <p:tavLst>
                                        <p:tav tm="0">
                                          <p:val>
                                            <p:fltVal val="360"/>
                                          </p:val>
                                        </p:tav>
                                        <p:tav tm="100000">
                                          <p:val>
                                            <p:fltVal val="0"/>
                                          </p:val>
                                        </p:tav>
                                      </p:tavLst>
                                    </p:anim>
                                    <p:animEffect transition="in" filter="fade">
                                      <p:cBhvr>
                                        <p:cTn id="27" dur="500"/>
                                        <p:tgtEl>
                                          <p:spTgt spid="1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2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12" grpId="0"/>
      <p:bldP spid="14"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三重</a:t>
              </a:r>
              <a:r>
                <a:rPr lang="en-US" altLang="zh-CN" sz="2000" b="1" dirty="0"/>
                <a:t>DES</a:t>
              </a:r>
              <a:endParaRPr lang="zh-CN" altLang="en-US" sz="2000" b="1" dirty="0"/>
            </a:p>
          </p:txBody>
        </p:sp>
      </p:grpSp>
      <p:sp>
        <p:nvSpPr>
          <p:cNvPr id="12" name="íşlïḍè">
            <a:extLst>
              <a:ext uri="{FF2B5EF4-FFF2-40B4-BE49-F238E27FC236}">
                <a16:creationId xmlns:a16="http://schemas.microsoft.com/office/drawing/2014/main" id="{9716AC5F-0789-56F1-FA35-167CF15F2B59}"/>
              </a:ext>
            </a:extLst>
          </p:cNvPr>
          <p:cNvSpPr txBox="1"/>
          <p:nvPr/>
        </p:nvSpPr>
        <p:spPr>
          <a:xfrm>
            <a:off x="1266346" y="1204012"/>
            <a:ext cx="10620854" cy="448685"/>
          </a:xfrm>
          <a:prstGeom prst="rect">
            <a:avLst/>
          </a:prstGeom>
          <a:noFill/>
        </p:spPr>
        <p:txBody>
          <a:bodyPr wrap="square" lIns="91440" tIns="45720" rIns="91440" bIns="45720" anchor="ctr">
            <a:noAutofit/>
          </a:bodyPr>
          <a:lstStyle/>
          <a:p>
            <a:r>
              <a:rPr lang="en-US" altLang="zh-CN" b="1" dirty="0"/>
              <a:t>3DES</a:t>
            </a:r>
            <a:r>
              <a:rPr lang="zh-CN" altLang="en-US" b="1" dirty="0">
                <a:solidFill>
                  <a:schemeClr val="accent1">
                    <a:lumMod val="75000"/>
                  </a:schemeClr>
                </a:solidFill>
              </a:rPr>
              <a:t>使用</a:t>
            </a:r>
            <a:r>
              <a:rPr lang="en-US" altLang="zh-CN" b="1" dirty="0">
                <a:solidFill>
                  <a:schemeClr val="accent1">
                    <a:lumMod val="75000"/>
                  </a:schemeClr>
                </a:solidFill>
              </a:rPr>
              <a:t>3</a:t>
            </a:r>
            <a:r>
              <a:rPr lang="zh-CN" altLang="en-US" b="1" dirty="0">
                <a:solidFill>
                  <a:schemeClr val="accent1">
                    <a:lumMod val="75000"/>
                  </a:schemeClr>
                </a:solidFill>
              </a:rPr>
              <a:t>个密钥执行三次</a:t>
            </a:r>
            <a:r>
              <a:rPr lang="en-US" altLang="zh-CN" b="1" dirty="0">
                <a:solidFill>
                  <a:schemeClr val="accent1">
                    <a:lumMod val="75000"/>
                  </a:schemeClr>
                </a:solidFill>
              </a:rPr>
              <a:t>DES</a:t>
            </a:r>
            <a:r>
              <a:rPr lang="zh-CN" altLang="en-US" b="1" dirty="0">
                <a:solidFill>
                  <a:schemeClr val="accent1">
                    <a:lumMod val="75000"/>
                  </a:schemeClr>
                </a:solidFill>
              </a:rPr>
              <a:t>算法</a:t>
            </a:r>
            <a:r>
              <a:rPr lang="zh-CN" altLang="en-US" b="1" dirty="0"/>
              <a:t>。</a:t>
            </a:r>
            <a:endParaRPr lang="en-US" altLang="zh-CN" b="1" dirty="0"/>
          </a:p>
        </p:txBody>
      </p:sp>
      <p:sp>
        <p:nvSpPr>
          <p:cNvPr id="14" name="矩形 13">
            <a:extLst>
              <a:ext uri="{FF2B5EF4-FFF2-40B4-BE49-F238E27FC236}">
                <a16:creationId xmlns:a16="http://schemas.microsoft.com/office/drawing/2014/main" id="{5DC1FCBD-F508-80D2-F2BC-65CECE59CE72}"/>
              </a:ext>
            </a:extLst>
          </p:cNvPr>
          <p:cNvSpPr/>
          <p:nvPr/>
        </p:nvSpPr>
        <p:spPr>
          <a:xfrm>
            <a:off x="1009370" y="130272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41250F5-9D6C-F49C-BA70-DA06511EA867}"/>
              </a:ext>
            </a:extLst>
          </p:cNvPr>
          <p:cNvGrpSpPr/>
          <p:nvPr/>
        </p:nvGrpSpPr>
        <p:grpSpPr>
          <a:xfrm>
            <a:off x="2296130" y="2020937"/>
            <a:ext cx="7599740" cy="1527111"/>
            <a:chOff x="2296130" y="2915013"/>
            <a:chExt cx="7599740" cy="1527111"/>
          </a:xfrm>
        </p:grpSpPr>
        <p:sp>
          <p:nvSpPr>
            <p:cNvPr id="20" name="文本框 19">
              <a:extLst>
                <a:ext uri="{FF2B5EF4-FFF2-40B4-BE49-F238E27FC236}">
                  <a16:creationId xmlns:a16="http://schemas.microsoft.com/office/drawing/2014/main" id="{1B4D0F6A-B134-23D6-D218-71217F435333}"/>
                </a:ext>
              </a:extLst>
            </p:cNvPr>
            <p:cNvSpPr txBox="1"/>
            <p:nvPr/>
          </p:nvSpPr>
          <p:spPr>
            <a:xfrm>
              <a:off x="2296130"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p>
          </p:txBody>
        </p:sp>
        <p:sp>
          <p:nvSpPr>
            <p:cNvPr id="37" name="矩形 36">
              <a:extLst>
                <a:ext uri="{FF2B5EF4-FFF2-40B4-BE49-F238E27FC236}">
                  <a16:creationId xmlns:a16="http://schemas.microsoft.com/office/drawing/2014/main" id="{78DFCC28-34FD-8190-4E4C-8D6217797013}"/>
                </a:ext>
              </a:extLst>
            </p:cNvPr>
            <p:cNvSpPr/>
            <p:nvPr/>
          </p:nvSpPr>
          <p:spPr>
            <a:xfrm>
              <a:off x="3652885" y="3734243"/>
              <a:ext cx="1270932" cy="7078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加密</a:t>
              </a:r>
            </a:p>
          </p:txBody>
        </p:sp>
        <p:sp>
          <p:nvSpPr>
            <p:cNvPr id="38" name="文本框 37">
              <a:extLst>
                <a:ext uri="{FF2B5EF4-FFF2-40B4-BE49-F238E27FC236}">
                  <a16:creationId xmlns:a16="http://schemas.microsoft.com/office/drawing/2014/main" id="{34B6BE18-1B25-FA41-CD11-B4DDA783877E}"/>
                </a:ext>
              </a:extLst>
            </p:cNvPr>
            <p:cNvSpPr txBox="1"/>
            <p:nvPr/>
          </p:nvSpPr>
          <p:spPr>
            <a:xfrm>
              <a:off x="376560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K1</a:t>
              </a:r>
              <a:endParaRPr lang="zh-CN" altLang="en-US" b="1" dirty="0">
                <a:latin typeface="Arial Narrow" panose="020B0606020202030204" pitchFamily="34" charset="0"/>
              </a:endParaRPr>
            </a:p>
          </p:txBody>
        </p:sp>
        <p:cxnSp>
          <p:nvCxnSpPr>
            <p:cNvPr id="39" name="直接箭头连接符 38">
              <a:extLst>
                <a:ext uri="{FF2B5EF4-FFF2-40B4-BE49-F238E27FC236}">
                  <a16:creationId xmlns:a16="http://schemas.microsoft.com/office/drawing/2014/main" id="{FCC2492A-C601-6537-284E-FE4C8563E3EA}"/>
                </a:ext>
              </a:extLst>
            </p:cNvPr>
            <p:cNvCxnSpPr>
              <a:stCxn id="38" idx="2"/>
              <a:endCxn id="37" idx="0"/>
            </p:cNvCxnSpPr>
            <p:nvPr/>
          </p:nvCxnSpPr>
          <p:spPr>
            <a:xfrm>
              <a:off x="428835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1C759693-D322-4AE0-50F9-1ECAD3E08CC4}"/>
                </a:ext>
              </a:extLst>
            </p:cNvPr>
            <p:cNvSpPr/>
            <p:nvPr/>
          </p:nvSpPr>
          <p:spPr>
            <a:xfrm>
              <a:off x="5460535" y="3734243"/>
              <a:ext cx="1270932" cy="70788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解密</a:t>
              </a:r>
            </a:p>
          </p:txBody>
        </p:sp>
        <p:sp>
          <p:nvSpPr>
            <p:cNvPr id="35" name="文本框 34">
              <a:extLst>
                <a:ext uri="{FF2B5EF4-FFF2-40B4-BE49-F238E27FC236}">
                  <a16:creationId xmlns:a16="http://schemas.microsoft.com/office/drawing/2014/main" id="{22CF8B3D-1004-41A7-F117-D0C463961E6D}"/>
                </a:ext>
              </a:extLst>
            </p:cNvPr>
            <p:cNvSpPr txBox="1"/>
            <p:nvPr/>
          </p:nvSpPr>
          <p:spPr>
            <a:xfrm>
              <a:off x="557325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K2</a:t>
              </a:r>
              <a:endParaRPr lang="zh-CN" altLang="en-US" b="1" dirty="0">
                <a:latin typeface="Arial Narrow" panose="020B0606020202030204" pitchFamily="34" charset="0"/>
              </a:endParaRPr>
            </a:p>
          </p:txBody>
        </p:sp>
        <p:cxnSp>
          <p:nvCxnSpPr>
            <p:cNvPr id="36" name="直接箭头连接符 35">
              <a:extLst>
                <a:ext uri="{FF2B5EF4-FFF2-40B4-BE49-F238E27FC236}">
                  <a16:creationId xmlns:a16="http://schemas.microsoft.com/office/drawing/2014/main" id="{1EE42F28-5F58-EC76-F677-23A594C03369}"/>
                </a:ext>
              </a:extLst>
            </p:cNvPr>
            <p:cNvCxnSpPr>
              <a:stCxn id="35" idx="2"/>
              <a:endCxn id="34" idx="0"/>
            </p:cNvCxnSpPr>
            <p:nvPr/>
          </p:nvCxnSpPr>
          <p:spPr>
            <a:xfrm>
              <a:off x="609600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30C7580-803A-D0C6-4134-8C36F36B4882}"/>
                </a:ext>
              </a:extLst>
            </p:cNvPr>
            <p:cNvSpPr/>
            <p:nvPr/>
          </p:nvSpPr>
          <p:spPr>
            <a:xfrm>
              <a:off x="7268184" y="3734243"/>
              <a:ext cx="1270932" cy="7078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加密</a:t>
              </a:r>
            </a:p>
          </p:txBody>
        </p:sp>
        <p:sp>
          <p:nvSpPr>
            <p:cNvPr id="32" name="文本框 31">
              <a:extLst>
                <a:ext uri="{FF2B5EF4-FFF2-40B4-BE49-F238E27FC236}">
                  <a16:creationId xmlns:a16="http://schemas.microsoft.com/office/drawing/2014/main" id="{61000F2B-4239-2DAA-3CB5-B6E00689656F}"/>
                </a:ext>
              </a:extLst>
            </p:cNvPr>
            <p:cNvSpPr txBox="1"/>
            <p:nvPr/>
          </p:nvSpPr>
          <p:spPr>
            <a:xfrm>
              <a:off x="7380907"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K3</a:t>
              </a:r>
              <a:endParaRPr lang="zh-CN" altLang="en-US" b="1" dirty="0">
                <a:latin typeface="Arial Narrow" panose="020B0606020202030204" pitchFamily="34" charset="0"/>
              </a:endParaRPr>
            </a:p>
          </p:txBody>
        </p:sp>
        <p:cxnSp>
          <p:nvCxnSpPr>
            <p:cNvPr id="33" name="直接箭头连接符 32">
              <a:extLst>
                <a:ext uri="{FF2B5EF4-FFF2-40B4-BE49-F238E27FC236}">
                  <a16:creationId xmlns:a16="http://schemas.microsoft.com/office/drawing/2014/main" id="{03B3F053-6225-E821-A7D2-0870A4545E85}"/>
                </a:ext>
              </a:extLst>
            </p:cNvPr>
            <p:cNvCxnSpPr>
              <a:stCxn id="32" idx="2"/>
              <a:endCxn id="31" idx="0"/>
            </p:cNvCxnSpPr>
            <p:nvPr/>
          </p:nvCxnSpPr>
          <p:spPr>
            <a:xfrm>
              <a:off x="7903650"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736CF93-28CF-44C9-B83C-F869E407C64F}"/>
                </a:ext>
              </a:extLst>
            </p:cNvPr>
            <p:cNvSpPr txBox="1"/>
            <p:nvPr/>
          </p:nvSpPr>
          <p:spPr>
            <a:xfrm>
              <a:off x="9075833"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p>
          </p:txBody>
        </p:sp>
        <p:cxnSp>
          <p:nvCxnSpPr>
            <p:cNvPr id="27" name="直接箭头连接符 26">
              <a:extLst>
                <a:ext uri="{FF2B5EF4-FFF2-40B4-BE49-F238E27FC236}">
                  <a16:creationId xmlns:a16="http://schemas.microsoft.com/office/drawing/2014/main" id="{DFB8E209-7C39-FD59-DBAB-C9B008B77A81}"/>
                </a:ext>
              </a:extLst>
            </p:cNvPr>
            <p:cNvCxnSpPr>
              <a:cxnSpLocks/>
              <a:stCxn id="20" idx="3"/>
              <a:endCxn id="37" idx="1"/>
            </p:cNvCxnSpPr>
            <p:nvPr/>
          </p:nvCxnSpPr>
          <p:spPr>
            <a:xfrm>
              <a:off x="3116167" y="4088183"/>
              <a:ext cx="5367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BAA632C-AC98-584F-2EAB-6448228BC06A}"/>
                </a:ext>
              </a:extLst>
            </p:cNvPr>
            <p:cNvCxnSpPr>
              <a:cxnSpLocks/>
              <a:stCxn id="37" idx="3"/>
              <a:endCxn id="34" idx="1"/>
            </p:cNvCxnSpPr>
            <p:nvPr/>
          </p:nvCxnSpPr>
          <p:spPr>
            <a:xfrm>
              <a:off x="4923817" y="4088184"/>
              <a:ext cx="53671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A6093EC-CEAF-2B95-55AE-9DBC3EE55481}"/>
                </a:ext>
              </a:extLst>
            </p:cNvPr>
            <p:cNvCxnSpPr>
              <a:cxnSpLocks/>
              <a:stCxn id="34" idx="3"/>
              <a:endCxn id="31" idx="1"/>
            </p:cNvCxnSpPr>
            <p:nvPr/>
          </p:nvCxnSpPr>
          <p:spPr>
            <a:xfrm>
              <a:off x="6731467" y="4088184"/>
              <a:ext cx="5367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B0FDC46-A642-94E2-F96F-148880F09653}"/>
                </a:ext>
              </a:extLst>
            </p:cNvPr>
            <p:cNvCxnSpPr>
              <a:cxnSpLocks/>
              <a:stCxn id="31" idx="3"/>
              <a:endCxn id="26" idx="1"/>
            </p:cNvCxnSpPr>
            <p:nvPr/>
          </p:nvCxnSpPr>
          <p:spPr>
            <a:xfrm flipV="1">
              <a:off x="8539116" y="4088183"/>
              <a:ext cx="53671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07A09C5-262E-A1B4-39D0-3AF42AA9D224}"/>
              </a:ext>
            </a:extLst>
          </p:cNvPr>
          <p:cNvGrpSpPr/>
          <p:nvPr/>
        </p:nvGrpSpPr>
        <p:grpSpPr>
          <a:xfrm>
            <a:off x="3384526" y="1558525"/>
            <a:ext cx="5371316" cy="2191165"/>
            <a:chOff x="3384526" y="2452601"/>
            <a:chExt cx="5371316" cy="2191165"/>
          </a:xfrm>
        </p:grpSpPr>
        <p:sp>
          <p:nvSpPr>
            <p:cNvPr id="18" name="矩形 17">
              <a:extLst>
                <a:ext uri="{FF2B5EF4-FFF2-40B4-BE49-F238E27FC236}">
                  <a16:creationId xmlns:a16="http://schemas.microsoft.com/office/drawing/2014/main" id="{7A97DDEA-3D89-4F42-205A-2B3D9E5C505C}"/>
                </a:ext>
              </a:extLst>
            </p:cNvPr>
            <p:cNvSpPr/>
            <p:nvPr/>
          </p:nvSpPr>
          <p:spPr>
            <a:xfrm>
              <a:off x="3384526" y="2831751"/>
              <a:ext cx="5371316" cy="18120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19" name="文本框 18">
              <a:extLst>
                <a:ext uri="{FF2B5EF4-FFF2-40B4-BE49-F238E27FC236}">
                  <a16:creationId xmlns:a16="http://schemas.microsoft.com/office/drawing/2014/main" id="{0C1A1032-15B9-A770-4E1E-75332A4CD3D5}"/>
                </a:ext>
              </a:extLst>
            </p:cNvPr>
            <p:cNvSpPr txBox="1"/>
            <p:nvPr/>
          </p:nvSpPr>
          <p:spPr>
            <a:xfrm>
              <a:off x="4833412" y="2452601"/>
              <a:ext cx="2473543" cy="369332"/>
            </a:xfrm>
            <a:prstGeom prst="rect">
              <a:avLst/>
            </a:prstGeom>
            <a:noFill/>
          </p:spPr>
          <p:txBody>
            <a:bodyPr wrap="square" rtlCol="0">
              <a:spAutoFit/>
            </a:bodyPr>
            <a:lstStyle/>
            <a:p>
              <a:pPr algn="ctr"/>
              <a:r>
                <a:rPr lang="zh-CN" altLang="en-US" b="1" dirty="0">
                  <a:latin typeface="Arial Narrow" panose="020B0606020202030204" pitchFamily="34" charset="0"/>
                </a:rPr>
                <a:t>加密</a:t>
              </a:r>
            </a:p>
          </p:txBody>
        </p:sp>
      </p:grpSp>
      <p:grpSp>
        <p:nvGrpSpPr>
          <p:cNvPr id="5" name="组合 4">
            <a:extLst>
              <a:ext uri="{FF2B5EF4-FFF2-40B4-BE49-F238E27FC236}">
                <a16:creationId xmlns:a16="http://schemas.microsoft.com/office/drawing/2014/main" id="{55E67575-9FD8-A418-E91F-58C9E78D304C}"/>
              </a:ext>
            </a:extLst>
          </p:cNvPr>
          <p:cNvGrpSpPr/>
          <p:nvPr/>
        </p:nvGrpSpPr>
        <p:grpSpPr>
          <a:xfrm>
            <a:off x="2292744" y="4196729"/>
            <a:ext cx="7599740" cy="2191165"/>
            <a:chOff x="2292744" y="4196729"/>
            <a:chExt cx="7599740" cy="2191165"/>
          </a:xfrm>
        </p:grpSpPr>
        <p:grpSp>
          <p:nvGrpSpPr>
            <p:cNvPr id="40" name="组合 39">
              <a:extLst>
                <a:ext uri="{FF2B5EF4-FFF2-40B4-BE49-F238E27FC236}">
                  <a16:creationId xmlns:a16="http://schemas.microsoft.com/office/drawing/2014/main" id="{29597218-22E9-CD26-37F7-156A1583BA82}"/>
                </a:ext>
              </a:extLst>
            </p:cNvPr>
            <p:cNvGrpSpPr/>
            <p:nvPr/>
          </p:nvGrpSpPr>
          <p:grpSpPr>
            <a:xfrm>
              <a:off x="2292744" y="4659141"/>
              <a:ext cx="7599740" cy="1527111"/>
              <a:chOff x="2296130" y="2915013"/>
              <a:chExt cx="7599740" cy="1527111"/>
            </a:xfrm>
          </p:grpSpPr>
          <p:sp>
            <p:nvSpPr>
              <p:cNvPr id="41" name="文本框 40">
                <a:extLst>
                  <a:ext uri="{FF2B5EF4-FFF2-40B4-BE49-F238E27FC236}">
                    <a16:creationId xmlns:a16="http://schemas.microsoft.com/office/drawing/2014/main" id="{8E7D9600-8D5F-9B7A-C022-2FD4B9ED5419}"/>
                  </a:ext>
                </a:extLst>
              </p:cNvPr>
              <p:cNvSpPr txBox="1"/>
              <p:nvPr/>
            </p:nvSpPr>
            <p:spPr>
              <a:xfrm>
                <a:off x="2296130"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p>
            </p:txBody>
          </p:sp>
          <p:sp>
            <p:nvSpPr>
              <p:cNvPr id="42" name="矩形 41">
                <a:extLst>
                  <a:ext uri="{FF2B5EF4-FFF2-40B4-BE49-F238E27FC236}">
                    <a16:creationId xmlns:a16="http://schemas.microsoft.com/office/drawing/2014/main" id="{5B35B2A1-30D7-87F4-28BF-8FAACE919C6F}"/>
                  </a:ext>
                </a:extLst>
              </p:cNvPr>
              <p:cNvSpPr/>
              <p:nvPr/>
            </p:nvSpPr>
            <p:spPr>
              <a:xfrm>
                <a:off x="3652885" y="3734243"/>
                <a:ext cx="1270932" cy="70788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解密</a:t>
                </a:r>
              </a:p>
            </p:txBody>
          </p:sp>
          <p:sp>
            <p:nvSpPr>
              <p:cNvPr id="43" name="文本框 42">
                <a:extLst>
                  <a:ext uri="{FF2B5EF4-FFF2-40B4-BE49-F238E27FC236}">
                    <a16:creationId xmlns:a16="http://schemas.microsoft.com/office/drawing/2014/main" id="{5B01E17F-A08A-0BBC-2ABC-5570A403460A}"/>
                  </a:ext>
                </a:extLst>
              </p:cNvPr>
              <p:cNvSpPr txBox="1"/>
              <p:nvPr/>
            </p:nvSpPr>
            <p:spPr>
              <a:xfrm>
                <a:off x="376560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K3</a:t>
                </a:r>
                <a:endParaRPr lang="zh-CN" altLang="en-US" b="1" dirty="0">
                  <a:latin typeface="Arial Narrow" panose="020B0606020202030204" pitchFamily="34" charset="0"/>
                </a:endParaRPr>
              </a:p>
            </p:txBody>
          </p:sp>
          <p:cxnSp>
            <p:nvCxnSpPr>
              <p:cNvPr id="44" name="直接箭头连接符 43">
                <a:extLst>
                  <a:ext uri="{FF2B5EF4-FFF2-40B4-BE49-F238E27FC236}">
                    <a16:creationId xmlns:a16="http://schemas.microsoft.com/office/drawing/2014/main" id="{0F8F2FA0-7250-160A-FFD2-95D33C7DC1AF}"/>
                  </a:ext>
                </a:extLst>
              </p:cNvPr>
              <p:cNvCxnSpPr>
                <a:stCxn id="43" idx="2"/>
                <a:endCxn id="42" idx="0"/>
              </p:cNvCxnSpPr>
              <p:nvPr/>
            </p:nvCxnSpPr>
            <p:spPr>
              <a:xfrm>
                <a:off x="428835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7A35616F-FB0A-86E9-4F33-E67609D5F98B}"/>
                  </a:ext>
                </a:extLst>
              </p:cNvPr>
              <p:cNvSpPr/>
              <p:nvPr/>
            </p:nvSpPr>
            <p:spPr>
              <a:xfrm>
                <a:off x="5460535" y="3734243"/>
                <a:ext cx="1270932" cy="7078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加密</a:t>
                </a:r>
              </a:p>
            </p:txBody>
          </p:sp>
          <p:sp>
            <p:nvSpPr>
              <p:cNvPr id="46" name="文本框 45">
                <a:extLst>
                  <a:ext uri="{FF2B5EF4-FFF2-40B4-BE49-F238E27FC236}">
                    <a16:creationId xmlns:a16="http://schemas.microsoft.com/office/drawing/2014/main" id="{12CFE53E-B28E-7991-A032-01C3430600E1}"/>
                  </a:ext>
                </a:extLst>
              </p:cNvPr>
              <p:cNvSpPr txBox="1"/>
              <p:nvPr/>
            </p:nvSpPr>
            <p:spPr>
              <a:xfrm>
                <a:off x="557325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K2</a:t>
                </a:r>
                <a:endParaRPr lang="zh-CN" altLang="en-US" b="1" dirty="0">
                  <a:latin typeface="Arial Narrow" panose="020B0606020202030204" pitchFamily="34" charset="0"/>
                </a:endParaRPr>
              </a:p>
            </p:txBody>
          </p:sp>
          <p:cxnSp>
            <p:nvCxnSpPr>
              <p:cNvPr id="47" name="直接箭头连接符 46">
                <a:extLst>
                  <a:ext uri="{FF2B5EF4-FFF2-40B4-BE49-F238E27FC236}">
                    <a16:creationId xmlns:a16="http://schemas.microsoft.com/office/drawing/2014/main" id="{3D7AA544-5BD0-3852-66E7-D516E6869492}"/>
                  </a:ext>
                </a:extLst>
              </p:cNvPr>
              <p:cNvCxnSpPr>
                <a:stCxn id="46" idx="2"/>
                <a:endCxn id="45" idx="0"/>
              </p:cNvCxnSpPr>
              <p:nvPr/>
            </p:nvCxnSpPr>
            <p:spPr>
              <a:xfrm>
                <a:off x="609600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1790879B-1FB1-A7A9-797C-81CDD52520B8}"/>
                  </a:ext>
                </a:extLst>
              </p:cNvPr>
              <p:cNvSpPr/>
              <p:nvPr/>
            </p:nvSpPr>
            <p:spPr>
              <a:xfrm>
                <a:off x="7268184" y="3734243"/>
                <a:ext cx="1270932" cy="70788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解密</a:t>
                </a:r>
              </a:p>
            </p:txBody>
          </p:sp>
          <p:sp>
            <p:nvSpPr>
              <p:cNvPr id="49" name="文本框 48">
                <a:extLst>
                  <a:ext uri="{FF2B5EF4-FFF2-40B4-BE49-F238E27FC236}">
                    <a16:creationId xmlns:a16="http://schemas.microsoft.com/office/drawing/2014/main" id="{AFD0E9DE-6986-ACB3-9C5E-88551A04ED33}"/>
                  </a:ext>
                </a:extLst>
              </p:cNvPr>
              <p:cNvSpPr txBox="1"/>
              <p:nvPr/>
            </p:nvSpPr>
            <p:spPr>
              <a:xfrm>
                <a:off x="7380907"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K1</a:t>
                </a:r>
                <a:endParaRPr lang="zh-CN" altLang="en-US" b="1" dirty="0">
                  <a:latin typeface="Arial Narrow" panose="020B0606020202030204" pitchFamily="34" charset="0"/>
                </a:endParaRPr>
              </a:p>
            </p:txBody>
          </p:sp>
          <p:cxnSp>
            <p:nvCxnSpPr>
              <p:cNvPr id="50" name="直接箭头连接符 49">
                <a:extLst>
                  <a:ext uri="{FF2B5EF4-FFF2-40B4-BE49-F238E27FC236}">
                    <a16:creationId xmlns:a16="http://schemas.microsoft.com/office/drawing/2014/main" id="{08E7F30F-245A-F816-7249-9FE19B893729}"/>
                  </a:ext>
                </a:extLst>
              </p:cNvPr>
              <p:cNvCxnSpPr>
                <a:stCxn id="49" idx="2"/>
                <a:endCxn id="48" idx="0"/>
              </p:cNvCxnSpPr>
              <p:nvPr/>
            </p:nvCxnSpPr>
            <p:spPr>
              <a:xfrm>
                <a:off x="7903650"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F4EA9F6-6054-4CE9-2FBF-EF50EF3EF307}"/>
                  </a:ext>
                </a:extLst>
              </p:cNvPr>
              <p:cNvSpPr txBox="1"/>
              <p:nvPr/>
            </p:nvSpPr>
            <p:spPr>
              <a:xfrm>
                <a:off x="9075833"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p>
            </p:txBody>
          </p:sp>
          <p:cxnSp>
            <p:nvCxnSpPr>
              <p:cNvPr id="52" name="直接箭头连接符 51">
                <a:extLst>
                  <a:ext uri="{FF2B5EF4-FFF2-40B4-BE49-F238E27FC236}">
                    <a16:creationId xmlns:a16="http://schemas.microsoft.com/office/drawing/2014/main" id="{58776C44-58D1-B700-1C80-BCCE93F155F4}"/>
                  </a:ext>
                </a:extLst>
              </p:cNvPr>
              <p:cNvCxnSpPr>
                <a:cxnSpLocks/>
                <a:stCxn id="41" idx="3"/>
                <a:endCxn id="42" idx="1"/>
              </p:cNvCxnSpPr>
              <p:nvPr/>
            </p:nvCxnSpPr>
            <p:spPr>
              <a:xfrm>
                <a:off x="3116167" y="4088183"/>
                <a:ext cx="5367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5D06AA5-A354-D33D-0E79-28DBAA965C31}"/>
                  </a:ext>
                </a:extLst>
              </p:cNvPr>
              <p:cNvCxnSpPr>
                <a:cxnSpLocks/>
                <a:stCxn id="42" idx="3"/>
                <a:endCxn id="45" idx="1"/>
              </p:cNvCxnSpPr>
              <p:nvPr/>
            </p:nvCxnSpPr>
            <p:spPr>
              <a:xfrm>
                <a:off x="4923817" y="4088184"/>
                <a:ext cx="53671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7827CA9A-7597-95F3-D709-EDB5A3C6E9E1}"/>
                  </a:ext>
                </a:extLst>
              </p:cNvPr>
              <p:cNvCxnSpPr>
                <a:cxnSpLocks/>
                <a:stCxn id="45" idx="3"/>
                <a:endCxn id="48" idx="1"/>
              </p:cNvCxnSpPr>
              <p:nvPr/>
            </p:nvCxnSpPr>
            <p:spPr>
              <a:xfrm>
                <a:off x="6731467" y="4088184"/>
                <a:ext cx="5367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02B80919-0C9A-ABFA-412E-69FC9FCAA5DF}"/>
                  </a:ext>
                </a:extLst>
              </p:cNvPr>
              <p:cNvCxnSpPr>
                <a:cxnSpLocks/>
                <a:stCxn id="48" idx="3"/>
                <a:endCxn id="51" idx="1"/>
              </p:cNvCxnSpPr>
              <p:nvPr/>
            </p:nvCxnSpPr>
            <p:spPr>
              <a:xfrm flipV="1">
                <a:off x="8539116" y="4088183"/>
                <a:ext cx="53671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BF23BD05-DADE-9E0E-F700-A172B410F22B}"/>
                </a:ext>
              </a:extLst>
            </p:cNvPr>
            <p:cNvGrpSpPr/>
            <p:nvPr/>
          </p:nvGrpSpPr>
          <p:grpSpPr>
            <a:xfrm>
              <a:off x="3381140" y="4196729"/>
              <a:ext cx="5371316" cy="2191165"/>
              <a:chOff x="3384526" y="2452601"/>
              <a:chExt cx="5371316" cy="2191165"/>
            </a:xfrm>
          </p:grpSpPr>
          <p:sp>
            <p:nvSpPr>
              <p:cNvPr id="57" name="矩形 56">
                <a:extLst>
                  <a:ext uri="{FF2B5EF4-FFF2-40B4-BE49-F238E27FC236}">
                    <a16:creationId xmlns:a16="http://schemas.microsoft.com/office/drawing/2014/main" id="{0EEAA1D9-9CE5-EF62-455E-867C9FDBEAE9}"/>
                  </a:ext>
                </a:extLst>
              </p:cNvPr>
              <p:cNvSpPr/>
              <p:nvPr/>
            </p:nvSpPr>
            <p:spPr>
              <a:xfrm>
                <a:off x="3384526" y="2831751"/>
                <a:ext cx="5371316" cy="18120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58" name="文本框 57">
                <a:extLst>
                  <a:ext uri="{FF2B5EF4-FFF2-40B4-BE49-F238E27FC236}">
                    <a16:creationId xmlns:a16="http://schemas.microsoft.com/office/drawing/2014/main" id="{A0E4FAA3-4B27-F703-A027-9D5C080CC34F}"/>
                  </a:ext>
                </a:extLst>
              </p:cNvPr>
              <p:cNvSpPr txBox="1"/>
              <p:nvPr/>
            </p:nvSpPr>
            <p:spPr>
              <a:xfrm>
                <a:off x="4833412" y="2452601"/>
                <a:ext cx="2473543" cy="369332"/>
              </a:xfrm>
              <a:prstGeom prst="rect">
                <a:avLst/>
              </a:prstGeom>
              <a:noFill/>
            </p:spPr>
            <p:txBody>
              <a:bodyPr wrap="square" rtlCol="0">
                <a:spAutoFit/>
              </a:bodyPr>
              <a:lstStyle/>
              <a:p>
                <a:pPr algn="ctr"/>
                <a:r>
                  <a:rPr lang="zh-CN" altLang="en-US" b="1" dirty="0">
                    <a:latin typeface="Arial Narrow" panose="020B0606020202030204" pitchFamily="34" charset="0"/>
                  </a:rPr>
                  <a:t>解密</a:t>
                </a:r>
              </a:p>
            </p:txBody>
          </p:sp>
        </p:grpSp>
      </p:grpSp>
    </p:spTree>
    <p:custDataLst>
      <p:tags r:id="rId1"/>
    </p:custDataLst>
    <p:extLst>
      <p:ext uri="{BB962C8B-B14F-4D97-AF65-F5344CB8AC3E}">
        <p14:creationId xmlns:p14="http://schemas.microsoft.com/office/powerpoint/2010/main" val="38128846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三重</a:t>
              </a:r>
              <a:r>
                <a:rPr lang="en-US" altLang="zh-CN" sz="2000" b="1" dirty="0"/>
                <a:t>DES</a:t>
              </a:r>
              <a:endParaRPr lang="zh-CN" altLang="en-US" sz="2000" b="1" dirty="0"/>
            </a:p>
          </p:txBody>
        </p:sp>
      </p:grpSp>
      <p:sp>
        <p:nvSpPr>
          <p:cNvPr id="12" name="íşlïḍè">
            <a:extLst>
              <a:ext uri="{FF2B5EF4-FFF2-40B4-BE49-F238E27FC236}">
                <a16:creationId xmlns:a16="http://schemas.microsoft.com/office/drawing/2014/main" id="{9716AC5F-0789-56F1-FA35-167CF15F2B59}"/>
              </a:ext>
            </a:extLst>
          </p:cNvPr>
          <p:cNvSpPr txBox="1"/>
          <p:nvPr/>
        </p:nvSpPr>
        <p:spPr>
          <a:xfrm>
            <a:off x="1266346" y="1204012"/>
            <a:ext cx="10620854" cy="448685"/>
          </a:xfrm>
          <a:prstGeom prst="rect">
            <a:avLst/>
          </a:prstGeom>
          <a:noFill/>
        </p:spPr>
        <p:txBody>
          <a:bodyPr wrap="square" lIns="91440" tIns="45720" rIns="91440" bIns="45720" anchor="ctr">
            <a:noAutofit/>
          </a:bodyPr>
          <a:lstStyle/>
          <a:p>
            <a:r>
              <a:rPr lang="en-US" altLang="zh-CN" b="1" dirty="0"/>
              <a:t>3DES</a:t>
            </a:r>
            <a:r>
              <a:rPr lang="zh-CN" altLang="en-US" b="1" dirty="0">
                <a:solidFill>
                  <a:schemeClr val="accent1">
                    <a:lumMod val="75000"/>
                  </a:schemeClr>
                </a:solidFill>
              </a:rPr>
              <a:t>使用</a:t>
            </a:r>
            <a:r>
              <a:rPr lang="en-US" altLang="zh-CN" b="1" dirty="0">
                <a:solidFill>
                  <a:schemeClr val="accent1">
                    <a:lumMod val="75000"/>
                  </a:schemeClr>
                </a:solidFill>
              </a:rPr>
              <a:t>3</a:t>
            </a:r>
            <a:r>
              <a:rPr lang="zh-CN" altLang="en-US" b="1" dirty="0">
                <a:solidFill>
                  <a:schemeClr val="accent1">
                    <a:lumMod val="75000"/>
                  </a:schemeClr>
                </a:solidFill>
              </a:rPr>
              <a:t>个密钥执行三次</a:t>
            </a:r>
            <a:r>
              <a:rPr lang="en-US" altLang="zh-CN" b="1" dirty="0">
                <a:solidFill>
                  <a:schemeClr val="accent1">
                    <a:lumMod val="75000"/>
                  </a:schemeClr>
                </a:solidFill>
              </a:rPr>
              <a:t>DES</a:t>
            </a:r>
            <a:r>
              <a:rPr lang="zh-CN" altLang="en-US" b="1" dirty="0">
                <a:solidFill>
                  <a:schemeClr val="accent1">
                    <a:lumMod val="75000"/>
                  </a:schemeClr>
                </a:solidFill>
              </a:rPr>
              <a:t>算法</a:t>
            </a:r>
            <a:r>
              <a:rPr lang="zh-CN" altLang="en-US" b="1" dirty="0"/>
              <a:t>。</a:t>
            </a:r>
            <a:endParaRPr lang="en-US" altLang="zh-CN" b="1" dirty="0"/>
          </a:p>
        </p:txBody>
      </p:sp>
      <p:sp>
        <p:nvSpPr>
          <p:cNvPr id="14" name="矩形 13">
            <a:extLst>
              <a:ext uri="{FF2B5EF4-FFF2-40B4-BE49-F238E27FC236}">
                <a16:creationId xmlns:a16="http://schemas.microsoft.com/office/drawing/2014/main" id="{5DC1FCBD-F508-80D2-F2BC-65CECE59CE72}"/>
              </a:ext>
            </a:extLst>
          </p:cNvPr>
          <p:cNvSpPr/>
          <p:nvPr/>
        </p:nvSpPr>
        <p:spPr>
          <a:xfrm>
            <a:off x="1009370" y="130272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41250F5-9D6C-F49C-BA70-DA06511EA867}"/>
              </a:ext>
            </a:extLst>
          </p:cNvPr>
          <p:cNvGrpSpPr/>
          <p:nvPr/>
        </p:nvGrpSpPr>
        <p:grpSpPr>
          <a:xfrm>
            <a:off x="819548" y="2020937"/>
            <a:ext cx="7599740" cy="1527111"/>
            <a:chOff x="2296130" y="2915013"/>
            <a:chExt cx="7599740" cy="1527111"/>
          </a:xfrm>
        </p:grpSpPr>
        <p:sp>
          <p:nvSpPr>
            <p:cNvPr id="20" name="文本框 19">
              <a:extLst>
                <a:ext uri="{FF2B5EF4-FFF2-40B4-BE49-F238E27FC236}">
                  <a16:creationId xmlns:a16="http://schemas.microsoft.com/office/drawing/2014/main" id="{1B4D0F6A-B134-23D6-D218-71217F435333}"/>
                </a:ext>
              </a:extLst>
            </p:cNvPr>
            <p:cNvSpPr txBox="1"/>
            <p:nvPr/>
          </p:nvSpPr>
          <p:spPr>
            <a:xfrm>
              <a:off x="2296130"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p>
          </p:txBody>
        </p:sp>
        <p:sp>
          <p:nvSpPr>
            <p:cNvPr id="37" name="矩形 36">
              <a:extLst>
                <a:ext uri="{FF2B5EF4-FFF2-40B4-BE49-F238E27FC236}">
                  <a16:creationId xmlns:a16="http://schemas.microsoft.com/office/drawing/2014/main" id="{78DFCC28-34FD-8190-4E4C-8D6217797013}"/>
                </a:ext>
              </a:extLst>
            </p:cNvPr>
            <p:cNvSpPr/>
            <p:nvPr/>
          </p:nvSpPr>
          <p:spPr>
            <a:xfrm>
              <a:off x="3652885" y="3734243"/>
              <a:ext cx="1270932" cy="7078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加密</a:t>
              </a:r>
            </a:p>
          </p:txBody>
        </p:sp>
        <p:sp>
          <p:nvSpPr>
            <p:cNvPr id="38" name="文本框 37">
              <a:extLst>
                <a:ext uri="{FF2B5EF4-FFF2-40B4-BE49-F238E27FC236}">
                  <a16:creationId xmlns:a16="http://schemas.microsoft.com/office/drawing/2014/main" id="{34B6BE18-1B25-FA41-CD11-B4DDA783877E}"/>
                </a:ext>
              </a:extLst>
            </p:cNvPr>
            <p:cNvSpPr txBox="1"/>
            <p:nvPr/>
          </p:nvSpPr>
          <p:spPr>
            <a:xfrm>
              <a:off x="376560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K1</a:t>
              </a:r>
              <a:endParaRPr lang="zh-CN" altLang="en-US" b="1" dirty="0">
                <a:latin typeface="Arial Narrow" panose="020B0606020202030204" pitchFamily="34" charset="0"/>
              </a:endParaRPr>
            </a:p>
          </p:txBody>
        </p:sp>
        <p:cxnSp>
          <p:nvCxnSpPr>
            <p:cNvPr id="39" name="直接箭头连接符 38">
              <a:extLst>
                <a:ext uri="{FF2B5EF4-FFF2-40B4-BE49-F238E27FC236}">
                  <a16:creationId xmlns:a16="http://schemas.microsoft.com/office/drawing/2014/main" id="{FCC2492A-C601-6537-284E-FE4C8563E3EA}"/>
                </a:ext>
              </a:extLst>
            </p:cNvPr>
            <p:cNvCxnSpPr>
              <a:stCxn id="38" idx="2"/>
              <a:endCxn id="37" idx="0"/>
            </p:cNvCxnSpPr>
            <p:nvPr/>
          </p:nvCxnSpPr>
          <p:spPr>
            <a:xfrm>
              <a:off x="428835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1C759693-D322-4AE0-50F9-1ECAD3E08CC4}"/>
                </a:ext>
              </a:extLst>
            </p:cNvPr>
            <p:cNvSpPr/>
            <p:nvPr/>
          </p:nvSpPr>
          <p:spPr>
            <a:xfrm>
              <a:off x="5460535" y="3734243"/>
              <a:ext cx="1270932" cy="70788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解密</a:t>
              </a:r>
            </a:p>
          </p:txBody>
        </p:sp>
        <p:sp>
          <p:nvSpPr>
            <p:cNvPr id="35" name="文本框 34">
              <a:extLst>
                <a:ext uri="{FF2B5EF4-FFF2-40B4-BE49-F238E27FC236}">
                  <a16:creationId xmlns:a16="http://schemas.microsoft.com/office/drawing/2014/main" id="{22CF8B3D-1004-41A7-F117-D0C463961E6D}"/>
                </a:ext>
              </a:extLst>
            </p:cNvPr>
            <p:cNvSpPr txBox="1"/>
            <p:nvPr/>
          </p:nvSpPr>
          <p:spPr>
            <a:xfrm>
              <a:off x="557325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K2</a:t>
              </a:r>
              <a:endParaRPr lang="zh-CN" altLang="en-US" b="1" dirty="0">
                <a:latin typeface="Arial Narrow" panose="020B0606020202030204" pitchFamily="34" charset="0"/>
              </a:endParaRPr>
            </a:p>
          </p:txBody>
        </p:sp>
        <p:cxnSp>
          <p:nvCxnSpPr>
            <p:cNvPr id="36" name="直接箭头连接符 35">
              <a:extLst>
                <a:ext uri="{FF2B5EF4-FFF2-40B4-BE49-F238E27FC236}">
                  <a16:creationId xmlns:a16="http://schemas.microsoft.com/office/drawing/2014/main" id="{1EE42F28-5F58-EC76-F677-23A594C03369}"/>
                </a:ext>
              </a:extLst>
            </p:cNvPr>
            <p:cNvCxnSpPr>
              <a:stCxn id="35" idx="2"/>
              <a:endCxn id="34" idx="0"/>
            </p:cNvCxnSpPr>
            <p:nvPr/>
          </p:nvCxnSpPr>
          <p:spPr>
            <a:xfrm>
              <a:off x="609600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30C7580-803A-D0C6-4134-8C36F36B4882}"/>
                </a:ext>
              </a:extLst>
            </p:cNvPr>
            <p:cNvSpPr/>
            <p:nvPr/>
          </p:nvSpPr>
          <p:spPr>
            <a:xfrm>
              <a:off x="7268184" y="3734243"/>
              <a:ext cx="1270932" cy="7078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加密</a:t>
              </a:r>
            </a:p>
          </p:txBody>
        </p:sp>
        <p:sp>
          <p:nvSpPr>
            <p:cNvPr id="32" name="文本框 31">
              <a:extLst>
                <a:ext uri="{FF2B5EF4-FFF2-40B4-BE49-F238E27FC236}">
                  <a16:creationId xmlns:a16="http://schemas.microsoft.com/office/drawing/2014/main" id="{61000F2B-4239-2DAA-3CB5-B6E00689656F}"/>
                </a:ext>
              </a:extLst>
            </p:cNvPr>
            <p:cNvSpPr txBox="1"/>
            <p:nvPr/>
          </p:nvSpPr>
          <p:spPr>
            <a:xfrm>
              <a:off x="7380907"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K3</a:t>
              </a:r>
              <a:endParaRPr lang="zh-CN" altLang="en-US" b="1" dirty="0">
                <a:latin typeface="Arial Narrow" panose="020B0606020202030204" pitchFamily="34" charset="0"/>
              </a:endParaRPr>
            </a:p>
          </p:txBody>
        </p:sp>
        <p:cxnSp>
          <p:nvCxnSpPr>
            <p:cNvPr id="33" name="直接箭头连接符 32">
              <a:extLst>
                <a:ext uri="{FF2B5EF4-FFF2-40B4-BE49-F238E27FC236}">
                  <a16:creationId xmlns:a16="http://schemas.microsoft.com/office/drawing/2014/main" id="{03B3F053-6225-E821-A7D2-0870A4545E85}"/>
                </a:ext>
              </a:extLst>
            </p:cNvPr>
            <p:cNvCxnSpPr>
              <a:stCxn id="32" idx="2"/>
              <a:endCxn id="31" idx="0"/>
            </p:cNvCxnSpPr>
            <p:nvPr/>
          </p:nvCxnSpPr>
          <p:spPr>
            <a:xfrm>
              <a:off x="7903650"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736CF93-28CF-44C9-B83C-F869E407C64F}"/>
                </a:ext>
              </a:extLst>
            </p:cNvPr>
            <p:cNvSpPr txBox="1"/>
            <p:nvPr/>
          </p:nvSpPr>
          <p:spPr>
            <a:xfrm>
              <a:off x="9075833"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p>
          </p:txBody>
        </p:sp>
        <p:cxnSp>
          <p:nvCxnSpPr>
            <p:cNvPr id="27" name="直接箭头连接符 26">
              <a:extLst>
                <a:ext uri="{FF2B5EF4-FFF2-40B4-BE49-F238E27FC236}">
                  <a16:creationId xmlns:a16="http://schemas.microsoft.com/office/drawing/2014/main" id="{DFB8E209-7C39-FD59-DBAB-C9B008B77A81}"/>
                </a:ext>
              </a:extLst>
            </p:cNvPr>
            <p:cNvCxnSpPr>
              <a:cxnSpLocks/>
              <a:stCxn id="20" idx="3"/>
              <a:endCxn id="37" idx="1"/>
            </p:cNvCxnSpPr>
            <p:nvPr/>
          </p:nvCxnSpPr>
          <p:spPr>
            <a:xfrm>
              <a:off x="3116167" y="4088183"/>
              <a:ext cx="5367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BAA632C-AC98-584F-2EAB-6448228BC06A}"/>
                </a:ext>
              </a:extLst>
            </p:cNvPr>
            <p:cNvCxnSpPr>
              <a:cxnSpLocks/>
              <a:stCxn id="37" idx="3"/>
              <a:endCxn id="34" idx="1"/>
            </p:cNvCxnSpPr>
            <p:nvPr/>
          </p:nvCxnSpPr>
          <p:spPr>
            <a:xfrm>
              <a:off x="4923817" y="4088184"/>
              <a:ext cx="53671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A6093EC-CEAF-2B95-55AE-9DBC3EE55481}"/>
                </a:ext>
              </a:extLst>
            </p:cNvPr>
            <p:cNvCxnSpPr>
              <a:cxnSpLocks/>
              <a:stCxn id="34" idx="3"/>
              <a:endCxn id="31" idx="1"/>
            </p:cNvCxnSpPr>
            <p:nvPr/>
          </p:nvCxnSpPr>
          <p:spPr>
            <a:xfrm>
              <a:off x="6731467" y="4088184"/>
              <a:ext cx="5367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B0FDC46-A642-94E2-F96F-148880F09653}"/>
                </a:ext>
              </a:extLst>
            </p:cNvPr>
            <p:cNvCxnSpPr>
              <a:cxnSpLocks/>
              <a:stCxn id="31" idx="3"/>
              <a:endCxn id="26" idx="1"/>
            </p:cNvCxnSpPr>
            <p:nvPr/>
          </p:nvCxnSpPr>
          <p:spPr>
            <a:xfrm flipV="1">
              <a:off x="8539116" y="4088183"/>
              <a:ext cx="53671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07A09C5-262E-A1B4-39D0-3AF42AA9D224}"/>
              </a:ext>
            </a:extLst>
          </p:cNvPr>
          <p:cNvGrpSpPr/>
          <p:nvPr/>
        </p:nvGrpSpPr>
        <p:grpSpPr>
          <a:xfrm>
            <a:off x="1907944" y="1558525"/>
            <a:ext cx="5371316" cy="2191165"/>
            <a:chOff x="3384526" y="2452601"/>
            <a:chExt cx="5371316" cy="2191165"/>
          </a:xfrm>
        </p:grpSpPr>
        <p:sp>
          <p:nvSpPr>
            <p:cNvPr id="18" name="矩形 17">
              <a:extLst>
                <a:ext uri="{FF2B5EF4-FFF2-40B4-BE49-F238E27FC236}">
                  <a16:creationId xmlns:a16="http://schemas.microsoft.com/office/drawing/2014/main" id="{7A97DDEA-3D89-4F42-205A-2B3D9E5C505C}"/>
                </a:ext>
              </a:extLst>
            </p:cNvPr>
            <p:cNvSpPr/>
            <p:nvPr/>
          </p:nvSpPr>
          <p:spPr>
            <a:xfrm>
              <a:off x="3384526" y="2831751"/>
              <a:ext cx="5371316" cy="18120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19" name="文本框 18">
              <a:extLst>
                <a:ext uri="{FF2B5EF4-FFF2-40B4-BE49-F238E27FC236}">
                  <a16:creationId xmlns:a16="http://schemas.microsoft.com/office/drawing/2014/main" id="{0C1A1032-15B9-A770-4E1E-75332A4CD3D5}"/>
                </a:ext>
              </a:extLst>
            </p:cNvPr>
            <p:cNvSpPr txBox="1"/>
            <p:nvPr/>
          </p:nvSpPr>
          <p:spPr>
            <a:xfrm>
              <a:off x="4833412" y="2452601"/>
              <a:ext cx="2473543" cy="369332"/>
            </a:xfrm>
            <a:prstGeom prst="rect">
              <a:avLst/>
            </a:prstGeom>
            <a:noFill/>
          </p:spPr>
          <p:txBody>
            <a:bodyPr wrap="square" rtlCol="0">
              <a:spAutoFit/>
            </a:bodyPr>
            <a:lstStyle/>
            <a:p>
              <a:pPr algn="ctr"/>
              <a:r>
                <a:rPr lang="zh-CN" altLang="en-US" b="1" dirty="0">
                  <a:latin typeface="Arial Narrow" panose="020B0606020202030204" pitchFamily="34" charset="0"/>
                </a:rPr>
                <a:t>加密</a:t>
              </a:r>
            </a:p>
          </p:txBody>
        </p:sp>
      </p:grpSp>
      <p:grpSp>
        <p:nvGrpSpPr>
          <p:cNvPr id="5" name="组合 4">
            <a:extLst>
              <a:ext uri="{FF2B5EF4-FFF2-40B4-BE49-F238E27FC236}">
                <a16:creationId xmlns:a16="http://schemas.microsoft.com/office/drawing/2014/main" id="{55E67575-9FD8-A418-E91F-58C9E78D304C}"/>
              </a:ext>
            </a:extLst>
          </p:cNvPr>
          <p:cNvGrpSpPr/>
          <p:nvPr/>
        </p:nvGrpSpPr>
        <p:grpSpPr>
          <a:xfrm>
            <a:off x="816162" y="4196729"/>
            <a:ext cx="7599740" cy="2191165"/>
            <a:chOff x="2292744" y="4196729"/>
            <a:chExt cx="7599740" cy="2191165"/>
          </a:xfrm>
        </p:grpSpPr>
        <p:grpSp>
          <p:nvGrpSpPr>
            <p:cNvPr id="40" name="组合 39">
              <a:extLst>
                <a:ext uri="{FF2B5EF4-FFF2-40B4-BE49-F238E27FC236}">
                  <a16:creationId xmlns:a16="http://schemas.microsoft.com/office/drawing/2014/main" id="{29597218-22E9-CD26-37F7-156A1583BA82}"/>
                </a:ext>
              </a:extLst>
            </p:cNvPr>
            <p:cNvGrpSpPr/>
            <p:nvPr/>
          </p:nvGrpSpPr>
          <p:grpSpPr>
            <a:xfrm>
              <a:off x="2292744" y="4659141"/>
              <a:ext cx="7599740" cy="1527111"/>
              <a:chOff x="2296130" y="2915013"/>
              <a:chExt cx="7599740" cy="1527111"/>
            </a:xfrm>
          </p:grpSpPr>
          <p:sp>
            <p:nvSpPr>
              <p:cNvPr id="41" name="文本框 40">
                <a:extLst>
                  <a:ext uri="{FF2B5EF4-FFF2-40B4-BE49-F238E27FC236}">
                    <a16:creationId xmlns:a16="http://schemas.microsoft.com/office/drawing/2014/main" id="{8E7D9600-8D5F-9B7A-C022-2FD4B9ED5419}"/>
                  </a:ext>
                </a:extLst>
              </p:cNvPr>
              <p:cNvSpPr txBox="1"/>
              <p:nvPr/>
            </p:nvSpPr>
            <p:spPr>
              <a:xfrm>
                <a:off x="2296130"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p>
            </p:txBody>
          </p:sp>
          <p:sp>
            <p:nvSpPr>
              <p:cNvPr id="42" name="矩形 41">
                <a:extLst>
                  <a:ext uri="{FF2B5EF4-FFF2-40B4-BE49-F238E27FC236}">
                    <a16:creationId xmlns:a16="http://schemas.microsoft.com/office/drawing/2014/main" id="{5B35B2A1-30D7-87F4-28BF-8FAACE919C6F}"/>
                  </a:ext>
                </a:extLst>
              </p:cNvPr>
              <p:cNvSpPr/>
              <p:nvPr/>
            </p:nvSpPr>
            <p:spPr>
              <a:xfrm>
                <a:off x="3652885" y="3734243"/>
                <a:ext cx="1270932" cy="70788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解密</a:t>
                </a:r>
              </a:p>
            </p:txBody>
          </p:sp>
          <p:sp>
            <p:nvSpPr>
              <p:cNvPr id="43" name="文本框 42">
                <a:extLst>
                  <a:ext uri="{FF2B5EF4-FFF2-40B4-BE49-F238E27FC236}">
                    <a16:creationId xmlns:a16="http://schemas.microsoft.com/office/drawing/2014/main" id="{5B01E17F-A08A-0BBC-2ABC-5570A403460A}"/>
                  </a:ext>
                </a:extLst>
              </p:cNvPr>
              <p:cNvSpPr txBox="1"/>
              <p:nvPr/>
            </p:nvSpPr>
            <p:spPr>
              <a:xfrm>
                <a:off x="376560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K3</a:t>
                </a:r>
                <a:endParaRPr lang="zh-CN" altLang="en-US" b="1" dirty="0">
                  <a:latin typeface="Arial Narrow" panose="020B0606020202030204" pitchFamily="34" charset="0"/>
                </a:endParaRPr>
              </a:p>
            </p:txBody>
          </p:sp>
          <p:cxnSp>
            <p:nvCxnSpPr>
              <p:cNvPr id="44" name="直接箭头连接符 43">
                <a:extLst>
                  <a:ext uri="{FF2B5EF4-FFF2-40B4-BE49-F238E27FC236}">
                    <a16:creationId xmlns:a16="http://schemas.microsoft.com/office/drawing/2014/main" id="{0F8F2FA0-7250-160A-FFD2-95D33C7DC1AF}"/>
                  </a:ext>
                </a:extLst>
              </p:cNvPr>
              <p:cNvCxnSpPr>
                <a:stCxn id="43" idx="2"/>
                <a:endCxn id="42" idx="0"/>
              </p:cNvCxnSpPr>
              <p:nvPr/>
            </p:nvCxnSpPr>
            <p:spPr>
              <a:xfrm>
                <a:off x="428835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7A35616F-FB0A-86E9-4F33-E67609D5F98B}"/>
                  </a:ext>
                </a:extLst>
              </p:cNvPr>
              <p:cNvSpPr/>
              <p:nvPr/>
            </p:nvSpPr>
            <p:spPr>
              <a:xfrm>
                <a:off x="5460535" y="3734243"/>
                <a:ext cx="1270932" cy="7078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加密</a:t>
                </a:r>
              </a:p>
            </p:txBody>
          </p:sp>
          <p:sp>
            <p:nvSpPr>
              <p:cNvPr id="46" name="文本框 45">
                <a:extLst>
                  <a:ext uri="{FF2B5EF4-FFF2-40B4-BE49-F238E27FC236}">
                    <a16:creationId xmlns:a16="http://schemas.microsoft.com/office/drawing/2014/main" id="{12CFE53E-B28E-7991-A032-01C3430600E1}"/>
                  </a:ext>
                </a:extLst>
              </p:cNvPr>
              <p:cNvSpPr txBox="1"/>
              <p:nvPr/>
            </p:nvSpPr>
            <p:spPr>
              <a:xfrm>
                <a:off x="5573258"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K2</a:t>
                </a:r>
                <a:endParaRPr lang="zh-CN" altLang="en-US" b="1" dirty="0">
                  <a:latin typeface="Arial Narrow" panose="020B0606020202030204" pitchFamily="34" charset="0"/>
                </a:endParaRPr>
              </a:p>
            </p:txBody>
          </p:sp>
          <p:cxnSp>
            <p:nvCxnSpPr>
              <p:cNvPr id="47" name="直接箭头连接符 46">
                <a:extLst>
                  <a:ext uri="{FF2B5EF4-FFF2-40B4-BE49-F238E27FC236}">
                    <a16:creationId xmlns:a16="http://schemas.microsoft.com/office/drawing/2014/main" id="{3D7AA544-5BD0-3852-66E7-D516E6869492}"/>
                  </a:ext>
                </a:extLst>
              </p:cNvPr>
              <p:cNvCxnSpPr>
                <a:stCxn id="46" idx="2"/>
                <a:endCxn id="45" idx="0"/>
              </p:cNvCxnSpPr>
              <p:nvPr/>
            </p:nvCxnSpPr>
            <p:spPr>
              <a:xfrm>
                <a:off x="6096001"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1790879B-1FB1-A7A9-797C-81CDD52520B8}"/>
                  </a:ext>
                </a:extLst>
              </p:cNvPr>
              <p:cNvSpPr/>
              <p:nvPr/>
            </p:nvSpPr>
            <p:spPr>
              <a:xfrm>
                <a:off x="7268184" y="3734243"/>
                <a:ext cx="1270932" cy="70788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DES</a:t>
                </a:r>
                <a:r>
                  <a:rPr lang="zh-CN" altLang="en-US" b="1" dirty="0">
                    <a:solidFill>
                      <a:schemeClr val="bg1"/>
                    </a:solidFill>
                    <a:latin typeface="Arial Narrow" panose="020B0606020202030204" pitchFamily="34" charset="0"/>
                  </a:rPr>
                  <a:t>算法</a:t>
                </a:r>
                <a:endParaRPr lang="en-US" altLang="zh-CN" b="1" dirty="0">
                  <a:solidFill>
                    <a:schemeClr val="bg1"/>
                  </a:solidFill>
                  <a:latin typeface="Arial Narrow" panose="020B0606020202030204" pitchFamily="34" charset="0"/>
                </a:endParaRPr>
              </a:p>
              <a:p>
                <a:pPr algn="ctr"/>
                <a:r>
                  <a:rPr lang="zh-CN" altLang="en-US" b="1" dirty="0">
                    <a:solidFill>
                      <a:schemeClr val="bg1"/>
                    </a:solidFill>
                    <a:latin typeface="Arial Narrow" panose="020B0606020202030204" pitchFamily="34" charset="0"/>
                  </a:rPr>
                  <a:t>解密</a:t>
                </a:r>
              </a:p>
            </p:txBody>
          </p:sp>
          <p:sp>
            <p:nvSpPr>
              <p:cNvPr id="49" name="文本框 48">
                <a:extLst>
                  <a:ext uri="{FF2B5EF4-FFF2-40B4-BE49-F238E27FC236}">
                    <a16:creationId xmlns:a16="http://schemas.microsoft.com/office/drawing/2014/main" id="{AFD0E9DE-6986-ACB3-9C5E-88551A04ED33}"/>
                  </a:ext>
                </a:extLst>
              </p:cNvPr>
              <p:cNvSpPr txBox="1"/>
              <p:nvPr/>
            </p:nvSpPr>
            <p:spPr>
              <a:xfrm>
                <a:off x="7380907" y="2915013"/>
                <a:ext cx="1045485" cy="369332"/>
              </a:xfrm>
              <a:prstGeom prst="rect">
                <a:avLst/>
              </a:prstGeom>
              <a:noFill/>
            </p:spPr>
            <p:txBody>
              <a:bodyPr wrap="square" rtlCol="0">
                <a:spAutoFit/>
              </a:bodyPr>
              <a:lstStyle/>
              <a:p>
                <a:pPr algn="ctr"/>
                <a:r>
                  <a:rPr lang="zh-CN" altLang="en-US" b="1" dirty="0">
                    <a:latin typeface="Arial Narrow" panose="020B0606020202030204" pitchFamily="34" charset="0"/>
                  </a:rPr>
                  <a:t>密钥</a:t>
                </a:r>
                <a:r>
                  <a:rPr lang="en-US" altLang="zh-CN" b="1" dirty="0">
                    <a:latin typeface="Arial Narrow" panose="020B0606020202030204" pitchFamily="34" charset="0"/>
                  </a:rPr>
                  <a:t>K1</a:t>
                </a:r>
                <a:endParaRPr lang="zh-CN" altLang="en-US" b="1" dirty="0">
                  <a:latin typeface="Arial Narrow" panose="020B0606020202030204" pitchFamily="34" charset="0"/>
                </a:endParaRPr>
              </a:p>
            </p:txBody>
          </p:sp>
          <p:cxnSp>
            <p:nvCxnSpPr>
              <p:cNvPr id="50" name="直接箭头连接符 49">
                <a:extLst>
                  <a:ext uri="{FF2B5EF4-FFF2-40B4-BE49-F238E27FC236}">
                    <a16:creationId xmlns:a16="http://schemas.microsoft.com/office/drawing/2014/main" id="{08E7F30F-245A-F816-7249-9FE19B893729}"/>
                  </a:ext>
                </a:extLst>
              </p:cNvPr>
              <p:cNvCxnSpPr>
                <a:stCxn id="49" idx="2"/>
                <a:endCxn id="48" idx="0"/>
              </p:cNvCxnSpPr>
              <p:nvPr/>
            </p:nvCxnSpPr>
            <p:spPr>
              <a:xfrm>
                <a:off x="7903650" y="3284345"/>
                <a:ext cx="0" cy="449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F4EA9F6-6054-4CE9-2FBF-EF50EF3EF307}"/>
                  </a:ext>
                </a:extLst>
              </p:cNvPr>
              <p:cNvSpPr txBox="1"/>
              <p:nvPr/>
            </p:nvSpPr>
            <p:spPr>
              <a:xfrm>
                <a:off x="9075833" y="3903517"/>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p>
            </p:txBody>
          </p:sp>
          <p:cxnSp>
            <p:nvCxnSpPr>
              <p:cNvPr id="52" name="直接箭头连接符 51">
                <a:extLst>
                  <a:ext uri="{FF2B5EF4-FFF2-40B4-BE49-F238E27FC236}">
                    <a16:creationId xmlns:a16="http://schemas.microsoft.com/office/drawing/2014/main" id="{58776C44-58D1-B700-1C80-BCCE93F155F4}"/>
                  </a:ext>
                </a:extLst>
              </p:cNvPr>
              <p:cNvCxnSpPr>
                <a:cxnSpLocks/>
                <a:stCxn id="41" idx="3"/>
                <a:endCxn id="42" idx="1"/>
              </p:cNvCxnSpPr>
              <p:nvPr/>
            </p:nvCxnSpPr>
            <p:spPr>
              <a:xfrm>
                <a:off x="3116167" y="4088183"/>
                <a:ext cx="5367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5D06AA5-A354-D33D-0E79-28DBAA965C31}"/>
                  </a:ext>
                </a:extLst>
              </p:cNvPr>
              <p:cNvCxnSpPr>
                <a:cxnSpLocks/>
                <a:stCxn id="42" idx="3"/>
                <a:endCxn id="45" idx="1"/>
              </p:cNvCxnSpPr>
              <p:nvPr/>
            </p:nvCxnSpPr>
            <p:spPr>
              <a:xfrm>
                <a:off x="4923817" y="4088184"/>
                <a:ext cx="53671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7827CA9A-7597-95F3-D709-EDB5A3C6E9E1}"/>
                  </a:ext>
                </a:extLst>
              </p:cNvPr>
              <p:cNvCxnSpPr>
                <a:cxnSpLocks/>
                <a:stCxn id="45" idx="3"/>
                <a:endCxn id="48" idx="1"/>
              </p:cNvCxnSpPr>
              <p:nvPr/>
            </p:nvCxnSpPr>
            <p:spPr>
              <a:xfrm>
                <a:off x="6731467" y="4088184"/>
                <a:ext cx="5367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02B80919-0C9A-ABFA-412E-69FC9FCAA5DF}"/>
                  </a:ext>
                </a:extLst>
              </p:cNvPr>
              <p:cNvCxnSpPr>
                <a:cxnSpLocks/>
                <a:stCxn id="48" idx="3"/>
                <a:endCxn id="51" idx="1"/>
              </p:cNvCxnSpPr>
              <p:nvPr/>
            </p:nvCxnSpPr>
            <p:spPr>
              <a:xfrm flipV="1">
                <a:off x="8539116" y="4088183"/>
                <a:ext cx="53671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BF23BD05-DADE-9E0E-F700-A172B410F22B}"/>
                </a:ext>
              </a:extLst>
            </p:cNvPr>
            <p:cNvGrpSpPr/>
            <p:nvPr/>
          </p:nvGrpSpPr>
          <p:grpSpPr>
            <a:xfrm>
              <a:off x="3381140" y="4196729"/>
              <a:ext cx="5371316" cy="2191165"/>
              <a:chOff x="3384526" y="2452601"/>
              <a:chExt cx="5371316" cy="2191165"/>
            </a:xfrm>
          </p:grpSpPr>
          <p:sp>
            <p:nvSpPr>
              <p:cNvPr id="57" name="矩形 56">
                <a:extLst>
                  <a:ext uri="{FF2B5EF4-FFF2-40B4-BE49-F238E27FC236}">
                    <a16:creationId xmlns:a16="http://schemas.microsoft.com/office/drawing/2014/main" id="{0EEAA1D9-9CE5-EF62-455E-867C9FDBEAE9}"/>
                  </a:ext>
                </a:extLst>
              </p:cNvPr>
              <p:cNvSpPr/>
              <p:nvPr/>
            </p:nvSpPr>
            <p:spPr>
              <a:xfrm>
                <a:off x="3384526" y="2831751"/>
                <a:ext cx="5371316" cy="18120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58" name="文本框 57">
                <a:extLst>
                  <a:ext uri="{FF2B5EF4-FFF2-40B4-BE49-F238E27FC236}">
                    <a16:creationId xmlns:a16="http://schemas.microsoft.com/office/drawing/2014/main" id="{A0E4FAA3-4B27-F703-A027-9D5C080CC34F}"/>
                  </a:ext>
                </a:extLst>
              </p:cNvPr>
              <p:cNvSpPr txBox="1"/>
              <p:nvPr/>
            </p:nvSpPr>
            <p:spPr>
              <a:xfrm>
                <a:off x="4833412" y="2452601"/>
                <a:ext cx="2473543" cy="369332"/>
              </a:xfrm>
              <a:prstGeom prst="rect">
                <a:avLst/>
              </a:prstGeom>
              <a:noFill/>
            </p:spPr>
            <p:txBody>
              <a:bodyPr wrap="square" rtlCol="0">
                <a:spAutoFit/>
              </a:bodyPr>
              <a:lstStyle/>
              <a:p>
                <a:pPr algn="ctr"/>
                <a:r>
                  <a:rPr lang="zh-CN" altLang="en-US" b="1" dirty="0">
                    <a:latin typeface="Arial Narrow" panose="020B0606020202030204" pitchFamily="34" charset="0"/>
                  </a:rPr>
                  <a:t>解密</a:t>
                </a:r>
              </a:p>
            </p:txBody>
          </p:sp>
        </p:grpSp>
      </p:grpSp>
      <p:sp>
        <p:nvSpPr>
          <p:cNvPr id="8" name="矩形 7">
            <a:extLst>
              <a:ext uri="{FF2B5EF4-FFF2-40B4-BE49-F238E27FC236}">
                <a16:creationId xmlns:a16="http://schemas.microsoft.com/office/drawing/2014/main" id="{31267564-9C18-8159-D342-4AC826DBB649}"/>
              </a:ext>
            </a:extLst>
          </p:cNvPr>
          <p:cNvSpPr/>
          <p:nvPr/>
        </p:nvSpPr>
        <p:spPr>
          <a:xfrm>
            <a:off x="7831201" y="3539226"/>
            <a:ext cx="4055999" cy="18120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altLang="zh-CN" b="1" dirty="0"/>
              <a:t>IBM</a:t>
            </a:r>
            <a:r>
              <a:rPr lang="zh-CN" altLang="en-US" b="1" dirty="0"/>
              <a:t>最初设计</a:t>
            </a:r>
            <a:r>
              <a:rPr lang="en-US" altLang="zh-CN" b="1" dirty="0"/>
              <a:t>DES</a:t>
            </a:r>
            <a:r>
              <a:rPr lang="zh-CN" altLang="en-US" b="1" dirty="0"/>
              <a:t>时主要考虑用硬件来实现，因此</a:t>
            </a:r>
            <a:r>
              <a:rPr lang="en-US" altLang="zh-CN" b="1" dirty="0"/>
              <a:t>DES/3DES</a:t>
            </a:r>
            <a:r>
              <a:rPr lang="zh-CN" altLang="en-US" b="1" dirty="0"/>
              <a:t>的软件实现较慢。</a:t>
            </a:r>
            <a:r>
              <a:rPr lang="en-US" altLang="zh-CN" b="1" dirty="0"/>
              <a:t>3DES</a:t>
            </a:r>
            <a:r>
              <a:rPr lang="zh-CN" altLang="en-US" b="1" dirty="0"/>
              <a:t>目前正在被</a:t>
            </a:r>
            <a:r>
              <a:rPr lang="en-US" altLang="zh-CN" b="1" dirty="0"/>
              <a:t>2001</a:t>
            </a:r>
            <a:r>
              <a:rPr lang="zh-CN" altLang="en-US" b="1" dirty="0"/>
              <a:t>年发布的高级加密标准</a:t>
            </a:r>
            <a:r>
              <a:rPr lang="en-US" altLang="zh-CN" b="1" dirty="0"/>
              <a:t>AES</a:t>
            </a:r>
            <a:r>
              <a:rPr lang="zh-CN" altLang="en-US" b="1" dirty="0"/>
              <a:t>所替代。</a:t>
            </a:r>
          </a:p>
        </p:txBody>
      </p:sp>
    </p:spTree>
    <p:custDataLst>
      <p:tags r:id="rId1"/>
    </p:custDataLst>
    <p:extLst>
      <p:ext uri="{BB962C8B-B14F-4D97-AF65-F5344CB8AC3E}">
        <p14:creationId xmlns:p14="http://schemas.microsoft.com/office/powerpoint/2010/main" val="29115644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高级加密标准</a:t>
              </a:r>
              <a:r>
                <a:rPr lang="en-US" altLang="zh-CN" sz="2000" b="1" dirty="0"/>
                <a:t>AES</a:t>
              </a:r>
              <a:endParaRPr lang="zh-CN" altLang="en-US" sz="2000" b="1" dirty="0"/>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732661"/>
          </a:xfrm>
          <a:prstGeom prst="rect">
            <a:avLst/>
          </a:prstGeom>
          <a:noFill/>
        </p:spPr>
        <p:txBody>
          <a:bodyPr wrap="square" lIns="91440" tIns="45720" rIns="91440" bIns="45720" anchor="ctr">
            <a:noAutofit/>
          </a:bodyPr>
          <a:lstStyle/>
          <a:p>
            <a:r>
              <a:rPr lang="zh-CN" altLang="en-US" b="1" dirty="0">
                <a:solidFill>
                  <a:srgbClr val="FF0000"/>
                </a:solidFill>
              </a:rPr>
              <a:t>高级加密标准</a:t>
            </a:r>
            <a:r>
              <a:rPr lang="zh-CN" altLang="en-US" b="1" dirty="0"/>
              <a:t>（</a:t>
            </a:r>
            <a:r>
              <a:rPr lang="en-US" altLang="zh-CN" b="1" dirty="0">
                <a:solidFill>
                  <a:srgbClr val="FF0000"/>
                </a:solidFill>
              </a:rPr>
              <a:t>A</a:t>
            </a:r>
            <a:r>
              <a:rPr lang="en-US" altLang="zh-CN" b="1" dirty="0"/>
              <a:t>dvanced </a:t>
            </a:r>
            <a:r>
              <a:rPr lang="en-US" altLang="zh-CN" b="1" dirty="0">
                <a:solidFill>
                  <a:srgbClr val="FF0000"/>
                </a:solidFill>
              </a:rPr>
              <a:t>E</a:t>
            </a:r>
            <a:r>
              <a:rPr lang="en-US" altLang="zh-CN" b="1" dirty="0"/>
              <a:t>ncryption </a:t>
            </a:r>
            <a:r>
              <a:rPr lang="en-US" altLang="zh-CN" b="1" dirty="0">
                <a:solidFill>
                  <a:srgbClr val="FF0000"/>
                </a:solidFill>
              </a:rPr>
              <a:t>S</a:t>
            </a:r>
            <a:r>
              <a:rPr lang="en-US" altLang="zh-CN" b="1" dirty="0"/>
              <a:t>tandard</a:t>
            </a:r>
            <a:r>
              <a:rPr lang="zh-CN" altLang="en-US" b="1" dirty="0"/>
              <a:t>，</a:t>
            </a:r>
            <a:r>
              <a:rPr lang="en-US" altLang="zh-CN" b="1" dirty="0">
                <a:solidFill>
                  <a:srgbClr val="FF0000"/>
                </a:solidFill>
              </a:rPr>
              <a:t>AES</a:t>
            </a:r>
            <a:r>
              <a:rPr lang="zh-CN" altLang="en-US" b="1" dirty="0"/>
              <a:t>）支持</a:t>
            </a:r>
            <a:r>
              <a:rPr lang="en-US" altLang="zh-CN" b="1" dirty="0"/>
              <a:t>128</a:t>
            </a:r>
            <a:r>
              <a:rPr lang="zh-CN" altLang="en-US" b="1" dirty="0"/>
              <a:t>比特、</a:t>
            </a:r>
            <a:r>
              <a:rPr lang="en-US" altLang="zh-CN" b="1" dirty="0"/>
              <a:t>192</a:t>
            </a:r>
            <a:r>
              <a:rPr lang="zh-CN" altLang="en-US" b="1" dirty="0"/>
              <a:t>比特和</a:t>
            </a:r>
            <a:r>
              <a:rPr lang="en-US" altLang="zh-CN" b="1" dirty="0"/>
              <a:t>256</a:t>
            </a:r>
            <a:r>
              <a:rPr lang="zh-CN" altLang="en-US" b="1" dirty="0"/>
              <a:t>比特的密钥长度，</a:t>
            </a:r>
            <a:r>
              <a:rPr lang="zh-CN" altLang="en-US" b="1" dirty="0">
                <a:solidFill>
                  <a:srgbClr val="FF0000"/>
                </a:solidFill>
              </a:rPr>
              <a:t>用硬件和软件都可以快速实现</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íşlïḍè">
            <a:extLst>
              <a:ext uri="{FF2B5EF4-FFF2-40B4-BE49-F238E27FC236}">
                <a16:creationId xmlns:a16="http://schemas.microsoft.com/office/drawing/2014/main" id="{11E73DA5-2874-F24A-E6B2-39786496026A}"/>
              </a:ext>
            </a:extLst>
          </p:cNvPr>
          <p:cNvSpPr txBox="1"/>
          <p:nvPr/>
        </p:nvSpPr>
        <p:spPr>
          <a:xfrm>
            <a:off x="1266346" y="2041013"/>
            <a:ext cx="10620854" cy="478522"/>
          </a:xfrm>
          <a:prstGeom prst="rect">
            <a:avLst/>
          </a:prstGeom>
          <a:noFill/>
        </p:spPr>
        <p:txBody>
          <a:bodyPr wrap="square" lIns="91440" tIns="45720" rIns="91440" bIns="45720" anchor="ctr">
            <a:noAutofit/>
          </a:bodyPr>
          <a:lstStyle/>
          <a:p>
            <a:r>
              <a:rPr lang="en-US" altLang="zh-CN" b="1" dirty="0"/>
              <a:t>AES</a:t>
            </a:r>
            <a:r>
              <a:rPr lang="zh-CN" altLang="en-US" b="1" dirty="0"/>
              <a:t>不需要太多内存，因此</a:t>
            </a:r>
            <a:r>
              <a:rPr lang="zh-CN" altLang="en-US" b="1" dirty="0">
                <a:solidFill>
                  <a:schemeClr val="accent1">
                    <a:lumMod val="75000"/>
                  </a:schemeClr>
                </a:solidFill>
              </a:rPr>
              <a:t>适用于小型移动设备</a:t>
            </a:r>
            <a:r>
              <a:rPr lang="zh-CN" altLang="en-US" b="1" dirty="0"/>
              <a:t>。</a:t>
            </a:r>
            <a:endParaRPr lang="en-US" altLang="zh-CN" b="1" dirty="0"/>
          </a:p>
        </p:txBody>
      </p:sp>
      <p:sp>
        <p:nvSpPr>
          <p:cNvPr id="41" name="矩形 40">
            <a:extLst>
              <a:ext uri="{FF2B5EF4-FFF2-40B4-BE49-F238E27FC236}">
                <a16:creationId xmlns:a16="http://schemas.microsoft.com/office/drawing/2014/main" id="{039D58A4-DEAF-BCA3-1A60-A0C27C0E5AF4}"/>
              </a:ext>
            </a:extLst>
          </p:cNvPr>
          <p:cNvSpPr/>
          <p:nvPr/>
        </p:nvSpPr>
        <p:spPr>
          <a:xfrm>
            <a:off x="1009370" y="213972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íşlïḍè">
            <a:extLst>
              <a:ext uri="{FF2B5EF4-FFF2-40B4-BE49-F238E27FC236}">
                <a16:creationId xmlns:a16="http://schemas.microsoft.com/office/drawing/2014/main" id="{A3E7E396-A8BA-299A-2F10-C8DE03EE0FD3}"/>
              </a:ext>
            </a:extLst>
          </p:cNvPr>
          <p:cNvSpPr txBox="1"/>
          <p:nvPr/>
        </p:nvSpPr>
        <p:spPr>
          <a:xfrm>
            <a:off x="1266346" y="2618244"/>
            <a:ext cx="10620854" cy="717014"/>
          </a:xfrm>
          <a:prstGeom prst="rect">
            <a:avLst/>
          </a:prstGeom>
          <a:noFill/>
        </p:spPr>
        <p:txBody>
          <a:bodyPr wrap="square" lIns="91440" tIns="45720" rIns="91440" bIns="45720" anchor="ctr">
            <a:noAutofit/>
          </a:bodyPr>
          <a:lstStyle/>
          <a:p>
            <a:r>
              <a:rPr lang="zh-CN" altLang="en-US" b="1" dirty="0"/>
              <a:t>据美国国家标准与技术研究院</a:t>
            </a:r>
            <a:r>
              <a:rPr lang="en-US" altLang="zh-CN" b="1" dirty="0"/>
              <a:t>NIST</a:t>
            </a:r>
            <a:r>
              <a:rPr lang="zh-CN" altLang="en-US" b="1" dirty="0"/>
              <a:t>估计，如果用</a:t>
            </a:r>
            <a:r>
              <a:rPr lang="en-US" altLang="zh-CN" b="1" dirty="0"/>
              <a:t>1</a:t>
            </a:r>
            <a:r>
              <a:rPr lang="zh-CN" altLang="en-US" b="1" dirty="0"/>
              <a:t>秒即可破解</a:t>
            </a:r>
            <a:r>
              <a:rPr lang="en-US" altLang="zh-CN" b="1" dirty="0"/>
              <a:t>56</a:t>
            </a:r>
            <a:r>
              <a:rPr lang="zh-CN" altLang="en-US" b="1" dirty="0"/>
              <a:t>比特密钥长度的</a:t>
            </a:r>
            <a:r>
              <a:rPr lang="en-US" altLang="zh-CN" b="1" dirty="0"/>
              <a:t>DES</a:t>
            </a:r>
            <a:r>
              <a:rPr lang="zh-CN" altLang="en-US" b="1" dirty="0"/>
              <a:t>的计算机，来破解</a:t>
            </a:r>
            <a:r>
              <a:rPr lang="en-US" altLang="zh-CN" b="1" dirty="0"/>
              <a:t>128</a:t>
            </a:r>
            <a:r>
              <a:rPr lang="zh-CN" altLang="en-US" b="1" dirty="0"/>
              <a:t>比特密钥长度的</a:t>
            </a:r>
            <a:r>
              <a:rPr lang="en-US" altLang="zh-CN" b="1" dirty="0"/>
              <a:t>AES</a:t>
            </a:r>
            <a:r>
              <a:rPr lang="zh-CN" altLang="en-US" b="1" dirty="0"/>
              <a:t>密钥，要用大约</a:t>
            </a:r>
            <a:r>
              <a:rPr lang="en-US" altLang="zh-CN" b="1" dirty="0"/>
              <a:t>149</a:t>
            </a:r>
            <a:r>
              <a:rPr lang="zh-CN" altLang="en-US" b="1" dirty="0"/>
              <a:t>万亿年的时间才有可能完成破解。</a:t>
            </a:r>
            <a:endParaRPr lang="en-US" altLang="zh-CN" b="1" dirty="0"/>
          </a:p>
        </p:txBody>
      </p:sp>
      <p:sp>
        <p:nvSpPr>
          <p:cNvPr id="43" name="矩形 42">
            <a:extLst>
              <a:ext uri="{FF2B5EF4-FFF2-40B4-BE49-F238E27FC236}">
                <a16:creationId xmlns:a16="http://schemas.microsoft.com/office/drawing/2014/main" id="{70A2374F-F4AD-3BCC-3BA7-F8D8D9337AF4}"/>
              </a:ext>
            </a:extLst>
          </p:cNvPr>
          <p:cNvSpPr/>
          <p:nvPr/>
        </p:nvSpPr>
        <p:spPr>
          <a:xfrm>
            <a:off x="1009370" y="271695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9122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ppt_w</p:attrName>
                                        </p:attrNameLst>
                                      </p:cBhvr>
                                      <p:tavLst>
                                        <p:tav tm="0">
                                          <p:val>
                                            <p:fltVal val="0"/>
                                          </p:val>
                                        </p:tav>
                                        <p:tav tm="100000">
                                          <p:val>
                                            <p:strVal val="#ppt_w"/>
                                          </p:val>
                                        </p:tav>
                                      </p:tavLst>
                                    </p:anim>
                                    <p:anim calcmode="lin" valueType="num">
                                      <p:cBhvr>
                                        <p:cTn id="25" dur="500" fill="hold"/>
                                        <p:tgtEl>
                                          <p:spTgt spid="41"/>
                                        </p:tgtEl>
                                        <p:attrNameLst>
                                          <p:attrName>ppt_h</p:attrName>
                                        </p:attrNameLst>
                                      </p:cBhvr>
                                      <p:tavLst>
                                        <p:tav tm="0">
                                          <p:val>
                                            <p:fltVal val="0"/>
                                          </p:val>
                                        </p:tav>
                                        <p:tav tm="100000">
                                          <p:val>
                                            <p:strVal val="#ppt_h"/>
                                          </p:val>
                                        </p:tav>
                                      </p:tavLst>
                                    </p:anim>
                                    <p:anim calcmode="lin" valueType="num">
                                      <p:cBhvr>
                                        <p:cTn id="26" dur="500" fill="hold"/>
                                        <p:tgtEl>
                                          <p:spTgt spid="41"/>
                                        </p:tgtEl>
                                        <p:attrNameLst>
                                          <p:attrName>style.rotation</p:attrName>
                                        </p:attrNameLst>
                                      </p:cBhvr>
                                      <p:tavLst>
                                        <p:tav tm="0">
                                          <p:val>
                                            <p:fltVal val="360"/>
                                          </p:val>
                                        </p:tav>
                                        <p:tav tm="100000">
                                          <p:val>
                                            <p:fltVal val="0"/>
                                          </p:val>
                                        </p:tav>
                                      </p:tavLst>
                                    </p:anim>
                                    <p:animEffect transition="in" filter="fade">
                                      <p:cBhvr>
                                        <p:cTn id="27" dur="500"/>
                                        <p:tgtEl>
                                          <p:spTgt spid="41"/>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 calcmode="lin" valueType="num">
                                      <p:cBhvr>
                                        <p:cTn id="37" dur="500" fill="hold"/>
                                        <p:tgtEl>
                                          <p:spTgt spid="43"/>
                                        </p:tgtEl>
                                        <p:attrNameLst>
                                          <p:attrName>style.rotation</p:attrName>
                                        </p:attrNameLst>
                                      </p:cBhvr>
                                      <p:tavLst>
                                        <p:tav tm="0">
                                          <p:val>
                                            <p:fltVal val="360"/>
                                          </p:val>
                                        </p:tav>
                                        <p:tav tm="100000">
                                          <p:val>
                                            <p:fltVal val="0"/>
                                          </p:val>
                                        </p:tav>
                                      </p:tavLst>
                                    </p:anim>
                                    <p:animEffect transition="in" filter="fade">
                                      <p:cBhvr>
                                        <p:cTn id="38" dur="500"/>
                                        <p:tgtEl>
                                          <p:spTgt spid="43"/>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40" grpId="0"/>
      <p:bldP spid="41" grpId="0" animBg="1"/>
      <p:bldP spid="42" grpId="0"/>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2558888" y="1188116"/>
            <a:ext cx="7098583" cy="2606668"/>
            <a:chOff x="3156764" y="1188116"/>
            <a:chExt cx="7098583" cy="2606668"/>
          </a:xfrm>
        </p:grpSpPr>
        <p:sp>
          <p:nvSpPr>
            <p:cNvPr id="12" name="íşlïḍè"/>
            <p:cNvSpPr txBox="1"/>
            <p:nvPr/>
          </p:nvSpPr>
          <p:spPr>
            <a:xfrm>
              <a:off x="4563496" y="1188116"/>
              <a:ext cx="4287076" cy="419100"/>
            </a:xfrm>
            <a:prstGeom prst="rect">
              <a:avLst/>
            </a:prstGeom>
            <a:noFill/>
          </p:spPr>
          <p:txBody>
            <a:bodyPr wrap="square" lIns="91440" tIns="45720" rIns="91440" bIns="45720" anchor="ctr">
              <a:noAutofit/>
            </a:bodyPr>
            <a:lstStyle/>
            <a:p>
              <a:pPr algn="ctr"/>
              <a:r>
                <a:rPr lang="en-US" altLang="zh-CN" sz="2400" b="1" dirty="0"/>
                <a:t>7.2.3 </a:t>
              </a:r>
              <a:r>
                <a:rPr lang="zh-CN" altLang="en-US" sz="2400" b="1" dirty="0"/>
                <a:t>公钥密码体制</a:t>
              </a:r>
              <a:endParaRPr lang="en-US" altLang="zh-CN" sz="2400" b="1" dirty="0"/>
            </a:p>
          </p:txBody>
        </p:sp>
        <p:grpSp>
          <p:nvGrpSpPr>
            <p:cNvPr id="6" name="组合 5"/>
            <p:cNvGrpSpPr/>
            <p:nvPr/>
          </p:nvGrpSpPr>
          <p:grpSpPr>
            <a:xfrm>
              <a:off x="3156764"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公钥密码体制的产生原因</a:t>
                </a:r>
              </a:p>
            </p:txBody>
          </p:sp>
        </p:grpSp>
        <p:grpSp>
          <p:nvGrpSpPr>
            <p:cNvPr id="32" name="组合 31"/>
            <p:cNvGrpSpPr/>
            <p:nvPr/>
          </p:nvGrpSpPr>
          <p:grpSpPr>
            <a:xfrm>
              <a:off x="3156764" y="3199230"/>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公钥密码体制</a:t>
                </a:r>
              </a:p>
            </p:txBody>
          </p:sp>
        </p:grpSp>
      </p:grpSp>
    </p:spTree>
    <p:extLst>
      <p:ext uri="{BB962C8B-B14F-4D97-AF65-F5344CB8AC3E}">
        <p14:creationId xmlns:p14="http://schemas.microsoft.com/office/powerpoint/2010/main" val="141038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公钥密码体制的产生原因</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在</a:t>
            </a:r>
            <a:r>
              <a:rPr lang="zh-CN" altLang="en-US" b="1" dirty="0">
                <a:solidFill>
                  <a:srgbClr val="FF0000"/>
                </a:solidFill>
              </a:rPr>
              <a:t>对称密钥</a:t>
            </a:r>
            <a:r>
              <a:rPr lang="zh-CN" altLang="en-US" b="1" dirty="0"/>
              <a:t>密码体制中，</a:t>
            </a:r>
            <a:r>
              <a:rPr lang="zh-CN" altLang="en-US" b="1" dirty="0">
                <a:solidFill>
                  <a:srgbClr val="FF0000"/>
                </a:solidFill>
              </a:rPr>
              <a:t>加解密双方要共享同一个密钥</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7589F4AB-7CFB-16D1-076B-F12E431AF2F0}"/>
              </a:ext>
            </a:extLst>
          </p:cNvPr>
          <p:cNvGrpSpPr/>
          <p:nvPr/>
        </p:nvGrpSpPr>
        <p:grpSpPr>
          <a:xfrm>
            <a:off x="2841601" y="2442673"/>
            <a:ext cx="3093489" cy="2488110"/>
            <a:chOff x="3207781" y="1105990"/>
            <a:chExt cx="5776438" cy="4646020"/>
          </a:xfrm>
        </p:grpSpPr>
        <p:sp>
          <p:nvSpPr>
            <p:cNvPr id="34" name="任意多边形 4">
              <a:extLst>
                <a:ext uri="{FF2B5EF4-FFF2-40B4-BE49-F238E27FC236}">
                  <a16:creationId xmlns:a16="http://schemas.microsoft.com/office/drawing/2014/main" id="{C255844F-0487-D756-668D-F896D4E8621C}"/>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35" name="任意多边形 5">
              <a:extLst>
                <a:ext uri="{FF2B5EF4-FFF2-40B4-BE49-F238E27FC236}">
                  <a16:creationId xmlns:a16="http://schemas.microsoft.com/office/drawing/2014/main" id="{76E7467F-E038-D607-B7D2-077C7883E8A0}"/>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36" name="任意多边形 6">
              <a:extLst>
                <a:ext uri="{FF2B5EF4-FFF2-40B4-BE49-F238E27FC236}">
                  <a16:creationId xmlns:a16="http://schemas.microsoft.com/office/drawing/2014/main" id="{2E683A67-487F-C97B-F6D7-42A75898B0DD}"/>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59" name="任意多边形 7">
              <a:extLst>
                <a:ext uri="{FF2B5EF4-FFF2-40B4-BE49-F238E27FC236}">
                  <a16:creationId xmlns:a16="http://schemas.microsoft.com/office/drawing/2014/main" id="{67F9FFB2-8548-0041-CCA4-FCB852E5C72C}"/>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60" name="任意多边形 8">
              <a:extLst>
                <a:ext uri="{FF2B5EF4-FFF2-40B4-BE49-F238E27FC236}">
                  <a16:creationId xmlns:a16="http://schemas.microsoft.com/office/drawing/2014/main" id="{E2D6B5F1-530B-2F87-F19F-D7BEAAAE9F93}"/>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61" name="任意多边形 9">
              <a:extLst>
                <a:ext uri="{FF2B5EF4-FFF2-40B4-BE49-F238E27FC236}">
                  <a16:creationId xmlns:a16="http://schemas.microsoft.com/office/drawing/2014/main" id="{C1A8C110-DC79-A31A-3136-41CD548069D8}"/>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62" name="任意多边形 10">
              <a:extLst>
                <a:ext uri="{FF2B5EF4-FFF2-40B4-BE49-F238E27FC236}">
                  <a16:creationId xmlns:a16="http://schemas.microsoft.com/office/drawing/2014/main" id="{40E51F60-412B-B7ED-8CAE-5EF9FCAE1E9A}"/>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63" name="任意多边形 11">
              <a:extLst>
                <a:ext uri="{FF2B5EF4-FFF2-40B4-BE49-F238E27FC236}">
                  <a16:creationId xmlns:a16="http://schemas.microsoft.com/office/drawing/2014/main" id="{69529ED3-D165-E58E-3456-836B7703D462}"/>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64" name="任意多边形 12">
              <a:extLst>
                <a:ext uri="{FF2B5EF4-FFF2-40B4-BE49-F238E27FC236}">
                  <a16:creationId xmlns:a16="http://schemas.microsoft.com/office/drawing/2014/main" id="{BAD9A8DC-005C-1105-377C-93A494B21FDB}"/>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65" name="任意多边形 13">
              <a:extLst>
                <a:ext uri="{FF2B5EF4-FFF2-40B4-BE49-F238E27FC236}">
                  <a16:creationId xmlns:a16="http://schemas.microsoft.com/office/drawing/2014/main" id="{C71493F0-C1BD-65B5-3D14-E043414C9582}"/>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66" name="任意多边形 14">
              <a:extLst>
                <a:ext uri="{FF2B5EF4-FFF2-40B4-BE49-F238E27FC236}">
                  <a16:creationId xmlns:a16="http://schemas.microsoft.com/office/drawing/2014/main" id="{ABF1B483-3F56-B6A7-6BF4-E972354B2B14}"/>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67" name="任意多边形 15">
              <a:extLst>
                <a:ext uri="{FF2B5EF4-FFF2-40B4-BE49-F238E27FC236}">
                  <a16:creationId xmlns:a16="http://schemas.microsoft.com/office/drawing/2014/main" id="{67D68C2C-95E7-DC08-0CFB-60269176525B}"/>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68" name="任意多边形 16">
              <a:extLst>
                <a:ext uri="{FF2B5EF4-FFF2-40B4-BE49-F238E27FC236}">
                  <a16:creationId xmlns:a16="http://schemas.microsoft.com/office/drawing/2014/main" id="{484D0812-6493-00CC-6D4D-C3A28ADF2CA7}"/>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69" name="任意多边形 17">
              <a:extLst>
                <a:ext uri="{FF2B5EF4-FFF2-40B4-BE49-F238E27FC236}">
                  <a16:creationId xmlns:a16="http://schemas.microsoft.com/office/drawing/2014/main" id="{DCF0F322-27A6-42BC-BDD0-222423196CD5}"/>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70" name="任意多边形 18">
              <a:extLst>
                <a:ext uri="{FF2B5EF4-FFF2-40B4-BE49-F238E27FC236}">
                  <a16:creationId xmlns:a16="http://schemas.microsoft.com/office/drawing/2014/main" id="{21F7F608-1798-5159-7F14-49D71D4DEA72}"/>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71" name="任意多边形 19">
              <a:extLst>
                <a:ext uri="{FF2B5EF4-FFF2-40B4-BE49-F238E27FC236}">
                  <a16:creationId xmlns:a16="http://schemas.microsoft.com/office/drawing/2014/main" id="{4FF1E1B5-2032-1AA8-B379-77FE1E112247}"/>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72" name="任意多边形 20">
              <a:extLst>
                <a:ext uri="{FF2B5EF4-FFF2-40B4-BE49-F238E27FC236}">
                  <a16:creationId xmlns:a16="http://schemas.microsoft.com/office/drawing/2014/main" id="{67DED235-AD19-DCA9-0A5E-E0DF964B1BE5}"/>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73" name="任意多边形 21">
              <a:extLst>
                <a:ext uri="{FF2B5EF4-FFF2-40B4-BE49-F238E27FC236}">
                  <a16:creationId xmlns:a16="http://schemas.microsoft.com/office/drawing/2014/main" id="{1645750F-2E88-6B55-739D-3306CBA52555}"/>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74" name="任意多边形 22">
              <a:extLst>
                <a:ext uri="{FF2B5EF4-FFF2-40B4-BE49-F238E27FC236}">
                  <a16:creationId xmlns:a16="http://schemas.microsoft.com/office/drawing/2014/main" id="{902CA789-E866-637F-83EB-DF1DF8F89249}"/>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75" name="任意多边形 23">
              <a:extLst>
                <a:ext uri="{FF2B5EF4-FFF2-40B4-BE49-F238E27FC236}">
                  <a16:creationId xmlns:a16="http://schemas.microsoft.com/office/drawing/2014/main" id="{465FF37D-E766-4CE4-D8A5-EBCEBDEEE1CF}"/>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76" name="任意多边形 24">
              <a:extLst>
                <a:ext uri="{FF2B5EF4-FFF2-40B4-BE49-F238E27FC236}">
                  <a16:creationId xmlns:a16="http://schemas.microsoft.com/office/drawing/2014/main" id="{55EDAC5F-71A9-4433-C4CE-CA9778D79B4D}"/>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77" name="任意多边形 25">
              <a:extLst>
                <a:ext uri="{FF2B5EF4-FFF2-40B4-BE49-F238E27FC236}">
                  <a16:creationId xmlns:a16="http://schemas.microsoft.com/office/drawing/2014/main" id="{28765089-EF70-F6F9-6A93-57CEA8ED44D1}"/>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78" name="任意多边形 26">
              <a:extLst>
                <a:ext uri="{FF2B5EF4-FFF2-40B4-BE49-F238E27FC236}">
                  <a16:creationId xmlns:a16="http://schemas.microsoft.com/office/drawing/2014/main" id="{B1E850AF-F541-4926-F5D5-3273A7CDE1D0}"/>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79" name="任意多边形 27">
              <a:extLst>
                <a:ext uri="{FF2B5EF4-FFF2-40B4-BE49-F238E27FC236}">
                  <a16:creationId xmlns:a16="http://schemas.microsoft.com/office/drawing/2014/main" id="{F909DF54-0CD2-2E74-03C8-5DA64A452851}"/>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80" name="任意多边形 28">
              <a:extLst>
                <a:ext uri="{FF2B5EF4-FFF2-40B4-BE49-F238E27FC236}">
                  <a16:creationId xmlns:a16="http://schemas.microsoft.com/office/drawing/2014/main" id="{04AEE935-960E-76E0-5008-2021081AFA93}"/>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81" name="任意多边形 29">
              <a:extLst>
                <a:ext uri="{FF2B5EF4-FFF2-40B4-BE49-F238E27FC236}">
                  <a16:creationId xmlns:a16="http://schemas.microsoft.com/office/drawing/2014/main" id="{F5DDE81A-9C36-C24E-9998-B1A3C3876A94}"/>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82" name="任意多边形 30">
              <a:extLst>
                <a:ext uri="{FF2B5EF4-FFF2-40B4-BE49-F238E27FC236}">
                  <a16:creationId xmlns:a16="http://schemas.microsoft.com/office/drawing/2014/main" id="{A3F2DDD2-B361-5B9A-6C8D-39DE1E801A5A}"/>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83" name="任意多边形 31">
              <a:extLst>
                <a:ext uri="{FF2B5EF4-FFF2-40B4-BE49-F238E27FC236}">
                  <a16:creationId xmlns:a16="http://schemas.microsoft.com/office/drawing/2014/main" id="{A04FC6BA-770A-8E02-40EB-F4BAD0F9EAED}"/>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84" name="任意多边形 32">
              <a:extLst>
                <a:ext uri="{FF2B5EF4-FFF2-40B4-BE49-F238E27FC236}">
                  <a16:creationId xmlns:a16="http://schemas.microsoft.com/office/drawing/2014/main" id="{4E961EB1-3784-821B-CB37-202D4316FAA4}"/>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85" name="任意多边形 33">
              <a:extLst>
                <a:ext uri="{FF2B5EF4-FFF2-40B4-BE49-F238E27FC236}">
                  <a16:creationId xmlns:a16="http://schemas.microsoft.com/office/drawing/2014/main" id="{0A1FCA38-2521-1384-770B-773780CFE874}"/>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86" name="任意多边形 34">
              <a:extLst>
                <a:ext uri="{FF2B5EF4-FFF2-40B4-BE49-F238E27FC236}">
                  <a16:creationId xmlns:a16="http://schemas.microsoft.com/office/drawing/2014/main" id="{D69EC7C4-1D58-E63C-35F0-227E9F671C00}"/>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87" name="任意多边形 35">
              <a:extLst>
                <a:ext uri="{FF2B5EF4-FFF2-40B4-BE49-F238E27FC236}">
                  <a16:creationId xmlns:a16="http://schemas.microsoft.com/office/drawing/2014/main" id="{8A1AB729-5297-B014-C875-65A32F26BED6}"/>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88" name="任意多边形 36">
              <a:extLst>
                <a:ext uri="{FF2B5EF4-FFF2-40B4-BE49-F238E27FC236}">
                  <a16:creationId xmlns:a16="http://schemas.microsoft.com/office/drawing/2014/main" id="{7E4AB223-C72B-A24A-CD72-BEDA9D4A4C10}"/>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89" name="任意多边形 37">
              <a:extLst>
                <a:ext uri="{FF2B5EF4-FFF2-40B4-BE49-F238E27FC236}">
                  <a16:creationId xmlns:a16="http://schemas.microsoft.com/office/drawing/2014/main" id="{1CDA44D1-523D-45AE-F13F-4D1383EE0A7E}"/>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90" name="任意多边形 38">
              <a:extLst>
                <a:ext uri="{FF2B5EF4-FFF2-40B4-BE49-F238E27FC236}">
                  <a16:creationId xmlns:a16="http://schemas.microsoft.com/office/drawing/2014/main" id="{1B262435-7C8D-625E-77DE-1C040D55BEC2}"/>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91" name="任意多边形 39">
              <a:extLst>
                <a:ext uri="{FF2B5EF4-FFF2-40B4-BE49-F238E27FC236}">
                  <a16:creationId xmlns:a16="http://schemas.microsoft.com/office/drawing/2014/main" id="{72C46F5D-4CDB-CCEF-67D9-8D8EFB909083}"/>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92" name="任意多边形 40">
              <a:extLst>
                <a:ext uri="{FF2B5EF4-FFF2-40B4-BE49-F238E27FC236}">
                  <a16:creationId xmlns:a16="http://schemas.microsoft.com/office/drawing/2014/main" id="{B5248F71-DD25-0151-0531-02968A83A3E2}"/>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93" name="任意多边形 41">
              <a:extLst>
                <a:ext uri="{FF2B5EF4-FFF2-40B4-BE49-F238E27FC236}">
                  <a16:creationId xmlns:a16="http://schemas.microsoft.com/office/drawing/2014/main" id="{24973941-09C4-F012-893F-36EA7DF0429C}"/>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94" name="任意多边形 42">
              <a:extLst>
                <a:ext uri="{FF2B5EF4-FFF2-40B4-BE49-F238E27FC236}">
                  <a16:creationId xmlns:a16="http://schemas.microsoft.com/office/drawing/2014/main" id="{54A9FFEF-2283-E031-F5DA-1FC6689981F9}"/>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95" name="任意多边形 43">
              <a:extLst>
                <a:ext uri="{FF2B5EF4-FFF2-40B4-BE49-F238E27FC236}">
                  <a16:creationId xmlns:a16="http://schemas.microsoft.com/office/drawing/2014/main" id="{ED56CCAA-54F8-C3DF-741A-519ECC932F3D}"/>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96" name="任意多边形 44">
              <a:extLst>
                <a:ext uri="{FF2B5EF4-FFF2-40B4-BE49-F238E27FC236}">
                  <a16:creationId xmlns:a16="http://schemas.microsoft.com/office/drawing/2014/main" id="{A12AB48D-6994-983C-4CBC-C6AF730C8313}"/>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97" name="任意多边形 45">
              <a:extLst>
                <a:ext uri="{FF2B5EF4-FFF2-40B4-BE49-F238E27FC236}">
                  <a16:creationId xmlns:a16="http://schemas.microsoft.com/office/drawing/2014/main" id="{E8846AA9-4DF1-C5FB-4032-DDC41D6FD0B0}"/>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98" name="任意多边形 46">
              <a:extLst>
                <a:ext uri="{FF2B5EF4-FFF2-40B4-BE49-F238E27FC236}">
                  <a16:creationId xmlns:a16="http://schemas.microsoft.com/office/drawing/2014/main" id="{A24E8C5B-F801-9CA5-31E5-AE04E5C54801}"/>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99" name="任意多边形 47">
              <a:extLst>
                <a:ext uri="{FF2B5EF4-FFF2-40B4-BE49-F238E27FC236}">
                  <a16:creationId xmlns:a16="http://schemas.microsoft.com/office/drawing/2014/main" id="{B29B6C19-309B-59EA-02F2-F08CBEEC8F22}"/>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00" name="任意多边形 48">
              <a:extLst>
                <a:ext uri="{FF2B5EF4-FFF2-40B4-BE49-F238E27FC236}">
                  <a16:creationId xmlns:a16="http://schemas.microsoft.com/office/drawing/2014/main" id="{E7AEA058-895F-69CA-8BE7-3D9D200EE322}"/>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01" name="任意多边形 49">
              <a:extLst>
                <a:ext uri="{FF2B5EF4-FFF2-40B4-BE49-F238E27FC236}">
                  <a16:creationId xmlns:a16="http://schemas.microsoft.com/office/drawing/2014/main" id="{2EA1A957-3545-2C01-50F5-450286F1F43B}"/>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02" name="任意多边形 50">
              <a:extLst>
                <a:ext uri="{FF2B5EF4-FFF2-40B4-BE49-F238E27FC236}">
                  <a16:creationId xmlns:a16="http://schemas.microsoft.com/office/drawing/2014/main" id="{B4554960-7621-FCD1-D70D-E32C7887DBCA}"/>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03" name="任意多边形 51">
              <a:extLst>
                <a:ext uri="{FF2B5EF4-FFF2-40B4-BE49-F238E27FC236}">
                  <a16:creationId xmlns:a16="http://schemas.microsoft.com/office/drawing/2014/main" id="{18A21A2D-8D9E-FEAB-CE40-1C323F5EC3A3}"/>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04" name="任意多边形 52">
              <a:extLst>
                <a:ext uri="{FF2B5EF4-FFF2-40B4-BE49-F238E27FC236}">
                  <a16:creationId xmlns:a16="http://schemas.microsoft.com/office/drawing/2014/main" id="{C0A0D32B-E41F-7141-7D66-5DDB3BC40C00}"/>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05" name="任意多边形 53">
              <a:extLst>
                <a:ext uri="{FF2B5EF4-FFF2-40B4-BE49-F238E27FC236}">
                  <a16:creationId xmlns:a16="http://schemas.microsoft.com/office/drawing/2014/main" id="{C72B5A9A-6248-558F-9E21-ABAF9C9826BA}"/>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06" name="任意多边形 54">
              <a:extLst>
                <a:ext uri="{FF2B5EF4-FFF2-40B4-BE49-F238E27FC236}">
                  <a16:creationId xmlns:a16="http://schemas.microsoft.com/office/drawing/2014/main" id="{9B9C279F-C0A9-E5C6-70E4-A571C5257C4F}"/>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07" name="任意多边形 55">
              <a:extLst>
                <a:ext uri="{FF2B5EF4-FFF2-40B4-BE49-F238E27FC236}">
                  <a16:creationId xmlns:a16="http://schemas.microsoft.com/office/drawing/2014/main" id="{92BDCFC8-B0AD-6F01-D9E1-605C846EE613}"/>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08" name="任意多边形 56">
              <a:extLst>
                <a:ext uri="{FF2B5EF4-FFF2-40B4-BE49-F238E27FC236}">
                  <a16:creationId xmlns:a16="http://schemas.microsoft.com/office/drawing/2014/main" id="{C9425423-84DF-F259-FEE8-455AF4A12BB0}"/>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09" name="任意多边形 57">
              <a:extLst>
                <a:ext uri="{FF2B5EF4-FFF2-40B4-BE49-F238E27FC236}">
                  <a16:creationId xmlns:a16="http://schemas.microsoft.com/office/drawing/2014/main" id="{C22247FF-C710-9917-D31B-3ED849AC8929}"/>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10" name="任意多边形 58">
              <a:extLst>
                <a:ext uri="{FF2B5EF4-FFF2-40B4-BE49-F238E27FC236}">
                  <a16:creationId xmlns:a16="http://schemas.microsoft.com/office/drawing/2014/main" id="{A2B340A5-078F-8527-80FE-F94BD7C4D5A4}"/>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11" name="任意多边形 59">
              <a:extLst>
                <a:ext uri="{FF2B5EF4-FFF2-40B4-BE49-F238E27FC236}">
                  <a16:creationId xmlns:a16="http://schemas.microsoft.com/office/drawing/2014/main" id="{C23E156C-34CB-3BDC-8509-FC8A1C320BC1}"/>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12" name="任意多边形 60">
              <a:extLst>
                <a:ext uri="{FF2B5EF4-FFF2-40B4-BE49-F238E27FC236}">
                  <a16:creationId xmlns:a16="http://schemas.microsoft.com/office/drawing/2014/main" id="{458E1B17-E0E6-E68B-ECE7-D07AE29CFA92}"/>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13" name="任意多边形 61">
              <a:extLst>
                <a:ext uri="{FF2B5EF4-FFF2-40B4-BE49-F238E27FC236}">
                  <a16:creationId xmlns:a16="http://schemas.microsoft.com/office/drawing/2014/main" id="{CE1BC310-ECCA-697B-B834-183CC51A90E5}"/>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14" name="任意多边形 62">
              <a:extLst>
                <a:ext uri="{FF2B5EF4-FFF2-40B4-BE49-F238E27FC236}">
                  <a16:creationId xmlns:a16="http://schemas.microsoft.com/office/drawing/2014/main" id="{600E9FED-6B08-9CBA-4E48-26119B49AA0D}"/>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15" name="任意多边形 63">
              <a:extLst>
                <a:ext uri="{FF2B5EF4-FFF2-40B4-BE49-F238E27FC236}">
                  <a16:creationId xmlns:a16="http://schemas.microsoft.com/office/drawing/2014/main" id="{70611408-8A7F-BB9F-ADEE-4B23FB752110}"/>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16" name="任意多边形 64">
              <a:extLst>
                <a:ext uri="{FF2B5EF4-FFF2-40B4-BE49-F238E27FC236}">
                  <a16:creationId xmlns:a16="http://schemas.microsoft.com/office/drawing/2014/main" id="{8B14F492-5060-1D46-8BB0-3E2ADACDF512}"/>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17" name="任意多边形 65">
              <a:extLst>
                <a:ext uri="{FF2B5EF4-FFF2-40B4-BE49-F238E27FC236}">
                  <a16:creationId xmlns:a16="http://schemas.microsoft.com/office/drawing/2014/main" id="{738339B2-5898-B10E-020A-9DD5C220529F}"/>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18" name="任意多边形 67">
              <a:extLst>
                <a:ext uri="{FF2B5EF4-FFF2-40B4-BE49-F238E27FC236}">
                  <a16:creationId xmlns:a16="http://schemas.microsoft.com/office/drawing/2014/main" id="{BF4EBDA3-6936-84E1-909E-83133C3DD19C}"/>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5" name="对话气泡: 椭圆形 4">
            <a:extLst>
              <a:ext uri="{FF2B5EF4-FFF2-40B4-BE49-F238E27FC236}">
                <a16:creationId xmlns:a16="http://schemas.microsoft.com/office/drawing/2014/main" id="{A2E17FC1-0368-53EF-2697-A86E6CF89CBF}"/>
              </a:ext>
            </a:extLst>
          </p:cNvPr>
          <p:cNvSpPr/>
          <p:nvPr/>
        </p:nvSpPr>
        <p:spPr>
          <a:xfrm>
            <a:off x="1404548" y="2370039"/>
            <a:ext cx="2026153" cy="999919"/>
          </a:xfrm>
          <a:prstGeom prst="wedgeEllipseCallout">
            <a:avLst>
              <a:gd name="adj1" fmla="val 24946"/>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如何才能做到这一点呢？</a:t>
            </a:r>
          </a:p>
        </p:txBody>
      </p:sp>
      <p:sp>
        <p:nvSpPr>
          <p:cNvPr id="6" name="文本框 5">
            <a:extLst>
              <a:ext uri="{FF2B5EF4-FFF2-40B4-BE49-F238E27FC236}">
                <a16:creationId xmlns:a16="http://schemas.microsoft.com/office/drawing/2014/main" id="{CA898C89-A7B2-B317-FE8C-AAF317CC8B2A}"/>
              </a:ext>
            </a:extLst>
          </p:cNvPr>
          <p:cNvSpPr txBox="1"/>
          <p:nvPr/>
        </p:nvSpPr>
        <p:spPr>
          <a:xfrm>
            <a:off x="6096000" y="2300623"/>
            <a:ext cx="2411307" cy="369332"/>
          </a:xfrm>
          <a:prstGeom prst="rect">
            <a:avLst/>
          </a:prstGeom>
          <a:noFill/>
        </p:spPr>
        <p:txBody>
          <a:bodyPr wrap="square" rtlCol="0">
            <a:spAutoFit/>
          </a:bodyPr>
          <a:lstStyle/>
          <a:p>
            <a:r>
              <a:rPr lang="zh-CN" altLang="en-US" b="1" dirty="0"/>
              <a:t>容易想到的两种方法：</a:t>
            </a:r>
          </a:p>
        </p:txBody>
      </p:sp>
      <p:sp>
        <p:nvSpPr>
          <p:cNvPr id="121" name="文本框 120">
            <a:extLst>
              <a:ext uri="{FF2B5EF4-FFF2-40B4-BE49-F238E27FC236}">
                <a16:creationId xmlns:a16="http://schemas.microsoft.com/office/drawing/2014/main" id="{73C579B6-E199-6FF2-42BC-6CA6D21B4D4C}"/>
              </a:ext>
            </a:extLst>
          </p:cNvPr>
          <p:cNvSpPr txBox="1"/>
          <p:nvPr/>
        </p:nvSpPr>
        <p:spPr>
          <a:xfrm>
            <a:off x="6576773" y="2739350"/>
            <a:ext cx="3251334"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双方事先约定同一密钥。</a:t>
            </a:r>
          </a:p>
        </p:txBody>
      </p:sp>
      <p:sp>
        <p:nvSpPr>
          <p:cNvPr id="122" name="文本框 121">
            <a:extLst>
              <a:ext uri="{FF2B5EF4-FFF2-40B4-BE49-F238E27FC236}">
                <a16:creationId xmlns:a16="http://schemas.microsoft.com/office/drawing/2014/main" id="{0716369E-84CA-52C9-84A5-C60049FC2395}"/>
              </a:ext>
            </a:extLst>
          </p:cNvPr>
          <p:cNvSpPr txBox="1"/>
          <p:nvPr/>
        </p:nvSpPr>
        <p:spPr>
          <a:xfrm>
            <a:off x="6571212" y="3176511"/>
            <a:ext cx="3251334"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使用信使来传送密钥。</a:t>
            </a:r>
          </a:p>
        </p:txBody>
      </p:sp>
      <p:sp>
        <p:nvSpPr>
          <p:cNvPr id="7" name="对话气泡: 圆角矩形 6">
            <a:extLst>
              <a:ext uri="{FF2B5EF4-FFF2-40B4-BE49-F238E27FC236}">
                <a16:creationId xmlns:a16="http://schemas.microsoft.com/office/drawing/2014/main" id="{E44D9E1D-031A-428C-D636-669FA25B5689}"/>
              </a:ext>
            </a:extLst>
          </p:cNvPr>
          <p:cNvSpPr/>
          <p:nvPr/>
        </p:nvSpPr>
        <p:spPr>
          <a:xfrm>
            <a:off x="7951893" y="1737343"/>
            <a:ext cx="3935307" cy="450843"/>
          </a:xfrm>
          <a:prstGeom prst="wedgeRoundRectCallout">
            <a:avLst>
              <a:gd name="adj1" fmla="val -31783"/>
              <a:gd name="adj2" fmla="val 1618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给密钥的管理和更换带来极大的不便</a:t>
            </a:r>
          </a:p>
        </p:txBody>
      </p:sp>
      <p:sp>
        <p:nvSpPr>
          <p:cNvPr id="123" name="对话气泡: 圆角矩形 122">
            <a:extLst>
              <a:ext uri="{FF2B5EF4-FFF2-40B4-BE49-F238E27FC236}">
                <a16:creationId xmlns:a16="http://schemas.microsoft.com/office/drawing/2014/main" id="{203B06DF-7D77-FDF1-F466-A1D615F3BA98}"/>
              </a:ext>
            </a:extLst>
          </p:cNvPr>
          <p:cNvSpPr/>
          <p:nvPr/>
        </p:nvSpPr>
        <p:spPr>
          <a:xfrm>
            <a:off x="6387252" y="3881318"/>
            <a:ext cx="5499948" cy="867101"/>
          </a:xfrm>
          <a:prstGeom prst="wedgeRoundRectCallout">
            <a:avLst>
              <a:gd name="adj1" fmla="val -25995"/>
              <a:gd name="adj2" fmla="val -886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对于高度自动化的大型计算机网络，使用信使来传送密钥显然是不合适的。</a:t>
            </a:r>
            <a:endParaRPr lang="en-US" altLang="zh-CN" b="1" dirty="0"/>
          </a:p>
        </p:txBody>
      </p:sp>
      <p:sp>
        <p:nvSpPr>
          <p:cNvPr id="124" name="íşlïḍè">
            <a:extLst>
              <a:ext uri="{FF2B5EF4-FFF2-40B4-BE49-F238E27FC236}">
                <a16:creationId xmlns:a16="http://schemas.microsoft.com/office/drawing/2014/main" id="{D0B7F5F2-1371-FE69-BF0D-98CEE642B6B4}"/>
              </a:ext>
            </a:extLst>
          </p:cNvPr>
          <p:cNvSpPr txBox="1"/>
          <p:nvPr/>
        </p:nvSpPr>
        <p:spPr>
          <a:xfrm>
            <a:off x="1264008" y="5116220"/>
            <a:ext cx="10620854" cy="735642"/>
          </a:xfrm>
          <a:prstGeom prst="rect">
            <a:avLst/>
          </a:prstGeom>
          <a:noFill/>
        </p:spPr>
        <p:txBody>
          <a:bodyPr wrap="square" lIns="91440" tIns="45720" rIns="91440" bIns="45720" anchor="ctr">
            <a:noAutofit/>
          </a:bodyPr>
          <a:lstStyle/>
          <a:p>
            <a:r>
              <a:rPr lang="zh-CN" altLang="en-US" b="1" dirty="0"/>
              <a:t>尽管使用复杂但高度安全的</a:t>
            </a:r>
            <a:r>
              <a:rPr lang="zh-CN" altLang="en-US" b="1" dirty="0">
                <a:solidFill>
                  <a:schemeClr val="accent1">
                    <a:lumMod val="75000"/>
                  </a:schemeClr>
                </a:solidFill>
              </a:rPr>
              <a:t>密钥分配中心</a:t>
            </a:r>
            <a:r>
              <a:rPr lang="zh-CN" altLang="en-US" b="1" dirty="0"/>
              <a:t>（</a:t>
            </a:r>
            <a:r>
              <a:rPr lang="en-US" altLang="zh-CN" b="1" dirty="0">
                <a:solidFill>
                  <a:schemeClr val="accent1">
                    <a:lumMod val="75000"/>
                  </a:schemeClr>
                </a:solidFill>
              </a:rPr>
              <a:t>K</a:t>
            </a:r>
            <a:r>
              <a:rPr lang="en-US" altLang="zh-CN" b="1" dirty="0"/>
              <a:t>ey </a:t>
            </a:r>
            <a:r>
              <a:rPr lang="en-US" altLang="zh-CN" b="1" dirty="0">
                <a:solidFill>
                  <a:schemeClr val="accent1">
                    <a:lumMod val="75000"/>
                  </a:schemeClr>
                </a:solidFill>
              </a:rPr>
              <a:t>D</a:t>
            </a:r>
            <a:r>
              <a:rPr lang="en-US" altLang="zh-CN" b="1" dirty="0"/>
              <a:t>istribution </a:t>
            </a:r>
            <a:r>
              <a:rPr lang="en-US" altLang="zh-CN" b="1" dirty="0">
                <a:solidFill>
                  <a:schemeClr val="accent1">
                    <a:lumMod val="75000"/>
                  </a:schemeClr>
                </a:solidFill>
              </a:rPr>
              <a:t>C</a:t>
            </a:r>
            <a:r>
              <a:rPr lang="en-US" altLang="zh-CN" b="1" dirty="0"/>
              <a:t>enter</a:t>
            </a:r>
            <a:r>
              <a:rPr lang="zh-CN" altLang="en-US" b="1" dirty="0"/>
              <a:t>，</a:t>
            </a:r>
            <a:r>
              <a:rPr lang="en-US" altLang="zh-CN" b="1" dirty="0">
                <a:solidFill>
                  <a:schemeClr val="accent1">
                    <a:lumMod val="75000"/>
                  </a:schemeClr>
                </a:solidFill>
              </a:rPr>
              <a:t>KDC</a:t>
            </a:r>
            <a:r>
              <a:rPr lang="zh-CN" altLang="en-US" b="1" dirty="0"/>
              <a:t>）可以解决该问题，但是采用</a:t>
            </a:r>
            <a:r>
              <a:rPr lang="zh-CN" altLang="en-US" b="1" dirty="0">
                <a:solidFill>
                  <a:schemeClr val="accent1">
                    <a:lumMod val="75000"/>
                  </a:schemeClr>
                </a:solidFill>
              </a:rPr>
              <a:t>公钥密码体制</a:t>
            </a:r>
            <a:r>
              <a:rPr lang="zh-CN" altLang="en-US" b="1" dirty="0"/>
              <a:t>可以比较容易地解决该问题。</a:t>
            </a:r>
            <a:endParaRPr lang="en-US" altLang="zh-CN" b="1" dirty="0"/>
          </a:p>
        </p:txBody>
      </p:sp>
      <p:sp>
        <p:nvSpPr>
          <p:cNvPr id="125" name="矩形 124">
            <a:extLst>
              <a:ext uri="{FF2B5EF4-FFF2-40B4-BE49-F238E27FC236}">
                <a16:creationId xmlns:a16="http://schemas.microsoft.com/office/drawing/2014/main" id="{66B76637-1670-34CC-8BE3-19130B9C153A}"/>
              </a:ext>
            </a:extLst>
          </p:cNvPr>
          <p:cNvSpPr/>
          <p:nvPr/>
        </p:nvSpPr>
        <p:spPr>
          <a:xfrm>
            <a:off x="1007032" y="52149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52714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800" decel="100000"/>
                                        <p:tgtEl>
                                          <p:spTgt spid="33"/>
                                        </p:tgtEl>
                                      </p:cBhvr>
                                    </p:animEffect>
                                    <p:anim calcmode="lin" valueType="num">
                                      <p:cBhvr>
                                        <p:cTn id="25" dur="800" decel="100000" fill="hold"/>
                                        <p:tgtEl>
                                          <p:spTgt spid="33"/>
                                        </p:tgtEl>
                                        <p:attrNameLst>
                                          <p:attrName>style.rotation</p:attrName>
                                        </p:attrNameLst>
                                      </p:cBhvr>
                                      <p:tavLst>
                                        <p:tav tm="0">
                                          <p:val>
                                            <p:fltVal val="-90"/>
                                          </p:val>
                                        </p:tav>
                                        <p:tav tm="100000">
                                          <p:val>
                                            <p:fltVal val="0"/>
                                          </p:val>
                                        </p:tav>
                                      </p:tavLst>
                                    </p:anim>
                                    <p:anim calcmode="lin" valueType="num">
                                      <p:cBhvr>
                                        <p:cTn id="26" dur="800" decel="100000" fill="hold"/>
                                        <p:tgtEl>
                                          <p:spTgt spid="33"/>
                                        </p:tgtEl>
                                        <p:attrNameLst>
                                          <p:attrName>ppt_x</p:attrName>
                                        </p:attrNameLst>
                                      </p:cBhvr>
                                      <p:tavLst>
                                        <p:tav tm="0">
                                          <p:val>
                                            <p:strVal val="#ppt_x+0.4"/>
                                          </p:val>
                                        </p:tav>
                                        <p:tav tm="100000">
                                          <p:val>
                                            <p:strVal val="#ppt_x-0.05"/>
                                          </p:val>
                                        </p:tav>
                                      </p:tavLst>
                                    </p:anim>
                                    <p:anim calcmode="lin" valueType="num">
                                      <p:cBhvr>
                                        <p:cTn id="27" dur="800" decel="100000" fill="hold"/>
                                        <p:tgtEl>
                                          <p:spTgt spid="33"/>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childTnLst>
                          </p:cTn>
                        </p:par>
                        <p:par>
                          <p:cTn id="30" fill="hold">
                            <p:stCondLst>
                              <p:cond delay="1000"/>
                            </p:stCondLst>
                            <p:childTnLst>
                              <p:par>
                                <p:cTn id="31" presetID="12" presetClass="entr" presetSubtype="4"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ppt_y</p:attrName>
                                        </p:attrNameLst>
                                      </p:cBhvr>
                                      <p:tavLst>
                                        <p:tav tm="0">
                                          <p:val>
                                            <p:strVal val="#ppt_y+#ppt_h*1.125000"/>
                                          </p:val>
                                        </p:tav>
                                        <p:tav tm="100000">
                                          <p:val>
                                            <p:strVal val="#ppt_y"/>
                                          </p:val>
                                        </p:tav>
                                      </p:tavLst>
                                    </p:anim>
                                    <p:animEffect transition="in" filter="wipe(up)">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ppt_x</p:attrName>
                                        </p:attrNameLst>
                                      </p:cBhvr>
                                      <p:tavLst>
                                        <p:tav tm="0">
                                          <p:val>
                                            <p:strVal val="#ppt_x-#ppt_w*1.125000"/>
                                          </p:val>
                                        </p:tav>
                                        <p:tav tm="100000">
                                          <p:val>
                                            <p:strVal val="#ppt_x"/>
                                          </p:val>
                                        </p:tav>
                                      </p:tavLst>
                                    </p:anim>
                                    <p:animEffect transition="in" filter="wipe(righ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121"/>
                                        </p:tgtEl>
                                        <p:attrNameLst>
                                          <p:attrName>style.visibility</p:attrName>
                                        </p:attrNameLst>
                                      </p:cBhvr>
                                      <p:to>
                                        <p:strVal val="visible"/>
                                      </p:to>
                                    </p:set>
                                    <p:anim calcmode="lin" valueType="num">
                                      <p:cBhvr additive="base">
                                        <p:cTn id="45" dur="500"/>
                                        <p:tgtEl>
                                          <p:spTgt spid="121"/>
                                        </p:tgtEl>
                                        <p:attrNameLst>
                                          <p:attrName>ppt_y</p:attrName>
                                        </p:attrNameLst>
                                      </p:cBhvr>
                                      <p:tavLst>
                                        <p:tav tm="0">
                                          <p:val>
                                            <p:strVal val="#ppt_y-#ppt_h*1.125000"/>
                                          </p:val>
                                        </p:tav>
                                        <p:tav tm="100000">
                                          <p:val>
                                            <p:strVal val="#ppt_y"/>
                                          </p:val>
                                        </p:tav>
                                      </p:tavLst>
                                    </p:anim>
                                    <p:animEffect transition="in" filter="wipe(down)">
                                      <p:cBhvr>
                                        <p:cTn id="46" dur="500"/>
                                        <p:tgtEl>
                                          <p:spTgt spid="1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grpId="0" nodeType="clickEffect">
                                  <p:stCondLst>
                                    <p:cond delay="0"/>
                                  </p:stCondLst>
                                  <p:childTnLst>
                                    <p:set>
                                      <p:cBhvr>
                                        <p:cTn id="55" dur="1" fill="hold">
                                          <p:stCondLst>
                                            <p:cond delay="0"/>
                                          </p:stCondLst>
                                        </p:cTn>
                                        <p:tgtEl>
                                          <p:spTgt spid="122"/>
                                        </p:tgtEl>
                                        <p:attrNameLst>
                                          <p:attrName>style.visibility</p:attrName>
                                        </p:attrNameLst>
                                      </p:cBhvr>
                                      <p:to>
                                        <p:strVal val="visible"/>
                                      </p:to>
                                    </p:set>
                                    <p:anim calcmode="lin" valueType="num">
                                      <p:cBhvr additive="base">
                                        <p:cTn id="56" dur="500"/>
                                        <p:tgtEl>
                                          <p:spTgt spid="122"/>
                                        </p:tgtEl>
                                        <p:attrNameLst>
                                          <p:attrName>ppt_y</p:attrName>
                                        </p:attrNameLst>
                                      </p:cBhvr>
                                      <p:tavLst>
                                        <p:tav tm="0">
                                          <p:val>
                                            <p:strVal val="#ppt_y-#ppt_h*1.125000"/>
                                          </p:val>
                                        </p:tav>
                                        <p:tav tm="100000">
                                          <p:val>
                                            <p:strVal val="#ppt_y"/>
                                          </p:val>
                                        </p:tav>
                                      </p:tavLst>
                                    </p:anim>
                                    <p:animEffect transition="in" filter="wipe(down)">
                                      <p:cBhvr>
                                        <p:cTn id="57" dur="500"/>
                                        <p:tgtEl>
                                          <p:spTgt spid="1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up)">
                                      <p:cBhvr>
                                        <p:cTn id="62" dur="500"/>
                                        <p:tgtEl>
                                          <p:spTgt spid="123"/>
                                        </p:tgtEl>
                                      </p:cBhvr>
                                    </p:animEffect>
                                  </p:childTnLst>
                                </p:cTn>
                              </p:par>
                            </p:childTnLst>
                          </p:cTn>
                        </p:par>
                      </p:childTnLst>
                    </p:cTn>
                  </p:par>
                  <p:par>
                    <p:cTn id="63" fill="hold">
                      <p:stCondLst>
                        <p:cond delay="indefinite"/>
                      </p:stCondLst>
                      <p:childTnLst>
                        <p:par>
                          <p:cTn id="64" fill="hold">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125"/>
                                        </p:tgtEl>
                                        <p:attrNameLst>
                                          <p:attrName>style.visibility</p:attrName>
                                        </p:attrNameLst>
                                      </p:cBhvr>
                                      <p:to>
                                        <p:strVal val="visible"/>
                                      </p:to>
                                    </p:set>
                                    <p:anim calcmode="lin" valueType="num">
                                      <p:cBhvr>
                                        <p:cTn id="67" dur="500" fill="hold"/>
                                        <p:tgtEl>
                                          <p:spTgt spid="125"/>
                                        </p:tgtEl>
                                        <p:attrNameLst>
                                          <p:attrName>ppt_w</p:attrName>
                                        </p:attrNameLst>
                                      </p:cBhvr>
                                      <p:tavLst>
                                        <p:tav tm="0">
                                          <p:val>
                                            <p:fltVal val="0"/>
                                          </p:val>
                                        </p:tav>
                                        <p:tav tm="100000">
                                          <p:val>
                                            <p:strVal val="#ppt_w"/>
                                          </p:val>
                                        </p:tav>
                                      </p:tavLst>
                                    </p:anim>
                                    <p:anim calcmode="lin" valueType="num">
                                      <p:cBhvr>
                                        <p:cTn id="68" dur="500" fill="hold"/>
                                        <p:tgtEl>
                                          <p:spTgt spid="125"/>
                                        </p:tgtEl>
                                        <p:attrNameLst>
                                          <p:attrName>ppt_h</p:attrName>
                                        </p:attrNameLst>
                                      </p:cBhvr>
                                      <p:tavLst>
                                        <p:tav tm="0">
                                          <p:val>
                                            <p:fltVal val="0"/>
                                          </p:val>
                                        </p:tav>
                                        <p:tav tm="100000">
                                          <p:val>
                                            <p:strVal val="#ppt_h"/>
                                          </p:val>
                                        </p:tav>
                                      </p:tavLst>
                                    </p:anim>
                                    <p:anim calcmode="lin" valueType="num">
                                      <p:cBhvr>
                                        <p:cTn id="69" dur="500" fill="hold"/>
                                        <p:tgtEl>
                                          <p:spTgt spid="125"/>
                                        </p:tgtEl>
                                        <p:attrNameLst>
                                          <p:attrName>style.rotation</p:attrName>
                                        </p:attrNameLst>
                                      </p:cBhvr>
                                      <p:tavLst>
                                        <p:tav tm="0">
                                          <p:val>
                                            <p:fltVal val="360"/>
                                          </p:val>
                                        </p:tav>
                                        <p:tav tm="100000">
                                          <p:val>
                                            <p:fltVal val="0"/>
                                          </p:val>
                                        </p:tav>
                                      </p:tavLst>
                                    </p:anim>
                                    <p:animEffect transition="in" filter="fade">
                                      <p:cBhvr>
                                        <p:cTn id="70" dur="500"/>
                                        <p:tgtEl>
                                          <p:spTgt spid="125"/>
                                        </p:tgtEl>
                                      </p:cBhvr>
                                    </p:animEffect>
                                  </p:childTnLst>
                                </p:cTn>
                              </p:par>
                            </p:childTnLst>
                          </p:cTn>
                        </p:par>
                        <p:par>
                          <p:cTn id="71" fill="hold">
                            <p:stCondLst>
                              <p:cond delay="500"/>
                            </p:stCondLst>
                            <p:childTnLst>
                              <p:par>
                                <p:cTn id="72" presetID="1" presetClass="entr" presetSubtype="0" fill="hold" grpId="0" nodeType="afterEffect">
                                  <p:stCondLst>
                                    <p:cond delay="0"/>
                                  </p:stCondLst>
                                  <p:iterate type="lt">
                                    <p:tmAbs val="100"/>
                                  </p:iterate>
                                  <p:childTnLst>
                                    <p:set>
                                      <p:cBhvr>
                                        <p:cTn id="73"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5" grpId="0" animBg="1"/>
      <p:bldP spid="6" grpId="0"/>
      <p:bldP spid="121" grpId="0"/>
      <p:bldP spid="122" grpId="0"/>
      <p:bldP spid="7" grpId="0" animBg="1"/>
      <p:bldP spid="123" grpId="0" animBg="1"/>
      <p:bldP spid="124" grpId="0"/>
      <p:bldP spid="1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22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6349" y="898245"/>
              <a:ext cx="5490112" cy="400110"/>
            </a:xfrm>
            <a:prstGeom prst="rect">
              <a:avLst/>
            </a:prstGeom>
            <a:noFill/>
          </p:spPr>
          <p:txBody>
            <a:bodyPr wrap="square" rtlCol="0">
              <a:spAutoFit/>
            </a:bodyPr>
            <a:lstStyle/>
            <a:p>
              <a:r>
                <a:rPr lang="zh-CN" altLang="en-US" sz="2000" b="1" dirty="0"/>
                <a:t>公钥密码体制</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741079"/>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公钥密码体制使用不同的加密密钥和解密密钥</a:t>
            </a:r>
            <a:r>
              <a:rPr lang="zh-CN" altLang="en-US" b="1" dirty="0"/>
              <a:t>，其概念是由</a:t>
            </a:r>
            <a:r>
              <a:rPr lang="en-US" altLang="zh-CN" b="1" dirty="0"/>
              <a:t>Stanford</a:t>
            </a:r>
            <a:r>
              <a:rPr lang="zh-CN" altLang="en-US" b="1" dirty="0"/>
              <a:t>大学的研究人员</a:t>
            </a:r>
            <a:r>
              <a:rPr lang="en-US" altLang="zh-CN" b="1" dirty="0"/>
              <a:t>Diffie</a:t>
            </a:r>
            <a:r>
              <a:rPr lang="zh-CN" altLang="en-US" b="1" dirty="0"/>
              <a:t>和</a:t>
            </a:r>
            <a:r>
              <a:rPr lang="en-US" altLang="zh-CN" b="1" dirty="0"/>
              <a:t>Hellman</a:t>
            </a:r>
            <a:r>
              <a:rPr lang="zh-CN" altLang="en-US" b="1" dirty="0"/>
              <a:t>于</a:t>
            </a:r>
            <a:r>
              <a:rPr lang="en-US" altLang="zh-CN" b="1" dirty="0"/>
              <a:t>1976</a:t>
            </a:r>
            <a:r>
              <a:rPr lang="zh-CN" altLang="en-US" b="1" dirty="0"/>
              <a:t>年提出的。</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6" name="íşlïḍè">
                <a:extLst>
                  <a:ext uri="{FF2B5EF4-FFF2-40B4-BE49-F238E27FC236}">
                    <a16:creationId xmlns:a16="http://schemas.microsoft.com/office/drawing/2014/main" id="{DF39BAB8-E299-7C23-3B76-87D991B66961}"/>
                  </a:ext>
                </a:extLst>
              </p:cNvPr>
              <p:cNvSpPr txBox="1"/>
              <p:nvPr/>
            </p:nvSpPr>
            <p:spPr>
              <a:xfrm>
                <a:off x="1635493" y="1999382"/>
                <a:ext cx="10251707" cy="445792"/>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加密密钥</a:t>
                </a:r>
                <a:r>
                  <a:rPr lang="zh-CN" altLang="en-US" b="1" dirty="0"/>
                  <a:t>是向公众</a:t>
                </a:r>
                <a:r>
                  <a:rPr lang="zh-CN" altLang="en-US" b="1" dirty="0">
                    <a:solidFill>
                      <a:schemeClr val="accent1">
                        <a:lumMod val="75000"/>
                      </a:schemeClr>
                    </a:solidFill>
                  </a:rPr>
                  <a:t>公开</a:t>
                </a:r>
                <a:r>
                  <a:rPr lang="zh-CN" altLang="en-US" b="1" dirty="0"/>
                  <a:t>的，称为</a:t>
                </a:r>
                <a:r>
                  <a:rPr lang="zh-CN" altLang="en-US" b="1" dirty="0">
                    <a:solidFill>
                      <a:schemeClr val="accent1">
                        <a:lumMod val="75000"/>
                      </a:schemeClr>
                    </a:solidFill>
                  </a:rPr>
                  <a:t>公钥</a:t>
                </a:r>
                <a:r>
                  <a:rPr lang="zh-CN" altLang="en-US" b="1" dirty="0"/>
                  <a:t>（</a:t>
                </a:r>
                <a:r>
                  <a:rPr lang="en-US" altLang="zh-CN" b="1" dirty="0">
                    <a:solidFill>
                      <a:schemeClr val="accent1">
                        <a:lumMod val="75000"/>
                      </a:schemeClr>
                    </a:solidFill>
                  </a:rPr>
                  <a:t>P</a:t>
                </a:r>
                <a:r>
                  <a:rPr lang="en-US" altLang="zh-CN" b="1" dirty="0"/>
                  <a:t>ublic </a:t>
                </a:r>
                <a:r>
                  <a:rPr lang="en-US" altLang="zh-CN" b="1" dirty="0">
                    <a:solidFill>
                      <a:schemeClr val="accent1">
                        <a:lumMod val="75000"/>
                      </a:schemeClr>
                    </a:solidFill>
                  </a:rPr>
                  <a:t>K</a:t>
                </a:r>
                <a:r>
                  <a:rPr lang="en-US" altLang="zh-CN" b="1" dirty="0"/>
                  <a:t>ey</a:t>
                </a:r>
                <a:r>
                  <a:rPr lang="zh-CN" altLang="en-US" b="1" dirty="0"/>
                  <a:t>，</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𝑷𝑲</m:t>
                    </m:r>
                  </m:oMath>
                </a14:m>
                <a:r>
                  <a:rPr lang="zh-CN" altLang="en-US" b="1" dirty="0"/>
                  <a:t>）。</a:t>
                </a:r>
                <a:endParaRPr lang="en-US" altLang="zh-CN" b="1" dirty="0"/>
              </a:p>
            </p:txBody>
          </p:sp>
        </mc:Choice>
        <mc:Fallback xmlns="">
          <p:sp>
            <p:nvSpPr>
              <p:cNvPr id="126" name="íşlïḍè">
                <a:extLst>
                  <a:ext uri="{FF2B5EF4-FFF2-40B4-BE49-F238E27FC236}">
                    <a16:creationId xmlns:a16="http://schemas.microsoft.com/office/drawing/2014/main" id="{DF39BAB8-E299-7C23-3B76-87D991B66961}"/>
                  </a:ext>
                </a:extLst>
              </p:cNvPr>
              <p:cNvSpPr txBox="1">
                <a:spLocks noRot="1" noChangeAspect="1" noMove="1" noResize="1" noEditPoints="1" noAdjustHandles="1" noChangeArrowheads="1" noChangeShapeType="1" noTextEdit="1"/>
              </p:cNvSpPr>
              <p:nvPr/>
            </p:nvSpPr>
            <p:spPr>
              <a:xfrm>
                <a:off x="1635493" y="1999382"/>
                <a:ext cx="10251707" cy="445792"/>
              </a:xfrm>
              <a:prstGeom prst="rect">
                <a:avLst/>
              </a:prstGeom>
              <a:blipFill>
                <a:blip r:embed="rId3"/>
                <a:stretch>
                  <a:fillRect l="-476" b="-13699"/>
                </a:stretch>
              </a:blipFill>
            </p:spPr>
            <p:txBody>
              <a:bodyPr/>
              <a:lstStyle/>
              <a:p>
                <a:r>
                  <a:rPr lang="zh-CN" altLang="en-US">
                    <a:noFill/>
                  </a:rPr>
                  <a:t> </a:t>
                </a:r>
              </a:p>
            </p:txBody>
          </p:sp>
        </mc:Fallback>
      </mc:AlternateContent>
      <p:sp>
        <p:nvSpPr>
          <p:cNvPr id="127" name="矩形 126">
            <a:extLst>
              <a:ext uri="{FF2B5EF4-FFF2-40B4-BE49-F238E27FC236}">
                <a16:creationId xmlns:a16="http://schemas.microsoft.com/office/drawing/2014/main" id="{37E606C7-DC4C-4AC8-BB03-0DFEAA4E0026}"/>
              </a:ext>
            </a:extLst>
          </p:cNvPr>
          <p:cNvSpPr/>
          <p:nvPr/>
        </p:nvSpPr>
        <p:spPr>
          <a:xfrm>
            <a:off x="1378517" y="209809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8" name="íşlïḍè">
                <a:extLst>
                  <a:ext uri="{FF2B5EF4-FFF2-40B4-BE49-F238E27FC236}">
                    <a16:creationId xmlns:a16="http://schemas.microsoft.com/office/drawing/2014/main" id="{1016D3B5-49FC-4460-9F9F-EB098BDAFF0D}"/>
                  </a:ext>
                </a:extLst>
              </p:cNvPr>
              <p:cNvSpPr txBox="1"/>
              <p:nvPr/>
            </p:nvSpPr>
            <p:spPr>
              <a:xfrm>
                <a:off x="1635493" y="2535468"/>
                <a:ext cx="10251707" cy="445792"/>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解密密钥</a:t>
                </a:r>
                <a:r>
                  <a:rPr lang="zh-CN" altLang="en-US" b="1" dirty="0"/>
                  <a:t>是需要</a:t>
                </a:r>
                <a:r>
                  <a:rPr lang="zh-CN" altLang="en-US" b="1" dirty="0">
                    <a:solidFill>
                      <a:schemeClr val="accent1">
                        <a:lumMod val="75000"/>
                      </a:schemeClr>
                    </a:solidFill>
                  </a:rPr>
                  <a:t>保密</a:t>
                </a:r>
                <a:r>
                  <a:rPr lang="zh-CN" altLang="en-US" b="1" dirty="0"/>
                  <a:t>的，称为</a:t>
                </a:r>
                <a:r>
                  <a:rPr lang="zh-CN" altLang="en-US" b="1" dirty="0">
                    <a:solidFill>
                      <a:schemeClr val="accent1">
                        <a:lumMod val="75000"/>
                      </a:schemeClr>
                    </a:solidFill>
                  </a:rPr>
                  <a:t>私钥</a:t>
                </a:r>
                <a:r>
                  <a:rPr lang="zh-CN" altLang="en-US" b="1" dirty="0"/>
                  <a:t>或</a:t>
                </a:r>
                <a:r>
                  <a:rPr lang="zh-CN" altLang="en-US" b="1" dirty="0">
                    <a:solidFill>
                      <a:schemeClr val="accent1">
                        <a:lumMod val="75000"/>
                      </a:schemeClr>
                    </a:solidFill>
                  </a:rPr>
                  <a:t>密钥</a:t>
                </a:r>
                <a:r>
                  <a:rPr lang="zh-CN" altLang="en-US" b="1" dirty="0"/>
                  <a:t>（</a:t>
                </a:r>
                <a:r>
                  <a:rPr lang="en-US" altLang="zh-CN" b="1" dirty="0">
                    <a:solidFill>
                      <a:schemeClr val="accent1">
                        <a:lumMod val="75000"/>
                      </a:schemeClr>
                    </a:solidFill>
                  </a:rPr>
                  <a:t>S</a:t>
                </a:r>
                <a:r>
                  <a:rPr lang="en-US" altLang="zh-CN" b="1" dirty="0"/>
                  <a:t>ecret </a:t>
                </a:r>
                <a:r>
                  <a:rPr lang="en-US" altLang="zh-CN" b="1" dirty="0">
                    <a:solidFill>
                      <a:schemeClr val="accent1">
                        <a:lumMod val="75000"/>
                      </a:schemeClr>
                    </a:solidFill>
                  </a:rPr>
                  <a:t>K</a:t>
                </a:r>
                <a:r>
                  <a:rPr lang="en-US" altLang="zh-CN" b="1" dirty="0"/>
                  <a:t>ey</a:t>
                </a:r>
                <a:r>
                  <a:rPr lang="zh-CN" altLang="en-US" b="1" dirty="0"/>
                  <a:t>，</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𝑺𝑲</m:t>
                    </m:r>
                  </m:oMath>
                </a14:m>
                <a:r>
                  <a:rPr lang="zh-CN" altLang="en-US" b="1" dirty="0"/>
                  <a:t>）。</a:t>
                </a:r>
                <a:endParaRPr lang="en-US" altLang="zh-CN" b="1" dirty="0"/>
              </a:p>
            </p:txBody>
          </p:sp>
        </mc:Choice>
        <mc:Fallback xmlns="">
          <p:sp>
            <p:nvSpPr>
              <p:cNvPr id="128" name="íşlïḍè">
                <a:extLst>
                  <a:ext uri="{FF2B5EF4-FFF2-40B4-BE49-F238E27FC236}">
                    <a16:creationId xmlns:a16="http://schemas.microsoft.com/office/drawing/2014/main" id="{1016D3B5-49FC-4460-9F9F-EB098BDAFF0D}"/>
                  </a:ext>
                </a:extLst>
              </p:cNvPr>
              <p:cNvSpPr txBox="1">
                <a:spLocks noRot="1" noChangeAspect="1" noMove="1" noResize="1" noEditPoints="1" noAdjustHandles="1" noChangeArrowheads="1" noChangeShapeType="1" noTextEdit="1"/>
              </p:cNvSpPr>
              <p:nvPr/>
            </p:nvSpPr>
            <p:spPr>
              <a:xfrm>
                <a:off x="1635493" y="2535468"/>
                <a:ext cx="10251707" cy="445792"/>
              </a:xfrm>
              <a:prstGeom prst="rect">
                <a:avLst/>
              </a:prstGeom>
              <a:blipFill>
                <a:blip r:embed="rId4"/>
                <a:stretch>
                  <a:fillRect l="-476" b="-12329"/>
                </a:stretch>
              </a:blipFill>
            </p:spPr>
            <p:txBody>
              <a:bodyPr/>
              <a:lstStyle/>
              <a:p>
                <a:r>
                  <a:rPr lang="zh-CN" altLang="en-US">
                    <a:noFill/>
                  </a:rPr>
                  <a:t> </a:t>
                </a:r>
              </a:p>
            </p:txBody>
          </p:sp>
        </mc:Fallback>
      </mc:AlternateContent>
      <p:sp>
        <p:nvSpPr>
          <p:cNvPr id="129" name="矩形 128">
            <a:extLst>
              <a:ext uri="{FF2B5EF4-FFF2-40B4-BE49-F238E27FC236}">
                <a16:creationId xmlns:a16="http://schemas.microsoft.com/office/drawing/2014/main" id="{E959C965-5E2A-4764-A01A-9E9A013D3E52}"/>
              </a:ext>
            </a:extLst>
          </p:cNvPr>
          <p:cNvSpPr/>
          <p:nvPr/>
        </p:nvSpPr>
        <p:spPr>
          <a:xfrm>
            <a:off x="1378517" y="263417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0" name="íşlïḍè">
                <a:extLst>
                  <a:ext uri="{FF2B5EF4-FFF2-40B4-BE49-F238E27FC236}">
                    <a16:creationId xmlns:a16="http://schemas.microsoft.com/office/drawing/2014/main" id="{6F78035A-DADD-C9C5-6F89-E95F2223CFF2}"/>
                  </a:ext>
                </a:extLst>
              </p:cNvPr>
              <p:cNvSpPr txBox="1"/>
              <p:nvPr/>
            </p:nvSpPr>
            <p:spPr>
              <a:xfrm>
                <a:off x="1635493" y="3071554"/>
                <a:ext cx="10251707" cy="445792"/>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加密算法</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𝑬</m:t>
                    </m:r>
                  </m:oMath>
                </a14:m>
                <a:r>
                  <a:rPr lang="zh-CN" altLang="en-US" b="1" dirty="0"/>
                  <a:t>和</a:t>
                </a:r>
                <a:r>
                  <a:rPr lang="zh-CN" altLang="en-US" b="1" dirty="0">
                    <a:solidFill>
                      <a:schemeClr val="accent1">
                        <a:lumMod val="75000"/>
                      </a:schemeClr>
                    </a:solidFill>
                  </a:rPr>
                  <a:t>解密算法</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𝑫</m:t>
                    </m:r>
                  </m:oMath>
                </a14:m>
                <a:r>
                  <a:rPr lang="zh-CN" altLang="en-US" b="1" dirty="0"/>
                  <a:t>都是</a:t>
                </a:r>
                <a:r>
                  <a:rPr lang="zh-CN" altLang="en-US" b="1" dirty="0">
                    <a:solidFill>
                      <a:schemeClr val="accent1">
                        <a:lumMod val="75000"/>
                      </a:schemeClr>
                    </a:solidFill>
                  </a:rPr>
                  <a:t>公开</a:t>
                </a:r>
                <a:r>
                  <a:rPr lang="zh-CN" altLang="en-US" b="1" dirty="0"/>
                  <a:t>的。</a:t>
                </a:r>
                <a:endParaRPr lang="en-US" altLang="zh-CN" b="1" dirty="0"/>
              </a:p>
            </p:txBody>
          </p:sp>
        </mc:Choice>
        <mc:Fallback xmlns="">
          <p:sp>
            <p:nvSpPr>
              <p:cNvPr id="130" name="íşlïḍè">
                <a:extLst>
                  <a:ext uri="{FF2B5EF4-FFF2-40B4-BE49-F238E27FC236}">
                    <a16:creationId xmlns:a16="http://schemas.microsoft.com/office/drawing/2014/main" id="{6F78035A-DADD-C9C5-6F89-E95F2223CFF2}"/>
                  </a:ext>
                </a:extLst>
              </p:cNvPr>
              <p:cNvSpPr txBox="1">
                <a:spLocks noRot="1" noChangeAspect="1" noMove="1" noResize="1" noEditPoints="1" noAdjustHandles="1" noChangeArrowheads="1" noChangeShapeType="1" noTextEdit="1"/>
              </p:cNvSpPr>
              <p:nvPr/>
            </p:nvSpPr>
            <p:spPr>
              <a:xfrm>
                <a:off x="1635493" y="3071554"/>
                <a:ext cx="10251707" cy="445792"/>
              </a:xfrm>
              <a:prstGeom prst="rect">
                <a:avLst/>
              </a:prstGeom>
              <a:blipFill>
                <a:blip r:embed="rId5"/>
                <a:stretch>
                  <a:fillRect l="-476" b="-12329"/>
                </a:stretch>
              </a:blipFill>
            </p:spPr>
            <p:txBody>
              <a:bodyPr/>
              <a:lstStyle/>
              <a:p>
                <a:r>
                  <a:rPr lang="zh-CN" altLang="en-US">
                    <a:noFill/>
                  </a:rPr>
                  <a:t> </a:t>
                </a:r>
              </a:p>
            </p:txBody>
          </p:sp>
        </mc:Fallback>
      </mc:AlternateContent>
      <p:sp>
        <p:nvSpPr>
          <p:cNvPr id="131" name="矩形 130">
            <a:extLst>
              <a:ext uri="{FF2B5EF4-FFF2-40B4-BE49-F238E27FC236}">
                <a16:creationId xmlns:a16="http://schemas.microsoft.com/office/drawing/2014/main" id="{2A92FB40-F60D-9452-3AB6-37A664E0B0E3}"/>
              </a:ext>
            </a:extLst>
          </p:cNvPr>
          <p:cNvSpPr/>
          <p:nvPr/>
        </p:nvSpPr>
        <p:spPr>
          <a:xfrm>
            <a:off x="1378517" y="317026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流程图: 过程 9">
                <a:extLst>
                  <a:ext uri="{FF2B5EF4-FFF2-40B4-BE49-F238E27FC236}">
                    <a16:creationId xmlns:a16="http://schemas.microsoft.com/office/drawing/2014/main" id="{FC5A1D16-DC69-49B7-E3EB-BC280E1FFCF5}"/>
                  </a:ext>
                </a:extLst>
              </p:cNvPr>
              <p:cNvSpPr/>
              <p:nvPr/>
            </p:nvSpPr>
            <p:spPr>
              <a:xfrm>
                <a:off x="8080178" y="1861607"/>
                <a:ext cx="3664784" cy="10295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请同学们注意：</a:t>
                </a:r>
                <a:endParaRPr lang="en-US" altLang="zh-CN" b="1" dirty="0"/>
              </a:p>
              <a:p>
                <a:r>
                  <a:rPr lang="zh-CN" altLang="en-US" b="1" dirty="0"/>
                  <a:t>         尽管</a:t>
                </a:r>
                <a14:m>
                  <m:oMath xmlns:m="http://schemas.openxmlformats.org/officeDocument/2006/math">
                    <m:r>
                      <a:rPr lang="en-US" altLang="zh-CN" b="1" i="1" dirty="0" smtClean="0">
                        <a:latin typeface="Cambria Math" panose="02040503050406030204" pitchFamily="18" charset="0"/>
                      </a:rPr>
                      <m:t>𝑺𝑲</m:t>
                    </m:r>
                  </m:oMath>
                </a14:m>
                <a:r>
                  <a:rPr lang="zh-CN" altLang="en-US" b="1" dirty="0"/>
                  <a:t>由</a:t>
                </a:r>
                <a14:m>
                  <m:oMath xmlns:m="http://schemas.openxmlformats.org/officeDocument/2006/math">
                    <m:r>
                      <a:rPr lang="en-US" altLang="zh-CN" b="1" i="1" dirty="0" smtClean="0">
                        <a:latin typeface="Cambria Math" panose="02040503050406030204" pitchFamily="18" charset="0"/>
                      </a:rPr>
                      <m:t>𝑷𝑲</m:t>
                    </m:r>
                  </m:oMath>
                </a14:m>
                <a:r>
                  <a:rPr lang="zh-CN" altLang="en-US" b="1" dirty="0"/>
                  <a:t>决定，但却不能根据</a:t>
                </a:r>
                <a14:m>
                  <m:oMath xmlns:m="http://schemas.openxmlformats.org/officeDocument/2006/math">
                    <m:r>
                      <a:rPr lang="en-US" altLang="zh-CN" b="1" i="1" dirty="0" smtClean="0">
                        <a:latin typeface="Cambria Math" panose="02040503050406030204" pitchFamily="18" charset="0"/>
                      </a:rPr>
                      <m:t>𝑷𝑲</m:t>
                    </m:r>
                  </m:oMath>
                </a14:m>
                <a:r>
                  <a:rPr lang="zh-CN" altLang="en-US" b="1" dirty="0"/>
                  <a:t>计算出</a:t>
                </a:r>
                <a14:m>
                  <m:oMath xmlns:m="http://schemas.openxmlformats.org/officeDocument/2006/math">
                    <m:r>
                      <a:rPr lang="en-US" altLang="zh-CN" b="1" i="1" dirty="0" smtClean="0">
                        <a:latin typeface="Cambria Math" panose="02040503050406030204" pitchFamily="18" charset="0"/>
                      </a:rPr>
                      <m:t>𝑺𝑲</m:t>
                    </m:r>
                  </m:oMath>
                </a14:m>
                <a:r>
                  <a:rPr lang="zh-CN" altLang="en-US" b="1" dirty="0"/>
                  <a:t>。</a:t>
                </a:r>
              </a:p>
            </p:txBody>
          </p:sp>
        </mc:Choice>
        <mc:Fallback xmlns="">
          <p:sp>
            <p:nvSpPr>
              <p:cNvPr id="10" name="流程图: 过程 9">
                <a:extLst>
                  <a:ext uri="{FF2B5EF4-FFF2-40B4-BE49-F238E27FC236}">
                    <a16:creationId xmlns:a16="http://schemas.microsoft.com/office/drawing/2014/main" id="{FC5A1D16-DC69-49B7-E3EB-BC280E1FFCF5}"/>
                  </a:ext>
                </a:extLst>
              </p:cNvPr>
              <p:cNvSpPr>
                <a:spLocks noRot="1" noChangeAspect="1" noMove="1" noResize="1" noEditPoints="1" noAdjustHandles="1" noChangeArrowheads="1" noChangeShapeType="1" noTextEdit="1"/>
              </p:cNvSpPr>
              <p:nvPr/>
            </p:nvSpPr>
            <p:spPr>
              <a:xfrm>
                <a:off x="8080178" y="1861607"/>
                <a:ext cx="3664784" cy="1029546"/>
              </a:xfrm>
              <a:prstGeom prst="flowChartProcess">
                <a:avLst/>
              </a:prstGeom>
              <a:blipFill>
                <a:blip r:embed="rId6"/>
                <a:stretch>
                  <a:fillRect l="-1159" b="-3509"/>
                </a:stretch>
              </a:blipFill>
            </p:spPr>
            <p:txBody>
              <a:bodyPr/>
              <a:lstStyle/>
              <a:p>
                <a:r>
                  <a:rPr lang="zh-CN" altLang="en-US">
                    <a:noFill/>
                  </a:rPr>
                  <a:t> </a:t>
                </a:r>
              </a:p>
            </p:txBody>
          </p:sp>
        </mc:Fallback>
      </mc:AlternateContent>
      <p:sp>
        <p:nvSpPr>
          <p:cNvPr id="132" name="íşlïḍè">
            <a:extLst>
              <a:ext uri="{FF2B5EF4-FFF2-40B4-BE49-F238E27FC236}">
                <a16:creationId xmlns:a16="http://schemas.microsoft.com/office/drawing/2014/main" id="{884FFE1C-F01D-DDB0-556A-5B5B386F9A81}"/>
              </a:ext>
            </a:extLst>
          </p:cNvPr>
          <p:cNvSpPr txBox="1"/>
          <p:nvPr/>
        </p:nvSpPr>
        <p:spPr>
          <a:xfrm>
            <a:off x="1266346" y="3615690"/>
            <a:ext cx="4829654" cy="445792"/>
          </a:xfrm>
          <a:prstGeom prst="rect">
            <a:avLst/>
          </a:prstGeom>
          <a:noFill/>
        </p:spPr>
        <p:txBody>
          <a:bodyPr wrap="square" lIns="91440" tIns="45720" rIns="91440" bIns="45720" anchor="ctr">
            <a:noAutofit/>
          </a:bodyPr>
          <a:lstStyle/>
          <a:p>
            <a:r>
              <a:rPr lang="zh-CN" altLang="en-US" b="1" dirty="0"/>
              <a:t>公钥密码体制的加密</a:t>
            </a:r>
            <a:r>
              <a:rPr lang="en-US" altLang="zh-CN" b="1" dirty="0"/>
              <a:t>/</a:t>
            </a:r>
            <a:r>
              <a:rPr lang="zh-CN" altLang="en-US" b="1" dirty="0"/>
              <a:t>解密过程的一般表示式：</a:t>
            </a:r>
            <a:endParaRPr lang="en-US" altLang="zh-CN" b="1" dirty="0"/>
          </a:p>
        </p:txBody>
      </p:sp>
      <p:sp>
        <p:nvSpPr>
          <p:cNvPr id="133" name="矩形 132">
            <a:extLst>
              <a:ext uri="{FF2B5EF4-FFF2-40B4-BE49-F238E27FC236}">
                <a16:creationId xmlns:a16="http://schemas.microsoft.com/office/drawing/2014/main" id="{63266CB5-83DA-290E-51E3-EAFE3D2DA301}"/>
              </a:ext>
            </a:extLst>
          </p:cNvPr>
          <p:cNvSpPr/>
          <p:nvPr/>
        </p:nvSpPr>
        <p:spPr>
          <a:xfrm>
            <a:off x="1009370" y="371439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4" name="íşlïḍè">
                <a:extLst>
                  <a:ext uri="{FF2B5EF4-FFF2-40B4-BE49-F238E27FC236}">
                    <a16:creationId xmlns:a16="http://schemas.microsoft.com/office/drawing/2014/main" id="{FBF9ACE0-4F2A-F2CB-5662-8759D2E85046}"/>
                  </a:ext>
                </a:extLst>
              </p:cNvPr>
              <p:cNvSpPr txBox="1"/>
              <p:nvPr/>
            </p:nvSpPr>
            <p:spPr>
              <a:xfrm>
                <a:off x="5892390" y="3594100"/>
                <a:ext cx="2858755" cy="445792"/>
              </a:xfrm>
              <a:prstGeom prst="rect">
                <a:avLst/>
              </a:prstGeom>
              <a:noFill/>
            </p:spPr>
            <p:txBody>
              <a:bodyPr wrap="square" lIns="91440" tIns="45720" rIns="91440" bIns="45720" anchor="ctr">
                <a:no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𝑺𝑲</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𝑬</m:t>
                              </m:r>
                            </m:e>
                            <m:sub>
                              <m:r>
                                <a:rPr lang="en-US" altLang="zh-CN" sz="2400" b="1" i="1" smtClean="0">
                                  <a:latin typeface="Cambria Math" panose="02040503050406030204" pitchFamily="18" charset="0"/>
                                </a:rPr>
                                <m:t>𝑷𝑲</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e>
                          </m:d>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oMath>
                  </m:oMathPara>
                </a14:m>
                <a:endParaRPr lang="en-US" altLang="zh-CN" sz="2400" b="1" dirty="0"/>
              </a:p>
            </p:txBody>
          </p:sp>
        </mc:Choice>
        <mc:Fallback xmlns="">
          <p:sp>
            <p:nvSpPr>
              <p:cNvPr id="134" name="íşlïḍè">
                <a:extLst>
                  <a:ext uri="{FF2B5EF4-FFF2-40B4-BE49-F238E27FC236}">
                    <a16:creationId xmlns:a16="http://schemas.microsoft.com/office/drawing/2014/main" id="{FBF9ACE0-4F2A-F2CB-5662-8759D2E85046}"/>
                  </a:ext>
                </a:extLst>
              </p:cNvPr>
              <p:cNvSpPr txBox="1">
                <a:spLocks noRot="1" noChangeAspect="1" noMove="1" noResize="1" noEditPoints="1" noAdjustHandles="1" noChangeArrowheads="1" noChangeShapeType="1" noTextEdit="1"/>
              </p:cNvSpPr>
              <p:nvPr/>
            </p:nvSpPr>
            <p:spPr>
              <a:xfrm>
                <a:off x="5892390" y="3594100"/>
                <a:ext cx="2858755" cy="44579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íşlïḍè">
                <a:extLst>
                  <a:ext uri="{FF2B5EF4-FFF2-40B4-BE49-F238E27FC236}">
                    <a16:creationId xmlns:a16="http://schemas.microsoft.com/office/drawing/2014/main" id="{598D7BB7-EA8F-EB95-9A0E-F3E9A761D621}"/>
                  </a:ext>
                </a:extLst>
              </p:cNvPr>
              <p:cNvSpPr txBox="1"/>
              <p:nvPr/>
            </p:nvSpPr>
            <p:spPr>
              <a:xfrm>
                <a:off x="8818406" y="3615690"/>
                <a:ext cx="1612527" cy="445792"/>
              </a:xfrm>
              <a:prstGeom prst="rect">
                <a:avLst/>
              </a:prstGeom>
              <a:noFill/>
            </p:spPr>
            <p:txBody>
              <a:bodyPr wrap="square" lIns="91440" tIns="45720" rIns="91440" bIns="45720" anchor="ctr">
                <a:noAutofit/>
              </a:bodyPr>
              <a:lstStyle/>
              <a:p>
                <a:r>
                  <a:rPr lang="zh-CN" altLang="en-US" b="1" dirty="0"/>
                  <a:t>（</a:t>
                </a:r>
                <a14:m>
                  <m:oMath xmlns:m="http://schemas.openxmlformats.org/officeDocument/2006/math">
                    <m:r>
                      <a:rPr lang="en-US" altLang="zh-CN" b="1" i="1" dirty="0" smtClean="0">
                        <a:latin typeface="Cambria Math" panose="02040503050406030204" pitchFamily="18" charset="0"/>
                      </a:rPr>
                      <m:t>𝑿</m:t>
                    </m:r>
                  </m:oMath>
                </a14:m>
                <a:r>
                  <a:rPr lang="zh-CN" altLang="en-US" b="1" dirty="0"/>
                  <a:t>为明文）</a:t>
                </a:r>
                <a:endParaRPr lang="en-US" altLang="zh-CN" b="1" dirty="0"/>
              </a:p>
            </p:txBody>
          </p:sp>
        </mc:Choice>
        <mc:Fallback xmlns="">
          <p:sp>
            <p:nvSpPr>
              <p:cNvPr id="135" name="íşlïḍè">
                <a:extLst>
                  <a:ext uri="{FF2B5EF4-FFF2-40B4-BE49-F238E27FC236}">
                    <a16:creationId xmlns:a16="http://schemas.microsoft.com/office/drawing/2014/main" id="{598D7BB7-EA8F-EB95-9A0E-F3E9A761D621}"/>
                  </a:ext>
                </a:extLst>
              </p:cNvPr>
              <p:cNvSpPr txBox="1">
                <a:spLocks noRot="1" noChangeAspect="1" noMove="1" noResize="1" noEditPoints="1" noAdjustHandles="1" noChangeArrowheads="1" noChangeShapeType="1" noTextEdit="1"/>
              </p:cNvSpPr>
              <p:nvPr/>
            </p:nvSpPr>
            <p:spPr>
              <a:xfrm>
                <a:off x="8818406" y="3615690"/>
                <a:ext cx="1612527" cy="445792"/>
              </a:xfrm>
              <a:prstGeom prst="rect">
                <a:avLst/>
              </a:prstGeom>
              <a:blipFill>
                <a:blip r:embed="rId8"/>
                <a:stretch>
                  <a:fillRect l="-3409" b="-13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íşlïḍè">
                <a:extLst>
                  <a:ext uri="{FF2B5EF4-FFF2-40B4-BE49-F238E27FC236}">
                    <a16:creationId xmlns:a16="http://schemas.microsoft.com/office/drawing/2014/main" id="{36DEA2C4-63CA-6E3F-8FB0-C2EFF379F83F}"/>
                  </a:ext>
                </a:extLst>
              </p:cNvPr>
              <p:cNvSpPr txBox="1"/>
              <p:nvPr/>
            </p:nvSpPr>
            <p:spPr>
              <a:xfrm>
                <a:off x="5892389" y="4297916"/>
                <a:ext cx="2858755" cy="445792"/>
              </a:xfrm>
              <a:prstGeom prst="rect">
                <a:avLst/>
              </a:prstGeom>
              <a:noFill/>
            </p:spPr>
            <p:txBody>
              <a:bodyPr wrap="square" lIns="91440" tIns="45720" rIns="91440" bIns="45720" anchor="ctr">
                <a:no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𝑬</m:t>
                          </m:r>
                        </m:e>
                        <m:sub>
                          <m:r>
                            <a:rPr lang="en-US" altLang="zh-CN" sz="2400" b="1" i="1" smtClean="0">
                              <a:latin typeface="Cambria Math" panose="02040503050406030204" pitchFamily="18" charset="0"/>
                            </a:rPr>
                            <m:t>𝑷𝑲</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𝑺𝑲</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e>
                          </m:d>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oMath>
                  </m:oMathPara>
                </a14:m>
                <a:endParaRPr lang="en-US" altLang="zh-CN" sz="2400" b="1" dirty="0"/>
              </a:p>
            </p:txBody>
          </p:sp>
        </mc:Choice>
        <mc:Fallback xmlns="">
          <p:sp>
            <p:nvSpPr>
              <p:cNvPr id="136" name="íşlïḍè">
                <a:extLst>
                  <a:ext uri="{FF2B5EF4-FFF2-40B4-BE49-F238E27FC236}">
                    <a16:creationId xmlns:a16="http://schemas.microsoft.com/office/drawing/2014/main" id="{36DEA2C4-63CA-6E3F-8FB0-C2EFF379F83F}"/>
                  </a:ext>
                </a:extLst>
              </p:cNvPr>
              <p:cNvSpPr txBox="1">
                <a:spLocks noRot="1" noChangeAspect="1" noMove="1" noResize="1" noEditPoints="1" noAdjustHandles="1" noChangeArrowheads="1" noChangeShapeType="1" noTextEdit="1"/>
              </p:cNvSpPr>
              <p:nvPr/>
            </p:nvSpPr>
            <p:spPr>
              <a:xfrm>
                <a:off x="5892389" y="4297916"/>
                <a:ext cx="2858755" cy="445792"/>
              </a:xfrm>
              <a:prstGeom prst="rect">
                <a:avLst/>
              </a:prstGeom>
              <a:blipFill>
                <a:blip r:embed="rId9"/>
                <a:stretch>
                  <a:fillRect/>
                </a:stretch>
              </a:blipFill>
            </p:spPr>
            <p:txBody>
              <a:bodyPr/>
              <a:lstStyle/>
              <a:p>
                <a:r>
                  <a:rPr lang="zh-CN" altLang="en-US">
                    <a:noFill/>
                  </a:rPr>
                  <a:t> </a:t>
                </a:r>
              </a:p>
            </p:txBody>
          </p:sp>
        </mc:Fallback>
      </mc:AlternateContent>
      <p:sp>
        <p:nvSpPr>
          <p:cNvPr id="137" name="íşlïḍè">
            <a:extLst>
              <a:ext uri="{FF2B5EF4-FFF2-40B4-BE49-F238E27FC236}">
                <a16:creationId xmlns:a16="http://schemas.microsoft.com/office/drawing/2014/main" id="{4C047DAD-A8A6-7F64-5EDD-09A2D3591C64}"/>
              </a:ext>
            </a:extLst>
          </p:cNvPr>
          <p:cNvSpPr txBox="1"/>
          <p:nvPr/>
        </p:nvSpPr>
        <p:spPr>
          <a:xfrm>
            <a:off x="1264008" y="4318637"/>
            <a:ext cx="4829654" cy="445792"/>
          </a:xfrm>
          <a:prstGeom prst="rect">
            <a:avLst/>
          </a:prstGeom>
          <a:noFill/>
        </p:spPr>
        <p:txBody>
          <a:bodyPr wrap="square" lIns="91440" tIns="45720" rIns="91440" bIns="45720" anchor="ctr">
            <a:noAutofit/>
          </a:bodyPr>
          <a:lstStyle/>
          <a:p>
            <a:r>
              <a:rPr lang="zh-CN" altLang="en-US" b="1" dirty="0"/>
              <a:t>加密和解密运算可以对调：</a:t>
            </a:r>
            <a:endParaRPr lang="en-US" altLang="zh-CN" b="1" dirty="0"/>
          </a:p>
        </p:txBody>
      </p:sp>
      <p:sp>
        <p:nvSpPr>
          <p:cNvPr id="138" name="矩形 137">
            <a:extLst>
              <a:ext uri="{FF2B5EF4-FFF2-40B4-BE49-F238E27FC236}">
                <a16:creationId xmlns:a16="http://schemas.microsoft.com/office/drawing/2014/main" id="{BD9EC5BA-F28A-59A1-3D86-615AB040DD29}"/>
              </a:ext>
            </a:extLst>
          </p:cNvPr>
          <p:cNvSpPr/>
          <p:nvPr/>
        </p:nvSpPr>
        <p:spPr>
          <a:xfrm>
            <a:off x="1007032" y="441734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9" name="íşlïḍè">
                <a:extLst>
                  <a:ext uri="{FF2B5EF4-FFF2-40B4-BE49-F238E27FC236}">
                    <a16:creationId xmlns:a16="http://schemas.microsoft.com/office/drawing/2014/main" id="{6904A38A-BFB5-195F-6B20-5E95024BC5DD}"/>
                  </a:ext>
                </a:extLst>
              </p:cNvPr>
              <p:cNvSpPr txBox="1"/>
              <p:nvPr/>
            </p:nvSpPr>
            <p:spPr>
              <a:xfrm>
                <a:off x="1264008" y="5000863"/>
                <a:ext cx="4829654" cy="445792"/>
              </a:xfrm>
              <a:prstGeom prst="rect">
                <a:avLst/>
              </a:prstGeom>
              <a:noFill/>
            </p:spPr>
            <p:txBody>
              <a:bodyPr wrap="square" lIns="91440" tIns="45720" rIns="91440" bIns="45720" anchor="ctr">
                <a:noAutofit/>
              </a:bodyPr>
              <a:lstStyle/>
              <a:p>
                <a14:m>
                  <m:oMath xmlns:m="http://schemas.openxmlformats.org/officeDocument/2006/math">
                    <m:r>
                      <a:rPr lang="en-US" altLang="zh-CN" b="1" i="1" dirty="0" smtClean="0">
                        <a:latin typeface="Cambria Math" panose="02040503050406030204" pitchFamily="18" charset="0"/>
                      </a:rPr>
                      <m:t>𝑷𝑲</m:t>
                    </m:r>
                  </m:oMath>
                </a14:m>
                <a:r>
                  <a:rPr lang="zh-CN" altLang="en-US" b="1" dirty="0"/>
                  <a:t>只能用来加密，而不能用来解密：</a:t>
                </a:r>
                <a:endParaRPr lang="en-US" altLang="zh-CN" b="1" dirty="0"/>
              </a:p>
            </p:txBody>
          </p:sp>
        </mc:Choice>
        <mc:Fallback xmlns="">
          <p:sp>
            <p:nvSpPr>
              <p:cNvPr id="139" name="íşlïḍè">
                <a:extLst>
                  <a:ext uri="{FF2B5EF4-FFF2-40B4-BE49-F238E27FC236}">
                    <a16:creationId xmlns:a16="http://schemas.microsoft.com/office/drawing/2014/main" id="{6904A38A-BFB5-195F-6B20-5E95024BC5DD}"/>
                  </a:ext>
                </a:extLst>
              </p:cNvPr>
              <p:cNvSpPr txBox="1">
                <a:spLocks noRot="1" noChangeAspect="1" noMove="1" noResize="1" noEditPoints="1" noAdjustHandles="1" noChangeArrowheads="1" noChangeShapeType="1" noTextEdit="1"/>
              </p:cNvSpPr>
              <p:nvPr/>
            </p:nvSpPr>
            <p:spPr>
              <a:xfrm>
                <a:off x="1264008" y="5000863"/>
                <a:ext cx="4829654" cy="445792"/>
              </a:xfrm>
              <a:prstGeom prst="rect">
                <a:avLst/>
              </a:prstGeom>
              <a:blipFill>
                <a:blip r:embed="rId10"/>
                <a:stretch>
                  <a:fillRect b="-13699"/>
                </a:stretch>
              </a:blipFill>
            </p:spPr>
            <p:txBody>
              <a:bodyPr/>
              <a:lstStyle/>
              <a:p>
                <a:r>
                  <a:rPr lang="zh-CN" altLang="en-US">
                    <a:noFill/>
                  </a:rPr>
                  <a:t> </a:t>
                </a:r>
              </a:p>
            </p:txBody>
          </p:sp>
        </mc:Fallback>
      </mc:AlternateContent>
      <p:sp>
        <p:nvSpPr>
          <p:cNvPr id="140" name="矩形 139">
            <a:extLst>
              <a:ext uri="{FF2B5EF4-FFF2-40B4-BE49-F238E27FC236}">
                <a16:creationId xmlns:a16="http://schemas.microsoft.com/office/drawing/2014/main" id="{AAA6B439-FAC7-A5E5-39EF-82E5C04092CB}"/>
              </a:ext>
            </a:extLst>
          </p:cNvPr>
          <p:cNvSpPr/>
          <p:nvPr/>
        </p:nvSpPr>
        <p:spPr>
          <a:xfrm>
            <a:off x="1007032" y="509957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1" name="íşlïḍè">
                <a:extLst>
                  <a:ext uri="{FF2B5EF4-FFF2-40B4-BE49-F238E27FC236}">
                    <a16:creationId xmlns:a16="http://schemas.microsoft.com/office/drawing/2014/main" id="{85276471-146E-F20F-CD5C-043B722CE95D}"/>
                  </a:ext>
                </a:extLst>
              </p:cNvPr>
              <p:cNvSpPr txBox="1"/>
              <p:nvPr/>
            </p:nvSpPr>
            <p:spPr>
              <a:xfrm>
                <a:off x="5892388" y="5000863"/>
                <a:ext cx="2858755" cy="445792"/>
              </a:xfrm>
              <a:prstGeom prst="rect">
                <a:avLst/>
              </a:prstGeom>
              <a:noFill/>
            </p:spPr>
            <p:txBody>
              <a:bodyPr wrap="square" lIns="91440" tIns="45720" rIns="91440" bIns="45720" anchor="ctr">
                <a:no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𝑷𝑲</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𝑬</m:t>
                              </m:r>
                            </m:e>
                            <m:sub>
                              <m:r>
                                <a:rPr lang="en-US" altLang="zh-CN" sz="2400" b="1" i="1" smtClean="0">
                                  <a:latin typeface="Cambria Math" panose="02040503050406030204" pitchFamily="18" charset="0"/>
                                </a:rPr>
                                <m:t>𝑷𝑲</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e>
                          </m:d>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𝑿</m:t>
                      </m:r>
                    </m:oMath>
                  </m:oMathPara>
                </a14:m>
                <a:endParaRPr lang="en-US" altLang="zh-CN" sz="2400" b="1" dirty="0"/>
              </a:p>
            </p:txBody>
          </p:sp>
        </mc:Choice>
        <mc:Fallback xmlns="">
          <p:sp>
            <p:nvSpPr>
              <p:cNvPr id="141" name="íşlïḍè">
                <a:extLst>
                  <a:ext uri="{FF2B5EF4-FFF2-40B4-BE49-F238E27FC236}">
                    <a16:creationId xmlns:a16="http://schemas.microsoft.com/office/drawing/2014/main" id="{85276471-146E-F20F-CD5C-043B722CE95D}"/>
                  </a:ext>
                </a:extLst>
              </p:cNvPr>
              <p:cNvSpPr txBox="1">
                <a:spLocks noRot="1" noChangeAspect="1" noMove="1" noResize="1" noEditPoints="1" noAdjustHandles="1" noChangeArrowheads="1" noChangeShapeType="1" noTextEdit="1"/>
              </p:cNvSpPr>
              <p:nvPr/>
            </p:nvSpPr>
            <p:spPr>
              <a:xfrm>
                <a:off x="5892388" y="5000863"/>
                <a:ext cx="2858755" cy="445792"/>
              </a:xfrm>
              <a:prstGeom prst="rect">
                <a:avLst/>
              </a:prstGeom>
              <a:blipFill>
                <a:blip r:embed="rId11"/>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05866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27"/>
                                        </p:tgtEl>
                                        <p:attrNameLst>
                                          <p:attrName>style.visibility</p:attrName>
                                        </p:attrNameLst>
                                      </p:cBhvr>
                                      <p:to>
                                        <p:strVal val="visible"/>
                                      </p:to>
                                    </p:set>
                                    <p:anim calcmode="lin" valueType="num">
                                      <p:cBhvr>
                                        <p:cTn id="24" dur="500" fill="hold"/>
                                        <p:tgtEl>
                                          <p:spTgt spid="127"/>
                                        </p:tgtEl>
                                        <p:attrNameLst>
                                          <p:attrName>ppt_w</p:attrName>
                                        </p:attrNameLst>
                                      </p:cBhvr>
                                      <p:tavLst>
                                        <p:tav tm="0">
                                          <p:val>
                                            <p:fltVal val="0"/>
                                          </p:val>
                                        </p:tav>
                                        <p:tav tm="100000">
                                          <p:val>
                                            <p:strVal val="#ppt_w"/>
                                          </p:val>
                                        </p:tav>
                                      </p:tavLst>
                                    </p:anim>
                                    <p:anim calcmode="lin" valueType="num">
                                      <p:cBhvr>
                                        <p:cTn id="25" dur="500" fill="hold"/>
                                        <p:tgtEl>
                                          <p:spTgt spid="127"/>
                                        </p:tgtEl>
                                        <p:attrNameLst>
                                          <p:attrName>ppt_h</p:attrName>
                                        </p:attrNameLst>
                                      </p:cBhvr>
                                      <p:tavLst>
                                        <p:tav tm="0">
                                          <p:val>
                                            <p:fltVal val="0"/>
                                          </p:val>
                                        </p:tav>
                                        <p:tav tm="100000">
                                          <p:val>
                                            <p:strVal val="#ppt_h"/>
                                          </p:val>
                                        </p:tav>
                                      </p:tavLst>
                                    </p:anim>
                                    <p:anim calcmode="lin" valueType="num">
                                      <p:cBhvr>
                                        <p:cTn id="26" dur="500" fill="hold"/>
                                        <p:tgtEl>
                                          <p:spTgt spid="127"/>
                                        </p:tgtEl>
                                        <p:attrNameLst>
                                          <p:attrName>style.rotation</p:attrName>
                                        </p:attrNameLst>
                                      </p:cBhvr>
                                      <p:tavLst>
                                        <p:tav tm="0">
                                          <p:val>
                                            <p:fltVal val="360"/>
                                          </p:val>
                                        </p:tav>
                                        <p:tav tm="100000">
                                          <p:val>
                                            <p:fltVal val="0"/>
                                          </p:val>
                                        </p:tav>
                                      </p:tavLst>
                                    </p:anim>
                                    <p:animEffect transition="in" filter="fade">
                                      <p:cBhvr>
                                        <p:cTn id="27" dur="500"/>
                                        <p:tgtEl>
                                          <p:spTgt spid="127"/>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29"/>
                                        </p:tgtEl>
                                        <p:attrNameLst>
                                          <p:attrName>style.visibility</p:attrName>
                                        </p:attrNameLst>
                                      </p:cBhvr>
                                      <p:to>
                                        <p:strVal val="visible"/>
                                      </p:to>
                                    </p:set>
                                    <p:anim calcmode="lin" valueType="num">
                                      <p:cBhvr>
                                        <p:cTn id="35" dur="500" fill="hold"/>
                                        <p:tgtEl>
                                          <p:spTgt spid="129"/>
                                        </p:tgtEl>
                                        <p:attrNameLst>
                                          <p:attrName>ppt_w</p:attrName>
                                        </p:attrNameLst>
                                      </p:cBhvr>
                                      <p:tavLst>
                                        <p:tav tm="0">
                                          <p:val>
                                            <p:fltVal val="0"/>
                                          </p:val>
                                        </p:tav>
                                        <p:tav tm="100000">
                                          <p:val>
                                            <p:strVal val="#ppt_w"/>
                                          </p:val>
                                        </p:tav>
                                      </p:tavLst>
                                    </p:anim>
                                    <p:anim calcmode="lin" valueType="num">
                                      <p:cBhvr>
                                        <p:cTn id="36" dur="500" fill="hold"/>
                                        <p:tgtEl>
                                          <p:spTgt spid="129"/>
                                        </p:tgtEl>
                                        <p:attrNameLst>
                                          <p:attrName>ppt_h</p:attrName>
                                        </p:attrNameLst>
                                      </p:cBhvr>
                                      <p:tavLst>
                                        <p:tav tm="0">
                                          <p:val>
                                            <p:fltVal val="0"/>
                                          </p:val>
                                        </p:tav>
                                        <p:tav tm="100000">
                                          <p:val>
                                            <p:strVal val="#ppt_h"/>
                                          </p:val>
                                        </p:tav>
                                      </p:tavLst>
                                    </p:anim>
                                    <p:anim calcmode="lin" valueType="num">
                                      <p:cBhvr>
                                        <p:cTn id="37" dur="500" fill="hold"/>
                                        <p:tgtEl>
                                          <p:spTgt spid="129"/>
                                        </p:tgtEl>
                                        <p:attrNameLst>
                                          <p:attrName>style.rotation</p:attrName>
                                        </p:attrNameLst>
                                      </p:cBhvr>
                                      <p:tavLst>
                                        <p:tav tm="0">
                                          <p:val>
                                            <p:fltVal val="360"/>
                                          </p:val>
                                        </p:tav>
                                        <p:tav tm="100000">
                                          <p:val>
                                            <p:fltVal val="0"/>
                                          </p:val>
                                        </p:tav>
                                      </p:tavLst>
                                    </p:anim>
                                    <p:animEffect transition="in" filter="fade">
                                      <p:cBhvr>
                                        <p:cTn id="38" dur="500"/>
                                        <p:tgtEl>
                                          <p:spTgt spid="129"/>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12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131"/>
                                        </p:tgtEl>
                                        <p:attrNameLst>
                                          <p:attrName>style.visibility</p:attrName>
                                        </p:attrNameLst>
                                      </p:cBhvr>
                                      <p:to>
                                        <p:strVal val="visible"/>
                                      </p:to>
                                    </p:set>
                                    <p:anim calcmode="lin" valueType="num">
                                      <p:cBhvr>
                                        <p:cTn id="46" dur="500" fill="hold"/>
                                        <p:tgtEl>
                                          <p:spTgt spid="131"/>
                                        </p:tgtEl>
                                        <p:attrNameLst>
                                          <p:attrName>ppt_w</p:attrName>
                                        </p:attrNameLst>
                                      </p:cBhvr>
                                      <p:tavLst>
                                        <p:tav tm="0">
                                          <p:val>
                                            <p:fltVal val="0"/>
                                          </p:val>
                                        </p:tav>
                                        <p:tav tm="100000">
                                          <p:val>
                                            <p:strVal val="#ppt_w"/>
                                          </p:val>
                                        </p:tav>
                                      </p:tavLst>
                                    </p:anim>
                                    <p:anim calcmode="lin" valueType="num">
                                      <p:cBhvr>
                                        <p:cTn id="47" dur="500" fill="hold"/>
                                        <p:tgtEl>
                                          <p:spTgt spid="131"/>
                                        </p:tgtEl>
                                        <p:attrNameLst>
                                          <p:attrName>ppt_h</p:attrName>
                                        </p:attrNameLst>
                                      </p:cBhvr>
                                      <p:tavLst>
                                        <p:tav tm="0">
                                          <p:val>
                                            <p:fltVal val="0"/>
                                          </p:val>
                                        </p:tav>
                                        <p:tav tm="100000">
                                          <p:val>
                                            <p:strVal val="#ppt_h"/>
                                          </p:val>
                                        </p:tav>
                                      </p:tavLst>
                                    </p:anim>
                                    <p:anim calcmode="lin" valueType="num">
                                      <p:cBhvr>
                                        <p:cTn id="48" dur="500" fill="hold"/>
                                        <p:tgtEl>
                                          <p:spTgt spid="131"/>
                                        </p:tgtEl>
                                        <p:attrNameLst>
                                          <p:attrName>style.rotation</p:attrName>
                                        </p:attrNameLst>
                                      </p:cBhvr>
                                      <p:tavLst>
                                        <p:tav tm="0">
                                          <p:val>
                                            <p:fltVal val="360"/>
                                          </p:val>
                                        </p:tav>
                                        <p:tav tm="100000">
                                          <p:val>
                                            <p:fltVal val="0"/>
                                          </p:val>
                                        </p:tav>
                                      </p:tavLst>
                                    </p:anim>
                                    <p:animEffect transition="in" filter="fade">
                                      <p:cBhvr>
                                        <p:cTn id="49" dur="500"/>
                                        <p:tgtEl>
                                          <p:spTgt spid="131"/>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1+#ppt_w/2"/>
                                          </p:val>
                                        </p:tav>
                                        <p:tav tm="100000">
                                          <p:val>
                                            <p:strVal val="#ppt_x"/>
                                          </p:val>
                                        </p:tav>
                                      </p:tavLst>
                                    </p:anim>
                                    <p:anim calcmode="lin" valueType="num">
                                      <p:cBhvr additive="base">
                                        <p:cTn id="5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anim calcmode="lin" valueType="num">
                                      <p:cBhvr>
                                        <p:cTn id="63" dur="500" fill="hold"/>
                                        <p:tgtEl>
                                          <p:spTgt spid="133"/>
                                        </p:tgtEl>
                                        <p:attrNameLst>
                                          <p:attrName>ppt_w</p:attrName>
                                        </p:attrNameLst>
                                      </p:cBhvr>
                                      <p:tavLst>
                                        <p:tav tm="0">
                                          <p:val>
                                            <p:fltVal val="0"/>
                                          </p:val>
                                        </p:tav>
                                        <p:tav tm="100000">
                                          <p:val>
                                            <p:strVal val="#ppt_w"/>
                                          </p:val>
                                        </p:tav>
                                      </p:tavLst>
                                    </p:anim>
                                    <p:anim calcmode="lin" valueType="num">
                                      <p:cBhvr>
                                        <p:cTn id="64" dur="500" fill="hold"/>
                                        <p:tgtEl>
                                          <p:spTgt spid="133"/>
                                        </p:tgtEl>
                                        <p:attrNameLst>
                                          <p:attrName>ppt_h</p:attrName>
                                        </p:attrNameLst>
                                      </p:cBhvr>
                                      <p:tavLst>
                                        <p:tav tm="0">
                                          <p:val>
                                            <p:fltVal val="0"/>
                                          </p:val>
                                        </p:tav>
                                        <p:tav tm="100000">
                                          <p:val>
                                            <p:strVal val="#ppt_h"/>
                                          </p:val>
                                        </p:tav>
                                      </p:tavLst>
                                    </p:anim>
                                    <p:anim calcmode="lin" valueType="num">
                                      <p:cBhvr>
                                        <p:cTn id="65" dur="500" fill="hold"/>
                                        <p:tgtEl>
                                          <p:spTgt spid="133"/>
                                        </p:tgtEl>
                                        <p:attrNameLst>
                                          <p:attrName>style.rotation</p:attrName>
                                        </p:attrNameLst>
                                      </p:cBhvr>
                                      <p:tavLst>
                                        <p:tav tm="0">
                                          <p:val>
                                            <p:fltVal val="360"/>
                                          </p:val>
                                        </p:tav>
                                        <p:tav tm="100000">
                                          <p:val>
                                            <p:fltVal val="0"/>
                                          </p:val>
                                        </p:tav>
                                      </p:tavLst>
                                    </p:anim>
                                    <p:animEffect transition="in" filter="fade">
                                      <p:cBhvr>
                                        <p:cTn id="66" dur="500"/>
                                        <p:tgtEl>
                                          <p:spTgt spid="133"/>
                                        </p:tgtEl>
                                      </p:cBhvr>
                                    </p:animEffect>
                                  </p:childTnLst>
                                </p:cTn>
                              </p:par>
                            </p:childTnLst>
                          </p:cTn>
                        </p:par>
                        <p:par>
                          <p:cTn id="67" fill="hold">
                            <p:stCondLst>
                              <p:cond delay="500"/>
                            </p:stCondLst>
                            <p:childTnLst>
                              <p:par>
                                <p:cTn id="68" presetID="1" presetClass="entr" presetSubtype="0" fill="hold" grpId="0" nodeType="afterEffect">
                                  <p:stCondLst>
                                    <p:cond delay="0"/>
                                  </p:stCondLst>
                                  <p:iterate type="lt">
                                    <p:tmAbs val="100"/>
                                  </p:iterate>
                                  <p:childTnLst>
                                    <p:set>
                                      <p:cBhvr>
                                        <p:cTn id="69" dur="1" fill="hold">
                                          <p:stCondLst>
                                            <p:cond delay="0"/>
                                          </p:stCondLst>
                                        </p:cTn>
                                        <p:tgtEl>
                                          <p:spTgt spid="13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34"/>
                                        </p:tgtEl>
                                        <p:attrNameLst>
                                          <p:attrName>style.visibility</p:attrName>
                                        </p:attrNameLst>
                                      </p:cBhvr>
                                      <p:to>
                                        <p:strVal val="visible"/>
                                      </p:to>
                                    </p:set>
                                    <p:animEffect transition="in" filter="wipe(left)">
                                      <p:cBhvr>
                                        <p:cTn id="74" dur="1000"/>
                                        <p:tgtEl>
                                          <p:spTgt spid="134"/>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135"/>
                                        </p:tgtEl>
                                        <p:attrNameLst>
                                          <p:attrName>style.visibility</p:attrName>
                                        </p:attrNameLst>
                                      </p:cBhvr>
                                      <p:to>
                                        <p:strVal val="visible"/>
                                      </p:to>
                                    </p:set>
                                    <p:anim calcmode="lin" valueType="num">
                                      <p:cBhvr additive="base">
                                        <p:cTn id="79" dur="500"/>
                                        <p:tgtEl>
                                          <p:spTgt spid="135"/>
                                        </p:tgtEl>
                                        <p:attrNameLst>
                                          <p:attrName>ppt_x</p:attrName>
                                        </p:attrNameLst>
                                      </p:cBhvr>
                                      <p:tavLst>
                                        <p:tav tm="0">
                                          <p:val>
                                            <p:strVal val="#ppt_x-#ppt_w*1.125000"/>
                                          </p:val>
                                        </p:tav>
                                        <p:tav tm="100000">
                                          <p:val>
                                            <p:strVal val="#ppt_x"/>
                                          </p:val>
                                        </p:tav>
                                      </p:tavLst>
                                    </p:anim>
                                    <p:animEffect transition="in" filter="wipe(right)">
                                      <p:cBhvr>
                                        <p:cTn id="80" dur="500"/>
                                        <p:tgtEl>
                                          <p:spTgt spid="135"/>
                                        </p:tgtEl>
                                      </p:cBhvr>
                                    </p:animEffect>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grpId="0" nodeType="clickEffect">
                                  <p:stCondLst>
                                    <p:cond delay="0"/>
                                  </p:stCondLst>
                                  <p:childTnLst>
                                    <p:set>
                                      <p:cBhvr>
                                        <p:cTn id="84" dur="1" fill="hold">
                                          <p:stCondLst>
                                            <p:cond delay="0"/>
                                          </p:stCondLst>
                                        </p:cTn>
                                        <p:tgtEl>
                                          <p:spTgt spid="138"/>
                                        </p:tgtEl>
                                        <p:attrNameLst>
                                          <p:attrName>style.visibility</p:attrName>
                                        </p:attrNameLst>
                                      </p:cBhvr>
                                      <p:to>
                                        <p:strVal val="visible"/>
                                      </p:to>
                                    </p:set>
                                    <p:anim calcmode="lin" valueType="num">
                                      <p:cBhvr>
                                        <p:cTn id="85" dur="500" fill="hold"/>
                                        <p:tgtEl>
                                          <p:spTgt spid="138"/>
                                        </p:tgtEl>
                                        <p:attrNameLst>
                                          <p:attrName>ppt_w</p:attrName>
                                        </p:attrNameLst>
                                      </p:cBhvr>
                                      <p:tavLst>
                                        <p:tav tm="0">
                                          <p:val>
                                            <p:fltVal val="0"/>
                                          </p:val>
                                        </p:tav>
                                        <p:tav tm="100000">
                                          <p:val>
                                            <p:strVal val="#ppt_w"/>
                                          </p:val>
                                        </p:tav>
                                      </p:tavLst>
                                    </p:anim>
                                    <p:anim calcmode="lin" valueType="num">
                                      <p:cBhvr>
                                        <p:cTn id="86" dur="500" fill="hold"/>
                                        <p:tgtEl>
                                          <p:spTgt spid="138"/>
                                        </p:tgtEl>
                                        <p:attrNameLst>
                                          <p:attrName>ppt_h</p:attrName>
                                        </p:attrNameLst>
                                      </p:cBhvr>
                                      <p:tavLst>
                                        <p:tav tm="0">
                                          <p:val>
                                            <p:fltVal val="0"/>
                                          </p:val>
                                        </p:tav>
                                        <p:tav tm="100000">
                                          <p:val>
                                            <p:strVal val="#ppt_h"/>
                                          </p:val>
                                        </p:tav>
                                      </p:tavLst>
                                    </p:anim>
                                    <p:anim calcmode="lin" valueType="num">
                                      <p:cBhvr>
                                        <p:cTn id="87" dur="500" fill="hold"/>
                                        <p:tgtEl>
                                          <p:spTgt spid="138"/>
                                        </p:tgtEl>
                                        <p:attrNameLst>
                                          <p:attrName>style.rotation</p:attrName>
                                        </p:attrNameLst>
                                      </p:cBhvr>
                                      <p:tavLst>
                                        <p:tav tm="0">
                                          <p:val>
                                            <p:fltVal val="360"/>
                                          </p:val>
                                        </p:tav>
                                        <p:tav tm="100000">
                                          <p:val>
                                            <p:fltVal val="0"/>
                                          </p:val>
                                        </p:tav>
                                      </p:tavLst>
                                    </p:anim>
                                    <p:animEffect transition="in" filter="fade">
                                      <p:cBhvr>
                                        <p:cTn id="88" dur="500"/>
                                        <p:tgtEl>
                                          <p:spTgt spid="138"/>
                                        </p:tgtEl>
                                      </p:cBhvr>
                                    </p:animEffect>
                                  </p:childTnLst>
                                </p:cTn>
                              </p:par>
                            </p:childTnLst>
                          </p:cTn>
                        </p:par>
                        <p:par>
                          <p:cTn id="89" fill="hold">
                            <p:stCondLst>
                              <p:cond delay="500"/>
                            </p:stCondLst>
                            <p:childTnLst>
                              <p:par>
                                <p:cTn id="90" presetID="1" presetClass="entr" presetSubtype="0" fill="hold" grpId="0" nodeType="afterEffect">
                                  <p:stCondLst>
                                    <p:cond delay="0"/>
                                  </p:stCondLst>
                                  <p:iterate type="lt">
                                    <p:tmAbs val="100"/>
                                  </p:iterate>
                                  <p:childTnLst>
                                    <p:set>
                                      <p:cBhvr>
                                        <p:cTn id="91" dur="1" fill="hold">
                                          <p:stCondLst>
                                            <p:cond delay="0"/>
                                          </p:stCondLst>
                                        </p:cTn>
                                        <p:tgtEl>
                                          <p:spTgt spid="13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36"/>
                                        </p:tgtEl>
                                        <p:attrNameLst>
                                          <p:attrName>style.visibility</p:attrName>
                                        </p:attrNameLst>
                                      </p:cBhvr>
                                      <p:to>
                                        <p:strVal val="visible"/>
                                      </p:to>
                                    </p:set>
                                    <p:animEffect transition="in" filter="wipe(left)">
                                      <p:cBhvr>
                                        <p:cTn id="96" dur="1000"/>
                                        <p:tgtEl>
                                          <p:spTgt spid="136"/>
                                        </p:tgtEl>
                                      </p:cBhvr>
                                    </p:animEffect>
                                  </p:childTnLst>
                                </p:cTn>
                              </p:par>
                            </p:childTnLst>
                          </p:cTn>
                        </p:par>
                      </p:childTnLst>
                    </p:cTn>
                  </p:par>
                  <p:par>
                    <p:cTn id="97" fill="hold">
                      <p:stCondLst>
                        <p:cond delay="indefinite"/>
                      </p:stCondLst>
                      <p:childTnLst>
                        <p:par>
                          <p:cTn id="98" fill="hold">
                            <p:stCondLst>
                              <p:cond delay="0"/>
                            </p:stCondLst>
                            <p:childTnLst>
                              <p:par>
                                <p:cTn id="99" presetID="49" presetClass="entr" presetSubtype="0" decel="100000" fill="hold" grpId="0" nodeType="clickEffect">
                                  <p:stCondLst>
                                    <p:cond delay="0"/>
                                  </p:stCondLst>
                                  <p:childTnLst>
                                    <p:set>
                                      <p:cBhvr>
                                        <p:cTn id="100" dur="1" fill="hold">
                                          <p:stCondLst>
                                            <p:cond delay="0"/>
                                          </p:stCondLst>
                                        </p:cTn>
                                        <p:tgtEl>
                                          <p:spTgt spid="140"/>
                                        </p:tgtEl>
                                        <p:attrNameLst>
                                          <p:attrName>style.visibility</p:attrName>
                                        </p:attrNameLst>
                                      </p:cBhvr>
                                      <p:to>
                                        <p:strVal val="visible"/>
                                      </p:to>
                                    </p:set>
                                    <p:anim calcmode="lin" valueType="num">
                                      <p:cBhvr>
                                        <p:cTn id="101" dur="500" fill="hold"/>
                                        <p:tgtEl>
                                          <p:spTgt spid="140"/>
                                        </p:tgtEl>
                                        <p:attrNameLst>
                                          <p:attrName>ppt_w</p:attrName>
                                        </p:attrNameLst>
                                      </p:cBhvr>
                                      <p:tavLst>
                                        <p:tav tm="0">
                                          <p:val>
                                            <p:fltVal val="0"/>
                                          </p:val>
                                        </p:tav>
                                        <p:tav tm="100000">
                                          <p:val>
                                            <p:strVal val="#ppt_w"/>
                                          </p:val>
                                        </p:tav>
                                      </p:tavLst>
                                    </p:anim>
                                    <p:anim calcmode="lin" valueType="num">
                                      <p:cBhvr>
                                        <p:cTn id="102" dur="500" fill="hold"/>
                                        <p:tgtEl>
                                          <p:spTgt spid="140"/>
                                        </p:tgtEl>
                                        <p:attrNameLst>
                                          <p:attrName>ppt_h</p:attrName>
                                        </p:attrNameLst>
                                      </p:cBhvr>
                                      <p:tavLst>
                                        <p:tav tm="0">
                                          <p:val>
                                            <p:fltVal val="0"/>
                                          </p:val>
                                        </p:tav>
                                        <p:tav tm="100000">
                                          <p:val>
                                            <p:strVal val="#ppt_h"/>
                                          </p:val>
                                        </p:tav>
                                      </p:tavLst>
                                    </p:anim>
                                    <p:anim calcmode="lin" valueType="num">
                                      <p:cBhvr>
                                        <p:cTn id="103" dur="500" fill="hold"/>
                                        <p:tgtEl>
                                          <p:spTgt spid="140"/>
                                        </p:tgtEl>
                                        <p:attrNameLst>
                                          <p:attrName>style.rotation</p:attrName>
                                        </p:attrNameLst>
                                      </p:cBhvr>
                                      <p:tavLst>
                                        <p:tav tm="0">
                                          <p:val>
                                            <p:fltVal val="360"/>
                                          </p:val>
                                        </p:tav>
                                        <p:tav tm="100000">
                                          <p:val>
                                            <p:fltVal val="0"/>
                                          </p:val>
                                        </p:tav>
                                      </p:tavLst>
                                    </p:anim>
                                    <p:animEffect transition="in" filter="fade">
                                      <p:cBhvr>
                                        <p:cTn id="104" dur="500"/>
                                        <p:tgtEl>
                                          <p:spTgt spid="140"/>
                                        </p:tgtEl>
                                      </p:cBhvr>
                                    </p:animEffect>
                                  </p:childTnLst>
                                </p:cTn>
                              </p:par>
                            </p:childTnLst>
                          </p:cTn>
                        </p:par>
                        <p:par>
                          <p:cTn id="105" fill="hold">
                            <p:stCondLst>
                              <p:cond delay="500"/>
                            </p:stCondLst>
                            <p:childTnLst>
                              <p:par>
                                <p:cTn id="106" presetID="1" presetClass="entr" presetSubtype="0" fill="hold" grpId="0" nodeType="afterEffect">
                                  <p:stCondLst>
                                    <p:cond delay="0"/>
                                  </p:stCondLst>
                                  <p:iterate type="lt">
                                    <p:tmAbs val="100"/>
                                  </p:iterate>
                                  <p:childTnLst>
                                    <p:set>
                                      <p:cBhvr>
                                        <p:cTn id="107" dur="1" fill="hold">
                                          <p:stCondLst>
                                            <p:cond delay="0"/>
                                          </p:stCondLst>
                                        </p:cTn>
                                        <p:tgtEl>
                                          <p:spTgt spid="139"/>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41"/>
                                        </p:tgtEl>
                                        <p:attrNameLst>
                                          <p:attrName>style.visibility</p:attrName>
                                        </p:attrNameLst>
                                      </p:cBhvr>
                                      <p:to>
                                        <p:strVal val="visible"/>
                                      </p:to>
                                    </p:set>
                                    <p:animEffect transition="in" filter="wipe(left)">
                                      <p:cBhvr>
                                        <p:cTn id="11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126" grpId="0"/>
      <p:bldP spid="127" grpId="0" animBg="1"/>
      <p:bldP spid="128" grpId="0"/>
      <p:bldP spid="129" grpId="0" animBg="1"/>
      <p:bldP spid="130" grpId="0"/>
      <p:bldP spid="131" grpId="0" animBg="1"/>
      <p:bldP spid="10" grpId="0" animBg="1"/>
      <p:bldP spid="132" grpId="0"/>
      <p:bldP spid="133" grpId="0" animBg="1"/>
      <p:bldP spid="134" grpId="0"/>
      <p:bldP spid="135" grpId="0"/>
      <p:bldP spid="136" grpId="0"/>
      <p:bldP spid="137" grpId="0"/>
      <p:bldP spid="138" grpId="0" animBg="1"/>
      <p:bldP spid="139" grpId="0"/>
      <p:bldP spid="140" grpId="0" animBg="1"/>
      <p:bldP spid="1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22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6349" y="898245"/>
              <a:ext cx="5490112" cy="400110"/>
            </a:xfrm>
            <a:prstGeom prst="rect">
              <a:avLst/>
            </a:prstGeom>
            <a:noFill/>
          </p:spPr>
          <p:txBody>
            <a:bodyPr wrap="square" rtlCol="0">
              <a:spAutoFit/>
            </a:bodyPr>
            <a:lstStyle/>
            <a:p>
              <a:r>
                <a:rPr lang="zh-CN" altLang="en-US" sz="2000" b="1" dirty="0"/>
                <a:t>公钥密码体制</a:t>
              </a:r>
            </a:p>
          </p:txBody>
        </p:sp>
      </p:grpSp>
      <mc:AlternateContent xmlns:mc="http://schemas.openxmlformats.org/markup-compatibility/2006" xmlns:a14="http://schemas.microsoft.com/office/drawing/2010/main">
        <mc:Choice Requires="a14">
          <p:sp>
            <p:nvSpPr>
              <p:cNvPr id="22" name="íşlïḍè">
                <a:extLst>
                  <a:ext uri="{FF2B5EF4-FFF2-40B4-BE49-F238E27FC236}">
                    <a16:creationId xmlns:a16="http://schemas.microsoft.com/office/drawing/2014/main" id="{D52B4464-0775-B83E-5D62-526AD6922A7C}"/>
                  </a:ext>
                </a:extLst>
              </p:cNvPr>
              <p:cNvSpPr txBox="1"/>
              <p:nvPr/>
            </p:nvSpPr>
            <p:spPr>
              <a:xfrm>
                <a:off x="1266346" y="1209642"/>
                <a:ext cx="10620854" cy="470146"/>
              </a:xfrm>
              <a:prstGeom prst="rect">
                <a:avLst/>
              </a:prstGeom>
              <a:noFill/>
            </p:spPr>
            <p:txBody>
              <a:bodyPr wrap="square" lIns="91440" tIns="45720" rIns="91440" bIns="45720" anchor="ctr">
                <a:noAutofit/>
              </a:bodyPr>
              <a:lstStyle/>
              <a:p>
                <a:r>
                  <a:rPr lang="zh-CN" altLang="en-US" b="1" dirty="0"/>
                  <a:t>由于</a:t>
                </a:r>
                <a:r>
                  <a:rPr lang="zh-CN" altLang="en-US" b="1" dirty="0">
                    <a:solidFill>
                      <a:schemeClr val="accent1">
                        <a:lumMod val="75000"/>
                      </a:schemeClr>
                    </a:solidFill>
                  </a:rPr>
                  <a:t>从公钥</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𝑷𝑲</m:t>
                    </m:r>
                  </m:oMath>
                </a14:m>
                <a:r>
                  <a:rPr lang="zh-CN" altLang="en-US" b="1" dirty="0">
                    <a:solidFill>
                      <a:schemeClr val="accent1">
                        <a:lumMod val="75000"/>
                      </a:schemeClr>
                    </a:solidFill>
                  </a:rPr>
                  <a:t>不能推导出私钥</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𝑺𝑲</m:t>
                    </m:r>
                  </m:oMath>
                </a14:m>
                <a:r>
                  <a:rPr lang="zh-CN" altLang="en-US" b="1" dirty="0"/>
                  <a:t>，并且</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𝑷𝑲</m:t>
                    </m:r>
                  </m:oMath>
                </a14:m>
                <a:r>
                  <a:rPr lang="zh-CN" altLang="en-US" b="1" dirty="0">
                    <a:solidFill>
                      <a:schemeClr val="accent1">
                        <a:lumMod val="75000"/>
                      </a:schemeClr>
                    </a:solidFill>
                  </a:rPr>
                  <a:t>不能用来解密</a:t>
                </a:r>
                <a:r>
                  <a:rPr lang="zh-CN" altLang="en-US" b="1" dirty="0"/>
                  <a:t>，因此</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𝑷𝑲</m:t>
                    </m:r>
                  </m:oMath>
                </a14:m>
                <a:r>
                  <a:rPr lang="zh-CN" altLang="en-US" b="1" dirty="0">
                    <a:solidFill>
                      <a:schemeClr val="accent1">
                        <a:lumMod val="75000"/>
                      </a:schemeClr>
                    </a:solidFill>
                  </a:rPr>
                  <a:t>可以是公开</a:t>
                </a:r>
                <a:r>
                  <a:rPr lang="zh-CN" altLang="en-US" b="1" dirty="0"/>
                  <a:t>的。</a:t>
                </a:r>
                <a:endParaRPr lang="en-US" altLang="zh-CN" b="1" dirty="0"/>
              </a:p>
            </p:txBody>
          </p:sp>
        </mc:Choice>
        <mc:Fallback xmlns="">
          <p:sp>
            <p:nvSpPr>
              <p:cNvPr id="22" name="íşlïḍè">
                <a:extLst>
                  <a:ext uri="{FF2B5EF4-FFF2-40B4-BE49-F238E27FC236}">
                    <a16:creationId xmlns:a16="http://schemas.microsoft.com/office/drawing/2014/main" id="{D52B4464-0775-B83E-5D62-526AD6922A7C}"/>
                  </a:ext>
                </a:extLst>
              </p:cNvPr>
              <p:cNvSpPr txBox="1">
                <a:spLocks noRot="1" noChangeAspect="1" noMove="1" noResize="1" noEditPoints="1" noAdjustHandles="1" noChangeArrowheads="1" noChangeShapeType="1" noTextEdit="1"/>
              </p:cNvSpPr>
              <p:nvPr/>
            </p:nvSpPr>
            <p:spPr>
              <a:xfrm>
                <a:off x="1266346" y="1209642"/>
                <a:ext cx="10620854" cy="470146"/>
              </a:xfrm>
              <a:prstGeom prst="rect">
                <a:avLst/>
              </a:prstGeom>
              <a:blipFill>
                <a:blip r:embed="rId3"/>
                <a:stretch>
                  <a:fillRect l="-517" b="-8974"/>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0C6AFCF2-52A0-A529-562A-AE17CEF48E69}"/>
              </a:ext>
            </a:extLst>
          </p:cNvPr>
          <p:cNvGrpSpPr/>
          <p:nvPr/>
        </p:nvGrpSpPr>
        <p:grpSpPr>
          <a:xfrm>
            <a:off x="1549012" y="4150532"/>
            <a:ext cx="9103453" cy="2141099"/>
            <a:chOff x="1549012" y="3229390"/>
            <a:chExt cx="9103453" cy="2141099"/>
          </a:xfrm>
        </p:grpSpPr>
        <p:grpSp>
          <p:nvGrpSpPr>
            <p:cNvPr id="24" name="组合 23">
              <a:extLst>
                <a:ext uri="{FF2B5EF4-FFF2-40B4-BE49-F238E27FC236}">
                  <a16:creationId xmlns:a16="http://schemas.microsoft.com/office/drawing/2014/main" id="{FC6ED4F5-0035-D3F1-D11F-9F5C9C693292}"/>
                </a:ext>
              </a:extLst>
            </p:cNvPr>
            <p:cNvGrpSpPr/>
            <p:nvPr/>
          </p:nvGrpSpPr>
          <p:grpSpPr>
            <a:xfrm>
              <a:off x="1549012" y="4086757"/>
              <a:ext cx="914400" cy="1283732"/>
              <a:chOff x="840297" y="2253216"/>
              <a:chExt cx="914400" cy="1283732"/>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A8F1AE0-27C1-BCE0-D929-70FEC145B3D9}"/>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02" name="文本框 101">
                    <a:extLst>
                      <a:ext uri="{FF2B5EF4-FFF2-40B4-BE49-F238E27FC236}">
                        <a16:creationId xmlns:a16="http://schemas.microsoft.com/office/drawing/2014/main" id="{47EB17E7-0E8F-3B4E-8296-283F5B27C5B6}"/>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5"/>
                    <a:stretch>
                      <a:fillRect l="-5185" t="-8197" b="-24590"/>
                    </a:stretch>
                  </a:blipFill>
                </p:spPr>
                <p:txBody>
                  <a:bodyPr/>
                  <a:lstStyle/>
                  <a:p>
                    <a:r>
                      <a:rPr lang="zh-CN" altLang="en-US">
                        <a:noFill/>
                      </a:rPr>
                      <a:t> </a:t>
                    </a:r>
                  </a:p>
                </p:txBody>
              </p:sp>
            </mc:Fallback>
          </mc:AlternateContent>
          <p:pic>
            <p:nvPicPr>
              <p:cNvPr id="26" name="图形 25" descr="文档 轮廓">
                <a:extLst>
                  <a:ext uri="{FF2B5EF4-FFF2-40B4-BE49-F238E27FC236}">
                    <a16:creationId xmlns:a16="http://schemas.microsoft.com/office/drawing/2014/main" id="{CCC2EA79-9CDF-E2B7-37AE-D440EF9794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14F0C1F-8AC4-05ED-EBFD-6E7B5C9E5F17}"/>
                    </a:ext>
                  </a:extLst>
                </p:cNvPr>
                <p:cNvSpPr/>
                <p:nvPr/>
              </p:nvSpPr>
              <p:spPr>
                <a:xfrm>
                  <a:off x="2956614" y="4560952"/>
                  <a:ext cx="1270932" cy="70788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加密算法</a:t>
                  </a:r>
                  <a14:m>
                    <m:oMath xmlns:m="http://schemas.openxmlformats.org/officeDocument/2006/math">
                      <m:r>
                        <a:rPr lang="en-US" altLang="zh-CN" b="1" i="1" dirty="0" smtClean="0">
                          <a:solidFill>
                            <a:schemeClr val="bg1"/>
                          </a:solidFill>
                          <a:latin typeface="Cambria Math" panose="02040503050406030204" pitchFamily="18" charset="0"/>
                        </a:rPr>
                        <m:t>𝑬</m:t>
                      </m:r>
                    </m:oMath>
                  </a14:m>
                  <a:endParaRPr lang="zh-CN" altLang="en-US" b="1" dirty="0">
                    <a:solidFill>
                      <a:schemeClr val="bg1"/>
                    </a:solidFill>
                    <a:latin typeface="Arial Narrow" panose="020B0606020202030204" pitchFamily="34" charset="0"/>
                  </a:endParaRPr>
                </a:p>
              </p:txBody>
            </p:sp>
          </mc:Choice>
          <mc:Fallback xmlns="">
            <p:sp>
              <p:nvSpPr>
                <p:cNvPr id="27" name="矩形 26">
                  <a:extLst>
                    <a:ext uri="{FF2B5EF4-FFF2-40B4-BE49-F238E27FC236}">
                      <a16:creationId xmlns:a16="http://schemas.microsoft.com/office/drawing/2014/main" id="{C14F0C1F-8AC4-05ED-EBFD-6E7B5C9E5F17}"/>
                    </a:ext>
                  </a:extLst>
                </p:cNvPr>
                <p:cNvSpPr>
                  <a:spLocks noRot="1" noChangeAspect="1" noMove="1" noResize="1" noEditPoints="1" noAdjustHandles="1" noChangeArrowheads="1" noChangeShapeType="1" noTextEdit="1"/>
                </p:cNvSpPr>
                <p:nvPr/>
              </p:nvSpPr>
              <p:spPr>
                <a:xfrm>
                  <a:off x="2956614" y="4560952"/>
                  <a:ext cx="1270932" cy="707881"/>
                </a:xfrm>
                <a:prstGeom prst="rect">
                  <a:avLst/>
                </a:prstGeom>
                <a:blipFill>
                  <a:blip r:embed="rId8"/>
                  <a:stretch>
                    <a:fillRect l="-2857"/>
                  </a:stretch>
                </a:blipFill>
                <a:ln>
                  <a:solidFill>
                    <a:schemeClr val="tx1"/>
                  </a:solidFill>
                </a:ln>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F5D1838-CC8D-0087-EA39-92B5120626A4}"/>
                </a:ext>
              </a:extLst>
            </p:cNvPr>
            <p:cNvGrpSpPr/>
            <p:nvPr/>
          </p:nvGrpSpPr>
          <p:grpSpPr>
            <a:xfrm>
              <a:off x="5609982" y="4086757"/>
              <a:ext cx="914400" cy="1283732"/>
              <a:chOff x="5111692" y="2253216"/>
              <a:chExt cx="914400" cy="1283732"/>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A10B61E-BE5C-E2C9-92D7-F32B2F3AC49B}"/>
                      </a:ext>
                    </a:extLst>
                  </p:cNvPr>
                  <p:cNvSpPr txBox="1"/>
                  <p:nvPr/>
                </p:nvSpPr>
                <p:spPr>
                  <a:xfrm>
                    <a:off x="5111692"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密文</a:t>
                    </a:r>
                    <a14:m>
                      <m:oMath xmlns:m="http://schemas.openxmlformats.org/officeDocument/2006/math">
                        <m:r>
                          <a:rPr lang="en-US" altLang="zh-CN" b="1" i="1" dirty="0" smtClean="0">
                            <a:latin typeface="Cambria Math" panose="02040503050406030204" pitchFamily="18" charset="0"/>
                          </a:rPr>
                          <m:t>𝒀</m:t>
                        </m:r>
                      </m:oMath>
                    </a14:m>
                    <a:endParaRPr lang="zh-CN" altLang="en-US" b="1" dirty="0">
                      <a:latin typeface="Arial Narrow" panose="020B0606020202030204" pitchFamily="34" charset="0"/>
                    </a:endParaRPr>
                  </a:p>
                </p:txBody>
              </p:sp>
            </mc:Choice>
            <mc:Fallback xmlns="">
              <p:sp>
                <p:nvSpPr>
                  <p:cNvPr id="106" name="文本框 105">
                    <a:extLst>
                      <a:ext uri="{FF2B5EF4-FFF2-40B4-BE49-F238E27FC236}">
                        <a16:creationId xmlns:a16="http://schemas.microsoft.com/office/drawing/2014/main" id="{C0FA73AB-D639-957F-D129-90DE165C9E3D}"/>
                      </a:ext>
                    </a:extLst>
                  </p:cNvPr>
                  <p:cNvSpPr txBox="1">
                    <a:spLocks noRot="1" noChangeAspect="1" noMove="1" noResize="1" noEditPoints="1" noAdjustHandles="1" noChangeArrowheads="1" noChangeShapeType="1" noTextEdit="1"/>
                  </p:cNvSpPr>
                  <p:nvPr/>
                </p:nvSpPr>
                <p:spPr>
                  <a:xfrm>
                    <a:off x="5111692" y="2253216"/>
                    <a:ext cx="820037" cy="369332"/>
                  </a:xfrm>
                  <a:prstGeom prst="rect">
                    <a:avLst/>
                  </a:prstGeom>
                  <a:blipFill>
                    <a:blip r:embed="rId9"/>
                    <a:stretch>
                      <a:fillRect l="-4444" t="-8197" b="-24590"/>
                    </a:stretch>
                  </a:blipFill>
                </p:spPr>
                <p:txBody>
                  <a:bodyPr/>
                  <a:lstStyle/>
                  <a:p>
                    <a:r>
                      <a:rPr lang="zh-CN" altLang="en-US">
                        <a:noFill/>
                      </a:rPr>
                      <a:t> </a:t>
                    </a:r>
                  </a:p>
                </p:txBody>
              </p:sp>
            </mc:Fallback>
          </mc:AlternateContent>
          <p:pic>
            <p:nvPicPr>
              <p:cNvPr id="30" name="图形 29" descr="文档 轮廓">
                <a:extLst>
                  <a:ext uri="{FF2B5EF4-FFF2-40B4-BE49-F238E27FC236}">
                    <a16:creationId xmlns:a16="http://schemas.microsoft.com/office/drawing/2014/main" id="{75B8BDA5-A8CE-933C-1EE2-4DC2088358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1692" y="2622548"/>
                <a:ext cx="914400" cy="914400"/>
              </a:xfrm>
              <a:prstGeom prst="rect">
                <a:avLst/>
              </a:prstGeom>
            </p:spPr>
          </p:pic>
          <p:sp>
            <p:nvSpPr>
              <p:cNvPr id="31" name="矩形 30">
                <a:extLst>
                  <a:ext uri="{FF2B5EF4-FFF2-40B4-BE49-F238E27FC236}">
                    <a16:creationId xmlns:a16="http://schemas.microsoft.com/office/drawing/2014/main" id="{72C27447-33C8-C657-1368-0F25C83FC9A9}"/>
                  </a:ext>
                </a:extLst>
              </p:cNvPr>
              <p:cNvSpPr/>
              <p:nvPr/>
            </p:nvSpPr>
            <p:spPr>
              <a:xfrm>
                <a:off x="5352176" y="2936147"/>
                <a:ext cx="436228" cy="492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32" name="文本框 31">
                <a:extLst>
                  <a:ext uri="{FF2B5EF4-FFF2-40B4-BE49-F238E27FC236}">
                    <a16:creationId xmlns:a16="http://schemas.microsoft.com/office/drawing/2014/main" id="{9C42F4A1-A8AB-E257-ED57-EDF09DC1F2C9}"/>
                  </a:ext>
                </a:extLst>
              </p:cNvPr>
              <p:cNvSpPr txBox="1"/>
              <p:nvPr/>
            </p:nvSpPr>
            <p:spPr>
              <a:xfrm>
                <a:off x="5258499" y="2919369"/>
                <a:ext cx="620786" cy="601831"/>
              </a:xfrm>
              <a:prstGeom prst="rect">
                <a:avLst/>
              </a:prstGeom>
              <a:noFill/>
            </p:spPr>
            <p:txBody>
              <a:bodyPr wrap="square" rtlCol="0">
                <a:spAutoFit/>
              </a:bodyPr>
              <a:lstStyle/>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p>
              <a:p>
                <a:pPr algn="ctr">
                  <a:lnSpc>
                    <a:spcPts val="1300"/>
                  </a:lnSpc>
                </a:pPr>
                <a:r>
                  <a:rPr lang="en-US" altLang="zh-CN" b="1" dirty="0">
                    <a:latin typeface="Arial Narrow" panose="020B0606020202030204" pitchFamily="34" charset="0"/>
                  </a:rPr>
                  <a:t>****</a:t>
                </a:r>
                <a:endParaRPr lang="zh-CN" altLang="en-US" b="1" dirty="0">
                  <a:latin typeface="Arial Narrow" panose="020B0606020202030204" pitchFamily="34" charset="0"/>
                </a:endParaRPr>
              </a:p>
            </p:txBody>
          </p:sp>
        </p:gr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51B6AF6F-9075-163D-6B9A-8603109B8C60}"/>
                    </a:ext>
                  </a:extLst>
                </p:cNvPr>
                <p:cNvSpPr/>
                <p:nvPr/>
              </p:nvSpPr>
              <p:spPr>
                <a:xfrm>
                  <a:off x="7965541" y="4560952"/>
                  <a:ext cx="1270932" cy="70788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解密算法</a:t>
                  </a:r>
                  <a14:m>
                    <m:oMath xmlns:m="http://schemas.openxmlformats.org/officeDocument/2006/math">
                      <m:r>
                        <a:rPr lang="en-US" altLang="zh-CN" b="1" i="1" dirty="0" smtClean="0">
                          <a:solidFill>
                            <a:schemeClr val="bg1"/>
                          </a:solidFill>
                          <a:latin typeface="Cambria Math" panose="02040503050406030204" pitchFamily="18" charset="0"/>
                        </a:rPr>
                        <m:t>𝑫</m:t>
                      </m:r>
                    </m:oMath>
                  </a14:m>
                  <a:endParaRPr lang="zh-CN" altLang="en-US" b="1" dirty="0">
                    <a:solidFill>
                      <a:schemeClr val="bg1"/>
                    </a:solidFill>
                    <a:latin typeface="Arial Narrow" panose="020B0606020202030204" pitchFamily="34" charset="0"/>
                  </a:endParaRPr>
                </a:p>
              </p:txBody>
            </p:sp>
          </mc:Choice>
          <mc:Fallback xmlns="">
            <p:sp>
              <p:nvSpPr>
                <p:cNvPr id="33" name="矩形 32">
                  <a:extLst>
                    <a:ext uri="{FF2B5EF4-FFF2-40B4-BE49-F238E27FC236}">
                      <a16:creationId xmlns:a16="http://schemas.microsoft.com/office/drawing/2014/main" id="{51B6AF6F-9075-163D-6B9A-8603109B8C60}"/>
                    </a:ext>
                  </a:extLst>
                </p:cNvPr>
                <p:cNvSpPr>
                  <a:spLocks noRot="1" noChangeAspect="1" noMove="1" noResize="1" noEditPoints="1" noAdjustHandles="1" noChangeArrowheads="1" noChangeShapeType="1" noTextEdit="1"/>
                </p:cNvSpPr>
                <p:nvPr/>
              </p:nvSpPr>
              <p:spPr>
                <a:xfrm>
                  <a:off x="7965541" y="4560952"/>
                  <a:ext cx="1270932" cy="707881"/>
                </a:xfrm>
                <a:prstGeom prst="rect">
                  <a:avLst/>
                </a:prstGeom>
                <a:blipFill>
                  <a:blip r:embed="rId10"/>
                  <a:stretch>
                    <a:fillRect l="-3810"/>
                  </a:stretch>
                </a:blipFill>
                <a:ln>
                  <a:solidFill>
                    <a:schemeClr val="tx1"/>
                  </a:solid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C5193F9E-CEAB-4510-AC74-87E1CC6A4E2C}"/>
                </a:ext>
              </a:extLst>
            </p:cNvPr>
            <p:cNvGrpSpPr/>
            <p:nvPr/>
          </p:nvGrpSpPr>
          <p:grpSpPr>
            <a:xfrm>
              <a:off x="9738065" y="4081653"/>
              <a:ext cx="914400" cy="1283732"/>
              <a:chOff x="840297" y="2253216"/>
              <a:chExt cx="914400" cy="1283732"/>
            </a:xfrm>
          </p:grpSpPr>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6DF9AD6-025B-767E-188B-1BD7DA274CE3}"/>
                      </a:ext>
                    </a:extLst>
                  </p:cNvPr>
                  <p:cNvSpPr txBox="1"/>
                  <p:nvPr/>
                </p:nvSpPr>
                <p:spPr>
                  <a:xfrm>
                    <a:off x="840297" y="2253216"/>
                    <a:ext cx="820037" cy="369332"/>
                  </a:xfrm>
                  <a:prstGeom prst="rect">
                    <a:avLst/>
                  </a:prstGeom>
                  <a:noFill/>
                </p:spPr>
                <p:txBody>
                  <a:bodyPr wrap="square" rtlCol="0">
                    <a:spAutoFit/>
                  </a:bodyPr>
                  <a:lstStyle/>
                  <a:p>
                    <a:pPr algn="ctr"/>
                    <a:r>
                      <a:rPr lang="zh-CN" altLang="en-US" b="1" dirty="0">
                        <a:latin typeface="Arial Narrow" panose="020B0606020202030204" pitchFamily="34" charset="0"/>
                      </a:rPr>
                      <a:t>明文</a:t>
                    </a:r>
                    <a14:m>
                      <m:oMath xmlns:m="http://schemas.openxmlformats.org/officeDocument/2006/math">
                        <m:r>
                          <a:rPr lang="en-US" altLang="zh-CN" b="1" i="1" dirty="0" smtClean="0">
                            <a:latin typeface="Cambria Math" panose="02040503050406030204" pitchFamily="18" charset="0"/>
                          </a:rPr>
                          <m:t>𝑿</m:t>
                        </m:r>
                      </m:oMath>
                    </a14:m>
                    <a:endParaRPr lang="zh-CN" altLang="en-US" b="1" dirty="0">
                      <a:latin typeface="Arial Narrow" panose="020B0606020202030204" pitchFamily="34" charset="0"/>
                    </a:endParaRPr>
                  </a:p>
                </p:txBody>
              </p:sp>
            </mc:Choice>
            <mc:Fallback xmlns="">
              <p:sp>
                <p:nvSpPr>
                  <p:cNvPr id="112" name="文本框 111">
                    <a:extLst>
                      <a:ext uri="{FF2B5EF4-FFF2-40B4-BE49-F238E27FC236}">
                        <a16:creationId xmlns:a16="http://schemas.microsoft.com/office/drawing/2014/main" id="{2C9FFDA4-8B95-C660-57DB-6320109DE49D}"/>
                      </a:ext>
                    </a:extLst>
                  </p:cNvPr>
                  <p:cNvSpPr txBox="1">
                    <a:spLocks noRot="1" noChangeAspect="1" noMove="1" noResize="1" noEditPoints="1" noAdjustHandles="1" noChangeArrowheads="1" noChangeShapeType="1" noTextEdit="1"/>
                  </p:cNvSpPr>
                  <p:nvPr/>
                </p:nvSpPr>
                <p:spPr>
                  <a:xfrm>
                    <a:off x="840297" y="2253216"/>
                    <a:ext cx="820037" cy="369332"/>
                  </a:xfrm>
                  <a:prstGeom prst="rect">
                    <a:avLst/>
                  </a:prstGeom>
                  <a:blipFill>
                    <a:blip r:embed="rId11"/>
                    <a:stretch>
                      <a:fillRect l="-5185" t="-8197" b="-24590"/>
                    </a:stretch>
                  </a:blipFill>
                </p:spPr>
                <p:txBody>
                  <a:bodyPr/>
                  <a:lstStyle/>
                  <a:p>
                    <a:r>
                      <a:rPr lang="zh-CN" altLang="en-US">
                        <a:noFill/>
                      </a:rPr>
                      <a:t> </a:t>
                    </a:r>
                  </a:p>
                </p:txBody>
              </p:sp>
            </mc:Fallback>
          </mc:AlternateContent>
          <p:pic>
            <p:nvPicPr>
              <p:cNvPr id="36" name="图形 35" descr="文档 轮廓">
                <a:extLst>
                  <a:ext uri="{FF2B5EF4-FFF2-40B4-BE49-F238E27FC236}">
                    <a16:creationId xmlns:a16="http://schemas.microsoft.com/office/drawing/2014/main" id="{256488CF-B842-37C5-2152-F7E5E8D3F3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297" y="2622548"/>
                <a:ext cx="914400" cy="914400"/>
              </a:xfrm>
              <a:prstGeom prst="rect">
                <a:avLst/>
              </a:prstGeom>
            </p:spPr>
          </p:pic>
        </p:grpSp>
        <p:cxnSp>
          <p:nvCxnSpPr>
            <p:cNvPr id="37" name="直接箭头连接符 36">
              <a:extLst>
                <a:ext uri="{FF2B5EF4-FFF2-40B4-BE49-F238E27FC236}">
                  <a16:creationId xmlns:a16="http://schemas.microsoft.com/office/drawing/2014/main" id="{22B3306F-5A84-911E-FE6B-E4F044C577C7}"/>
                </a:ext>
              </a:extLst>
            </p:cNvPr>
            <p:cNvCxnSpPr>
              <a:cxnSpLocks/>
            </p:cNvCxnSpPr>
            <p:nvPr/>
          </p:nvCxnSpPr>
          <p:spPr>
            <a:xfrm>
              <a:off x="2372531" y="4913288"/>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FD704ED-A016-3842-5ED7-6B171C2C9017}"/>
                </a:ext>
              </a:extLst>
            </p:cNvPr>
            <p:cNvCxnSpPr>
              <a:cxnSpLocks/>
              <a:endCxn id="30" idx="1"/>
            </p:cNvCxnSpPr>
            <p:nvPr/>
          </p:nvCxnSpPr>
          <p:spPr>
            <a:xfrm flipV="1">
              <a:off x="4297455" y="4913289"/>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8DDD1BA-C81F-48D8-963B-976D933B9F20}"/>
                </a:ext>
              </a:extLst>
            </p:cNvPr>
            <p:cNvCxnSpPr>
              <a:cxnSpLocks/>
            </p:cNvCxnSpPr>
            <p:nvPr/>
          </p:nvCxnSpPr>
          <p:spPr>
            <a:xfrm flipV="1">
              <a:off x="6524382" y="4914892"/>
              <a:ext cx="1312527"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D21C8C7-CBF8-BF0A-F0E1-70F9DA1CE4A7}"/>
                </a:ext>
              </a:extLst>
            </p:cNvPr>
            <p:cNvCxnSpPr>
              <a:cxnSpLocks/>
            </p:cNvCxnSpPr>
            <p:nvPr/>
          </p:nvCxnSpPr>
          <p:spPr>
            <a:xfrm>
              <a:off x="9327877" y="4899776"/>
              <a:ext cx="493202" cy="1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F817826-DD25-3E4E-8C99-59E5C02FD66B}"/>
                    </a:ext>
                  </a:extLst>
                </p:cNvPr>
                <p:cNvSpPr txBox="1"/>
                <p:nvPr/>
              </p:nvSpPr>
              <p:spPr>
                <a:xfrm>
                  <a:off x="2767855" y="3229390"/>
                  <a:ext cx="1575734" cy="646331"/>
                </a:xfrm>
                <a:prstGeom prst="rect">
                  <a:avLst/>
                </a:prstGeom>
                <a:noFill/>
              </p:spPr>
              <p:txBody>
                <a:bodyPr wrap="square" rtlCol="0">
                  <a:spAutoFit/>
                </a:bodyPr>
                <a:lstStyle/>
                <a:p>
                  <a:pPr algn="ctr"/>
                  <a:r>
                    <a:rPr lang="zh-CN" altLang="en-US" b="1" dirty="0">
                      <a:latin typeface="Arial Narrow" panose="020B0606020202030204" pitchFamily="34" charset="0"/>
                    </a:rPr>
                    <a:t>加密密钥</a:t>
                  </a:r>
                  <a:endParaRPr lang="en-US" altLang="zh-CN" b="1" dirty="0">
                    <a:latin typeface="Arial Narrow" panose="020B0606020202030204" pitchFamily="34" charset="0"/>
                  </a:endParaRPr>
                </a:p>
                <a:p>
                  <a:pPr algn="ctr"/>
                  <a:r>
                    <a:rPr lang="zh-CN" altLang="en-US" b="1" dirty="0">
                      <a:latin typeface="Arial Narrow" panose="020B0606020202030204" pitchFamily="34" charset="0"/>
                    </a:rPr>
                    <a:t>（公钥</a:t>
                  </a:r>
                  <a14:m>
                    <m:oMath xmlns:m="http://schemas.openxmlformats.org/officeDocument/2006/math">
                      <m:r>
                        <a:rPr lang="en-US" altLang="zh-CN" b="1" i="1" dirty="0" smtClean="0">
                          <a:latin typeface="Cambria Math" panose="02040503050406030204" pitchFamily="18" charset="0"/>
                        </a:rPr>
                        <m:t>𝑷𝑲</m:t>
                      </m:r>
                    </m:oMath>
                  </a14:m>
                  <a:r>
                    <a:rPr lang="zh-CN" altLang="en-US" b="1" dirty="0">
                      <a:latin typeface="Arial Narrow" panose="020B0606020202030204" pitchFamily="34" charset="0"/>
                    </a:rPr>
                    <a:t>）</a:t>
                  </a:r>
                </a:p>
              </p:txBody>
            </p:sp>
          </mc:Choice>
          <mc:Fallback xmlns="">
            <p:sp>
              <p:nvSpPr>
                <p:cNvPr id="42" name="文本框 41">
                  <a:extLst>
                    <a:ext uri="{FF2B5EF4-FFF2-40B4-BE49-F238E27FC236}">
                      <a16:creationId xmlns:a16="http://schemas.microsoft.com/office/drawing/2014/main" id="{6F817826-DD25-3E4E-8C99-59E5C02FD66B}"/>
                    </a:ext>
                  </a:extLst>
                </p:cNvPr>
                <p:cNvSpPr txBox="1">
                  <a:spLocks noRot="1" noChangeAspect="1" noMove="1" noResize="1" noEditPoints="1" noAdjustHandles="1" noChangeArrowheads="1" noChangeShapeType="1" noTextEdit="1"/>
                </p:cNvSpPr>
                <p:nvPr/>
              </p:nvSpPr>
              <p:spPr>
                <a:xfrm>
                  <a:off x="2767855" y="3229390"/>
                  <a:ext cx="1575734" cy="646331"/>
                </a:xfrm>
                <a:prstGeom prst="rect">
                  <a:avLst/>
                </a:prstGeom>
                <a:blipFill>
                  <a:blip r:embed="rId12"/>
                  <a:stretch>
                    <a:fillRect t="-5660" b="-14151"/>
                  </a:stretch>
                </a:blipFill>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FD3E5FA6-56C3-6122-DDE7-6919A02FC300}"/>
                </a:ext>
              </a:extLst>
            </p:cNvPr>
            <p:cNvCxnSpPr/>
            <p:nvPr/>
          </p:nvCxnSpPr>
          <p:spPr>
            <a:xfrm>
              <a:off x="3592080" y="3947537"/>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图形 43" descr="旧钥匙 轮廓">
              <a:extLst>
                <a:ext uri="{FF2B5EF4-FFF2-40B4-BE49-F238E27FC236}">
                  <a16:creationId xmlns:a16="http://schemas.microsoft.com/office/drawing/2014/main" id="{106F59C9-518D-3137-6B9E-48176B66EB1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36857" y="3524145"/>
              <a:ext cx="306732" cy="306732"/>
            </a:xfrm>
            <a:prstGeom prst="rect">
              <a:avLst/>
            </a:prstGeom>
          </p:spPr>
        </p:pic>
        <p:cxnSp>
          <p:nvCxnSpPr>
            <p:cNvPr id="46" name="直接箭头连接符 45">
              <a:extLst>
                <a:ext uri="{FF2B5EF4-FFF2-40B4-BE49-F238E27FC236}">
                  <a16:creationId xmlns:a16="http://schemas.microsoft.com/office/drawing/2014/main" id="{73A71527-6DD0-F44D-BD46-208A07408F3B}"/>
                </a:ext>
              </a:extLst>
            </p:cNvPr>
            <p:cNvCxnSpPr/>
            <p:nvPr/>
          </p:nvCxnSpPr>
          <p:spPr>
            <a:xfrm>
              <a:off x="8617526" y="3947537"/>
              <a:ext cx="0" cy="56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319F779B-6408-1976-6083-2849F4D18A43}"/>
                    </a:ext>
                  </a:extLst>
                </p:cNvPr>
                <p:cNvSpPr txBox="1"/>
                <p:nvPr/>
              </p:nvSpPr>
              <p:spPr>
                <a:xfrm>
                  <a:off x="7774706" y="3229390"/>
                  <a:ext cx="1652601" cy="646331"/>
                </a:xfrm>
                <a:prstGeom prst="rect">
                  <a:avLst/>
                </a:prstGeom>
                <a:noFill/>
              </p:spPr>
              <p:txBody>
                <a:bodyPr wrap="square" rtlCol="0">
                  <a:spAutoFit/>
                </a:bodyPr>
                <a:lstStyle/>
                <a:p>
                  <a:pPr algn="ctr"/>
                  <a:r>
                    <a:rPr lang="zh-CN" altLang="en-US" b="1" dirty="0">
                      <a:latin typeface="Arial Narrow" panose="020B0606020202030204" pitchFamily="34" charset="0"/>
                    </a:rPr>
                    <a:t>解密密钥</a:t>
                  </a:r>
                  <a:endParaRPr lang="en-US" altLang="zh-CN" b="1" dirty="0">
                    <a:latin typeface="Arial Narrow" panose="020B0606020202030204" pitchFamily="34" charset="0"/>
                  </a:endParaRPr>
                </a:p>
                <a:p>
                  <a:pPr algn="ctr"/>
                  <a:r>
                    <a:rPr lang="zh-CN" altLang="en-US" b="1" dirty="0">
                      <a:latin typeface="Arial Narrow" panose="020B0606020202030204" pitchFamily="34" charset="0"/>
                    </a:rPr>
                    <a:t>（私钥</a:t>
                  </a:r>
                  <a14:m>
                    <m:oMath xmlns:m="http://schemas.openxmlformats.org/officeDocument/2006/math">
                      <m:r>
                        <a:rPr lang="en-US" altLang="zh-CN" b="1" i="1" dirty="0" smtClean="0">
                          <a:latin typeface="Cambria Math" panose="02040503050406030204" pitchFamily="18" charset="0"/>
                        </a:rPr>
                        <m:t>𝑺𝑲</m:t>
                      </m:r>
                    </m:oMath>
                  </a14:m>
                  <a:r>
                    <a:rPr lang="zh-CN" altLang="en-US" b="1" dirty="0">
                      <a:latin typeface="Arial Narrow" panose="020B0606020202030204" pitchFamily="34" charset="0"/>
                    </a:rPr>
                    <a:t>）</a:t>
                  </a:r>
                </a:p>
              </p:txBody>
            </p:sp>
          </mc:Choice>
          <mc:Fallback xmlns="">
            <p:sp>
              <p:nvSpPr>
                <p:cNvPr id="47" name="文本框 46">
                  <a:extLst>
                    <a:ext uri="{FF2B5EF4-FFF2-40B4-BE49-F238E27FC236}">
                      <a16:creationId xmlns:a16="http://schemas.microsoft.com/office/drawing/2014/main" id="{319F779B-6408-1976-6083-2849F4D18A43}"/>
                    </a:ext>
                  </a:extLst>
                </p:cNvPr>
                <p:cNvSpPr txBox="1">
                  <a:spLocks noRot="1" noChangeAspect="1" noMove="1" noResize="1" noEditPoints="1" noAdjustHandles="1" noChangeArrowheads="1" noChangeShapeType="1" noTextEdit="1"/>
                </p:cNvSpPr>
                <p:nvPr/>
              </p:nvSpPr>
              <p:spPr>
                <a:xfrm>
                  <a:off x="7774706" y="3229390"/>
                  <a:ext cx="1652601" cy="646331"/>
                </a:xfrm>
                <a:prstGeom prst="rect">
                  <a:avLst/>
                </a:prstGeom>
                <a:blipFill>
                  <a:blip r:embed="rId15"/>
                  <a:stretch>
                    <a:fillRect t="-5660" b="-14151"/>
                  </a:stretch>
                </a:blipFill>
              </p:spPr>
              <p:txBody>
                <a:bodyPr/>
                <a:lstStyle/>
                <a:p>
                  <a:r>
                    <a:rPr lang="zh-CN" altLang="en-US">
                      <a:noFill/>
                    </a:rPr>
                    <a:t> </a:t>
                  </a:r>
                </a:p>
              </p:txBody>
            </p:sp>
          </mc:Fallback>
        </mc:AlternateContent>
        <p:sp>
          <p:nvSpPr>
            <p:cNvPr id="48" name="key_95466">
              <a:extLst>
                <a:ext uri="{FF2B5EF4-FFF2-40B4-BE49-F238E27FC236}">
                  <a16:creationId xmlns:a16="http://schemas.microsoft.com/office/drawing/2014/main" id="{C3B24E3D-2F34-012D-9EC9-B51BC945EC7E}"/>
                </a:ext>
              </a:extLst>
            </p:cNvPr>
            <p:cNvSpPr/>
            <p:nvPr/>
          </p:nvSpPr>
          <p:spPr>
            <a:xfrm>
              <a:off x="9132532" y="3529400"/>
              <a:ext cx="195345" cy="34632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45" h="3276">
                  <a:moveTo>
                    <a:pt x="923" y="0"/>
                  </a:moveTo>
                  <a:cubicBezTo>
                    <a:pt x="414" y="0"/>
                    <a:pt x="0" y="414"/>
                    <a:pt x="0" y="923"/>
                  </a:cubicBezTo>
                  <a:cubicBezTo>
                    <a:pt x="0" y="1295"/>
                    <a:pt x="223" y="1628"/>
                    <a:pt x="561" y="1771"/>
                  </a:cubicBezTo>
                  <a:lnTo>
                    <a:pt x="561" y="3077"/>
                  </a:lnTo>
                  <a:cubicBezTo>
                    <a:pt x="561" y="3119"/>
                    <a:pt x="587" y="3156"/>
                    <a:pt x="626" y="3171"/>
                  </a:cubicBezTo>
                  <a:lnTo>
                    <a:pt x="888" y="3269"/>
                  </a:lnTo>
                  <a:cubicBezTo>
                    <a:pt x="899" y="3273"/>
                    <a:pt x="911" y="3276"/>
                    <a:pt x="923" y="3276"/>
                  </a:cubicBezTo>
                  <a:cubicBezTo>
                    <a:pt x="935" y="3276"/>
                    <a:pt x="947" y="3273"/>
                    <a:pt x="958" y="3269"/>
                  </a:cubicBezTo>
                  <a:lnTo>
                    <a:pt x="1220" y="3171"/>
                  </a:lnTo>
                  <a:cubicBezTo>
                    <a:pt x="1259" y="3156"/>
                    <a:pt x="1285" y="3119"/>
                    <a:pt x="1285" y="3077"/>
                  </a:cubicBezTo>
                  <a:lnTo>
                    <a:pt x="1285" y="2933"/>
                  </a:lnTo>
                  <a:cubicBezTo>
                    <a:pt x="1285" y="2906"/>
                    <a:pt x="1274" y="2881"/>
                    <a:pt x="1255" y="2862"/>
                  </a:cubicBezTo>
                  <a:lnTo>
                    <a:pt x="1120" y="2727"/>
                  </a:lnTo>
                  <a:lnTo>
                    <a:pt x="1255" y="2592"/>
                  </a:lnTo>
                  <a:cubicBezTo>
                    <a:pt x="1274" y="2573"/>
                    <a:pt x="1285" y="2548"/>
                    <a:pt x="1285" y="2521"/>
                  </a:cubicBezTo>
                  <a:lnTo>
                    <a:pt x="1285" y="2409"/>
                  </a:lnTo>
                  <a:cubicBezTo>
                    <a:pt x="1285" y="2382"/>
                    <a:pt x="1274" y="2357"/>
                    <a:pt x="1255" y="2338"/>
                  </a:cubicBezTo>
                  <a:lnTo>
                    <a:pt x="1120" y="2203"/>
                  </a:lnTo>
                  <a:lnTo>
                    <a:pt x="1255" y="2068"/>
                  </a:lnTo>
                  <a:cubicBezTo>
                    <a:pt x="1274" y="2050"/>
                    <a:pt x="1285" y="2024"/>
                    <a:pt x="1285" y="1998"/>
                  </a:cubicBezTo>
                  <a:lnTo>
                    <a:pt x="1285" y="1771"/>
                  </a:lnTo>
                  <a:cubicBezTo>
                    <a:pt x="1623" y="1628"/>
                    <a:pt x="1845" y="1295"/>
                    <a:pt x="1845" y="923"/>
                  </a:cubicBezTo>
                  <a:cubicBezTo>
                    <a:pt x="1845" y="414"/>
                    <a:pt x="1432" y="0"/>
                    <a:pt x="923" y="0"/>
                  </a:cubicBezTo>
                  <a:close/>
                  <a:moveTo>
                    <a:pt x="923" y="813"/>
                  </a:moveTo>
                  <a:cubicBezTo>
                    <a:pt x="792" y="813"/>
                    <a:pt x="686" y="707"/>
                    <a:pt x="686" y="577"/>
                  </a:cubicBezTo>
                  <a:cubicBezTo>
                    <a:pt x="686" y="446"/>
                    <a:pt x="792" y="340"/>
                    <a:pt x="923" y="340"/>
                  </a:cubicBezTo>
                  <a:cubicBezTo>
                    <a:pt x="1053" y="340"/>
                    <a:pt x="1159" y="446"/>
                    <a:pt x="1159" y="577"/>
                  </a:cubicBezTo>
                  <a:cubicBezTo>
                    <a:pt x="1159" y="707"/>
                    <a:pt x="1053" y="813"/>
                    <a:pt x="923" y="813"/>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组合 13">
            <a:extLst>
              <a:ext uri="{FF2B5EF4-FFF2-40B4-BE49-F238E27FC236}">
                <a16:creationId xmlns:a16="http://schemas.microsoft.com/office/drawing/2014/main" id="{32F996DB-16D5-007B-B715-B8CE92D48A22}"/>
              </a:ext>
            </a:extLst>
          </p:cNvPr>
          <p:cNvGrpSpPr/>
          <p:nvPr/>
        </p:nvGrpSpPr>
        <p:grpSpPr>
          <a:xfrm>
            <a:off x="1739939" y="2614921"/>
            <a:ext cx="8175967" cy="933442"/>
            <a:chOff x="1739939" y="2337224"/>
            <a:chExt cx="8175967" cy="933442"/>
          </a:xfrm>
        </p:grpSpPr>
        <p:grpSp>
          <p:nvGrpSpPr>
            <p:cNvPr id="8" name="组合 7">
              <a:extLst>
                <a:ext uri="{FF2B5EF4-FFF2-40B4-BE49-F238E27FC236}">
                  <a16:creationId xmlns:a16="http://schemas.microsoft.com/office/drawing/2014/main" id="{00F862A5-1785-2F66-715C-7DFBFB3F18ED}"/>
                </a:ext>
              </a:extLst>
            </p:cNvPr>
            <p:cNvGrpSpPr/>
            <p:nvPr/>
          </p:nvGrpSpPr>
          <p:grpSpPr>
            <a:xfrm>
              <a:off x="8336655" y="2499102"/>
              <a:ext cx="1579251" cy="609685"/>
              <a:chOff x="8336655" y="2627814"/>
              <a:chExt cx="1579251" cy="609685"/>
            </a:xfrm>
          </p:grpSpPr>
          <p:sp>
            <p:nvSpPr>
              <p:cNvPr id="51" name="user-close-up_15203">
                <a:extLst>
                  <a:ext uri="{FF2B5EF4-FFF2-40B4-BE49-F238E27FC236}">
                    <a16:creationId xmlns:a16="http://schemas.microsoft.com/office/drawing/2014/main" id="{C9E8C742-1C5E-DDC1-8E5C-0B3FC5345263}"/>
                  </a:ext>
                </a:extLst>
              </p:cNvPr>
              <p:cNvSpPr/>
              <p:nvPr/>
            </p:nvSpPr>
            <p:spPr>
              <a:xfrm>
                <a:off x="8336655" y="2627814"/>
                <a:ext cx="561742" cy="609685"/>
              </a:xfrm>
              <a:custGeom>
                <a:avLst/>
                <a:gdLst>
                  <a:gd name="connsiteX0" fmla="*/ 103768 w 534757"/>
                  <a:gd name="connsiteY0" fmla="*/ 285912 h 580396"/>
                  <a:gd name="connsiteX1" fmla="*/ 132713 w 534757"/>
                  <a:gd name="connsiteY1" fmla="*/ 300856 h 580396"/>
                  <a:gd name="connsiteX2" fmla="*/ 267002 w 534757"/>
                  <a:gd name="connsiteY2" fmla="*/ 357624 h 580396"/>
                  <a:gd name="connsiteX3" fmla="*/ 401290 w 534757"/>
                  <a:gd name="connsiteY3" fmla="*/ 300856 h 580396"/>
                  <a:gd name="connsiteX4" fmla="*/ 459826 w 534757"/>
                  <a:gd name="connsiteY4" fmla="*/ 294835 h 580396"/>
                  <a:gd name="connsiteX5" fmla="*/ 534717 w 534757"/>
                  <a:gd name="connsiteY5" fmla="*/ 427294 h 580396"/>
                  <a:gd name="connsiteX6" fmla="*/ 508032 w 534757"/>
                  <a:gd name="connsiteY6" fmla="*/ 512446 h 580396"/>
                  <a:gd name="connsiteX7" fmla="*/ 466712 w 534757"/>
                  <a:gd name="connsiteY7" fmla="*/ 542551 h 580396"/>
                  <a:gd name="connsiteX8" fmla="*/ 399568 w 534757"/>
                  <a:gd name="connsiteY8" fmla="*/ 558033 h 580396"/>
                  <a:gd name="connsiteX9" fmla="*/ 310043 w 534757"/>
                  <a:gd name="connsiteY9" fmla="*/ 574375 h 580396"/>
                  <a:gd name="connsiteX10" fmla="*/ 267002 w 534757"/>
                  <a:gd name="connsiteY10" fmla="*/ 580396 h 580396"/>
                  <a:gd name="connsiteX11" fmla="*/ 224821 w 534757"/>
                  <a:gd name="connsiteY11" fmla="*/ 574375 h 580396"/>
                  <a:gd name="connsiteX12" fmla="*/ 135296 w 534757"/>
                  <a:gd name="connsiteY12" fmla="*/ 558033 h 580396"/>
                  <a:gd name="connsiteX13" fmla="*/ 68152 w 534757"/>
                  <a:gd name="connsiteY13" fmla="*/ 542551 h 580396"/>
                  <a:gd name="connsiteX14" fmla="*/ 26832 w 534757"/>
                  <a:gd name="connsiteY14" fmla="*/ 512446 h 580396"/>
                  <a:gd name="connsiteX15" fmla="*/ 147 w 534757"/>
                  <a:gd name="connsiteY15" fmla="*/ 427294 h 580396"/>
                  <a:gd name="connsiteX16" fmla="*/ 74177 w 534757"/>
                  <a:gd name="connsiteY16" fmla="*/ 294835 h 580396"/>
                  <a:gd name="connsiteX17" fmla="*/ 103768 w 534757"/>
                  <a:gd name="connsiteY17" fmla="*/ 285912 h 580396"/>
                  <a:gd name="connsiteX18" fmla="*/ 266986 w 534757"/>
                  <a:gd name="connsiteY18" fmla="*/ 0 h 580396"/>
                  <a:gd name="connsiteX19" fmla="*/ 391757 w 534757"/>
                  <a:gd name="connsiteY19" fmla="*/ 161671 h 580396"/>
                  <a:gd name="connsiteX20" fmla="*/ 266986 w 534757"/>
                  <a:gd name="connsiteY20" fmla="*/ 294964 h 580396"/>
                  <a:gd name="connsiteX21" fmla="*/ 143075 w 534757"/>
                  <a:gd name="connsiteY21" fmla="*/ 161671 h 580396"/>
                  <a:gd name="connsiteX22" fmla="*/ 266986 w 534757"/>
                  <a:gd name="connsiteY22" fmla="*/ 0 h 58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757" h="580396">
                    <a:moveTo>
                      <a:pt x="103768" y="285912"/>
                    </a:moveTo>
                    <a:cubicBezTo>
                      <a:pt x="114206" y="287309"/>
                      <a:pt x="124536" y="292685"/>
                      <a:pt x="132713" y="300856"/>
                    </a:cubicBezTo>
                    <a:cubicBezTo>
                      <a:pt x="158538" y="326660"/>
                      <a:pt x="203301" y="357624"/>
                      <a:pt x="267002" y="357624"/>
                    </a:cubicBezTo>
                    <a:cubicBezTo>
                      <a:pt x="330702" y="357624"/>
                      <a:pt x="375465" y="326660"/>
                      <a:pt x="401290" y="300856"/>
                    </a:cubicBezTo>
                    <a:cubicBezTo>
                      <a:pt x="417645" y="284514"/>
                      <a:pt x="443470" y="279353"/>
                      <a:pt x="459826" y="294835"/>
                    </a:cubicBezTo>
                    <a:cubicBezTo>
                      <a:pt x="490815" y="324079"/>
                      <a:pt x="533856" y="373106"/>
                      <a:pt x="534717" y="427294"/>
                    </a:cubicBezTo>
                    <a:cubicBezTo>
                      <a:pt x="535578" y="467720"/>
                      <a:pt x="522666" y="495244"/>
                      <a:pt x="508032" y="512446"/>
                    </a:cubicBezTo>
                    <a:cubicBezTo>
                      <a:pt x="499423" y="522768"/>
                      <a:pt x="483068" y="534810"/>
                      <a:pt x="466712" y="542551"/>
                    </a:cubicBezTo>
                    <a:cubicBezTo>
                      <a:pt x="449496" y="551152"/>
                      <a:pt x="418506" y="554592"/>
                      <a:pt x="399568" y="558033"/>
                    </a:cubicBezTo>
                    <a:lnTo>
                      <a:pt x="310043" y="574375"/>
                    </a:lnTo>
                    <a:cubicBezTo>
                      <a:pt x="291105" y="576956"/>
                      <a:pt x="272166" y="580396"/>
                      <a:pt x="267002" y="580396"/>
                    </a:cubicBezTo>
                    <a:cubicBezTo>
                      <a:pt x="262697" y="580396"/>
                      <a:pt x="242898" y="576956"/>
                      <a:pt x="224821" y="574375"/>
                    </a:cubicBezTo>
                    <a:lnTo>
                      <a:pt x="135296" y="558033"/>
                    </a:lnTo>
                    <a:cubicBezTo>
                      <a:pt x="116358" y="554592"/>
                      <a:pt x="85368" y="551152"/>
                      <a:pt x="68152" y="542551"/>
                    </a:cubicBezTo>
                    <a:cubicBezTo>
                      <a:pt x="51796" y="534810"/>
                      <a:pt x="35440" y="522768"/>
                      <a:pt x="26832" y="512446"/>
                    </a:cubicBezTo>
                    <a:cubicBezTo>
                      <a:pt x="12198" y="495244"/>
                      <a:pt x="-1575" y="467720"/>
                      <a:pt x="147" y="427294"/>
                    </a:cubicBezTo>
                    <a:cubicBezTo>
                      <a:pt x="1007" y="373106"/>
                      <a:pt x="43188" y="324079"/>
                      <a:pt x="74177" y="294835"/>
                    </a:cubicBezTo>
                    <a:cubicBezTo>
                      <a:pt x="82786" y="287094"/>
                      <a:pt x="93331" y="284514"/>
                      <a:pt x="103768" y="285912"/>
                    </a:cubicBezTo>
                    <a:close/>
                    <a:moveTo>
                      <a:pt x="266986" y="0"/>
                    </a:moveTo>
                    <a:cubicBezTo>
                      <a:pt x="359058" y="0"/>
                      <a:pt x="391757" y="72236"/>
                      <a:pt x="391757" y="161671"/>
                    </a:cubicBezTo>
                    <a:cubicBezTo>
                      <a:pt x="391757" y="250246"/>
                      <a:pt x="335825" y="294964"/>
                      <a:pt x="266986" y="294964"/>
                    </a:cubicBezTo>
                    <a:cubicBezTo>
                      <a:pt x="198146" y="294964"/>
                      <a:pt x="143075" y="250246"/>
                      <a:pt x="143075" y="161671"/>
                    </a:cubicBezTo>
                    <a:cubicBezTo>
                      <a:pt x="143075" y="72236"/>
                      <a:pt x="177495" y="0"/>
                      <a:pt x="266986" y="0"/>
                    </a:cubicBez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2ECF18C6-917A-0CAA-5D37-151112D66B95}"/>
                  </a:ext>
                </a:extLst>
              </p:cNvPr>
              <p:cNvSpPr txBox="1"/>
              <p:nvPr/>
            </p:nvSpPr>
            <p:spPr>
              <a:xfrm>
                <a:off x="9001506" y="2742116"/>
                <a:ext cx="914400" cy="369332"/>
              </a:xfrm>
              <a:prstGeom prst="rect">
                <a:avLst/>
              </a:prstGeom>
              <a:noFill/>
            </p:spPr>
            <p:txBody>
              <a:bodyPr wrap="square" rtlCol="0">
                <a:spAutoFit/>
              </a:bodyPr>
              <a:lstStyle/>
              <a:p>
                <a:r>
                  <a:rPr lang="zh-CN" altLang="en-US" b="1" dirty="0"/>
                  <a:t>接收方</a:t>
                </a:r>
              </a:p>
            </p:txBody>
          </p:sp>
        </p:grpSp>
        <p:grpSp>
          <p:nvGrpSpPr>
            <p:cNvPr id="7" name="组合 6">
              <a:extLst>
                <a:ext uri="{FF2B5EF4-FFF2-40B4-BE49-F238E27FC236}">
                  <a16:creationId xmlns:a16="http://schemas.microsoft.com/office/drawing/2014/main" id="{D7EF7492-8C89-2C39-C2A0-605E42BC7D75}"/>
                </a:ext>
              </a:extLst>
            </p:cNvPr>
            <p:cNvGrpSpPr/>
            <p:nvPr/>
          </p:nvGrpSpPr>
          <p:grpSpPr>
            <a:xfrm>
              <a:off x="1739939" y="2337224"/>
              <a:ext cx="2262658" cy="933442"/>
              <a:chOff x="1739939" y="2465936"/>
              <a:chExt cx="2262658" cy="933442"/>
            </a:xfrm>
          </p:grpSpPr>
          <p:sp>
            <p:nvSpPr>
              <p:cNvPr id="50" name="group-of-users-silhouette_33715">
                <a:extLst>
                  <a:ext uri="{FF2B5EF4-FFF2-40B4-BE49-F238E27FC236}">
                    <a16:creationId xmlns:a16="http://schemas.microsoft.com/office/drawing/2014/main" id="{9308F969-A9FA-01EF-AB93-4CCE3FA3BB7E}"/>
                  </a:ext>
                </a:extLst>
              </p:cNvPr>
              <p:cNvSpPr/>
              <p:nvPr/>
            </p:nvSpPr>
            <p:spPr>
              <a:xfrm>
                <a:off x="3181563" y="2465936"/>
                <a:ext cx="821034" cy="933442"/>
              </a:xfrm>
              <a:custGeom>
                <a:avLst/>
                <a:gdLst>
                  <a:gd name="T0" fmla="*/ 534 w 1068"/>
                  <a:gd name="T1" fmla="*/ 0 h 1216"/>
                  <a:gd name="T2" fmla="*/ 534 w 1068"/>
                  <a:gd name="T3" fmla="*/ 340 h 1216"/>
                  <a:gd name="T4" fmla="*/ 616 w 1068"/>
                  <a:gd name="T5" fmla="*/ 456 h 1216"/>
                  <a:gd name="T6" fmla="*/ 606 w 1068"/>
                  <a:gd name="T7" fmla="*/ 352 h 1216"/>
                  <a:gd name="T8" fmla="*/ 417 w 1068"/>
                  <a:gd name="T9" fmla="*/ 356 h 1216"/>
                  <a:gd name="T10" fmla="*/ 542 w 1068"/>
                  <a:gd name="T11" fmla="*/ 441 h 1216"/>
                  <a:gd name="T12" fmla="*/ 645 w 1068"/>
                  <a:gd name="T13" fmla="*/ 471 h 1216"/>
                  <a:gd name="T14" fmla="*/ 801 w 1068"/>
                  <a:gd name="T15" fmla="*/ 630 h 1216"/>
                  <a:gd name="T16" fmla="*/ 801 w 1068"/>
                  <a:gd name="T17" fmla="*/ 317 h 1216"/>
                  <a:gd name="T18" fmla="*/ 542 w 1068"/>
                  <a:gd name="T19" fmla="*/ 792 h 1216"/>
                  <a:gd name="T20" fmla="*/ 542 w 1068"/>
                  <a:gd name="T21" fmla="*/ 479 h 1216"/>
                  <a:gd name="T22" fmla="*/ 542 w 1068"/>
                  <a:gd name="T23" fmla="*/ 792 h 1216"/>
                  <a:gd name="T24" fmla="*/ 475 w 1068"/>
                  <a:gd name="T25" fmla="*/ 803 h 1216"/>
                  <a:gd name="T26" fmla="*/ 275 w 1068"/>
                  <a:gd name="T27" fmla="*/ 1166 h 1216"/>
                  <a:gd name="T28" fmla="*/ 286 w 1068"/>
                  <a:gd name="T29" fmla="*/ 1172 h 1216"/>
                  <a:gd name="T30" fmla="*/ 797 w 1068"/>
                  <a:gd name="T31" fmla="*/ 1171 h 1216"/>
                  <a:gd name="T32" fmla="*/ 809 w 1068"/>
                  <a:gd name="T33" fmla="*/ 1166 h 1216"/>
                  <a:gd name="T34" fmla="*/ 608 w 1068"/>
                  <a:gd name="T35" fmla="*/ 803 h 1216"/>
                  <a:gd name="T36" fmla="*/ 736 w 1068"/>
                  <a:gd name="T37" fmla="*/ 641 h 1216"/>
                  <a:gd name="T38" fmla="*/ 846 w 1068"/>
                  <a:gd name="T39" fmla="*/ 1004 h 1216"/>
                  <a:gd name="T40" fmla="*/ 1057 w 1068"/>
                  <a:gd name="T41" fmla="*/ 1010 h 1216"/>
                  <a:gd name="T42" fmla="*/ 1068 w 1068"/>
                  <a:gd name="T43" fmla="*/ 1004 h 1216"/>
                  <a:gd name="T44" fmla="*/ 868 w 1068"/>
                  <a:gd name="T45" fmla="*/ 641 h 1216"/>
                  <a:gd name="T46" fmla="*/ 350 w 1068"/>
                  <a:gd name="T47" fmla="*/ 606 h 1216"/>
                  <a:gd name="T48" fmla="*/ 424 w 1068"/>
                  <a:gd name="T49" fmla="*/ 474 h 1216"/>
                  <a:gd name="T50" fmla="*/ 110 w 1068"/>
                  <a:gd name="T51" fmla="*/ 474 h 1216"/>
                  <a:gd name="T52" fmla="*/ 408 w 1068"/>
                  <a:gd name="T53" fmla="*/ 776 h 1216"/>
                  <a:gd name="T54" fmla="*/ 333 w 1068"/>
                  <a:gd name="T55" fmla="*/ 641 h 1216"/>
                  <a:gd name="T56" fmla="*/ 0 w 1068"/>
                  <a:gd name="T57" fmla="*/ 842 h 1216"/>
                  <a:gd name="T58" fmla="*/ 0 w 1068"/>
                  <a:gd name="T59" fmla="*/ 1007 h 1216"/>
                  <a:gd name="T60" fmla="*/ 237 w 1068"/>
                  <a:gd name="T61" fmla="*/ 1053 h 1216"/>
                  <a:gd name="T62" fmla="*/ 408 w 1068"/>
                  <a:gd name="T63" fmla="*/ 77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8" h="1216">
                    <a:moveTo>
                      <a:pt x="364" y="170"/>
                    </a:moveTo>
                    <a:cubicBezTo>
                      <a:pt x="364" y="76"/>
                      <a:pt x="440" y="0"/>
                      <a:pt x="534" y="0"/>
                    </a:cubicBezTo>
                    <a:cubicBezTo>
                      <a:pt x="628" y="0"/>
                      <a:pt x="704" y="76"/>
                      <a:pt x="704" y="170"/>
                    </a:cubicBezTo>
                    <a:cubicBezTo>
                      <a:pt x="704" y="264"/>
                      <a:pt x="628" y="340"/>
                      <a:pt x="534" y="340"/>
                    </a:cubicBezTo>
                    <a:cubicBezTo>
                      <a:pt x="440" y="340"/>
                      <a:pt x="364" y="264"/>
                      <a:pt x="364" y="170"/>
                    </a:cubicBezTo>
                    <a:close/>
                    <a:moveTo>
                      <a:pt x="616" y="456"/>
                    </a:moveTo>
                    <a:cubicBezTo>
                      <a:pt x="617" y="419"/>
                      <a:pt x="630" y="385"/>
                      <a:pt x="651" y="356"/>
                    </a:cubicBezTo>
                    <a:cubicBezTo>
                      <a:pt x="636" y="353"/>
                      <a:pt x="621" y="352"/>
                      <a:pt x="606" y="352"/>
                    </a:cubicBezTo>
                    <a:lnTo>
                      <a:pt x="462" y="352"/>
                    </a:lnTo>
                    <a:cubicBezTo>
                      <a:pt x="447" y="352"/>
                      <a:pt x="432" y="353"/>
                      <a:pt x="417" y="356"/>
                    </a:cubicBezTo>
                    <a:cubicBezTo>
                      <a:pt x="439" y="387"/>
                      <a:pt x="452" y="424"/>
                      <a:pt x="453" y="464"/>
                    </a:cubicBezTo>
                    <a:cubicBezTo>
                      <a:pt x="479" y="449"/>
                      <a:pt x="510" y="441"/>
                      <a:pt x="542" y="441"/>
                    </a:cubicBezTo>
                    <a:cubicBezTo>
                      <a:pt x="568" y="441"/>
                      <a:pt x="593" y="446"/>
                      <a:pt x="616" y="456"/>
                    </a:cubicBezTo>
                    <a:close/>
                    <a:moveTo>
                      <a:pt x="645" y="471"/>
                    </a:moveTo>
                    <a:cubicBezTo>
                      <a:pt x="694" y="502"/>
                      <a:pt x="729" y="555"/>
                      <a:pt x="735" y="615"/>
                    </a:cubicBezTo>
                    <a:cubicBezTo>
                      <a:pt x="755" y="625"/>
                      <a:pt x="777" y="630"/>
                      <a:pt x="801" y="630"/>
                    </a:cubicBezTo>
                    <a:cubicBezTo>
                      <a:pt x="888" y="630"/>
                      <a:pt x="958" y="560"/>
                      <a:pt x="958" y="474"/>
                    </a:cubicBezTo>
                    <a:cubicBezTo>
                      <a:pt x="958" y="387"/>
                      <a:pt x="888" y="317"/>
                      <a:pt x="801" y="317"/>
                    </a:cubicBezTo>
                    <a:cubicBezTo>
                      <a:pt x="715" y="317"/>
                      <a:pt x="646" y="386"/>
                      <a:pt x="645" y="471"/>
                    </a:cubicBezTo>
                    <a:close/>
                    <a:moveTo>
                      <a:pt x="542" y="792"/>
                    </a:moveTo>
                    <a:cubicBezTo>
                      <a:pt x="628" y="792"/>
                      <a:pt x="699" y="722"/>
                      <a:pt x="699" y="635"/>
                    </a:cubicBezTo>
                    <a:cubicBezTo>
                      <a:pt x="699" y="549"/>
                      <a:pt x="628" y="479"/>
                      <a:pt x="542" y="479"/>
                    </a:cubicBezTo>
                    <a:cubicBezTo>
                      <a:pt x="455" y="479"/>
                      <a:pt x="385" y="549"/>
                      <a:pt x="385" y="635"/>
                    </a:cubicBezTo>
                    <a:cubicBezTo>
                      <a:pt x="385" y="722"/>
                      <a:pt x="455" y="792"/>
                      <a:pt x="542" y="792"/>
                    </a:cubicBezTo>
                    <a:close/>
                    <a:moveTo>
                      <a:pt x="608" y="803"/>
                    </a:moveTo>
                    <a:lnTo>
                      <a:pt x="475" y="803"/>
                    </a:lnTo>
                    <a:cubicBezTo>
                      <a:pt x="365" y="803"/>
                      <a:pt x="275" y="893"/>
                      <a:pt x="275" y="1003"/>
                    </a:cubicBezTo>
                    <a:lnTo>
                      <a:pt x="275" y="1166"/>
                    </a:lnTo>
                    <a:lnTo>
                      <a:pt x="275" y="1169"/>
                    </a:lnTo>
                    <a:lnTo>
                      <a:pt x="286" y="1172"/>
                    </a:lnTo>
                    <a:cubicBezTo>
                      <a:pt x="392" y="1205"/>
                      <a:pt x="484" y="1216"/>
                      <a:pt x="559" y="1216"/>
                    </a:cubicBezTo>
                    <a:cubicBezTo>
                      <a:pt x="707" y="1216"/>
                      <a:pt x="792" y="1174"/>
                      <a:pt x="797" y="1171"/>
                    </a:cubicBezTo>
                    <a:lnTo>
                      <a:pt x="808" y="1166"/>
                    </a:lnTo>
                    <a:lnTo>
                      <a:pt x="809" y="1166"/>
                    </a:lnTo>
                    <a:lnTo>
                      <a:pt x="809" y="1003"/>
                    </a:lnTo>
                    <a:cubicBezTo>
                      <a:pt x="809" y="893"/>
                      <a:pt x="719" y="803"/>
                      <a:pt x="608" y="803"/>
                    </a:cubicBezTo>
                    <a:close/>
                    <a:moveTo>
                      <a:pt x="868" y="641"/>
                    </a:moveTo>
                    <a:lnTo>
                      <a:pt x="736" y="641"/>
                    </a:lnTo>
                    <a:cubicBezTo>
                      <a:pt x="734" y="694"/>
                      <a:pt x="712" y="741"/>
                      <a:pt x="676" y="776"/>
                    </a:cubicBezTo>
                    <a:cubicBezTo>
                      <a:pt x="774" y="805"/>
                      <a:pt x="846" y="896"/>
                      <a:pt x="846" y="1004"/>
                    </a:cubicBezTo>
                    <a:lnTo>
                      <a:pt x="846" y="1054"/>
                    </a:lnTo>
                    <a:cubicBezTo>
                      <a:pt x="977" y="1049"/>
                      <a:pt x="1052" y="1012"/>
                      <a:pt x="1057" y="1010"/>
                    </a:cubicBezTo>
                    <a:lnTo>
                      <a:pt x="1067" y="1004"/>
                    </a:lnTo>
                    <a:lnTo>
                      <a:pt x="1068" y="1004"/>
                    </a:lnTo>
                    <a:lnTo>
                      <a:pt x="1068" y="842"/>
                    </a:lnTo>
                    <a:cubicBezTo>
                      <a:pt x="1068" y="731"/>
                      <a:pt x="978" y="641"/>
                      <a:pt x="868" y="641"/>
                    </a:cubicBezTo>
                    <a:close/>
                    <a:moveTo>
                      <a:pt x="267" y="630"/>
                    </a:moveTo>
                    <a:cubicBezTo>
                      <a:pt x="298" y="630"/>
                      <a:pt x="326" y="621"/>
                      <a:pt x="350" y="606"/>
                    </a:cubicBezTo>
                    <a:cubicBezTo>
                      <a:pt x="358" y="556"/>
                      <a:pt x="385" y="512"/>
                      <a:pt x="423" y="482"/>
                    </a:cubicBezTo>
                    <a:cubicBezTo>
                      <a:pt x="423" y="480"/>
                      <a:pt x="424" y="477"/>
                      <a:pt x="424" y="474"/>
                    </a:cubicBezTo>
                    <a:cubicBezTo>
                      <a:pt x="424" y="387"/>
                      <a:pt x="353" y="317"/>
                      <a:pt x="267" y="317"/>
                    </a:cubicBezTo>
                    <a:cubicBezTo>
                      <a:pt x="180" y="317"/>
                      <a:pt x="110" y="387"/>
                      <a:pt x="110" y="474"/>
                    </a:cubicBezTo>
                    <a:cubicBezTo>
                      <a:pt x="110" y="560"/>
                      <a:pt x="180" y="630"/>
                      <a:pt x="267" y="630"/>
                    </a:cubicBezTo>
                    <a:close/>
                    <a:moveTo>
                      <a:pt x="408" y="776"/>
                    </a:moveTo>
                    <a:cubicBezTo>
                      <a:pt x="372" y="742"/>
                      <a:pt x="350" y="694"/>
                      <a:pt x="348" y="642"/>
                    </a:cubicBezTo>
                    <a:cubicBezTo>
                      <a:pt x="343" y="641"/>
                      <a:pt x="338" y="641"/>
                      <a:pt x="333" y="641"/>
                    </a:cubicBezTo>
                    <a:lnTo>
                      <a:pt x="200" y="641"/>
                    </a:lnTo>
                    <a:cubicBezTo>
                      <a:pt x="90" y="641"/>
                      <a:pt x="0" y="731"/>
                      <a:pt x="0" y="842"/>
                    </a:cubicBezTo>
                    <a:lnTo>
                      <a:pt x="0" y="1004"/>
                    </a:lnTo>
                    <a:lnTo>
                      <a:pt x="0" y="1007"/>
                    </a:lnTo>
                    <a:lnTo>
                      <a:pt x="11" y="1010"/>
                    </a:lnTo>
                    <a:cubicBezTo>
                      <a:pt x="96" y="1037"/>
                      <a:pt x="172" y="1049"/>
                      <a:pt x="237" y="1053"/>
                    </a:cubicBezTo>
                    <a:lnTo>
                      <a:pt x="237" y="1004"/>
                    </a:lnTo>
                    <a:cubicBezTo>
                      <a:pt x="237" y="896"/>
                      <a:pt x="309" y="805"/>
                      <a:pt x="408" y="776"/>
                    </a:cubicBez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本框 52">
                <a:extLst>
                  <a:ext uri="{FF2B5EF4-FFF2-40B4-BE49-F238E27FC236}">
                    <a16:creationId xmlns:a16="http://schemas.microsoft.com/office/drawing/2014/main" id="{5B896478-D29D-9D80-1AC7-D45375E5F7E3}"/>
                  </a:ext>
                </a:extLst>
              </p:cNvPr>
              <p:cNvSpPr txBox="1"/>
              <p:nvPr/>
            </p:nvSpPr>
            <p:spPr>
              <a:xfrm>
                <a:off x="1739939" y="2803379"/>
                <a:ext cx="1390070" cy="369332"/>
              </a:xfrm>
              <a:prstGeom prst="rect">
                <a:avLst/>
              </a:prstGeom>
              <a:noFill/>
            </p:spPr>
            <p:txBody>
              <a:bodyPr wrap="square" rtlCol="0">
                <a:spAutoFit/>
              </a:bodyPr>
              <a:lstStyle/>
              <a:p>
                <a:r>
                  <a:rPr lang="zh-CN" altLang="en-US" b="1" dirty="0"/>
                  <a:t>多个发送方</a:t>
                </a:r>
              </a:p>
            </p:txBody>
          </p:sp>
        </p:grpSp>
      </p:grpSp>
      <mc:AlternateContent xmlns:mc="http://schemas.openxmlformats.org/markup-compatibility/2006" xmlns:a14="http://schemas.microsoft.com/office/drawing/2010/main">
        <mc:Choice Requires="a14">
          <p:sp>
            <p:nvSpPr>
              <p:cNvPr id="11" name="流程图: 过程 10">
                <a:extLst>
                  <a:ext uri="{FF2B5EF4-FFF2-40B4-BE49-F238E27FC236}">
                    <a16:creationId xmlns:a16="http://schemas.microsoft.com/office/drawing/2014/main" id="{CE9A0BF1-61C1-3EDF-C44F-E5A1CD189F44}"/>
                  </a:ext>
                </a:extLst>
              </p:cNvPr>
              <p:cNvSpPr/>
              <p:nvPr/>
            </p:nvSpPr>
            <p:spPr>
              <a:xfrm>
                <a:off x="9915906" y="2671723"/>
                <a:ext cx="1829054" cy="769243"/>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在计算机上产生</a:t>
                </a:r>
                <a:endParaRPr lang="en-US" altLang="zh-CN" b="1" dirty="0"/>
              </a:p>
              <a:p>
                <a:r>
                  <a:rPr lang="zh-CN" altLang="en-US" b="1" dirty="0"/>
                  <a:t>一对</a:t>
                </a:r>
                <a14:m>
                  <m:oMath xmlns:m="http://schemas.openxmlformats.org/officeDocument/2006/math">
                    <m:r>
                      <a:rPr lang="en-US" altLang="zh-CN" b="1" i="1" dirty="0" smtClean="0">
                        <a:latin typeface="Cambria Math" panose="02040503050406030204" pitchFamily="18" charset="0"/>
                      </a:rPr>
                      <m:t>𝑷𝑲</m:t>
                    </m:r>
                  </m:oMath>
                </a14:m>
                <a:r>
                  <a:rPr lang="zh-CN" altLang="en-US" b="1" dirty="0"/>
                  <a:t>和</a:t>
                </a:r>
                <a14:m>
                  <m:oMath xmlns:m="http://schemas.openxmlformats.org/officeDocument/2006/math">
                    <m:r>
                      <a:rPr lang="en-US" altLang="zh-CN" b="1" i="1" dirty="0" smtClean="0">
                        <a:latin typeface="Cambria Math" panose="02040503050406030204" pitchFamily="18" charset="0"/>
                      </a:rPr>
                      <m:t>𝑺𝑲</m:t>
                    </m:r>
                  </m:oMath>
                </a14:m>
                <a:endParaRPr lang="zh-CN" altLang="en-US" dirty="0"/>
              </a:p>
            </p:txBody>
          </p:sp>
        </mc:Choice>
        <mc:Fallback xmlns="">
          <p:sp>
            <p:nvSpPr>
              <p:cNvPr id="11" name="流程图: 过程 10">
                <a:extLst>
                  <a:ext uri="{FF2B5EF4-FFF2-40B4-BE49-F238E27FC236}">
                    <a16:creationId xmlns:a16="http://schemas.microsoft.com/office/drawing/2014/main" id="{CE9A0BF1-61C1-3EDF-C44F-E5A1CD189F44}"/>
                  </a:ext>
                </a:extLst>
              </p:cNvPr>
              <p:cNvSpPr>
                <a:spLocks noRot="1" noChangeAspect="1" noMove="1" noResize="1" noEditPoints="1" noAdjustHandles="1" noChangeArrowheads="1" noChangeShapeType="1" noTextEdit="1"/>
              </p:cNvSpPr>
              <p:nvPr/>
            </p:nvSpPr>
            <p:spPr>
              <a:xfrm>
                <a:off x="9915906" y="2671723"/>
                <a:ext cx="1829054" cy="769243"/>
              </a:xfrm>
              <a:prstGeom prst="flowChartProcess">
                <a:avLst/>
              </a:prstGeom>
              <a:blipFill>
                <a:blip r:embed="rId16"/>
                <a:stretch>
                  <a:fillRect l="-2649" r="-662" b="-3906"/>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BEA9A060-3B18-A3A4-03A9-5C43D4C64C7D}"/>
              </a:ext>
            </a:extLst>
          </p:cNvPr>
          <p:cNvGrpSpPr/>
          <p:nvPr/>
        </p:nvGrpSpPr>
        <p:grpSpPr>
          <a:xfrm>
            <a:off x="3985246" y="2439410"/>
            <a:ext cx="4230755" cy="710163"/>
            <a:chOff x="3985246" y="2161713"/>
            <a:chExt cx="4230755" cy="710163"/>
          </a:xfrm>
        </p:grpSpPr>
        <p:cxnSp>
          <p:nvCxnSpPr>
            <p:cNvPr id="13" name="直接箭头连接符 12">
              <a:extLst>
                <a:ext uri="{FF2B5EF4-FFF2-40B4-BE49-F238E27FC236}">
                  <a16:creationId xmlns:a16="http://schemas.microsoft.com/office/drawing/2014/main" id="{C364BF15-1B9F-549B-92EC-E6127AE5CA8C}"/>
                </a:ext>
              </a:extLst>
            </p:cNvPr>
            <p:cNvCxnSpPr/>
            <p:nvPr/>
          </p:nvCxnSpPr>
          <p:spPr>
            <a:xfrm flipH="1">
              <a:off x="4227546" y="2871876"/>
              <a:ext cx="3934321"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E8CBC6A-6FBE-547D-B24A-97BFF826CA74}"/>
                    </a:ext>
                  </a:extLst>
                </p:cNvPr>
                <p:cNvSpPr txBox="1"/>
                <p:nvPr/>
              </p:nvSpPr>
              <p:spPr>
                <a:xfrm>
                  <a:off x="3985246" y="2161713"/>
                  <a:ext cx="4230755" cy="646331"/>
                </a:xfrm>
                <a:prstGeom prst="rect">
                  <a:avLst/>
                </a:prstGeom>
                <a:noFill/>
              </p:spPr>
              <p:txBody>
                <a:bodyPr wrap="square" rtlCol="0">
                  <a:spAutoFit/>
                </a:bodyPr>
                <a:lstStyle/>
                <a:p>
                  <a:pPr algn="ctr"/>
                  <a:r>
                    <a:rPr lang="zh-CN" altLang="en-US" b="1" dirty="0"/>
                    <a:t>公开自己的加密密钥，即公钥</a:t>
                  </a:r>
                  <a14:m>
                    <m:oMath xmlns:m="http://schemas.openxmlformats.org/officeDocument/2006/math">
                      <m:r>
                        <a:rPr lang="en-US" altLang="zh-CN" b="1" i="1" dirty="0" smtClean="0">
                          <a:latin typeface="Cambria Math" panose="02040503050406030204" pitchFamily="18" charset="0"/>
                        </a:rPr>
                        <m:t>𝑷𝑲</m:t>
                      </m:r>
                    </m:oMath>
                  </a14:m>
                  <a:endParaRPr lang="en-US" altLang="zh-CN" b="1" dirty="0"/>
                </a:p>
                <a:p>
                  <a:pPr algn="ctr"/>
                  <a:r>
                    <a:rPr lang="zh-CN" altLang="en-US" b="1" dirty="0"/>
                    <a:t>（例如通过报纸公开）</a:t>
                  </a:r>
                </a:p>
              </p:txBody>
            </p:sp>
          </mc:Choice>
          <mc:Fallback xmlns="">
            <p:sp>
              <p:nvSpPr>
                <p:cNvPr id="60" name="文本框 59">
                  <a:extLst>
                    <a:ext uri="{FF2B5EF4-FFF2-40B4-BE49-F238E27FC236}">
                      <a16:creationId xmlns:a16="http://schemas.microsoft.com/office/drawing/2014/main" id="{2E8CBC6A-6FBE-547D-B24A-97BFF826CA74}"/>
                    </a:ext>
                  </a:extLst>
                </p:cNvPr>
                <p:cNvSpPr txBox="1">
                  <a:spLocks noRot="1" noChangeAspect="1" noMove="1" noResize="1" noEditPoints="1" noAdjustHandles="1" noChangeArrowheads="1" noChangeShapeType="1" noTextEdit="1"/>
                </p:cNvSpPr>
                <p:nvPr/>
              </p:nvSpPr>
              <p:spPr>
                <a:xfrm>
                  <a:off x="3985246" y="2161713"/>
                  <a:ext cx="4230755" cy="646331"/>
                </a:xfrm>
                <a:prstGeom prst="rect">
                  <a:avLst/>
                </a:prstGeom>
                <a:blipFill>
                  <a:blip r:embed="rId17"/>
                  <a:stretch>
                    <a:fillRect t="-4717" b="-14151"/>
                  </a:stretch>
                </a:blipFill>
              </p:spPr>
              <p:txBody>
                <a:bodyPr/>
                <a:lstStyle/>
                <a:p>
                  <a:r>
                    <a:rPr lang="zh-CN" altLang="en-US">
                      <a:noFill/>
                    </a:rPr>
                    <a:t> </a:t>
                  </a:r>
                </a:p>
              </p:txBody>
            </p:sp>
          </mc:Fallback>
        </mc:AlternateContent>
      </p:grpSp>
      <p:sp>
        <p:nvSpPr>
          <p:cNvPr id="63" name="íşlïḍè">
            <a:extLst>
              <a:ext uri="{FF2B5EF4-FFF2-40B4-BE49-F238E27FC236}">
                <a16:creationId xmlns:a16="http://schemas.microsoft.com/office/drawing/2014/main" id="{81DAAD54-FF21-F1CD-2B72-1550FA61C3DA}"/>
              </a:ext>
            </a:extLst>
          </p:cNvPr>
          <p:cNvSpPr txBox="1"/>
          <p:nvPr/>
        </p:nvSpPr>
        <p:spPr>
          <a:xfrm>
            <a:off x="1266346" y="1714175"/>
            <a:ext cx="10620854" cy="470146"/>
          </a:xfrm>
          <a:prstGeom prst="rect">
            <a:avLst/>
          </a:prstGeom>
          <a:noFill/>
        </p:spPr>
        <p:txBody>
          <a:bodyPr wrap="square" lIns="91440" tIns="45720" rIns="91440" bIns="45720" anchor="ctr">
            <a:noAutofit/>
          </a:bodyPr>
          <a:lstStyle/>
          <a:p>
            <a:r>
              <a:rPr lang="zh-CN" altLang="en-US" b="1" dirty="0"/>
              <a:t>显然，采用</a:t>
            </a:r>
            <a:r>
              <a:rPr lang="zh-CN" altLang="en-US" b="1" dirty="0">
                <a:solidFill>
                  <a:schemeClr val="accent1">
                    <a:lumMod val="75000"/>
                  </a:schemeClr>
                </a:solidFill>
              </a:rPr>
              <a:t>公钥密码体制更易解决密钥分发的问题</a:t>
            </a:r>
            <a:r>
              <a:rPr lang="zh-CN" altLang="en-US" b="1" dirty="0"/>
              <a:t>。</a:t>
            </a:r>
            <a:endParaRPr lang="en-US" altLang="zh-CN" b="1" dirty="0"/>
          </a:p>
        </p:txBody>
      </p:sp>
      <p:sp>
        <p:nvSpPr>
          <p:cNvPr id="64" name="矩形 63">
            <a:extLst>
              <a:ext uri="{FF2B5EF4-FFF2-40B4-BE49-F238E27FC236}">
                <a16:creationId xmlns:a16="http://schemas.microsoft.com/office/drawing/2014/main" id="{F9511C73-9E21-DB7D-0592-041A61F9C718}"/>
              </a:ext>
            </a:extLst>
          </p:cNvPr>
          <p:cNvSpPr/>
          <p:nvPr/>
        </p:nvSpPr>
        <p:spPr>
          <a:xfrm>
            <a:off x="1009370" y="181288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52425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800" decel="100000"/>
                                        <p:tgtEl>
                                          <p:spTgt spid="14"/>
                                        </p:tgtEl>
                                      </p:cBhvr>
                                    </p:animEffect>
                                    <p:anim calcmode="lin" valueType="num">
                                      <p:cBhvr>
                                        <p:cTn id="19" dur="800" decel="100000" fill="hold"/>
                                        <p:tgtEl>
                                          <p:spTgt spid="14"/>
                                        </p:tgtEl>
                                        <p:attrNameLst>
                                          <p:attrName>style.rotation</p:attrName>
                                        </p:attrNameLst>
                                      </p:cBhvr>
                                      <p:tavLst>
                                        <p:tav tm="0">
                                          <p:val>
                                            <p:fltVal val="-90"/>
                                          </p:val>
                                        </p:tav>
                                        <p:tav tm="100000">
                                          <p:val>
                                            <p:fltVal val="0"/>
                                          </p:val>
                                        </p:tav>
                                      </p:tavLst>
                                    </p:anim>
                                    <p:anim calcmode="lin" valueType="num">
                                      <p:cBhvr>
                                        <p:cTn id="20" dur="800" decel="100000" fill="hold"/>
                                        <p:tgtEl>
                                          <p:spTgt spid="14"/>
                                        </p:tgtEl>
                                        <p:attrNameLst>
                                          <p:attrName>ppt_x</p:attrName>
                                        </p:attrNameLst>
                                      </p:cBhvr>
                                      <p:tavLst>
                                        <p:tav tm="0">
                                          <p:val>
                                            <p:strVal val="#ppt_x+0.4"/>
                                          </p:val>
                                        </p:tav>
                                        <p:tav tm="100000">
                                          <p:val>
                                            <p:strVal val="#ppt_x-0.05"/>
                                          </p:val>
                                        </p:tav>
                                      </p:tavLst>
                                    </p:anim>
                                    <p:anim calcmode="lin" valueType="num">
                                      <p:cBhvr>
                                        <p:cTn id="21" dur="800" decel="100000" fill="hold"/>
                                        <p:tgtEl>
                                          <p:spTgt spid="14"/>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right)">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p:tgtEl>
                                          <p:spTgt spid="5"/>
                                        </p:tgtEl>
                                        <p:attrNameLst>
                                          <p:attrName>ppt_y</p:attrName>
                                        </p:attrNameLst>
                                      </p:cBhvr>
                                      <p:tavLst>
                                        <p:tav tm="0">
                                          <p:val>
                                            <p:strVal val="#ppt_y-#ppt_h*1.125000"/>
                                          </p:val>
                                        </p:tav>
                                        <p:tav tm="100000">
                                          <p:val>
                                            <p:strVal val="#ppt_y"/>
                                          </p:val>
                                        </p:tav>
                                      </p:tavLst>
                                    </p:anim>
                                    <p:animEffect transition="in" filter="wipe(down)">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p:cTn id="45" dur="500" fill="hold"/>
                                        <p:tgtEl>
                                          <p:spTgt spid="64"/>
                                        </p:tgtEl>
                                        <p:attrNameLst>
                                          <p:attrName>ppt_w</p:attrName>
                                        </p:attrNameLst>
                                      </p:cBhvr>
                                      <p:tavLst>
                                        <p:tav tm="0">
                                          <p:val>
                                            <p:fltVal val="0"/>
                                          </p:val>
                                        </p:tav>
                                        <p:tav tm="100000">
                                          <p:val>
                                            <p:strVal val="#ppt_w"/>
                                          </p:val>
                                        </p:tav>
                                      </p:tavLst>
                                    </p:anim>
                                    <p:anim calcmode="lin" valueType="num">
                                      <p:cBhvr>
                                        <p:cTn id="46" dur="500" fill="hold"/>
                                        <p:tgtEl>
                                          <p:spTgt spid="64"/>
                                        </p:tgtEl>
                                        <p:attrNameLst>
                                          <p:attrName>ppt_h</p:attrName>
                                        </p:attrNameLst>
                                      </p:cBhvr>
                                      <p:tavLst>
                                        <p:tav tm="0">
                                          <p:val>
                                            <p:fltVal val="0"/>
                                          </p:val>
                                        </p:tav>
                                        <p:tav tm="100000">
                                          <p:val>
                                            <p:strVal val="#ppt_h"/>
                                          </p:val>
                                        </p:tav>
                                      </p:tavLst>
                                    </p:anim>
                                    <p:anim calcmode="lin" valueType="num">
                                      <p:cBhvr>
                                        <p:cTn id="47" dur="500" fill="hold"/>
                                        <p:tgtEl>
                                          <p:spTgt spid="64"/>
                                        </p:tgtEl>
                                        <p:attrNameLst>
                                          <p:attrName>style.rotation</p:attrName>
                                        </p:attrNameLst>
                                      </p:cBhvr>
                                      <p:tavLst>
                                        <p:tav tm="0">
                                          <p:val>
                                            <p:fltVal val="360"/>
                                          </p:val>
                                        </p:tav>
                                        <p:tav tm="100000">
                                          <p:val>
                                            <p:fltVal val="0"/>
                                          </p:val>
                                        </p:tav>
                                      </p:tavLst>
                                    </p:anim>
                                    <p:animEffect transition="in" filter="fade">
                                      <p:cBhvr>
                                        <p:cTn id="48" dur="500"/>
                                        <p:tgtEl>
                                          <p:spTgt spid="64"/>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11" grpId="0" animBg="1"/>
      <p:bldP spid="63" grpId="0"/>
      <p:bldP spid="6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22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6349" y="898245"/>
              <a:ext cx="5490112" cy="400110"/>
            </a:xfrm>
            <a:prstGeom prst="rect">
              <a:avLst/>
            </a:prstGeom>
            <a:noFill/>
          </p:spPr>
          <p:txBody>
            <a:bodyPr wrap="square" rtlCol="0">
              <a:spAutoFit/>
            </a:bodyPr>
            <a:lstStyle/>
            <a:p>
              <a:r>
                <a:rPr lang="zh-CN" altLang="en-US" sz="2000" b="1" dirty="0"/>
                <a:t>公钥密码体制</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2"/>
            <a:ext cx="10620854" cy="1025558"/>
          </a:xfrm>
          <a:prstGeom prst="rect">
            <a:avLst/>
          </a:prstGeom>
          <a:noFill/>
        </p:spPr>
        <p:txBody>
          <a:bodyPr wrap="square" lIns="91440" tIns="45720" rIns="91440" bIns="45720" anchor="ctr">
            <a:noAutofit/>
          </a:bodyPr>
          <a:lstStyle/>
          <a:p>
            <a:r>
              <a:rPr lang="zh-CN" altLang="en-US" b="1" dirty="0"/>
              <a:t>公钥密码体制提出不久，研究人员就找到了三种公钥密码算法。</a:t>
            </a:r>
            <a:r>
              <a:rPr lang="en-US" altLang="zh-CN" b="1" dirty="0"/>
              <a:t>1976</a:t>
            </a:r>
            <a:r>
              <a:rPr lang="zh-CN" altLang="en-US" b="1" dirty="0"/>
              <a:t>年由美国三位科学家</a:t>
            </a:r>
            <a:r>
              <a:rPr lang="en-US" altLang="zh-CN" b="1" dirty="0"/>
              <a:t>Rivest</a:t>
            </a:r>
            <a:r>
              <a:rPr lang="zh-CN" altLang="en-US" b="1" dirty="0"/>
              <a:t>、</a:t>
            </a:r>
            <a:r>
              <a:rPr lang="en-US" altLang="zh-CN" b="1" dirty="0"/>
              <a:t>Shamir</a:t>
            </a:r>
            <a:r>
              <a:rPr lang="zh-CN" altLang="en-US" b="1" dirty="0"/>
              <a:t>和</a:t>
            </a:r>
            <a:r>
              <a:rPr lang="en-US" altLang="zh-CN" b="1" dirty="0"/>
              <a:t>Adleman</a:t>
            </a:r>
            <a:r>
              <a:rPr lang="zh-CN" altLang="en-US" b="1" dirty="0"/>
              <a:t>提出，并在</a:t>
            </a:r>
            <a:r>
              <a:rPr lang="en-US" altLang="zh-CN" b="1" dirty="0"/>
              <a:t>1978</a:t>
            </a:r>
            <a:r>
              <a:rPr lang="zh-CN" altLang="en-US" b="1" dirty="0"/>
              <a:t>年正式发表的</a:t>
            </a:r>
            <a:r>
              <a:rPr lang="en-US" altLang="zh-CN" b="1" dirty="0">
                <a:solidFill>
                  <a:schemeClr val="accent1">
                    <a:lumMod val="75000"/>
                  </a:schemeClr>
                </a:solidFill>
              </a:rPr>
              <a:t>RSA</a:t>
            </a:r>
            <a:r>
              <a:rPr lang="zh-CN" altLang="en-US" b="1" dirty="0"/>
              <a:t>（</a:t>
            </a:r>
            <a:r>
              <a:rPr lang="en-US" altLang="zh-CN" b="1" dirty="0">
                <a:solidFill>
                  <a:schemeClr val="accent1">
                    <a:lumMod val="75000"/>
                  </a:schemeClr>
                </a:solidFill>
              </a:rPr>
              <a:t>R</a:t>
            </a:r>
            <a:r>
              <a:rPr lang="en-US" altLang="zh-CN" b="1" dirty="0"/>
              <a:t>ivest</a:t>
            </a:r>
            <a:r>
              <a:rPr lang="zh-CN" altLang="en-US" b="1" dirty="0"/>
              <a:t>、</a:t>
            </a:r>
            <a:r>
              <a:rPr lang="en-US" altLang="zh-CN" b="1" dirty="0">
                <a:solidFill>
                  <a:schemeClr val="accent1">
                    <a:lumMod val="75000"/>
                  </a:schemeClr>
                </a:solidFill>
              </a:rPr>
              <a:t>S</a:t>
            </a:r>
            <a:r>
              <a:rPr lang="en-US" altLang="zh-CN" b="1" dirty="0"/>
              <a:t>hamir and </a:t>
            </a:r>
            <a:r>
              <a:rPr lang="en-US" altLang="zh-CN" b="1" dirty="0">
                <a:solidFill>
                  <a:schemeClr val="accent1">
                    <a:lumMod val="75000"/>
                  </a:schemeClr>
                </a:solidFill>
              </a:rPr>
              <a:t>A</a:t>
            </a:r>
            <a:r>
              <a:rPr lang="en-US" altLang="zh-CN" b="1" dirty="0"/>
              <a:t>dleman</a:t>
            </a:r>
            <a:r>
              <a:rPr lang="zh-CN" altLang="en-US" b="1" dirty="0"/>
              <a:t>）算法，就是目前最著名的公钥密码算法，它是基于数论中大数分解问题的算法。</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şlïḍè">
            <a:extLst>
              <a:ext uri="{FF2B5EF4-FFF2-40B4-BE49-F238E27FC236}">
                <a16:creationId xmlns:a16="http://schemas.microsoft.com/office/drawing/2014/main" id="{341D7ACC-902D-7538-1BC2-24D38FBCCB65}"/>
              </a:ext>
            </a:extLst>
          </p:cNvPr>
          <p:cNvSpPr txBox="1"/>
          <p:nvPr/>
        </p:nvSpPr>
        <p:spPr>
          <a:xfrm>
            <a:off x="1266346" y="2333909"/>
            <a:ext cx="10620854" cy="456704"/>
          </a:xfrm>
          <a:prstGeom prst="rect">
            <a:avLst/>
          </a:prstGeom>
          <a:noFill/>
        </p:spPr>
        <p:txBody>
          <a:bodyPr wrap="square" lIns="91440" tIns="45720" rIns="91440" bIns="45720" anchor="ctr">
            <a:noAutofit/>
          </a:bodyPr>
          <a:lstStyle/>
          <a:p>
            <a:r>
              <a:rPr lang="zh-CN" altLang="en-US" b="1" dirty="0"/>
              <a:t>公钥密码体制不仅用于加密，还可以很方便地用于</a:t>
            </a:r>
            <a:r>
              <a:rPr lang="zh-CN" altLang="en-US" b="1" dirty="0">
                <a:solidFill>
                  <a:schemeClr val="accent1">
                    <a:lumMod val="75000"/>
                  </a:schemeClr>
                </a:solidFill>
              </a:rPr>
              <a:t>鉴别</a:t>
            </a:r>
            <a:r>
              <a:rPr lang="zh-CN" altLang="en-US" b="1" dirty="0"/>
              <a:t>和</a:t>
            </a:r>
            <a:r>
              <a:rPr lang="zh-CN" altLang="en-US" b="1" dirty="0">
                <a:solidFill>
                  <a:schemeClr val="accent1">
                    <a:lumMod val="75000"/>
                  </a:schemeClr>
                </a:solidFill>
              </a:rPr>
              <a:t>数字签名</a:t>
            </a:r>
            <a:r>
              <a:rPr lang="zh-CN" altLang="en-US" b="1" dirty="0"/>
              <a:t>。</a:t>
            </a:r>
            <a:endParaRPr lang="en-US" altLang="zh-CN" b="1" dirty="0"/>
          </a:p>
        </p:txBody>
      </p:sp>
      <p:sp>
        <p:nvSpPr>
          <p:cNvPr id="49" name="矩形 48">
            <a:extLst>
              <a:ext uri="{FF2B5EF4-FFF2-40B4-BE49-F238E27FC236}">
                <a16:creationId xmlns:a16="http://schemas.microsoft.com/office/drawing/2014/main" id="{4C46E6E9-2179-85A6-3F4F-756BB4FBA8D3}"/>
              </a:ext>
            </a:extLst>
          </p:cNvPr>
          <p:cNvSpPr/>
          <p:nvPr/>
        </p:nvSpPr>
        <p:spPr>
          <a:xfrm>
            <a:off x="1009370" y="243261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a:extLst>
              <a:ext uri="{FF2B5EF4-FFF2-40B4-BE49-F238E27FC236}">
                <a16:creationId xmlns:a16="http://schemas.microsoft.com/office/drawing/2014/main" id="{881E4334-AC29-4452-B30F-691EC749CDB2}"/>
              </a:ext>
            </a:extLst>
          </p:cNvPr>
          <p:cNvSpPr txBox="1"/>
          <p:nvPr/>
        </p:nvSpPr>
        <p:spPr>
          <a:xfrm>
            <a:off x="1264008" y="2890398"/>
            <a:ext cx="10620854" cy="456704"/>
          </a:xfrm>
          <a:prstGeom prst="rect">
            <a:avLst/>
          </a:prstGeom>
          <a:noFill/>
        </p:spPr>
        <p:txBody>
          <a:bodyPr wrap="square" lIns="91440" tIns="45720" rIns="91440" bIns="45720" anchor="ctr">
            <a:noAutofit/>
          </a:bodyPr>
          <a:lstStyle/>
          <a:p>
            <a:r>
              <a:rPr lang="zh-CN" altLang="en-US" b="1" dirty="0"/>
              <a:t>目前的公钥密码算法比对称密钥密码算法慢好几个数量级。</a:t>
            </a:r>
            <a:endParaRPr lang="en-US" altLang="zh-CN" b="1" dirty="0"/>
          </a:p>
        </p:txBody>
      </p:sp>
      <p:sp>
        <p:nvSpPr>
          <p:cNvPr id="56" name="矩形 55">
            <a:extLst>
              <a:ext uri="{FF2B5EF4-FFF2-40B4-BE49-F238E27FC236}">
                <a16:creationId xmlns:a16="http://schemas.microsoft.com/office/drawing/2014/main" id="{0810FB8E-1553-8E91-91E4-BD8399B95801}"/>
              </a:ext>
            </a:extLst>
          </p:cNvPr>
          <p:cNvSpPr/>
          <p:nvPr/>
        </p:nvSpPr>
        <p:spPr>
          <a:xfrm>
            <a:off x="1007032" y="298910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íşlïḍè">
            <a:extLst>
              <a:ext uri="{FF2B5EF4-FFF2-40B4-BE49-F238E27FC236}">
                <a16:creationId xmlns:a16="http://schemas.microsoft.com/office/drawing/2014/main" id="{2A1965A5-2DA4-760F-A450-2372972FE62C}"/>
              </a:ext>
            </a:extLst>
          </p:cNvPr>
          <p:cNvSpPr txBox="1"/>
          <p:nvPr/>
        </p:nvSpPr>
        <p:spPr>
          <a:xfrm>
            <a:off x="1619608" y="3510899"/>
            <a:ext cx="10267592" cy="456704"/>
          </a:xfrm>
          <a:prstGeom prst="rect">
            <a:avLst/>
          </a:prstGeom>
          <a:noFill/>
        </p:spPr>
        <p:txBody>
          <a:bodyPr wrap="square" lIns="91440" tIns="45720" rIns="91440" bIns="45720" anchor="ctr">
            <a:noAutofit/>
          </a:bodyPr>
          <a:lstStyle/>
          <a:p>
            <a:r>
              <a:rPr lang="zh-CN" altLang="en-US" b="1" dirty="0"/>
              <a:t>公钥密码体制通常用于</a:t>
            </a:r>
            <a:r>
              <a:rPr lang="zh-CN" altLang="en-US" b="1" dirty="0">
                <a:solidFill>
                  <a:schemeClr val="accent1">
                    <a:lumMod val="75000"/>
                  </a:schemeClr>
                </a:solidFill>
              </a:rPr>
              <a:t>会话密钥</a:t>
            </a:r>
            <a:r>
              <a:rPr lang="zh-CN" altLang="en-US" b="1" dirty="0"/>
              <a:t>的建立；</a:t>
            </a:r>
            <a:endParaRPr lang="en-US" altLang="zh-CN" b="1" dirty="0"/>
          </a:p>
        </p:txBody>
      </p:sp>
      <p:sp>
        <p:nvSpPr>
          <p:cNvPr id="58" name="矩形 57">
            <a:extLst>
              <a:ext uri="{FF2B5EF4-FFF2-40B4-BE49-F238E27FC236}">
                <a16:creationId xmlns:a16="http://schemas.microsoft.com/office/drawing/2014/main" id="{40F7A334-5BB9-8324-91CC-3D07304998A4}"/>
              </a:ext>
            </a:extLst>
          </p:cNvPr>
          <p:cNvSpPr/>
          <p:nvPr/>
        </p:nvSpPr>
        <p:spPr>
          <a:xfrm>
            <a:off x="1362632" y="360960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íşlïḍè">
            <a:extLst>
              <a:ext uri="{FF2B5EF4-FFF2-40B4-BE49-F238E27FC236}">
                <a16:creationId xmlns:a16="http://schemas.microsoft.com/office/drawing/2014/main" id="{91A420EF-8773-9CDA-28F2-EA3BAA921DBE}"/>
              </a:ext>
            </a:extLst>
          </p:cNvPr>
          <p:cNvSpPr txBox="1"/>
          <p:nvPr/>
        </p:nvSpPr>
        <p:spPr>
          <a:xfrm>
            <a:off x="1617270" y="4001757"/>
            <a:ext cx="10267592" cy="456704"/>
          </a:xfrm>
          <a:prstGeom prst="rect">
            <a:avLst/>
          </a:prstGeom>
          <a:noFill/>
        </p:spPr>
        <p:txBody>
          <a:bodyPr wrap="square" lIns="91440" tIns="45720" rIns="91440" bIns="45720" anchor="ctr">
            <a:noAutofit/>
          </a:bodyPr>
          <a:lstStyle/>
          <a:p>
            <a:r>
              <a:rPr lang="zh-CN" altLang="en-US" b="1" dirty="0"/>
              <a:t>对称密钥密码体制被用于其他大多数情况下的加密。</a:t>
            </a:r>
            <a:endParaRPr lang="en-US" altLang="zh-CN" b="1" dirty="0"/>
          </a:p>
        </p:txBody>
      </p:sp>
      <p:sp>
        <p:nvSpPr>
          <p:cNvPr id="61" name="矩形 60">
            <a:extLst>
              <a:ext uri="{FF2B5EF4-FFF2-40B4-BE49-F238E27FC236}">
                <a16:creationId xmlns:a16="http://schemas.microsoft.com/office/drawing/2014/main" id="{C04F4DBC-D0EA-0C50-F87A-8846F117F483}"/>
              </a:ext>
            </a:extLst>
          </p:cNvPr>
          <p:cNvSpPr/>
          <p:nvPr/>
        </p:nvSpPr>
        <p:spPr>
          <a:xfrm>
            <a:off x="1360294" y="410046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20594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anim calcmode="lin" valueType="num">
                                      <p:cBhvr>
                                        <p:cTn id="20" dur="500" fill="hold"/>
                                        <p:tgtEl>
                                          <p:spTgt spid="49"/>
                                        </p:tgtEl>
                                        <p:attrNameLst>
                                          <p:attrName>style.rotation</p:attrName>
                                        </p:attrNameLst>
                                      </p:cBhvr>
                                      <p:tavLst>
                                        <p:tav tm="0">
                                          <p:val>
                                            <p:fltVal val="360"/>
                                          </p:val>
                                        </p:tav>
                                        <p:tav tm="100000">
                                          <p:val>
                                            <p:fltVal val="0"/>
                                          </p:val>
                                        </p:tav>
                                      </p:tavLst>
                                    </p:anim>
                                    <p:animEffect transition="in" filter="fade">
                                      <p:cBhvr>
                                        <p:cTn id="21" dur="500"/>
                                        <p:tgtEl>
                                          <p:spTgt spid="4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p:cTn id="29" dur="500" fill="hold"/>
                                        <p:tgtEl>
                                          <p:spTgt spid="56"/>
                                        </p:tgtEl>
                                        <p:attrNameLst>
                                          <p:attrName>ppt_w</p:attrName>
                                        </p:attrNameLst>
                                      </p:cBhvr>
                                      <p:tavLst>
                                        <p:tav tm="0">
                                          <p:val>
                                            <p:fltVal val="0"/>
                                          </p:val>
                                        </p:tav>
                                        <p:tav tm="100000">
                                          <p:val>
                                            <p:strVal val="#ppt_w"/>
                                          </p:val>
                                        </p:tav>
                                      </p:tavLst>
                                    </p:anim>
                                    <p:anim calcmode="lin" valueType="num">
                                      <p:cBhvr>
                                        <p:cTn id="30" dur="500" fill="hold"/>
                                        <p:tgtEl>
                                          <p:spTgt spid="56"/>
                                        </p:tgtEl>
                                        <p:attrNameLst>
                                          <p:attrName>ppt_h</p:attrName>
                                        </p:attrNameLst>
                                      </p:cBhvr>
                                      <p:tavLst>
                                        <p:tav tm="0">
                                          <p:val>
                                            <p:fltVal val="0"/>
                                          </p:val>
                                        </p:tav>
                                        <p:tav tm="100000">
                                          <p:val>
                                            <p:strVal val="#ppt_h"/>
                                          </p:val>
                                        </p:tav>
                                      </p:tavLst>
                                    </p:anim>
                                    <p:anim calcmode="lin" valueType="num">
                                      <p:cBhvr>
                                        <p:cTn id="31" dur="500" fill="hold"/>
                                        <p:tgtEl>
                                          <p:spTgt spid="56"/>
                                        </p:tgtEl>
                                        <p:attrNameLst>
                                          <p:attrName>style.rotation</p:attrName>
                                        </p:attrNameLst>
                                      </p:cBhvr>
                                      <p:tavLst>
                                        <p:tav tm="0">
                                          <p:val>
                                            <p:fltVal val="360"/>
                                          </p:val>
                                        </p:tav>
                                        <p:tav tm="100000">
                                          <p:val>
                                            <p:fltVal val="0"/>
                                          </p:val>
                                        </p:tav>
                                      </p:tavLst>
                                    </p:anim>
                                    <p:animEffect transition="in" filter="fade">
                                      <p:cBhvr>
                                        <p:cTn id="32" dur="500"/>
                                        <p:tgtEl>
                                          <p:spTgt spid="56"/>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 calcmode="lin" valueType="num">
                                      <p:cBhvr>
                                        <p:cTn id="42" dur="500" fill="hold"/>
                                        <p:tgtEl>
                                          <p:spTgt spid="58"/>
                                        </p:tgtEl>
                                        <p:attrNameLst>
                                          <p:attrName>style.rotation</p:attrName>
                                        </p:attrNameLst>
                                      </p:cBhvr>
                                      <p:tavLst>
                                        <p:tav tm="0">
                                          <p:val>
                                            <p:fltVal val="360"/>
                                          </p:val>
                                        </p:tav>
                                        <p:tav tm="100000">
                                          <p:val>
                                            <p:fltVal val="0"/>
                                          </p:val>
                                        </p:tav>
                                      </p:tavLst>
                                    </p:anim>
                                    <p:animEffect transition="in" filter="fade">
                                      <p:cBhvr>
                                        <p:cTn id="43" dur="500"/>
                                        <p:tgtEl>
                                          <p:spTgt spid="5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p:cTn id="51" dur="500" fill="hold"/>
                                        <p:tgtEl>
                                          <p:spTgt spid="61"/>
                                        </p:tgtEl>
                                        <p:attrNameLst>
                                          <p:attrName>ppt_w</p:attrName>
                                        </p:attrNameLst>
                                      </p:cBhvr>
                                      <p:tavLst>
                                        <p:tav tm="0">
                                          <p:val>
                                            <p:fltVal val="0"/>
                                          </p:val>
                                        </p:tav>
                                        <p:tav tm="100000">
                                          <p:val>
                                            <p:strVal val="#ppt_w"/>
                                          </p:val>
                                        </p:tav>
                                      </p:tavLst>
                                    </p:anim>
                                    <p:anim calcmode="lin" valueType="num">
                                      <p:cBhvr>
                                        <p:cTn id="52" dur="500" fill="hold"/>
                                        <p:tgtEl>
                                          <p:spTgt spid="61"/>
                                        </p:tgtEl>
                                        <p:attrNameLst>
                                          <p:attrName>ppt_h</p:attrName>
                                        </p:attrNameLst>
                                      </p:cBhvr>
                                      <p:tavLst>
                                        <p:tav tm="0">
                                          <p:val>
                                            <p:fltVal val="0"/>
                                          </p:val>
                                        </p:tav>
                                        <p:tav tm="100000">
                                          <p:val>
                                            <p:strVal val="#ppt_h"/>
                                          </p:val>
                                        </p:tav>
                                      </p:tavLst>
                                    </p:anim>
                                    <p:anim calcmode="lin" valueType="num">
                                      <p:cBhvr>
                                        <p:cTn id="53" dur="500" fill="hold"/>
                                        <p:tgtEl>
                                          <p:spTgt spid="61"/>
                                        </p:tgtEl>
                                        <p:attrNameLst>
                                          <p:attrName>style.rotation</p:attrName>
                                        </p:attrNameLst>
                                      </p:cBhvr>
                                      <p:tavLst>
                                        <p:tav tm="0">
                                          <p:val>
                                            <p:fltVal val="360"/>
                                          </p:val>
                                        </p:tav>
                                        <p:tav tm="100000">
                                          <p:val>
                                            <p:fltVal val="0"/>
                                          </p:val>
                                        </p:tav>
                                      </p:tavLst>
                                    </p:anim>
                                    <p:animEffect transition="in" filter="fade">
                                      <p:cBhvr>
                                        <p:cTn id="54" dur="500"/>
                                        <p:tgtEl>
                                          <p:spTgt spid="61"/>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45" grpId="0"/>
      <p:bldP spid="49" grpId="0" animBg="1"/>
      <p:bldP spid="55" grpId="0"/>
      <p:bldP spid="56" grpId="0" animBg="1"/>
      <p:bldP spid="57" grpId="0"/>
      <p:bldP spid="58" grpId="0" animBg="1"/>
      <p:bldP spid="59" grpId="0"/>
      <p:bldP spid="6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22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6349" y="898245"/>
              <a:ext cx="5490112" cy="400110"/>
            </a:xfrm>
            <a:prstGeom prst="rect">
              <a:avLst/>
            </a:prstGeom>
            <a:noFill/>
          </p:spPr>
          <p:txBody>
            <a:bodyPr wrap="square" rtlCol="0">
              <a:spAutoFit/>
            </a:bodyPr>
            <a:lstStyle/>
            <a:p>
              <a:r>
                <a:rPr lang="zh-CN" altLang="en-US" sz="2000" b="1" dirty="0"/>
                <a:t>公钥密码体制</a:t>
              </a:r>
            </a:p>
          </p:txBody>
        </p:sp>
      </p:grpSp>
      <p:grpSp>
        <p:nvGrpSpPr>
          <p:cNvPr id="18" name="组合 17">
            <a:extLst>
              <a:ext uri="{FF2B5EF4-FFF2-40B4-BE49-F238E27FC236}">
                <a16:creationId xmlns:a16="http://schemas.microsoft.com/office/drawing/2014/main" id="{41F94992-8F2D-9606-17F4-DCE9975AD431}"/>
              </a:ext>
            </a:extLst>
          </p:cNvPr>
          <p:cNvGrpSpPr/>
          <p:nvPr/>
        </p:nvGrpSpPr>
        <p:grpSpPr>
          <a:xfrm>
            <a:off x="3556269" y="1435946"/>
            <a:ext cx="5091357" cy="602825"/>
            <a:chOff x="3556269" y="1435946"/>
            <a:chExt cx="5091357" cy="602825"/>
          </a:xfrm>
        </p:grpSpPr>
        <p:sp>
          <p:nvSpPr>
            <p:cNvPr id="5" name="矩形 4">
              <a:extLst>
                <a:ext uri="{FF2B5EF4-FFF2-40B4-BE49-F238E27FC236}">
                  <a16:creationId xmlns:a16="http://schemas.microsoft.com/office/drawing/2014/main" id="{0432A89F-8FEA-8561-11BD-21689619D3B9}"/>
                </a:ext>
              </a:extLst>
            </p:cNvPr>
            <p:cNvSpPr/>
            <p:nvPr/>
          </p:nvSpPr>
          <p:spPr>
            <a:xfrm>
              <a:off x="3556269" y="1435948"/>
              <a:ext cx="907626" cy="602823"/>
            </a:xfrm>
            <a:prstGeom prst="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a:t>
              </a:r>
              <a:r>
                <a:rPr lang="en-US" altLang="zh-CN" b="1" dirty="0"/>
                <a:t>A</a:t>
              </a:r>
              <a:endParaRPr lang="zh-CN" altLang="en-US" b="1" dirty="0"/>
            </a:p>
          </p:txBody>
        </p:sp>
        <p:sp>
          <p:nvSpPr>
            <p:cNvPr id="16" name="矩形 15">
              <a:extLst>
                <a:ext uri="{FF2B5EF4-FFF2-40B4-BE49-F238E27FC236}">
                  <a16:creationId xmlns:a16="http://schemas.microsoft.com/office/drawing/2014/main" id="{46E06F5A-42A3-E76E-82E3-26D829D42628}"/>
                </a:ext>
              </a:extLst>
            </p:cNvPr>
            <p:cNvSpPr/>
            <p:nvPr/>
          </p:nvSpPr>
          <p:spPr>
            <a:xfrm>
              <a:off x="7740000" y="1435946"/>
              <a:ext cx="907626" cy="602823"/>
            </a:xfrm>
            <a:prstGeom prst="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a:t>
              </a:r>
              <a:r>
                <a:rPr lang="en-US" altLang="zh-CN" b="1" dirty="0"/>
                <a:t>B</a:t>
              </a:r>
              <a:endParaRPr lang="zh-CN" altLang="en-US" b="1" dirty="0"/>
            </a:p>
          </p:txBody>
        </p:sp>
      </p:grpSp>
      <p:grpSp>
        <p:nvGrpSpPr>
          <p:cNvPr id="19" name="组合 18">
            <a:extLst>
              <a:ext uri="{FF2B5EF4-FFF2-40B4-BE49-F238E27FC236}">
                <a16:creationId xmlns:a16="http://schemas.microsoft.com/office/drawing/2014/main" id="{872CD8E8-9CDB-FEF9-7231-817FB12F9458}"/>
              </a:ext>
            </a:extLst>
          </p:cNvPr>
          <p:cNvGrpSpPr/>
          <p:nvPr/>
        </p:nvGrpSpPr>
        <p:grpSpPr>
          <a:xfrm>
            <a:off x="3318936" y="2038769"/>
            <a:ext cx="4874877" cy="4281233"/>
            <a:chOff x="3318936" y="2038769"/>
            <a:chExt cx="4874877" cy="4281233"/>
          </a:xfrm>
        </p:grpSpPr>
        <p:cxnSp>
          <p:nvCxnSpPr>
            <p:cNvPr id="7" name="直接箭头连接符 6">
              <a:extLst>
                <a:ext uri="{FF2B5EF4-FFF2-40B4-BE49-F238E27FC236}">
                  <a16:creationId xmlns:a16="http://schemas.microsoft.com/office/drawing/2014/main" id="{E2F6F15D-8A68-26A9-6FC3-87BB852473EB}"/>
                </a:ext>
              </a:extLst>
            </p:cNvPr>
            <p:cNvCxnSpPr>
              <a:cxnSpLocks/>
              <a:stCxn id="5" idx="2"/>
            </p:cNvCxnSpPr>
            <p:nvPr/>
          </p:nvCxnSpPr>
          <p:spPr>
            <a:xfrm>
              <a:off x="4010082" y="2038771"/>
              <a:ext cx="0" cy="4267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20D5678-BD8E-DEE0-1329-4242EEC7DF04}"/>
                </a:ext>
              </a:extLst>
            </p:cNvPr>
            <p:cNvSpPr txBox="1"/>
            <p:nvPr/>
          </p:nvSpPr>
          <p:spPr>
            <a:xfrm>
              <a:off x="3318936" y="5950670"/>
              <a:ext cx="677333" cy="369332"/>
            </a:xfrm>
            <a:prstGeom prst="rect">
              <a:avLst/>
            </a:prstGeom>
            <a:noFill/>
          </p:spPr>
          <p:txBody>
            <a:bodyPr wrap="square" rtlCol="0">
              <a:spAutoFit/>
            </a:bodyPr>
            <a:lstStyle/>
            <a:p>
              <a:r>
                <a:rPr lang="zh-CN" altLang="en-US" b="1" dirty="0"/>
                <a:t>时间</a:t>
              </a:r>
            </a:p>
          </p:txBody>
        </p:sp>
        <p:cxnSp>
          <p:nvCxnSpPr>
            <p:cNvPr id="20" name="直接箭头连接符 19">
              <a:extLst>
                <a:ext uri="{FF2B5EF4-FFF2-40B4-BE49-F238E27FC236}">
                  <a16:creationId xmlns:a16="http://schemas.microsoft.com/office/drawing/2014/main" id="{EE8A512A-A221-A3E0-EC9D-6248D0CD71AA}"/>
                </a:ext>
              </a:extLst>
            </p:cNvPr>
            <p:cNvCxnSpPr/>
            <p:nvPr/>
          </p:nvCxnSpPr>
          <p:spPr>
            <a:xfrm>
              <a:off x="8193813" y="2038769"/>
              <a:ext cx="0" cy="4267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箭头: 左右 8">
            <a:extLst>
              <a:ext uri="{FF2B5EF4-FFF2-40B4-BE49-F238E27FC236}">
                <a16:creationId xmlns:a16="http://schemas.microsoft.com/office/drawing/2014/main" id="{5400A278-DCA3-5316-682F-ED142C298E70}"/>
              </a:ext>
            </a:extLst>
          </p:cNvPr>
          <p:cNvSpPr/>
          <p:nvPr/>
        </p:nvSpPr>
        <p:spPr>
          <a:xfrm>
            <a:off x="4463895" y="1435947"/>
            <a:ext cx="3276105" cy="602823"/>
          </a:xfrm>
          <a:prstGeom prst="lef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加密通信</a:t>
            </a:r>
          </a:p>
        </p:txBody>
      </p:sp>
      <p:sp>
        <p:nvSpPr>
          <p:cNvPr id="11" name="文本框 10">
            <a:extLst>
              <a:ext uri="{FF2B5EF4-FFF2-40B4-BE49-F238E27FC236}">
                <a16:creationId xmlns:a16="http://schemas.microsoft.com/office/drawing/2014/main" id="{4D25423C-4892-8985-2C1C-04C0DCC3D950}"/>
              </a:ext>
            </a:extLst>
          </p:cNvPr>
          <p:cNvSpPr txBox="1"/>
          <p:nvPr/>
        </p:nvSpPr>
        <p:spPr>
          <a:xfrm>
            <a:off x="304799" y="2188800"/>
            <a:ext cx="3654881" cy="646331"/>
          </a:xfrm>
          <a:prstGeom prst="rect">
            <a:avLst/>
          </a:prstGeom>
          <a:noFill/>
        </p:spPr>
        <p:txBody>
          <a:bodyPr wrap="square" rtlCol="0">
            <a:spAutoFit/>
          </a:bodyPr>
          <a:lstStyle/>
          <a:p>
            <a:pPr algn="ctr"/>
            <a:r>
              <a:rPr lang="zh-CN" altLang="en-US" b="1" dirty="0"/>
              <a:t>选择一个与</a:t>
            </a:r>
            <a:r>
              <a:rPr lang="en-US" altLang="zh-CN" b="1" dirty="0"/>
              <a:t>B</a:t>
            </a:r>
            <a:r>
              <a:rPr lang="zh-CN" altLang="en-US" b="1" dirty="0"/>
              <a:t>共享的会话密钥</a:t>
            </a:r>
            <a:endParaRPr lang="en-US" altLang="zh-CN" b="1" dirty="0"/>
          </a:p>
          <a:p>
            <a:pPr algn="ctr"/>
            <a:r>
              <a:rPr lang="zh-CN" altLang="en-US" b="1" dirty="0"/>
              <a:t>（对称密钥密码体制，</a:t>
            </a:r>
            <a:r>
              <a:rPr lang="en-US" altLang="zh-CN" b="1" dirty="0"/>
              <a:t>DES</a:t>
            </a:r>
            <a:r>
              <a:rPr lang="zh-CN" altLang="en-US" b="1" dirty="0"/>
              <a:t>或</a:t>
            </a:r>
            <a:r>
              <a:rPr lang="en-US" altLang="zh-CN" b="1" dirty="0"/>
              <a:t>AES</a:t>
            </a:r>
            <a:r>
              <a:rPr lang="zh-CN" altLang="en-US" b="1" dirty="0"/>
              <a:t>）</a:t>
            </a:r>
          </a:p>
        </p:txBody>
      </p:sp>
      <p:sp>
        <p:nvSpPr>
          <p:cNvPr id="29" name="文本框 28">
            <a:extLst>
              <a:ext uri="{FF2B5EF4-FFF2-40B4-BE49-F238E27FC236}">
                <a16:creationId xmlns:a16="http://schemas.microsoft.com/office/drawing/2014/main" id="{5C662D9C-5E94-CA17-048B-F65A208D188C}"/>
              </a:ext>
            </a:extLst>
          </p:cNvPr>
          <p:cNvSpPr txBox="1"/>
          <p:nvPr/>
        </p:nvSpPr>
        <p:spPr>
          <a:xfrm>
            <a:off x="280165" y="2985160"/>
            <a:ext cx="3654881" cy="646331"/>
          </a:xfrm>
          <a:prstGeom prst="rect">
            <a:avLst/>
          </a:prstGeom>
          <a:noFill/>
        </p:spPr>
        <p:txBody>
          <a:bodyPr wrap="square" rtlCol="0">
            <a:spAutoFit/>
          </a:bodyPr>
          <a:lstStyle/>
          <a:p>
            <a:pPr algn="ctr"/>
            <a:r>
              <a:rPr lang="zh-CN" altLang="en-US" b="1" dirty="0"/>
              <a:t>用</a:t>
            </a:r>
            <a:r>
              <a:rPr lang="en-US" altLang="zh-CN" b="1" dirty="0"/>
              <a:t>B</a:t>
            </a:r>
            <a:r>
              <a:rPr lang="zh-CN" altLang="en-US" b="1" dirty="0"/>
              <a:t>的公钥加密会话密钥</a:t>
            </a:r>
            <a:endParaRPr lang="en-US" altLang="zh-CN" b="1" dirty="0"/>
          </a:p>
          <a:p>
            <a:pPr algn="ctr"/>
            <a:r>
              <a:rPr lang="zh-CN" altLang="en-US" b="1" dirty="0"/>
              <a:t>（公钥密码体制，</a:t>
            </a:r>
            <a:r>
              <a:rPr lang="en-US" altLang="zh-CN" b="1" dirty="0"/>
              <a:t>RSA</a:t>
            </a:r>
            <a:r>
              <a:rPr lang="zh-CN" altLang="en-US" b="1" dirty="0"/>
              <a:t>）</a:t>
            </a:r>
          </a:p>
        </p:txBody>
      </p:sp>
      <p:grpSp>
        <p:nvGrpSpPr>
          <p:cNvPr id="21" name="组合 20">
            <a:extLst>
              <a:ext uri="{FF2B5EF4-FFF2-40B4-BE49-F238E27FC236}">
                <a16:creationId xmlns:a16="http://schemas.microsoft.com/office/drawing/2014/main" id="{B0609A92-3FC8-9398-75CC-52AAD0AED4D8}"/>
              </a:ext>
            </a:extLst>
          </p:cNvPr>
          <p:cNvGrpSpPr/>
          <p:nvPr/>
        </p:nvGrpSpPr>
        <p:grpSpPr>
          <a:xfrm>
            <a:off x="4010082" y="3243825"/>
            <a:ext cx="4183731" cy="387666"/>
            <a:chOff x="4010082" y="3243825"/>
            <a:chExt cx="4183731" cy="387666"/>
          </a:xfrm>
        </p:grpSpPr>
        <p:cxnSp>
          <p:nvCxnSpPr>
            <p:cNvPr id="13" name="直接箭头连接符 12">
              <a:extLst>
                <a:ext uri="{FF2B5EF4-FFF2-40B4-BE49-F238E27FC236}">
                  <a16:creationId xmlns:a16="http://schemas.microsoft.com/office/drawing/2014/main" id="{0B23BA4F-FAF3-BCE3-1E51-B5FE686347E7}"/>
                </a:ext>
              </a:extLst>
            </p:cNvPr>
            <p:cNvCxnSpPr>
              <a:cxnSpLocks/>
            </p:cNvCxnSpPr>
            <p:nvPr/>
          </p:nvCxnSpPr>
          <p:spPr>
            <a:xfrm>
              <a:off x="4010082" y="3631491"/>
              <a:ext cx="418373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8C5F243-DBF8-3026-E562-E084BF855F56}"/>
                </a:ext>
              </a:extLst>
            </p:cNvPr>
            <p:cNvSpPr txBox="1"/>
            <p:nvPr/>
          </p:nvSpPr>
          <p:spPr>
            <a:xfrm>
              <a:off x="4932231" y="3243825"/>
              <a:ext cx="2339434" cy="369332"/>
            </a:xfrm>
            <a:prstGeom prst="rect">
              <a:avLst/>
            </a:prstGeom>
            <a:noFill/>
          </p:spPr>
          <p:txBody>
            <a:bodyPr wrap="square" rtlCol="0">
              <a:spAutoFit/>
            </a:bodyPr>
            <a:lstStyle/>
            <a:p>
              <a:pPr algn="ctr"/>
              <a:r>
                <a:rPr lang="zh-CN" altLang="en-US" b="1" dirty="0"/>
                <a:t>加密后的会话密钥</a:t>
              </a:r>
            </a:p>
          </p:txBody>
        </p:sp>
      </p:grpSp>
      <p:sp>
        <p:nvSpPr>
          <p:cNvPr id="31" name="文本框 30">
            <a:extLst>
              <a:ext uri="{FF2B5EF4-FFF2-40B4-BE49-F238E27FC236}">
                <a16:creationId xmlns:a16="http://schemas.microsoft.com/office/drawing/2014/main" id="{D07AA9C4-3CD9-9B8A-31DA-BBEC5C82A7F3}"/>
              </a:ext>
            </a:extLst>
          </p:cNvPr>
          <p:cNvSpPr txBox="1"/>
          <p:nvPr/>
        </p:nvSpPr>
        <p:spPr>
          <a:xfrm>
            <a:off x="8215200" y="3630100"/>
            <a:ext cx="3654881" cy="646331"/>
          </a:xfrm>
          <a:prstGeom prst="rect">
            <a:avLst/>
          </a:prstGeom>
          <a:noFill/>
        </p:spPr>
        <p:txBody>
          <a:bodyPr wrap="square" rtlCol="0">
            <a:spAutoFit/>
          </a:bodyPr>
          <a:lstStyle/>
          <a:p>
            <a:pPr algn="ctr"/>
            <a:r>
              <a:rPr lang="zh-CN" altLang="en-US" b="1" dirty="0"/>
              <a:t>使用自己的私钥解密出会话密钥</a:t>
            </a:r>
            <a:endParaRPr lang="en-US" altLang="zh-CN" b="1" dirty="0"/>
          </a:p>
          <a:p>
            <a:pPr algn="ctr"/>
            <a:r>
              <a:rPr lang="zh-CN" altLang="en-US" b="1" dirty="0"/>
              <a:t>（公钥密码体制，</a:t>
            </a:r>
            <a:r>
              <a:rPr lang="en-US" altLang="zh-CN" b="1" dirty="0"/>
              <a:t>RSA</a:t>
            </a:r>
            <a:r>
              <a:rPr lang="zh-CN" altLang="en-US" b="1" dirty="0"/>
              <a:t>）</a:t>
            </a:r>
          </a:p>
        </p:txBody>
      </p:sp>
      <p:sp>
        <p:nvSpPr>
          <p:cNvPr id="17" name="矩形 16">
            <a:extLst>
              <a:ext uri="{FF2B5EF4-FFF2-40B4-BE49-F238E27FC236}">
                <a16:creationId xmlns:a16="http://schemas.microsoft.com/office/drawing/2014/main" id="{FF4E725D-20BB-43DD-C24F-6F23FF7BE0B7}"/>
              </a:ext>
            </a:extLst>
          </p:cNvPr>
          <p:cNvSpPr/>
          <p:nvPr/>
        </p:nvSpPr>
        <p:spPr>
          <a:xfrm>
            <a:off x="4010082" y="4276431"/>
            <a:ext cx="4183731" cy="18206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50000"/>
              </a:lnSpc>
            </a:pPr>
            <a:r>
              <a:rPr lang="zh-CN" altLang="en-US" b="1" dirty="0"/>
              <a:t>本次会话的数据通信</a:t>
            </a:r>
            <a:endParaRPr lang="en-US" altLang="zh-CN" b="1" dirty="0"/>
          </a:p>
          <a:p>
            <a:pPr algn="ctr">
              <a:lnSpc>
                <a:spcPct val="150000"/>
              </a:lnSpc>
            </a:pPr>
            <a:r>
              <a:rPr lang="zh-CN" altLang="en-US" b="1" dirty="0"/>
              <a:t>使用会话密钥加密</a:t>
            </a:r>
          </a:p>
        </p:txBody>
      </p:sp>
      <p:sp>
        <p:nvSpPr>
          <p:cNvPr id="24" name="对话气泡: 圆角矩形 23">
            <a:extLst>
              <a:ext uri="{FF2B5EF4-FFF2-40B4-BE49-F238E27FC236}">
                <a16:creationId xmlns:a16="http://schemas.microsoft.com/office/drawing/2014/main" id="{6425C0D2-7E0D-0BAA-87B9-9E70032AE353}"/>
              </a:ext>
            </a:extLst>
          </p:cNvPr>
          <p:cNvSpPr/>
          <p:nvPr/>
        </p:nvSpPr>
        <p:spPr>
          <a:xfrm>
            <a:off x="8317653" y="2722879"/>
            <a:ext cx="3569547" cy="821695"/>
          </a:xfrm>
          <a:prstGeom prst="wedgeRoundRectCallout">
            <a:avLst>
              <a:gd name="adj1" fmla="val -85731"/>
              <a:gd name="adj2" fmla="val 3878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使用公钥密码体制</a:t>
            </a:r>
            <a:endParaRPr lang="en-US" altLang="zh-CN" b="1" dirty="0"/>
          </a:p>
          <a:p>
            <a:pPr algn="ctr"/>
            <a:r>
              <a:rPr lang="zh-CN" altLang="en-US" b="1" dirty="0"/>
              <a:t>加密很少的数据量</a:t>
            </a:r>
          </a:p>
        </p:txBody>
      </p:sp>
      <p:sp>
        <p:nvSpPr>
          <p:cNvPr id="37" name="对话气泡: 圆角矩形 36">
            <a:extLst>
              <a:ext uri="{FF2B5EF4-FFF2-40B4-BE49-F238E27FC236}">
                <a16:creationId xmlns:a16="http://schemas.microsoft.com/office/drawing/2014/main" id="{43AB0ABC-25C9-D9AA-5F47-A77AC4F7A7EC}"/>
              </a:ext>
            </a:extLst>
          </p:cNvPr>
          <p:cNvSpPr/>
          <p:nvPr/>
        </p:nvSpPr>
        <p:spPr>
          <a:xfrm>
            <a:off x="8300534" y="4365083"/>
            <a:ext cx="3569547" cy="821695"/>
          </a:xfrm>
          <a:prstGeom prst="wedgeRoundRectCallout">
            <a:avLst>
              <a:gd name="adj1" fmla="val -76623"/>
              <a:gd name="adj2" fmla="val 35490"/>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使用对称密钥密码体制</a:t>
            </a:r>
            <a:endParaRPr lang="en-US" altLang="zh-CN" b="1" dirty="0"/>
          </a:p>
          <a:p>
            <a:pPr algn="ctr"/>
            <a:r>
              <a:rPr lang="zh-CN" altLang="en-US" b="1" dirty="0"/>
              <a:t>加密大量数据</a:t>
            </a:r>
          </a:p>
        </p:txBody>
      </p:sp>
    </p:spTree>
    <p:custDataLst>
      <p:tags r:id="rId1"/>
    </p:custDataLst>
    <p:extLst>
      <p:ext uri="{BB962C8B-B14F-4D97-AF65-F5344CB8AC3E}">
        <p14:creationId xmlns:p14="http://schemas.microsoft.com/office/powerpoint/2010/main" val="159521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p:tgtEl>
                                          <p:spTgt spid="11"/>
                                        </p:tgtEl>
                                        <p:attrNameLst>
                                          <p:attrName>ppt_y</p:attrName>
                                        </p:attrNameLst>
                                      </p:cBhvr>
                                      <p:tavLst>
                                        <p:tav tm="0">
                                          <p:val>
                                            <p:strVal val="#ppt_y-#ppt_h*1.125000"/>
                                          </p:val>
                                        </p:tav>
                                        <p:tav tm="100000">
                                          <p:val>
                                            <p:strVal val="#ppt_y"/>
                                          </p:val>
                                        </p:tav>
                                      </p:tavLst>
                                    </p:anim>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p:tgtEl>
                                          <p:spTgt spid="29"/>
                                        </p:tgtEl>
                                        <p:attrNameLst>
                                          <p:attrName>ppt_y</p:attrName>
                                        </p:attrNameLst>
                                      </p:cBhvr>
                                      <p:tavLst>
                                        <p:tav tm="0">
                                          <p:val>
                                            <p:strVal val="#ppt_y-#ppt_h*1.125000"/>
                                          </p:val>
                                        </p:tav>
                                        <p:tav tm="100000">
                                          <p:val>
                                            <p:strVal val="#ppt_y"/>
                                          </p:val>
                                        </p:tav>
                                      </p:tavLst>
                                    </p:anim>
                                    <p:animEffect transition="in" filter="wipe(down)">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10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p:tgtEl>
                                          <p:spTgt spid="31"/>
                                        </p:tgtEl>
                                        <p:attrNameLst>
                                          <p:attrName>ppt_y</p:attrName>
                                        </p:attrNameLst>
                                      </p:cBhvr>
                                      <p:tavLst>
                                        <p:tav tm="0">
                                          <p:val>
                                            <p:strVal val="#ppt_y-#ppt_h*1.125000"/>
                                          </p:val>
                                        </p:tav>
                                        <p:tav tm="100000">
                                          <p:val>
                                            <p:strVal val="#ppt_y"/>
                                          </p:val>
                                        </p:tav>
                                      </p:tavLst>
                                    </p:anim>
                                    <p:animEffect transition="in" filter="wipe(down)">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up)">
                                      <p:cBhvr>
                                        <p:cTn id="52" dur="10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1+#ppt_w/2"/>
                                          </p:val>
                                        </p:tav>
                                        <p:tav tm="100000">
                                          <p:val>
                                            <p:strVal val="#ppt_x"/>
                                          </p:val>
                                        </p:tav>
                                      </p:tavLst>
                                    </p:anim>
                                    <p:anim calcmode="lin" valueType="num">
                                      <p:cBhvr additive="base">
                                        <p:cTn id="5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1+#ppt_w/2"/>
                                          </p:val>
                                        </p:tav>
                                        <p:tav tm="100000">
                                          <p:val>
                                            <p:strVal val="#ppt_x"/>
                                          </p:val>
                                        </p:tav>
                                      </p:tavLst>
                                    </p:anim>
                                    <p:anim calcmode="lin" valueType="num">
                                      <p:cBhvr additive="base">
                                        <p:cTn id="64"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29" grpId="0"/>
      <p:bldP spid="31" grpId="0"/>
      <p:bldP spid="17" grpId="0" animBg="1"/>
      <p:bldP spid="24"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2CBFB0A5-1E3D-203A-811E-E5F335EA2C92}"/>
              </a:ext>
            </a:extLst>
          </p:cNvPr>
          <p:cNvSpPr/>
          <p:nvPr/>
        </p:nvSpPr>
        <p:spPr>
          <a:xfrm>
            <a:off x="5542670" y="2823756"/>
            <a:ext cx="1162157" cy="11621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安全</a:t>
            </a:r>
            <a:endParaRPr lang="en-US" altLang="zh-CN" sz="2400" b="1" dirty="0"/>
          </a:p>
          <a:p>
            <a:pPr algn="ctr"/>
            <a:r>
              <a:rPr lang="zh-CN" altLang="en-US" sz="2400" b="1" dirty="0"/>
              <a:t>威胁</a:t>
            </a:r>
          </a:p>
        </p:txBody>
      </p:sp>
      <p:sp>
        <p:nvSpPr>
          <p:cNvPr id="18" name="椭圆 17">
            <a:extLst>
              <a:ext uri="{FF2B5EF4-FFF2-40B4-BE49-F238E27FC236}">
                <a16:creationId xmlns:a16="http://schemas.microsoft.com/office/drawing/2014/main" id="{DAD1147F-B32A-95B6-2CB4-14748DD73F54}"/>
              </a:ext>
            </a:extLst>
          </p:cNvPr>
          <p:cNvSpPr/>
          <p:nvPr/>
        </p:nvSpPr>
        <p:spPr>
          <a:xfrm>
            <a:off x="5514920" y="2823757"/>
            <a:ext cx="1162157" cy="1162157"/>
          </a:xfrm>
          <a:prstGeom prst="ellipse">
            <a:avLst/>
          </a:prstGeom>
          <a:solidFill>
            <a:schemeClr val="bg1"/>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t>安全</a:t>
            </a:r>
            <a:endParaRPr lang="en-US" altLang="zh-CN" sz="2400" b="1" dirty="0"/>
          </a:p>
          <a:p>
            <a:pPr algn="ctr"/>
            <a:r>
              <a:rPr lang="zh-CN" altLang="en-US" sz="2400" b="1" dirty="0"/>
              <a:t>服务</a:t>
            </a:r>
          </a:p>
        </p:txBody>
      </p:sp>
      <p:sp>
        <p:nvSpPr>
          <p:cNvPr id="19" name="椭圆 18">
            <a:extLst>
              <a:ext uri="{FF2B5EF4-FFF2-40B4-BE49-F238E27FC236}">
                <a16:creationId xmlns:a16="http://schemas.microsoft.com/office/drawing/2014/main" id="{25E03D73-9F2D-2989-0041-DF935C514F52}"/>
              </a:ext>
            </a:extLst>
          </p:cNvPr>
          <p:cNvSpPr/>
          <p:nvPr/>
        </p:nvSpPr>
        <p:spPr>
          <a:xfrm>
            <a:off x="5514921" y="2823757"/>
            <a:ext cx="1162157" cy="1162157"/>
          </a:xfrm>
          <a:prstGeom prst="ellipse">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dirty="0"/>
              <a:t>安全</a:t>
            </a:r>
            <a:endParaRPr lang="en-US" altLang="zh-CN" sz="2400" b="1" dirty="0"/>
          </a:p>
          <a:p>
            <a:pPr algn="ctr"/>
            <a:r>
              <a:rPr lang="zh-CN" altLang="en-US" sz="2400" b="1" dirty="0"/>
              <a:t>机制</a:t>
            </a:r>
          </a:p>
        </p:txBody>
      </p:sp>
      <p:grpSp>
        <p:nvGrpSpPr>
          <p:cNvPr id="4" name="组合 3">
            <a:extLst>
              <a:ext uri="{FF2B5EF4-FFF2-40B4-BE49-F238E27FC236}">
                <a16:creationId xmlns:a16="http://schemas.microsoft.com/office/drawing/2014/main" id="{8CCA2495-52CC-C574-3FDA-E206486D7CA1}"/>
              </a:ext>
            </a:extLst>
          </p:cNvPr>
          <p:cNvGrpSpPr/>
          <p:nvPr/>
        </p:nvGrpSpPr>
        <p:grpSpPr>
          <a:xfrm>
            <a:off x="5293266" y="2338581"/>
            <a:ext cx="1639748" cy="2180838"/>
            <a:chOff x="5293266" y="2338581"/>
            <a:chExt cx="1639748" cy="2180838"/>
          </a:xfrm>
        </p:grpSpPr>
        <p:sp>
          <p:nvSpPr>
            <p:cNvPr id="14" name="iṡľîďê">
              <a:extLst>
                <a:ext uri="{FF2B5EF4-FFF2-40B4-BE49-F238E27FC236}">
                  <a16:creationId xmlns:a16="http://schemas.microsoft.com/office/drawing/2014/main" id="{4741984E-519A-F552-9F0C-D543F67D9E42}"/>
                </a:ext>
              </a:extLst>
            </p:cNvPr>
            <p:cNvSpPr/>
            <p:nvPr/>
          </p:nvSpPr>
          <p:spPr bwMode="auto">
            <a:xfrm>
              <a:off x="5293266" y="2338581"/>
              <a:ext cx="1639748" cy="2180838"/>
            </a:xfrm>
            <a:custGeom>
              <a:avLst/>
              <a:gdLst>
                <a:gd name="T0" fmla="*/ 937 w 1873"/>
                <a:gd name="T1" fmla="*/ 0 h 2494"/>
                <a:gd name="T2" fmla="*/ 0 w 1873"/>
                <a:gd name="T3" fmla="*/ 404 h 2494"/>
                <a:gd name="T4" fmla="*/ 0 w 1873"/>
                <a:gd name="T5" fmla="*/ 1407 h 2494"/>
                <a:gd name="T6" fmla="*/ 937 w 1873"/>
                <a:gd name="T7" fmla="*/ 2494 h 2494"/>
                <a:gd name="T8" fmla="*/ 1873 w 1873"/>
                <a:gd name="T9" fmla="*/ 1407 h 2494"/>
                <a:gd name="T10" fmla="*/ 1873 w 1873"/>
                <a:gd name="T11" fmla="*/ 404 h 2494"/>
                <a:gd name="T12" fmla="*/ 937 w 1873"/>
                <a:gd name="T13" fmla="*/ 0 h 2494"/>
              </a:gdLst>
              <a:ahLst/>
              <a:cxnLst>
                <a:cxn ang="0">
                  <a:pos x="T0" y="T1"/>
                </a:cxn>
                <a:cxn ang="0">
                  <a:pos x="T2" y="T3"/>
                </a:cxn>
                <a:cxn ang="0">
                  <a:pos x="T4" y="T5"/>
                </a:cxn>
                <a:cxn ang="0">
                  <a:pos x="T6" y="T7"/>
                </a:cxn>
                <a:cxn ang="0">
                  <a:pos x="T8" y="T9"/>
                </a:cxn>
                <a:cxn ang="0">
                  <a:pos x="T10" y="T11"/>
                </a:cxn>
                <a:cxn ang="0">
                  <a:pos x="T12" y="T13"/>
                </a:cxn>
              </a:cxnLst>
              <a:rect l="0" t="0" r="r" b="b"/>
              <a:pathLst>
                <a:path w="1873" h="2494">
                  <a:moveTo>
                    <a:pt x="937" y="0"/>
                  </a:moveTo>
                  <a:cubicBezTo>
                    <a:pt x="0" y="404"/>
                    <a:pt x="0" y="404"/>
                    <a:pt x="0" y="404"/>
                  </a:cubicBezTo>
                  <a:cubicBezTo>
                    <a:pt x="0" y="1407"/>
                    <a:pt x="0" y="1407"/>
                    <a:pt x="0" y="1407"/>
                  </a:cubicBezTo>
                  <a:cubicBezTo>
                    <a:pt x="0" y="1407"/>
                    <a:pt x="55" y="2106"/>
                    <a:pt x="937" y="2494"/>
                  </a:cubicBezTo>
                  <a:cubicBezTo>
                    <a:pt x="1818" y="2106"/>
                    <a:pt x="1873" y="1407"/>
                    <a:pt x="1873" y="1407"/>
                  </a:cubicBezTo>
                  <a:cubicBezTo>
                    <a:pt x="1873" y="404"/>
                    <a:pt x="1873" y="404"/>
                    <a:pt x="1873" y="404"/>
                  </a:cubicBezTo>
                  <a:cubicBezTo>
                    <a:pt x="937" y="0"/>
                    <a:pt x="937" y="0"/>
                    <a:pt x="937" y="0"/>
                  </a:cubicBezTo>
                </a:path>
              </a:pathLst>
            </a:custGeom>
            <a:solidFill>
              <a:srgbClr val="005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šļîḓé">
              <a:extLst>
                <a:ext uri="{FF2B5EF4-FFF2-40B4-BE49-F238E27FC236}">
                  <a16:creationId xmlns:a16="http://schemas.microsoft.com/office/drawing/2014/main" id="{F42B68AA-7F50-B062-7581-72BB96BF1181}"/>
                </a:ext>
              </a:extLst>
            </p:cNvPr>
            <p:cNvSpPr/>
            <p:nvPr/>
          </p:nvSpPr>
          <p:spPr bwMode="auto">
            <a:xfrm>
              <a:off x="5460811" y="2561746"/>
              <a:ext cx="1304657" cy="1734508"/>
            </a:xfrm>
            <a:custGeom>
              <a:avLst/>
              <a:gdLst>
                <a:gd name="T0" fmla="*/ 745 w 1490"/>
                <a:gd name="T1" fmla="*/ 0 h 1984"/>
                <a:gd name="T2" fmla="*/ 0 w 1490"/>
                <a:gd name="T3" fmla="*/ 321 h 1984"/>
                <a:gd name="T4" fmla="*/ 0 w 1490"/>
                <a:gd name="T5" fmla="*/ 1120 h 1984"/>
                <a:gd name="T6" fmla="*/ 745 w 1490"/>
                <a:gd name="T7" fmla="*/ 1984 h 1984"/>
                <a:gd name="T8" fmla="*/ 1490 w 1490"/>
                <a:gd name="T9" fmla="*/ 1120 h 1984"/>
                <a:gd name="T10" fmla="*/ 1490 w 1490"/>
                <a:gd name="T11" fmla="*/ 321 h 1984"/>
                <a:gd name="T12" fmla="*/ 745 w 1490"/>
                <a:gd name="T13" fmla="*/ 0 h 1984"/>
              </a:gdLst>
              <a:ahLst/>
              <a:cxnLst>
                <a:cxn ang="0">
                  <a:pos x="T0" y="T1"/>
                </a:cxn>
                <a:cxn ang="0">
                  <a:pos x="T2" y="T3"/>
                </a:cxn>
                <a:cxn ang="0">
                  <a:pos x="T4" y="T5"/>
                </a:cxn>
                <a:cxn ang="0">
                  <a:pos x="T6" y="T7"/>
                </a:cxn>
                <a:cxn ang="0">
                  <a:pos x="T8" y="T9"/>
                </a:cxn>
                <a:cxn ang="0">
                  <a:pos x="T10" y="T11"/>
                </a:cxn>
                <a:cxn ang="0">
                  <a:pos x="T12" y="T13"/>
                </a:cxn>
              </a:cxnLst>
              <a:rect l="0" t="0" r="r" b="b"/>
              <a:pathLst>
                <a:path w="1490" h="1984">
                  <a:moveTo>
                    <a:pt x="745" y="0"/>
                  </a:moveTo>
                  <a:cubicBezTo>
                    <a:pt x="0" y="321"/>
                    <a:pt x="0" y="321"/>
                    <a:pt x="0" y="321"/>
                  </a:cubicBezTo>
                  <a:cubicBezTo>
                    <a:pt x="0" y="1120"/>
                    <a:pt x="0" y="1120"/>
                    <a:pt x="0" y="1120"/>
                  </a:cubicBezTo>
                  <a:cubicBezTo>
                    <a:pt x="0" y="1120"/>
                    <a:pt x="44" y="1675"/>
                    <a:pt x="745" y="1984"/>
                  </a:cubicBezTo>
                  <a:cubicBezTo>
                    <a:pt x="1446" y="1675"/>
                    <a:pt x="1490" y="1120"/>
                    <a:pt x="1490" y="1120"/>
                  </a:cubicBezTo>
                  <a:cubicBezTo>
                    <a:pt x="1490" y="321"/>
                    <a:pt x="1490" y="321"/>
                    <a:pt x="1490" y="321"/>
                  </a:cubicBezTo>
                  <a:cubicBezTo>
                    <a:pt x="745" y="0"/>
                    <a:pt x="745" y="0"/>
                    <a:pt x="745" y="0"/>
                  </a:cubicBezTo>
                </a:path>
              </a:pathLst>
            </a:custGeom>
            <a:solidFill>
              <a:srgbClr val="FFDF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 name="文本框 1">
              <a:extLst>
                <a:ext uri="{FF2B5EF4-FFF2-40B4-BE49-F238E27FC236}">
                  <a16:creationId xmlns:a16="http://schemas.microsoft.com/office/drawing/2014/main" id="{934B37BA-0552-625C-3D35-6F4120654FDF}"/>
                </a:ext>
              </a:extLst>
            </p:cNvPr>
            <p:cNvSpPr txBox="1"/>
            <p:nvPr/>
          </p:nvSpPr>
          <p:spPr>
            <a:xfrm>
              <a:off x="5502414" y="2855032"/>
              <a:ext cx="1230164" cy="954107"/>
            </a:xfrm>
            <a:prstGeom prst="rect">
              <a:avLst/>
            </a:prstGeom>
            <a:noFill/>
          </p:spPr>
          <p:txBody>
            <a:bodyPr wrap="square" rtlCol="0">
              <a:spAutoFit/>
            </a:bodyPr>
            <a:lstStyle/>
            <a:p>
              <a:pPr algn="ctr"/>
              <a:r>
                <a:rPr lang="zh-CN" altLang="en-US" sz="2800" b="1" dirty="0"/>
                <a:t>网络</a:t>
              </a:r>
              <a:endParaRPr lang="en-US" altLang="zh-CN" sz="2800" b="1" dirty="0"/>
            </a:p>
            <a:p>
              <a:pPr algn="ctr"/>
              <a:r>
                <a:rPr lang="zh-CN" altLang="en-US" sz="2800" b="1" dirty="0"/>
                <a:t>安全</a:t>
              </a:r>
            </a:p>
          </p:txBody>
        </p:sp>
      </p:grpSp>
    </p:spTree>
    <p:extLst>
      <p:ext uri="{BB962C8B-B14F-4D97-AF65-F5344CB8AC3E}">
        <p14:creationId xmlns:p14="http://schemas.microsoft.com/office/powerpoint/2010/main" val="15106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223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6349" y="898245"/>
              <a:ext cx="5490112" cy="400110"/>
            </a:xfrm>
            <a:prstGeom prst="rect">
              <a:avLst/>
            </a:prstGeom>
            <a:noFill/>
          </p:spPr>
          <p:txBody>
            <a:bodyPr wrap="square" rtlCol="0">
              <a:spAutoFit/>
            </a:bodyPr>
            <a:lstStyle/>
            <a:p>
              <a:r>
                <a:rPr lang="zh-CN" altLang="en-US" sz="2000" b="1" dirty="0"/>
                <a:t>公钥密码体制</a:t>
              </a:r>
            </a:p>
          </p:txBody>
        </p:sp>
      </p:grpSp>
      <p:pic>
        <p:nvPicPr>
          <p:cNvPr id="10" name="图片 9">
            <a:extLst>
              <a:ext uri="{FF2B5EF4-FFF2-40B4-BE49-F238E27FC236}">
                <a16:creationId xmlns:a16="http://schemas.microsoft.com/office/drawing/2014/main" id="{6510B855-6018-A815-CD5E-49B0233F7B1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04761" y="1160980"/>
            <a:ext cx="9596023" cy="4109323"/>
          </a:xfrm>
          <a:prstGeom prst="rect">
            <a:avLst/>
          </a:prstGeom>
        </p:spPr>
      </p:pic>
      <p:sp>
        <p:nvSpPr>
          <p:cNvPr id="25" name="流程图: 过程 24">
            <a:extLst>
              <a:ext uri="{FF2B5EF4-FFF2-40B4-BE49-F238E27FC236}">
                <a16:creationId xmlns:a16="http://schemas.microsoft.com/office/drawing/2014/main" id="{CCE2E47A-7F03-4C4D-1065-5762526CCD9E}"/>
              </a:ext>
            </a:extLst>
          </p:cNvPr>
          <p:cNvSpPr/>
          <p:nvPr/>
        </p:nvSpPr>
        <p:spPr>
          <a:xfrm>
            <a:off x="365351" y="5384799"/>
            <a:ext cx="11521849" cy="8847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请同学们注意：</a:t>
            </a:r>
            <a:endParaRPr lang="en-US" altLang="zh-CN" b="1" dirty="0"/>
          </a:p>
          <a:p>
            <a:r>
              <a:rPr lang="zh-CN" altLang="en-US" b="1" dirty="0"/>
              <a:t>         任何加密方法的安全性取决于密钥的长度和攻破密文所需的计算量，而不是简单地取决于加密体制。因此不能简单地判断，对称密钥密码体制与公钥密码体制相比，哪个密码体制的安全性更好。</a:t>
            </a:r>
          </a:p>
        </p:txBody>
      </p:sp>
    </p:spTree>
    <p:custDataLst>
      <p:tags r:id="rId1"/>
    </p:custDataLst>
    <p:extLst>
      <p:ext uri="{BB962C8B-B14F-4D97-AF65-F5344CB8AC3E}">
        <p14:creationId xmlns:p14="http://schemas.microsoft.com/office/powerpoint/2010/main" val="11557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ppt_y</p:attrName>
                                        </p:attrNameLst>
                                      </p:cBhvr>
                                      <p:tavLst>
                                        <p:tav tm="0">
                                          <p:val>
                                            <p:strVal val="#ppt_y-#ppt_h*1.125000"/>
                                          </p:val>
                                        </p:tav>
                                        <p:tav tm="100000">
                                          <p:val>
                                            <p:strVal val="#ppt_y"/>
                                          </p:val>
                                        </p:tav>
                                      </p:tavLst>
                                    </p:anim>
                                    <p:animEffect transition="in" filter="wipe(down)">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E838F9A-6287-66CE-A983-852F1FA99AF6}"/>
              </a:ext>
            </a:extLst>
          </p:cNvPr>
          <p:cNvGrpSpPr/>
          <p:nvPr/>
        </p:nvGrpSpPr>
        <p:grpSpPr>
          <a:xfrm>
            <a:off x="2559960" y="1188116"/>
            <a:ext cx="7098583" cy="4449911"/>
            <a:chOff x="2559960" y="1188116"/>
            <a:chExt cx="7098583" cy="4449911"/>
          </a:xfrm>
        </p:grpSpPr>
        <p:sp>
          <p:nvSpPr>
            <p:cNvPr id="12" name="íşlïḍè"/>
            <p:cNvSpPr txBox="1"/>
            <p:nvPr/>
          </p:nvSpPr>
          <p:spPr>
            <a:xfrm>
              <a:off x="3965620" y="1188116"/>
              <a:ext cx="4287076" cy="419100"/>
            </a:xfrm>
            <a:prstGeom prst="rect">
              <a:avLst/>
            </a:prstGeom>
            <a:noFill/>
          </p:spPr>
          <p:txBody>
            <a:bodyPr wrap="square" lIns="91440" tIns="45720" rIns="91440" bIns="45720" anchor="ctr">
              <a:noAutofit/>
            </a:bodyPr>
            <a:lstStyle/>
            <a:p>
              <a:pPr algn="ctr"/>
              <a:r>
                <a:rPr lang="en-US" altLang="zh-CN" sz="2400" b="1" dirty="0"/>
                <a:t>7.3.1 </a:t>
              </a:r>
              <a:r>
                <a:rPr lang="zh-CN" altLang="en-US" sz="2400" b="1" dirty="0"/>
                <a:t>报文摘要和报文鉴别码</a:t>
              </a:r>
              <a:endParaRPr lang="en-US" altLang="zh-CN" sz="2400" b="1" dirty="0"/>
            </a:p>
          </p:txBody>
        </p:sp>
        <p:grpSp>
          <p:nvGrpSpPr>
            <p:cNvPr id="6" name="组合 5"/>
            <p:cNvGrpSpPr/>
            <p:nvPr/>
          </p:nvGrpSpPr>
          <p:grpSpPr>
            <a:xfrm>
              <a:off x="2559960" y="1747415"/>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报文完整性与鉴别的概念</a:t>
                </a:r>
              </a:p>
            </p:txBody>
          </p:sp>
        </p:grpSp>
        <p:grpSp>
          <p:nvGrpSpPr>
            <p:cNvPr id="32" name="组合 31"/>
            <p:cNvGrpSpPr/>
            <p:nvPr/>
          </p:nvGrpSpPr>
          <p:grpSpPr>
            <a:xfrm>
              <a:off x="2559960" y="2571179"/>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报文摘要和报文鉴别码</a:t>
                </a:r>
                <a:endParaRPr lang="zh-CN" altLang="en-US" sz="2200" b="1" dirty="0">
                  <a:solidFill>
                    <a:schemeClr val="tx1"/>
                  </a:solidFill>
                  <a:latin typeface="Arial Narrow" panose="020B0606020202030204" pitchFamily="34" charset="0"/>
                </a:endParaRPr>
              </a:p>
            </p:txBody>
          </p:sp>
        </p:grpSp>
        <p:grpSp>
          <p:nvGrpSpPr>
            <p:cNvPr id="10" name="组合 9">
              <a:extLst>
                <a:ext uri="{FF2B5EF4-FFF2-40B4-BE49-F238E27FC236}">
                  <a16:creationId xmlns:a16="http://schemas.microsoft.com/office/drawing/2014/main" id="{946A43D2-F696-C607-8F4E-C434B591D4D9}"/>
                </a:ext>
              </a:extLst>
            </p:cNvPr>
            <p:cNvGrpSpPr/>
            <p:nvPr/>
          </p:nvGrpSpPr>
          <p:grpSpPr>
            <a:xfrm>
              <a:off x="2559960" y="3394943"/>
              <a:ext cx="7098583" cy="595554"/>
              <a:chOff x="1183242" y="3390006"/>
              <a:chExt cx="7098583" cy="595554"/>
            </a:xfrm>
          </p:grpSpPr>
          <p:sp>
            <p:nvSpPr>
              <p:cNvPr id="11" name="平行四边形 10">
                <a:extLst>
                  <a:ext uri="{FF2B5EF4-FFF2-40B4-BE49-F238E27FC236}">
                    <a16:creationId xmlns:a16="http://schemas.microsoft.com/office/drawing/2014/main" id="{EC71F678-76B9-198B-8D49-5A5D73CA20E5}"/>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86CFDB69-6D0C-CEDD-D86D-A4E4C499E4F5}"/>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密码散列函数</a:t>
                </a:r>
                <a:endParaRPr lang="zh-CN" altLang="en-US" sz="2200" b="1" dirty="0">
                  <a:solidFill>
                    <a:schemeClr val="tx1"/>
                  </a:solidFill>
                  <a:latin typeface="Arial Narrow" panose="020B0606020202030204" pitchFamily="34" charset="0"/>
                </a:endParaRPr>
              </a:p>
            </p:txBody>
          </p:sp>
        </p:grpSp>
        <p:grpSp>
          <p:nvGrpSpPr>
            <p:cNvPr id="14" name="组合 13">
              <a:extLst>
                <a:ext uri="{FF2B5EF4-FFF2-40B4-BE49-F238E27FC236}">
                  <a16:creationId xmlns:a16="http://schemas.microsoft.com/office/drawing/2014/main" id="{16B98626-2DC3-78AD-5F14-F915CD284BA3}"/>
                </a:ext>
              </a:extLst>
            </p:cNvPr>
            <p:cNvGrpSpPr/>
            <p:nvPr/>
          </p:nvGrpSpPr>
          <p:grpSpPr>
            <a:xfrm>
              <a:off x="2559960" y="4218707"/>
              <a:ext cx="7098583" cy="595554"/>
              <a:chOff x="1183242" y="3390006"/>
              <a:chExt cx="7098583" cy="595554"/>
            </a:xfrm>
          </p:grpSpPr>
          <p:sp>
            <p:nvSpPr>
              <p:cNvPr id="15" name="平行四边形 14">
                <a:extLst>
                  <a:ext uri="{FF2B5EF4-FFF2-40B4-BE49-F238E27FC236}">
                    <a16:creationId xmlns:a16="http://schemas.microsoft.com/office/drawing/2014/main" id="{16C16744-0E10-E1E2-ACAE-C70F3DC1D3A0}"/>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6" name="平行四边形 15">
                <a:extLst>
                  <a:ext uri="{FF2B5EF4-FFF2-40B4-BE49-F238E27FC236}">
                    <a16:creationId xmlns:a16="http://schemas.microsoft.com/office/drawing/2014/main" id="{C22AD77C-259C-C24B-CFEA-E8FDB4BA0B1A}"/>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实用的报文摘要算法</a:t>
                </a:r>
                <a:endParaRPr lang="zh-CN" altLang="en-US" sz="2200" b="1" dirty="0">
                  <a:solidFill>
                    <a:schemeClr val="tx1"/>
                  </a:solidFill>
                  <a:latin typeface="Arial Narrow" panose="020B0606020202030204" pitchFamily="34" charset="0"/>
                </a:endParaRPr>
              </a:p>
            </p:txBody>
          </p:sp>
        </p:grpSp>
        <p:grpSp>
          <p:nvGrpSpPr>
            <p:cNvPr id="17" name="组合 16">
              <a:extLst>
                <a:ext uri="{FF2B5EF4-FFF2-40B4-BE49-F238E27FC236}">
                  <a16:creationId xmlns:a16="http://schemas.microsoft.com/office/drawing/2014/main" id="{7A5A4846-B89F-B99A-DF93-564009A72880}"/>
                </a:ext>
              </a:extLst>
            </p:cNvPr>
            <p:cNvGrpSpPr/>
            <p:nvPr/>
          </p:nvGrpSpPr>
          <p:grpSpPr>
            <a:xfrm>
              <a:off x="2559960" y="5042473"/>
              <a:ext cx="7098583" cy="595554"/>
              <a:chOff x="1183242" y="3390006"/>
              <a:chExt cx="7098583" cy="595554"/>
            </a:xfrm>
          </p:grpSpPr>
          <p:sp>
            <p:nvSpPr>
              <p:cNvPr id="18" name="平行四边形 17">
                <a:extLst>
                  <a:ext uri="{FF2B5EF4-FFF2-40B4-BE49-F238E27FC236}">
                    <a16:creationId xmlns:a16="http://schemas.microsoft.com/office/drawing/2014/main" id="{6FD09526-9682-E79E-4B9A-984F3E722065}"/>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05</a:t>
                </a:r>
                <a:endParaRPr lang="zh-CN" altLang="en-US" sz="2800" dirty="0">
                  <a:latin typeface="Impact" panose="020B0806030902050204" pitchFamily="34" charset="0"/>
                </a:endParaRPr>
              </a:p>
            </p:txBody>
          </p:sp>
          <p:sp>
            <p:nvSpPr>
              <p:cNvPr id="19" name="平行四边形 18">
                <a:extLst>
                  <a:ext uri="{FF2B5EF4-FFF2-40B4-BE49-F238E27FC236}">
                    <a16:creationId xmlns:a16="http://schemas.microsoft.com/office/drawing/2014/main" id="{C2BE9DFA-68F4-78CB-E43F-DC5A609B1FE8}"/>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散列报文鉴别码</a:t>
                </a:r>
                <a:endParaRPr lang="zh-CN" altLang="en-US" sz="2200" b="1" dirty="0">
                  <a:solidFill>
                    <a:schemeClr val="tx1"/>
                  </a:solidFill>
                  <a:latin typeface="Arial Narrow" panose="020B0606020202030204" pitchFamily="34" charset="0"/>
                </a:endParaRPr>
              </a:p>
            </p:txBody>
          </p:sp>
        </p:grpSp>
      </p:grpSp>
    </p:spTree>
    <p:extLst>
      <p:ext uri="{BB962C8B-B14F-4D97-AF65-F5344CB8AC3E}">
        <p14:creationId xmlns:p14="http://schemas.microsoft.com/office/powerpoint/2010/main" val="37218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报文完整性与鉴别的概念</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如果报文被攻击者篡改或伪造，则报文就不具备</a:t>
            </a:r>
            <a:r>
              <a:rPr lang="zh-CN" altLang="en-US" b="1" dirty="0">
                <a:solidFill>
                  <a:srgbClr val="FF0000"/>
                </a:solidFill>
              </a:rPr>
              <a:t>完整性</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şlïḍè">
            <a:extLst>
              <a:ext uri="{FF2B5EF4-FFF2-40B4-BE49-F238E27FC236}">
                <a16:creationId xmlns:a16="http://schemas.microsoft.com/office/drawing/2014/main" id="{DAD65459-B270-69B0-A61A-751A35B2F54F}"/>
              </a:ext>
            </a:extLst>
          </p:cNvPr>
          <p:cNvSpPr txBox="1"/>
          <p:nvPr/>
        </p:nvSpPr>
        <p:spPr>
          <a:xfrm>
            <a:off x="1266346" y="1807855"/>
            <a:ext cx="10620854" cy="450843"/>
          </a:xfrm>
          <a:prstGeom prst="rect">
            <a:avLst/>
          </a:prstGeom>
          <a:noFill/>
        </p:spPr>
        <p:txBody>
          <a:bodyPr wrap="square" lIns="91440" tIns="45720" rIns="91440" bIns="45720" anchor="ctr">
            <a:noAutofit/>
          </a:bodyPr>
          <a:lstStyle/>
          <a:p>
            <a:r>
              <a:rPr lang="zh-CN" altLang="en-US" b="1" dirty="0">
                <a:solidFill>
                  <a:srgbClr val="FF0000"/>
                </a:solidFill>
              </a:rPr>
              <a:t>对报文进行完整性验证就是进行报文鉴别</a:t>
            </a:r>
            <a:r>
              <a:rPr lang="zh-CN" altLang="en-US" b="1" dirty="0"/>
              <a:t>，也就是鉴别报文的真伪。</a:t>
            </a:r>
            <a:endParaRPr lang="en-US" altLang="zh-CN" b="1" dirty="0"/>
          </a:p>
        </p:txBody>
      </p:sp>
      <p:sp>
        <p:nvSpPr>
          <p:cNvPr id="120" name="矩形 119">
            <a:extLst>
              <a:ext uri="{FF2B5EF4-FFF2-40B4-BE49-F238E27FC236}">
                <a16:creationId xmlns:a16="http://schemas.microsoft.com/office/drawing/2014/main" id="{93BCF385-9ADF-94AF-BB79-077DA5F24E97}"/>
              </a:ext>
            </a:extLst>
          </p:cNvPr>
          <p:cNvSpPr/>
          <p:nvPr/>
        </p:nvSpPr>
        <p:spPr>
          <a:xfrm>
            <a:off x="1009370" y="19065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íşlïḍè">
            <a:extLst>
              <a:ext uri="{FF2B5EF4-FFF2-40B4-BE49-F238E27FC236}">
                <a16:creationId xmlns:a16="http://schemas.microsoft.com/office/drawing/2014/main" id="{3B0F71C8-AD46-CCA2-8D3B-FDC337A5B465}"/>
              </a:ext>
            </a:extLst>
          </p:cNvPr>
          <p:cNvSpPr txBox="1"/>
          <p:nvPr/>
        </p:nvSpPr>
        <p:spPr>
          <a:xfrm>
            <a:off x="1266346" y="2406070"/>
            <a:ext cx="10620854" cy="450844"/>
          </a:xfrm>
          <a:prstGeom prst="rect">
            <a:avLst/>
          </a:prstGeom>
          <a:noFill/>
        </p:spPr>
        <p:txBody>
          <a:bodyPr wrap="square" lIns="91440" tIns="45720" rIns="91440" bIns="45720" anchor="ctr">
            <a:noAutofit/>
          </a:bodyPr>
          <a:lstStyle/>
          <a:p>
            <a:r>
              <a:rPr lang="zh-CN" altLang="en-US" b="1" dirty="0">
                <a:solidFill>
                  <a:srgbClr val="FF0000"/>
                </a:solidFill>
              </a:rPr>
              <a:t>使用加密技术通常就可以达到报文鉴别的目的</a:t>
            </a:r>
            <a:r>
              <a:rPr lang="zh-CN" altLang="en-US" b="1" dirty="0"/>
              <a:t>，因为被篡改的报文解密后一般不能得到可理解的内容。</a:t>
            </a:r>
            <a:endParaRPr lang="en-US" altLang="zh-CN" b="1" dirty="0"/>
          </a:p>
        </p:txBody>
      </p:sp>
      <p:sp>
        <p:nvSpPr>
          <p:cNvPr id="127" name="矩形 126">
            <a:extLst>
              <a:ext uri="{FF2B5EF4-FFF2-40B4-BE49-F238E27FC236}">
                <a16:creationId xmlns:a16="http://schemas.microsoft.com/office/drawing/2014/main" id="{3DF7BB60-0E18-CAD2-37D2-DAAAECB8366A}"/>
              </a:ext>
            </a:extLst>
          </p:cNvPr>
          <p:cNvSpPr/>
          <p:nvPr/>
        </p:nvSpPr>
        <p:spPr>
          <a:xfrm>
            <a:off x="1009370" y="250477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íşlïḍè">
            <a:extLst>
              <a:ext uri="{FF2B5EF4-FFF2-40B4-BE49-F238E27FC236}">
                <a16:creationId xmlns:a16="http://schemas.microsoft.com/office/drawing/2014/main" id="{E4B3E76D-FCE8-DC80-07F4-AB909CDD96E9}"/>
              </a:ext>
            </a:extLst>
          </p:cNvPr>
          <p:cNvSpPr txBox="1"/>
          <p:nvPr/>
        </p:nvSpPr>
        <p:spPr>
          <a:xfrm>
            <a:off x="1635493" y="2988655"/>
            <a:ext cx="10251707" cy="1048253"/>
          </a:xfrm>
          <a:prstGeom prst="rect">
            <a:avLst/>
          </a:prstGeom>
          <a:noFill/>
        </p:spPr>
        <p:txBody>
          <a:bodyPr wrap="square" lIns="91440" tIns="45720" rIns="91440" bIns="45720" anchor="ctr">
            <a:noAutofit/>
          </a:bodyPr>
          <a:lstStyle/>
          <a:p>
            <a:r>
              <a:rPr lang="zh-CN" altLang="en-US" b="1" dirty="0"/>
              <a:t>然而，</a:t>
            </a:r>
            <a:r>
              <a:rPr lang="zh-CN" altLang="en-US" b="1" dirty="0">
                <a:solidFill>
                  <a:srgbClr val="FF0000"/>
                </a:solidFill>
              </a:rPr>
              <a:t>对于不需要保密而只需要报文鉴别的网络应用</a:t>
            </a:r>
            <a:r>
              <a:rPr lang="zh-CN" altLang="en-US" b="1" dirty="0"/>
              <a:t>（例如从因特网的某个网站下载一个应用软件，用户只关心该软件是否与官方发布的一致），</a:t>
            </a:r>
            <a:r>
              <a:rPr lang="zh-CN" altLang="en-US" b="1" dirty="0">
                <a:solidFill>
                  <a:srgbClr val="FF0000"/>
                </a:solidFill>
              </a:rPr>
              <a:t>对整个报文进行加密和解密，会使计算机花费相当多的</a:t>
            </a:r>
            <a:r>
              <a:rPr lang="en-US" altLang="zh-CN" b="1" dirty="0">
                <a:solidFill>
                  <a:srgbClr val="FF0000"/>
                </a:solidFill>
              </a:rPr>
              <a:t>CPU</a:t>
            </a:r>
            <a:r>
              <a:rPr lang="zh-CN" altLang="en-US" b="1" dirty="0">
                <a:solidFill>
                  <a:srgbClr val="FF0000"/>
                </a:solidFill>
              </a:rPr>
              <a:t>时间。</a:t>
            </a:r>
            <a:endParaRPr lang="en-US" altLang="zh-CN" b="1" dirty="0">
              <a:solidFill>
                <a:srgbClr val="FF0000"/>
              </a:solidFill>
            </a:endParaRPr>
          </a:p>
        </p:txBody>
      </p:sp>
      <p:sp>
        <p:nvSpPr>
          <p:cNvPr id="129" name="矩形 128">
            <a:extLst>
              <a:ext uri="{FF2B5EF4-FFF2-40B4-BE49-F238E27FC236}">
                <a16:creationId xmlns:a16="http://schemas.microsoft.com/office/drawing/2014/main" id="{BA9347F8-BBA8-9E4F-9AA0-361AC5AFE6D3}"/>
              </a:ext>
            </a:extLst>
          </p:cNvPr>
          <p:cNvSpPr/>
          <p:nvPr/>
        </p:nvSpPr>
        <p:spPr>
          <a:xfrm>
            <a:off x="1378517" y="308736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íşlïḍè">
            <a:extLst>
              <a:ext uri="{FF2B5EF4-FFF2-40B4-BE49-F238E27FC236}">
                <a16:creationId xmlns:a16="http://schemas.microsoft.com/office/drawing/2014/main" id="{668B9BDB-FEBA-A849-EDCF-E5A664D0D87C}"/>
              </a:ext>
            </a:extLst>
          </p:cNvPr>
          <p:cNvSpPr txBox="1"/>
          <p:nvPr/>
        </p:nvSpPr>
        <p:spPr>
          <a:xfrm>
            <a:off x="1635493" y="4135618"/>
            <a:ext cx="10251707" cy="456703"/>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使用报文摘要</a:t>
            </a:r>
            <a:r>
              <a:rPr lang="zh-CN" altLang="en-US" b="1" dirty="0"/>
              <a:t>（</a:t>
            </a:r>
            <a:r>
              <a:rPr lang="en-US" altLang="zh-CN" b="1" dirty="0">
                <a:solidFill>
                  <a:schemeClr val="accent1">
                    <a:lumMod val="75000"/>
                  </a:schemeClr>
                </a:solidFill>
              </a:rPr>
              <a:t>M</a:t>
            </a:r>
            <a:r>
              <a:rPr lang="en-US" altLang="zh-CN" b="1" dirty="0"/>
              <a:t>essage </a:t>
            </a:r>
            <a:r>
              <a:rPr lang="en-US" altLang="zh-CN" b="1" dirty="0">
                <a:solidFill>
                  <a:schemeClr val="accent1">
                    <a:lumMod val="75000"/>
                  </a:schemeClr>
                </a:solidFill>
              </a:rPr>
              <a:t>D</a:t>
            </a:r>
            <a:r>
              <a:rPr lang="en-US" altLang="zh-CN" b="1" dirty="0"/>
              <a:t>igest</a:t>
            </a:r>
            <a:r>
              <a:rPr lang="zh-CN" altLang="en-US" b="1" dirty="0"/>
              <a:t>，</a:t>
            </a:r>
            <a:r>
              <a:rPr lang="en-US" altLang="zh-CN" b="1" dirty="0">
                <a:solidFill>
                  <a:schemeClr val="accent1">
                    <a:lumMod val="75000"/>
                  </a:schemeClr>
                </a:solidFill>
              </a:rPr>
              <a:t>MD</a:t>
            </a:r>
            <a:r>
              <a:rPr lang="zh-CN" altLang="en-US" b="1" dirty="0"/>
              <a:t>）</a:t>
            </a:r>
            <a:r>
              <a:rPr lang="zh-CN" altLang="en-US" b="1" dirty="0">
                <a:solidFill>
                  <a:schemeClr val="accent1">
                    <a:lumMod val="75000"/>
                  </a:schemeClr>
                </a:solidFill>
              </a:rPr>
              <a:t>进行报文鉴别是一种更有效的方法</a:t>
            </a:r>
            <a:r>
              <a:rPr lang="zh-CN" altLang="en-US" b="1" dirty="0"/>
              <a:t>。</a:t>
            </a:r>
            <a:endParaRPr lang="en-US" altLang="zh-CN" b="1" dirty="0"/>
          </a:p>
        </p:txBody>
      </p:sp>
      <p:sp>
        <p:nvSpPr>
          <p:cNvPr id="131" name="矩形 130">
            <a:extLst>
              <a:ext uri="{FF2B5EF4-FFF2-40B4-BE49-F238E27FC236}">
                <a16:creationId xmlns:a16="http://schemas.microsoft.com/office/drawing/2014/main" id="{0E4EF559-9AE7-22B8-962D-A21491504F2A}"/>
              </a:ext>
            </a:extLst>
          </p:cNvPr>
          <p:cNvSpPr/>
          <p:nvPr/>
        </p:nvSpPr>
        <p:spPr>
          <a:xfrm>
            <a:off x="1378517" y="423432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34165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20"/>
                                        </p:tgtEl>
                                        <p:attrNameLst>
                                          <p:attrName>style.visibility</p:attrName>
                                        </p:attrNameLst>
                                      </p:cBhvr>
                                      <p:to>
                                        <p:strVal val="visible"/>
                                      </p:to>
                                    </p:set>
                                    <p:anim calcmode="lin" valueType="num">
                                      <p:cBhvr>
                                        <p:cTn id="24" dur="500" fill="hold"/>
                                        <p:tgtEl>
                                          <p:spTgt spid="120"/>
                                        </p:tgtEl>
                                        <p:attrNameLst>
                                          <p:attrName>ppt_w</p:attrName>
                                        </p:attrNameLst>
                                      </p:cBhvr>
                                      <p:tavLst>
                                        <p:tav tm="0">
                                          <p:val>
                                            <p:fltVal val="0"/>
                                          </p:val>
                                        </p:tav>
                                        <p:tav tm="100000">
                                          <p:val>
                                            <p:strVal val="#ppt_w"/>
                                          </p:val>
                                        </p:tav>
                                      </p:tavLst>
                                    </p:anim>
                                    <p:anim calcmode="lin" valueType="num">
                                      <p:cBhvr>
                                        <p:cTn id="25" dur="500" fill="hold"/>
                                        <p:tgtEl>
                                          <p:spTgt spid="120"/>
                                        </p:tgtEl>
                                        <p:attrNameLst>
                                          <p:attrName>ppt_h</p:attrName>
                                        </p:attrNameLst>
                                      </p:cBhvr>
                                      <p:tavLst>
                                        <p:tav tm="0">
                                          <p:val>
                                            <p:fltVal val="0"/>
                                          </p:val>
                                        </p:tav>
                                        <p:tav tm="100000">
                                          <p:val>
                                            <p:strVal val="#ppt_h"/>
                                          </p:val>
                                        </p:tav>
                                      </p:tavLst>
                                    </p:anim>
                                    <p:anim calcmode="lin" valueType="num">
                                      <p:cBhvr>
                                        <p:cTn id="26" dur="500" fill="hold"/>
                                        <p:tgtEl>
                                          <p:spTgt spid="120"/>
                                        </p:tgtEl>
                                        <p:attrNameLst>
                                          <p:attrName>style.rotation</p:attrName>
                                        </p:attrNameLst>
                                      </p:cBhvr>
                                      <p:tavLst>
                                        <p:tav tm="0">
                                          <p:val>
                                            <p:fltVal val="360"/>
                                          </p:val>
                                        </p:tav>
                                        <p:tav tm="100000">
                                          <p:val>
                                            <p:fltVal val="0"/>
                                          </p:val>
                                        </p:tav>
                                      </p:tavLst>
                                    </p:anim>
                                    <p:animEffect transition="in" filter="fade">
                                      <p:cBhvr>
                                        <p:cTn id="27" dur="500"/>
                                        <p:tgtEl>
                                          <p:spTgt spid="120"/>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 calcmode="lin" valueType="num">
                                      <p:cBhvr>
                                        <p:cTn id="35" dur="500" fill="hold"/>
                                        <p:tgtEl>
                                          <p:spTgt spid="127"/>
                                        </p:tgtEl>
                                        <p:attrNameLst>
                                          <p:attrName>ppt_w</p:attrName>
                                        </p:attrNameLst>
                                      </p:cBhvr>
                                      <p:tavLst>
                                        <p:tav tm="0">
                                          <p:val>
                                            <p:fltVal val="0"/>
                                          </p:val>
                                        </p:tav>
                                        <p:tav tm="100000">
                                          <p:val>
                                            <p:strVal val="#ppt_w"/>
                                          </p:val>
                                        </p:tav>
                                      </p:tavLst>
                                    </p:anim>
                                    <p:anim calcmode="lin" valueType="num">
                                      <p:cBhvr>
                                        <p:cTn id="36" dur="500" fill="hold"/>
                                        <p:tgtEl>
                                          <p:spTgt spid="127"/>
                                        </p:tgtEl>
                                        <p:attrNameLst>
                                          <p:attrName>ppt_h</p:attrName>
                                        </p:attrNameLst>
                                      </p:cBhvr>
                                      <p:tavLst>
                                        <p:tav tm="0">
                                          <p:val>
                                            <p:fltVal val="0"/>
                                          </p:val>
                                        </p:tav>
                                        <p:tav tm="100000">
                                          <p:val>
                                            <p:strVal val="#ppt_h"/>
                                          </p:val>
                                        </p:tav>
                                      </p:tavLst>
                                    </p:anim>
                                    <p:anim calcmode="lin" valueType="num">
                                      <p:cBhvr>
                                        <p:cTn id="37" dur="500" fill="hold"/>
                                        <p:tgtEl>
                                          <p:spTgt spid="127"/>
                                        </p:tgtEl>
                                        <p:attrNameLst>
                                          <p:attrName>style.rotation</p:attrName>
                                        </p:attrNameLst>
                                      </p:cBhvr>
                                      <p:tavLst>
                                        <p:tav tm="0">
                                          <p:val>
                                            <p:fltVal val="360"/>
                                          </p:val>
                                        </p:tav>
                                        <p:tav tm="100000">
                                          <p:val>
                                            <p:fltVal val="0"/>
                                          </p:val>
                                        </p:tav>
                                      </p:tavLst>
                                    </p:anim>
                                    <p:animEffect transition="in" filter="fade">
                                      <p:cBhvr>
                                        <p:cTn id="38" dur="500"/>
                                        <p:tgtEl>
                                          <p:spTgt spid="127"/>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1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129"/>
                                        </p:tgtEl>
                                        <p:attrNameLst>
                                          <p:attrName>style.visibility</p:attrName>
                                        </p:attrNameLst>
                                      </p:cBhvr>
                                      <p:to>
                                        <p:strVal val="visible"/>
                                      </p:to>
                                    </p:set>
                                    <p:anim calcmode="lin" valueType="num">
                                      <p:cBhvr>
                                        <p:cTn id="46" dur="500" fill="hold"/>
                                        <p:tgtEl>
                                          <p:spTgt spid="129"/>
                                        </p:tgtEl>
                                        <p:attrNameLst>
                                          <p:attrName>ppt_w</p:attrName>
                                        </p:attrNameLst>
                                      </p:cBhvr>
                                      <p:tavLst>
                                        <p:tav tm="0">
                                          <p:val>
                                            <p:fltVal val="0"/>
                                          </p:val>
                                        </p:tav>
                                        <p:tav tm="100000">
                                          <p:val>
                                            <p:strVal val="#ppt_w"/>
                                          </p:val>
                                        </p:tav>
                                      </p:tavLst>
                                    </p:anim>
                                    <p:anim calcmode="lin" valueType="num">
                                      <p:cBhvr>
                                        <p:cTn id="47" dur="500" fill="hold"/>
                                        <p:tgtEl>
                                          <p:spTgt spid="129"/>
                                        </p:tgtEl>
                                        <p:attrNameLst>
                                          <p:attrName>ppt_h</p:attrName>
                                        </p:attrNameLst>
                                      </p:cBhvr>
                                      <p:tavLst>
                                        <p:tav tm="0">
                                          <p:val>
                                            <p:fltVal val="0"/>
                                          </p:val>
                                        </p:tav>
                                        <p:tav tm="100000">
                                          <p:val>
                                            <p:strVal val="#ppt_h"/>
                                          </p:val>
                                        </p:tav>
                                      </p:tavLst>
                                    </p:anim>
                                    <p:anim calcmode="lin" valueType="num">
                                      <p:cBhvr>
                                        <p:cTn id="48" dur="500" fill="hold"/>
                                        <p:tgtEl>
                                          <p:spTgt spid="129"/>
                                        </p:tgtEl>
                                        <p:attrNameLst>
                                          <p:attrName>style.rotation</p:attrName>
                                        </p:attrNameLst>
                                      </p:cBhvr>
                                      <p:tavLst>
                                        <p:tav tm="0">
                                          <p:val>
                                            <p:fltVal val="360"/>
                                          </p:val>
                                        </p:tav>
                                        <p:tav tm="100000">
                                          <p:val>
                                            <p:fltVal val="0"/>
                                          </p:val>
                                        </p:tav>
                                      </p:tavLst>
                                    </p:anim>
                                    <p:animEffect transition="in" filter="fade">
                                      <p:cBhvr>
                                        <p:cTn id="49" dur="500"/>
                                        <p:tgtEl>
                                          <p:spTgt spid="129"/>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1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131"/>
                                        </p:tgtEl>
                                        <p:attrNameLst>
                                          <p:attrName>style.visibility</p:attrName>
                                        </p:attrNameLst>
                                      </p:cBhvr>
                                      <p:to>
                                        <p:strVal val="visible"/>
                                      </p:to>
                                    </p:set>
                                    <p:anim calcmode="lin" valueType="num">
                                      <p:cBhvr>
                                        <p:cTn id="57" dur="500" fill="hold"/>
                                        <p:tgtEl>
                                          <p:spTgt spid="131"/>
                                        </p:tgtEl>
                                        <p:attrNameLst>
                                          <p:attrName>ppt_w</p:attrName>
                                        </p:attrNameLst>
                                      </p:cBhvr>
                                      <p:tavLst>
                                        <p:tav tm="0">
                                          <p:val>
                                            <p:fltVal val="0"/>
                                          </p:val>
                                        </p:tav>
                                        <p:tav tm="100000">
                                          <p:val>
                                            <p:strVal val="#ppt_w"/>
                                          </p:val>
                                        </p:tav>
                                      </p:tavLst>
                                    </p:anim>
                                    <p:anim calcmode="lin" valueType="num">
                                      <p:cBhvr>
                                        <p:cTn id="58" dur="500" fill="hold"/>
                                        <p:tgtEl>
                                          <p:spTgt spid="131"/>
                                        </p:tgtEl>
                                        <p:attrNameLst>
                                          <p:attrName>ppt_h</p:attrName>
                                        </p:attrNameLst>
                                      </p:cBhvr>
                                      <p:tavLst>
                                        <p:tav tm="0">
                                          <p:val>
                                            <p:fltVal val="0"/>
                                          </p:val>
                                        </p:tav>
                                        <p:tav tm="100000">
                                          <p:val>
                                            <p:strVal val="#ppt_h"/>
                                          </p:val>
                                        </p:tav>
                                      </p:tavLst>
                                    </p:anim>
                                    <p:anim calcmode="lin" valueType="num">
                                      <p:cBhvr>
                                        <p:cTn id="59" dur="500" fill="hold"/>
                                        <p:tgtEl>
                                          <p:spTgt spid="131"/>
                                        </p:tgtEl>
                                        <p:attrNameLst>
                                          <p:attrName>style.rotation</p:attrName>
                                        </p:attrNameLst>
                                      </p:cBhvr>
                                      <p:tavLst>
                                        <p:tav tm="0">
                                          <p:val>
                                            <p:fltVal val="360"/>
                                          </p:val>
                                        </p:tav>
                                        <p:tav tm="100000">
                                          <p:val>
                                            <p:fltVal val="0"/>
                                          </p:val>
                                        </p:tav>
                                      </p:tavLst>
                                    </p:anim>
                                    <p:animEffect transition="in" filter="fade">
                                      <p:cBhvr>
                                        <p:cTn id="60" dur="500"/>
                                        <p:tgtEl>
                                          <p:spTgt spid="131"/>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119" grpId="0"/>
      <p:bldP spid="120" grpId="0" animBg="1"/>
      <p:bldP spid="126" grpId="0"/>
      <p:bldP spid="127" grpId="0" animBg="1"/>
      <p:bldP spid="128" grpId="0"/>
      <p:bldP spid="129" grpId="0" animBg="1"/>
      <p:bldP spid="130" grpId="0"/>
      <p:bldP spid="1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a:extLst>
              <a:ext uri="{FF2B5EF4-FFF2-40B4-BE49-F238E27FC236}">
                <a16:creationId xmlns:a16="http://schemas.microsoft.com/office/drawing/2014/main" id="{8A1F487E-B94F-A78F-54DF-D234777151AB}"/>
              </a:ext>
            </a:extLst>
          </p:cNvPr>
          <p:cNvGrpSpPr/>
          <p:nvPr/>
        </p:nvGrpSpPr>
        <p:grpSpPr>
          <a:xfrm>
            <a:off x="3402556" y="3465268"/>
            <a:ext cx="5436515" cy="1373133"/>
            <a:chOff x="3402556" y="3465268"/>
            <a:chExt cx="5436515" cy="1373133"/>
          </a:xfrm>
        </p:grpSpPr>
        <p:sp>
          <p:nvSpPr>
            <p:cNvPr id="61" name="矩形 60">
              <a:extLst>
                <a:ext uri="{FF2B5EF4-FFF2-40B4-BE49-F238E27FC236}">
                  <a16:creationId xmlns:a16="http://schemas.microsoft.com/office/drawing/2014/main" id="{D1E173E5-1BF6-AB6D-54A2-8DD567D10F0A}"/>
                </a:ext>
              </a:extLst>
            </p:cNvPr>
            <p:cNvSpPr/>
            <p:nvPr/>
          </p:nvSpPr>
          <p:spPr>
            <a:xfrm>
              <a:off x="3402556" y="3465268"/>
              <a:ext cx="2342571" cy="1367086"/>
            </a:xfrm>
            <a:prstGeom prst="rect">
              <a:avLst/>
            </a:prstGeom>
            <a:solidFill>
              <a:schemeClr val="tx2">
                <a:lumMod val="20000"/>
                <a:lumOff val="80000"/>
              </a:schemeClr>
            </a:solid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AAD9F407-DCE5-27EA-EE5C-EFB1FCB75F66}"/>
                </a:ext>
              </a:extLst>
            </p:cNvPr>
            <p:cNvGrpSpPr/>
            <p:nvPr/>
          </p:nvGrpSpPr>
          <p:grpSpPr>
            <a:xfrm>
              <a:off x="6474831" y="3471315"/>
              <a:ext cx="2364240" cy="1367086"/>
              <a:chOff x="6474831" y="3528915"/>
              <a:chExt cx="2364240" cy="1367086"/>
            </a:xfrm>
          </p:grpSpPr>
          <p:sp>
            <p:nvSpPr>
              <p:cNvPr id="78" name="矩形 77">
                <a:extLst>
                  <a:ext uri="{FF2B5EF4-FFF2-40B4-BE49-F238E27FC236}">
                    <a16:creationId xmlns:a16="http://schemas.microsoft.com/office/drawing/2014/main" id="{B9907504-43C6-15A8-652D-580994DB0097}"/>
                  </a:ext>
                </a:extLst>
              </p:cNvPr>
              <p:cNvSpPr/>
              <p:nvPr/>
            </p:nvSpPr>
            <p:spPr>
              <a:xfrm>
                <a:off x="6474831" y="3528915"/>
                <a:ext cx="2342571" cy="1367086"/>
              </a:xfrm>
              <a:prstGeom prst="rect">
                <a:avLst/>
              </a:prstGeom>
              <a:solidFill>
                <a:schemeClr val="tx2">
                  <a:lumMod val="20000"/>
                  <a:lumOff val="80000"/>
                </a:schemeClr>
              </a:solid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descr="文档 轮廓">
                <a:extLst>
                  <a:ext uri="{FF2B5EF4-FFF2-40B4-BE49-F238E27FC236}">
                    <a16:creationId xmlns:a16="http://schemas.microsoft.com/office/drawing/2014/main" id="{5C59BCB6-FE56-6776-834C-019024D372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3672" y="3885376"/>
                <a:ext cx="875399" cy="875399"/>
              </a:xfrm>
              <a:prstGeom prst="rect">
                <a:avLst/>
              </a:prstGeom>
            </p:spPr>
          </p:pic>
          <p:grpSp>
            <p:nvGrpSpPr>
              <p:cNvPr id="40" name="组合 39">
                <a:extLst>
                  <a:ext uri="{FF2B5EF4-FFF2-40B4-BE49-F238E27FC236}">
                    <a16:creationId xmlns:a16="http://schemas.microsoft.com/office/drawing/2014/main" id="{C02DBDB3-9279-8D57-7FFA-9B27AC2FCDC5}"/>
                  </a:ext>
                </a:extLst>
              </p:cNvPr>
              <p:cNvGrpSpPr/>
              <p:nvPr/>
            </p:nvGrpSpPr>
            <p:grpSpPr>
              <a:xfrm>
                <a:off x="6623466" y="3600449"/>
                <a:ext cx="1205174" cy="1074841"/>
                <a:chOff x="6623466" y="3708821"/>
                <a:chExt cx="1205174" cy="1074841"/>
              </a:xfrm>
            </p:grpSpPr>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5320C9FF-12FF-77F8-A3E3-5A7CC2532E11}"/>
                        </a:ext>
                      </a:extLst>
                    </p:cNvPr>
                    <p:cNvSpPr/>
                    <p:nvPr/>
                  </p:nvSpPr>
                  <p:spPr>
                    <a:xfrm>
                      <a:off x="6623466" y="4079235"/>
                      <a:ext cx="1205174" cy="704427"/>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𝑬</m:t>
                                </m:r>
                              </m:e>
                              <m:sub>
                                <m:r>
                                  <a:rPr lang="en-US" altLang="zh-CN" b="1" i="1" smtClean="0">
                                    <a:solidFill>
                                      <a:schemeClr val="tx1"/>
                                    </a:solidFill>
                                    <a:latin typeface="Cambria Math" panose="02040503050406030204" pitchFamily="18" charset="0"/>
                                  </a:rPr>
                                  <m:t>𝑲</m:t>
                                </m:r>
                              </m:sub>
                            </m:sSub>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𝑯</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𝒎</m:t>
                            </m:r>
                            <m:r>
                              <a:rPr lang="en-US" altLang="zh-CN" b="1" i="1" smtClean="0">
                                <a:solidFill>
                                  <a:schemeClr val="tx1"/>
                                </a:solidFill>
                                <a:latin typeface="Cambria Math" panose="02040503050406030204" pitchFamily="18" charset="0"/>
                              </a:rPr>
                              <m:t>))</m:t>
                            </m:r>
                          </m:oMath>
                        </m:oMathPara>
                      </a14:m>
                      <a:endParaRPr lang="en-US" altLang="zh-CN" b="1" dirty="0">
                        <a:solidFill>
                          <a:schemeClr val="tx1"/>
                        </a:solidFill>
                      </a:endParaRPr>
                    </a:p>
                  </p:txBody>
                </p:sp>
              </mc:Choice>
              <mc:Fallback xmlns="">
                <p:sp>
                  <p:nvSpPr>
                    <p:cNvPr id="24" name="矩形 23">
                      <a:extLst>
                        <a:ext uri="{FF2B5EF4-FFF2-40B4-BE49-F238E27FC236}">
                          <a16:creationId xmlns:a16="http://schemas.microsoft.com/office/drawing/2014/main" id="{5320C9FF-12FF-77F8-A3E3-5A7CC2532E11}"/>
                        </a:ext>
                      </a:extLst>
                    </p:cNvPr>
                    <p:cNvSpPr>
                      <a:spLocks noRot="1" noChangeAspect="1" noMove="1" noResize="1" noEditPoints="1" noAdjustHandles="1" noChangeArrowheads="1" noChangeShapeType="1" noTextEdit="1"/>
                    </p:cNvSpPr>
                    <p:nvPr/>
                  </p:nvSpPr>
                  <p:spPr>
                    <a:xfrm>
                      <a:off x="6623466" y="4079235"/>
                      <a:ext cx="1205174" cy="704427"/>
                    </a:xfrm>
                    <a:prstGeom prst="rect">
                      <a:avLst/>
                    </a:prstGeom>
                    <a:blipFill>
                      <a:blip r:embed="rId5"/>
                      <a:stretch>
                        <a:fillRect l="-2513" r="-1005"/>
                      </a:stretch>
                    </a:blipFill>
                    <a:ln>
                      <a:solidFill>
                        <a:schemeClr val="tx1"/>
                      </a:solidFill>
                    </a:ln>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58099F66-CF41-2E05-95FE-A3013A9905F9}"/>
                    </a:ext>
                  </a:extLst>
                </p:cNvPr>
                <p:cNvSpPr txBox="1"/>
                <p:nvPr/>
              </p:nvSpPr>
              <p:spPr>
                <a:xfrm>
                  <a:off x="6720035" y="3708821"/>
                  <a:ext cx="1001120" cy="369332"/>
                </a:xfrm>
                <a:prstGeom prst="rect">
                  <a:avLst/>
                </a:prstGeom>
                <a:noFill/>
              </p:spPr>
              <p:txBody>
                <a:bodyPr wrap="square" rtlCol="0">
                  <a:spAutoFit/>
                </a:bodyPr>
                <a:lstStyle/>
                <a:p>
                  <a:pPr algn="ctr"/>
                  <a:r>
                    <a:rPr lang="zh-CN" altLang="en-US" b="1" dirty="0"/>
                    <a:t>密文</a:t>
                  </a:r>
                </a:p>
              </p:txBody>
            </p:sp>
          </p:grpSp>
        </p:grpSp>
        <p:cxnSp>
          <p:nvCxnSpPr>
            <p:cNvPr id="66" name="直接箭头连接符 65">
              <a:extLst>
                <a:ext uri="{FF2B5EF4-FFF2-40B4-BE49-F238E27FC236}">
                  <a16:creationId xmlns:a16="http://schemas.microsoft.com/office/drawing/2014/main" id="{70101895-C5B0-49F6-5025-7E502E4690B5}"/>
                </a:ext>
              </a:extLst>
            </p:cNvPr>
            <p:cNvCxnSpPr>
              <a:cxnSpLocks/>
              <a:stCxn id="21" idx="3"/>
            </p:cNvCxnSpPr>
            <p:nvPr/>
          </p:nvCxnSpPr>
          <p:spPr>
            <a:xfrm flipV="1">
              <a:off x="5753818" y="4265475"/>
              <a:ext cx="74332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报文摘要和报文鉴别码</a:t>
              </a:r>
            </a:p>
          </p:txBody>
        </p:sp>
      </p:grpSp>
      <p:grpSp>
        <p:nvGrpSpPr>
          <p:cNvPr id="75" name="组合 74">
            <a:extLst>
              <a:ext uri="{FF2B5EF4-FFF2-40B4-BE49-F238E27FC236}">
                <a16:creationId xmlns:a16="http://schemas.microsoft.com/office/drawing/2014/main" id="{E9E28974-1AEA-00CC-4CB6-154565DAF239}"/>
              </a:ext>
            </a:extLst>
          </p:cNvPr>
          <p:cNvGrpSpPr/>
          <p:nvPr/>
        </p:nvGrpSpPr>
        <p:grpSpPr>
          <a:xfrm>
            <a:off x="433636" y="1413270"/>
            <a:ext cx="2251963" cy="1197826"/>
            <a:chOff x="433636" y="1413270"/>
            <a:chExt cx="2251963" cy="1197826"/>
          </a:xfrm>
        </p:grpSpPr>
        <p:pic>
          <p:nvPicPr>
            <p:cNvPr id="15" name="图形 14" descr="文档 轮廓">
              <a:extLst>
                <a:ext uri="{FF2B5EF4-FFF2-40B4-BE49-F238E27FC236}">
                  <a16:creationId xmlns:a16="http://schemas.microsoft.com/office/drawing/2014/main" id="{C8B17921-3299-6C10-E235-41C78C143B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306" y="1735697"/>
              <a:ext cx="875399" cy="87539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A22D0E-9853-1BD5-C0E1-898DF92A43D9}"/>
                    </a:ext>
                  </a:extLst>
                </p:cNvPr>
                <p:cNvSpPr txBox="1"/>
                <p:nvPr/>
              </p:nvSpPr>
              <p:spPr>
                <a:xfrm>
                  <a:off x="433636" y="1413270"/>
                  <a:ext cx="2251963" cy="369332"/>
                </a:xfrm>
                <a:prstGeom prst="rect">
                  <a:avLst/>
                </a:prstGeom>
                <a:noFill/>
              </p:spPr>
              <p:txBody>
                <a:bodyPr wrap="square" rtlCol="0">
                  <a:spAutoFit/>
                </a:bodyPr>
                <a:lstStyle/>
                <a:p>
                  <a:pPr algn="ctr"/>
                  <a:r>
                    <a:rPr lang="zh-CN" altLang="en-US" b="1" dirty="0"/>
                    <a:t>长报文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t>（长度可变）</a:t>
                  </a:r>
                </a:p>
              </p:txBody>
            </p:sp>
          </mc:Choice>
          <mc:Fallback xmlns="">
            <p:sp>
              <p:nvSpPr>
                <p:cNvPr id="5" name="文本框 4">
                  <a:extLst>
                    <a:ext uri="{FF2B5EF4-FFF2-40B4-BE49-F238E27FC236}">
                      <a16:creationId xmlns:a16="http://schemas.microsoft.com/office/drawing/2014/main" id="{8BA22D0E-9853-1BD5-C0E1-898DF92A43D9}"/>
                    </a:ext>
                  </a:extLst>
                </p:cNvPr>
                <p:cNvSpPr txBox="1">
                  <a:spLocks noRot="1" noChangeAspect="1" noMove="1" noResize="1" noEditPoints="1" noAdjustHandles="1" noChangeArrowheads="1" noChangeShapeType="1" noTextEdit="1"/>
                </p:cNvSpPr>
                <p:nvPr/>
              </p:nvSpPr>
              <p:spPr>
                <a:xfrm>
                  <a:off x="433636" y="1413270"/>
                  <a:ext cx="2251963" cy="369332"/>
                </a:xfrm>
                <a:prstGeom prst="rect">
                  <a:avLst/>
                </a:prstGeom>
                <a:blipFill>
                  <a:blip r:embed="rId6"/>
                  <a:stretch>
                    <a:fillRect l="-7297" t="-10000" r="-7027" b="-26667"/>
                  </a:stretch>
                </a:blipFill>
              </p:spPr>
              <p:txBody>
                <a:bodyPr/>
                <a:lstStyle/>
                <a:p>
                  <a:r>
                    <a:rPr lang="zh-CN" altLang="en-US">
                      <a:noFill/>
                    </a:rPr>
                    <a:t> </a:t>
                  </a:r>
                </a:p>
              </p:txBody>
            </p:sp>
          </mc:Fallback>
        </mc:AlternateContent>
      </p:grpSp>
      <p:grpSp>
        <p:nvGrpSpPr>
          <p:cNvPr id="77" name="组合 76">
            <a:extLst>
              <a:ext uri="{FF2B5EF4-FFF2-40B4-BE49-F238E27FC236}">
                <a16:creationId xmlns:a16="http://schemas.microsoft.com/office/drawing/2014/main" id="{29AA849E-B1D4-AC82-5ADF-9142DE26FA5F}"/>
              </a:ext>
            </a:extLst>
          </p:cNvPr>
          <p:cNvGrpSpPr/>
          <p:nvPr/>
        </p:nvGrpSpPr>
        <p:grpSpPr>
          <a:xfrm>
            <a:off x="485271" y="2611096"/>
            <a:ext cx="1151466" cy="972818"/>
            <a:chOff x="485271" y="2611096"/>
            <a:chExt cx="1151466" cy="972818"/>
          </a:xfrm>
        </p:grpSpPr>
        <p:sp>
          <p:nvSpPr>
            <p:cNvPr id="6" name="矩形 5">
              <a:extLst>
                <a:ext uri="{FF2B5EF4-FFF2-40B4-BE49-F238E27FC236}">
                  <a16:creationId xmlns:a16="http://schemas.microsoft.com/office/drawing/2014/main" id="{9E46C761-78D4-1E20-E45A-93390E2FB397}"/>
                </a:ext>
              </a:extLst>
            </p:cNvPr>
            <p:cNvSpPr/>
            <p:nvPr/>
          </p:nvSpPr>
          <p:spPr>
            <a:xfrm>
              <a:off x="485271" y="2879487"/>
              <a:ext cx="1151466" cy="7044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报文摘要</a:t>
              </a:r>
              <a:endParaRPr lang="en-US" altLang="zh-CN" b="1" dirty="0">
                <a:solidFill>
                  <a:schemeClr val="tx1"/>
                </a:solidFill>
              </a:endParaRPr>
            </a:p>
            <a:p>
              <a:pPr algn="ctr"/>
              <a:r>
                <a:rPr lang="zh-CN" altLang="en-US" b="1" dirty="0">
                  <a:solidFill>
                    <a:schemeClr val="tx1"/>
                  </a:solidFill>
                </a:rPr>
                <a:t>算法</a:t>
              </a:r>
              <a:r>
                <a:rPr lang="en-US" altLang="zh-CN" b="1" dirty="0">
                  <a:solidFill>
                    <a:schemeClr val="tx1"/>
                  </a:solidFill>
                </a:rPr>
                <a:t>MD</a:t>
              </a:r>
              <a:endParaRPr lang="zh-CN" altLang="en-US" b="1" dirty="0">
                <a:solidFill>
                  <a:schemeClr val="tx1"/>
                </a:solidFill>
              </a:endParaRPr>
            </a:p>
          </p:txBody>
        </p:sp>
        <p:cxnSp>
          <p:nvCxnSpPr>
            <p:cNvPr id="9" name="直接箭头连接符 8">
              <a:extLst>
                <a:ext uri="{FF2B5EF4-FFF2-40B4-BE49-F238E27FC236}">
                  <a16:creationId xmlns:a16="http://schemas.microsoft.com/office/drawing/2014/main" id="{B48F2868-4C5E-83CC-0A2F-2CE4FBE7A5F3}"/>
                </a:ext>
              </a:extLst>
            </p:cNvPr>
            <p:cNvCxnSpPr>
              <a:cxnSpLocks/>
              <a:stCxn id="15" idx="2"/>
              <a:endCxn id="6" idx="0"/>
            </p:cNvCxnSpPr>
            <p:nvPr/>
          </p:nvCxnSpPr>
          <p:spPr>
            <a:xfrm flipH="1">
              <a:off x="1061004" y="2611096"/>
              <a:ext cx="2" cy="268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a:extLst>
              <a:ext uri="{FF2B5EF4-FFF2-40B4-BE49-F238E27FC236}">
                <a16:creationId xmlns:a16="http://schemas.microsoft.com/office/drawing/2014/main" id="{789743F6-19B8-A782-F1FD-EE8CDB538025}"/>
              </a:ext>
            </a:extLst>
          </p:cNvPr>
          <p:cNvGrpSpPr/>
          <p:nvPr/>
        </p:nvGrpSpPr>
        <p:grpSpPr>
          <a:xfrm>
            <a:off x="304800" y="3583914"/>
            <a:ext cx="1487797" cy="1471478"/>
            <a:chOff x="304800" y="3583914"/>
            <a:chExt cx="1487797" cy="1471478"/>
          </a:xfrm>
        </p:grpSpPr>
        <p:sp>
          <p:nvSpPr>
            <p:cNvPr id="83" name="文本框 82">
              <a:extLst>
                <a:ext uri="{FF2B5EF4-FFF2-40B4-BE49-F238E27FC236}">
                  <a16:creationId xmlns:a16="http://schemas.microsoft.com/office/drawing/2014/main" id="{59154EA2-4939-3552-ABC8-160847AC6CA2}"/>
                </a:ext>
              </a:extLst>
            </p:cNvPr>
            <p:cNvSpPr txBox="1"/>
            <p:nvPr/>
          </p:nvSpPr>
          <p:spPr>
            <a:xfrm>
              <a:off x="304800" y="4686060"/>
              <a:ext cx="1487797" cy="369332"/>
            </a:xfrm>
            <a:prstGeom prst="rect">
              <a:avLst/>
            </a:prstGeom>
            <a:noFill/>
          </p:spPr>
          <p:txBody>
            <a:bodyPr wrap="square" rtlCol="0">
              <a:spAutoFit/>
            </a:bodyPr>
            <a:lstStyle/>
            <a:p>
              <a:pPr algn="ctr"/>
              <a:r>
                <a:rPr lang="zh-CN" altLang="en-US" b="1" dirty="0"/>
                <a:t>（固定长度）</a:t>
              </a:r>
            </a:p>
          </p:txBody>
        </p:sp>
        <p:grpSp>
          <p:nvGrpSpPr>
            <p:cNvPr id="79" name="组合 78">
              <a:extLst>
                <a:ext uri="{FF2B5EF4-FFF2-40B4-BE49-F238E27FC236}">
                  <a16:creationId xmlns:a16="http://schemas.microsoft.com/office/drawing/2014/main" id="{2F53BD3A-56BC-A64E-56B0-3A29AF5C48E0}"/>
                </a:ext>
              </a:extLst>
            </p:cNvPr>
            <p:cNvGrpSpPr/>
            <p:nvPr/>
          </p:nvGrpSpPr>
          <p:grpSpPr>
            <a:xfrm>
              <a:off x="485271" y="3583914"/>
              <a:ext cx="1151466" cy="1033777"/>
              <a:chOff x="485271" y="3583914"/>
              <a:chExt cx="1151466" cy="1033777"/>
            </a:xfrm>
          </p:grpSpPr>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AA62F16-849E-D0B4-26AE-951A8DEE9159}"/>
                      </a:ext>
                    </a:extLst>
                  </p:cNvPr>
                  <p:cNvSpPr/>
                  <p:nvPr/>
                </p:nvSpPr>
                <p:spPr>
                  <a:xfrm>
                    <a:off x="485271" y="3913264"/>
                    <a:ext cx="1151466" cy="704427"/>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报文摘要</a:t>
                    </a:r>
                    <a:endParaRPr lang="en-US" altLang="zh-CN" b="1"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panose="02040503050406030204" pitchFamily="18" charset="0"/>
                            </a:rPr>
                            <m:t>𝑯</m:t>
                          </m:r>
                          <m:r>
                            <a:rPr lang="en-US" altLang="zh-CN"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𝒎</m:t>
                          </m:r>
                          <m:r>
                            <a:rPr lang="en-US" altLang="zh-CN" b="1" i="1" dirty="0" smtClean="0">
                              <a:solidFill>
                                <a:schemeClr val="tx1"/>
                              </a:solidFill>
                              <a:latin typeface="Cambria Math" panose="02040503050406030204" pitchFamily="18" charset="0"/>
                            </a:rPr>
                            <m:t>)</m:t>
                          </m:r>
                        </m:oMath>
                      </m:oMathPara>
                    </a14:m>
                    <a:endParaRPr lang="en-US" altLang="zh-CN" b="1" dirty="0">
                      <a:solidFill>
                        <a:schemeClr val="tx1"/>
                      </a:solidFill>
                    </a:endParaRPr>
                  </a:p>
                </p:txBody>
              </p:sp>
            </mc:Choice>
            <mc:Fallback xmlns="">
              <p:sp>
                <p:nvSpPr>
                  <p:cNvPr id="18" name="矩形 17">
                    <a:extLst>
                      <a:ext uri="{FF2B5EF4-FFF2-40B4-BE49-F238E27FC236}">
                        <a16:creationId xmlns:a16="http://schemas.microsoft.com/office/drawing/2014/main" id="{BAA62F16-849E-D0B4-26AE-951A8DEE9159}"/>
                      </a:ext>
                    </a:extLst>
                  </p:cNvPr>
                  <p:cNvSpPr>
                    <a:spLocks noRot="1" noChangeAspect="1" noMove="1" noResize="1" noEditPoints="1" noAdjustHandles="1" noChangeArrowheads="1" noChangeShapeType="1" noTextEdit="1"/>
                  </p:cNvSpPr>
                  <p:nvPr/>
                </p:nvSpPr>
                <p:spPr>
                  <a:xfrm>
                    <a:off x="485271" y="3913264"/>
                    <a:ext cx="1151466" cy="704427"/>
                  </a:xfrm>
                  <a:prstGeom prst="rect">
                    <a:avLst/>
                  </a:prstGeom>
                  <a:blipFill>
                    <a:blip r:embed="rId7"/>
                    <a:stretch>
                      <a:fillRect l="-2632" r="-2105" b="-4274"/>
                    </a:stretch>
                  </a:blipFill>
                  <a:ln>
                    <a:solidFill>
                      <a:schemeClr val="tx1"/>
                    </a:solidFill>
                  </a:ln>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7B77B613-E641-3C29-E438-93D54F79C23A}"/>
                  </a:ext>
                </a:extLst>
              </p:cNvPr>
              <p:cNvCxnSpPr>
                <a:cxnSpLocks/>
                <a:stCxn id="6" idx="2"/>
                <a:endCxn id="18" idx="0"/>
              </p:cNvCxnSpPr>
              <p:nvPr/>
            </p:nvCxnSpPr>
            <p:spPr>
              <a:xfrm>
                <a:off x="1061004" y="3583914"/>
                <a:ext cx="0" cy="329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2ACC7BA3-9EB2-8822-46F0-70BE9308B7B6}"/>
              </a:ext>
            </a:extLst>
          </p:cNvPr>
          <p:cNvGrpSpPr/>
          <p:nvPr/>
        </p:nvGrpSpPr>
        <p:grpSpPr>
          <a:xfrm>
            <a:off x="1636737" y="3913263"/>
            <a:ext cx="1603883" cy="704427"/>
            <a:chOff x="1636737" y="3913263"/>
            <a:chExt cx="1603883" cy="704427"/>
          </a:xfrm>
        </p:grpSpPr>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43717A9F-9BDA-AEE3-96E2-086D4A000E31}"/>
                    </a:ext>
                  </a:extLst>
                </p:cNvPr>
                <p:cNvSpPr/>
                <p:nvPr/>
              </p:nvSpPr>
              <p:spPr>
                <a:xfrm>
                  <a:off x="1934329" y="3913263"/>
                  <a:ext cx="1306291" cy="7044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使用密钥</a:t>
                  </a:r>
                  <a14:m>
                    <m:oMath xmlns:m="http://schemas.openxmlformats.org/officeDocument/2006/math">
                      <m:r>
                        <a:rPr lang="en-US" altLang="zh-CN" b="1" i="1" dirty="0" smtClean="0">
                          <a:solidFill>
                            <a:schemeClr val="bg1"/>
                          </a:solidFill>
                          <a:latin typeface="Cambria Math" panose="02040503050406030204" pitchFamily="18" charset="0"/>
                        </a:rPr>
                        <m:t>𝑲</m:t>
                      </m:r>
                    </m:oMath>
                  </a14:m>
                  <a:endParaRPr lang="en-US" altLang="zh-CN" b="1" dirty="0">
                    <a:solidFill>
                      <a:schemeClr val="bg1"/>
                    </a:solidFill>
                  </a:endParaRPr>
                </a:p>
                <a:p>
                  <a:pPr algn="ctr"/>
                  <a:r>
                    <a:rPr lang="zh-CN" altLang="en-US" b="1" dirty="0">
                      <a:solidFill>
                        <a:schemeClr val="bg1"/>
                      </a:solidFill>
                    </a:rPr>
                    <a:t>加密</a:t>
                  </a:r>
                  <a:endParaRPr lang="en-US" altLang="zh-CN" b="1" dirty="0">
                    <a:solidFill>
                      <a:schemeClr val="bg1"/>
                    </a:solidFill>
                  </a:endParaRPr>
                </a:p>
              </p:txBody>
            </p:sp>
          </mc:Choice>
          <mc:Fallback xmlns="">
            <p:sp>
              <p:nvSpPr>
                <p:cNvPr id="19" name="矩形 18">
                  <a:extLst>
                    <a:ext uri="{FF2B5EF4-FFF2-40B4-BE49-F238E27FC236}">
                      <a16:creationId xmlns:a16="http://schemas.microsoft.com/office/drawing/2014/main" id="{43717A9F-9BDA-AEE3-96E2-086D4A000E31}"/>
                    </a:ext>
                  </a:extLst>
                </p:cNvPr>
                <p:cNvSpPr>
                  <a:spLocks noRot="1" noChangeAspect="1" noMove="1" noResize="1" noEditPoints="1" noAdjustHandles="1" noChangeArrowheads="1" noChangeShapeType="1" noTextEdit="1"/>
                </p:cNvSpPr>
                <p:nvPr/>
              </p:nvSpPr>
              <p:spPr>
                <a:xfrm>
                  <a:off x="1934329" y="3913263"/>
                  <a:ext cx="1306291" cy="704427"/>
                </a:xfrm>
                <a:prstGeom prst="rect">
                  <a:avLst/>
                </a:prstGeom>
                <a:blipFill>
                  <a:blip r:embed="rId8"/>
                  <a:stretch>
                    <a:fillRect l="-2765" b="-8547"/>
                  </a:stretch>
                </a:blipFill>
                <a:ln/>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152753CB-018E-6FD5-F490-5C529AB24552}"/>
                </a:ext>
              </a:extLst>
            </p:cNvPr>
            <p:cNvCxnSpPr>
              <a:cxnSpLocks/>
              <a:stCxn id="18" idx="3"/>
              <a:endCxn id="19" idx="1"/>
            </p:cNvCxnSpPr>
            <p:nvPr/>
          </p:nvCxnSpPr>
          <p:spPr>
            <a:xfrm flipV="1">
              <a:off x="1636737" y="4265477"/>
              <a:ext cx="29759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11AF2BC3-482A-D024-88C6-31D3B0E71692}"/>
              </a:ext>
            </a:extLst>
          </p:cNvPr>
          <p:cNvGrpSpPr/>
          <p:nvPr/>
        </p:nvGrpSpPr>
        <p:grpSpPr>
          <a:xfrm>
            <a:off x="1498705" y="2173397"/>
            <a:ext cx="4255113" cy="2529778"/>
            <a:chOff x="1498705" y="2173397"/>
            <a:chExt cx="4255113" cy="2529778"/>
          </a:xfrm>
        </p:grpSpPr>
        <p:pic>
          <p:nvPicPr>
            <p:cNvPr id="21" name="图形 20" descr="文档 轮廓">
              <a:extLst>
                <a:ext uri="{FF2B5EF4-FFF2-40B4-BE49-F238E27FC236}">
                  <a16:creationId xmlns:a16="http://schemas.microsoft.com/office/drawing/2014/main" id="{C013E2AC-A74C-AD9A-5A5B-39F172EFE4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8419" y="3827776"/>
              <a:ext cx="875399" cy="875399"/>
            </a:xfrm>
            <a:prstGeom prst="rect">
              <a:avLst/>
            </a:prstGeom>
          </p:spPr>
        </p:pic>
        <p:cxnSp>
          <p:nvCxnSpPr>
            <p:cNvPr id="37" name="连接符: 肘形 36">
              <a:extLst>
                <a:ext uri="{FF2B5EF4-FFF2-40B4-BE49-F238E27FC236}">
                  <a16:creationId xmlns:a16="http://schemas.microsoft.com/office/drawing/2014/main" id="{348E5B5E-4133-EA1C-C2E9-5030A7CBCEE1}"/>
                </a:ext>
              </a:extLst>
            </p:cNvPr>
            <p:cNvCxnSpPr>
              <a:stCxn id="15" idx="3"/>
              <a:endCxn id="21" idx="0"/>
            </p:cNvCxnSpPr>
            <p:nvPr/>
          </p:nvCxnSpPr>
          <p:spPr>
            <a:xfrm>
              <a:off x="1498705" y="2173397"/>
              <a:ext cx="3817414" cy="165437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2A58ED43-5763-0E53-5E95-406108598423}"/>
              </a:ext>
            </a:extLst>
          </p:cNvPr>
          <p:cNvGrpSpPr/>
          <p:nvPr/>
        </p:nvGrpSpPr>
        <p:grpSpPr>
          <a:xfrm>
            <a:off x="3240620" y="3536831"/>
            <a:ext cx="1502767" cy="1080859"/>
            <a:chOff x="3240620" y="3536831"/>
            <a:chExt cx="1502767" cy="1080859"/>
          </a:xfrm>
        </p:grpSpPr>
        <p:cxnSp>
          <p:nvCxnSpPr>
            <p:cNvPr id="41" name="直接箭头连接符 40">
              <a:extLst>
                <a:ext uri="{FF2B5EF4-FFF2-40B4-BE49-F238E27FC236}">
                  <a16:creationId xmlns:a16="http://schemas.microsoft.com/office/drawing/2014/main" id="{FED48542-BFC2-0C33-0CCB-D037F47FAF08}"/>
                </a:ext>
              </a:extLst>
            </p:cNvPr>
            <p:cNvCxnSpPr>
              <a:cxnSpLocks/>
              <a:stCxn id="19" idx="3"/>
              <a:endCxn id="20" idx="1"/>
            </p:cNvCxnSpPr>
            <p:nvPr/>
          </p:nvCxnSpPr>
          <p:spPr>
            <a:xfrm>
              <a:off x="3240620" y="4265477"/>
              <a:ext cx="2975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97278646-97BF-DA94-DB46-D3D9EBC010E3}"/>
                </a:ext>
              </a:extLst>
            </p:cNvPr>
            <p:cNvGrpSpPr/>
            <p:nvPr/>
          </p:nvGrpSpPr>
          <p:grpSpPr>
            <a:xfrm>
              <a:off x="3538213" y="3536831"/>
              <a:ext cx="1205174" cy="1080859"/>
              <a:chOff x="3538213" y="3702803"/>
              <a:chExt cx="1205174" cy="1080859"/>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664C3A0D-6075-2F13-F06F-00E18650C7B0}"/>
                      </a:ext>
                    </a:extLst>
                  </p:cNvPr>
                  <p:cNvSpPr/>
                  <p:nvPr/>
                </p:nvSpPr>
                <p:spPr>
                  <a:xfrm>
                    <a:off x="3538213" y="4079235"/>
                    <a:ext cx="1205174" cy="704427"/>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𝑬</m:t>
                              </m:r>
                            </m:e>
                            <m:sub>
                              <m:r>
                                <a:rPr lang="en-US" altLang="zh-CN" b="1" i="1" smtClean="0">
                                  <a:solidFill>
                                    <a:schemeClr val="tx1"/>
                                  </a:solidFill>
                                  <a:latin typeface="Cambria Math" panose="02040503050406030204" pitchFamily="18" charset="0"/>
                                </a:rPr>
                                <m:t>𝑲</m:t>
                              </m:r>
                            </m:sub>
                          </m:sSub>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𝑯</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𝒎</m:t>
                          </m:r>
                          <m:r>
                            <a:rPr lang="en-US" altLang="zh-CN" b="1" i="1" smtClean="0">
                              <a:solidFill>
                                <a:schemeClr val="tx1"/>
                              </a:solidFill>
                              <a:latin typeface="Cambria Math" panose="02040503050406030204" pitchFamily="18" charset="0"/>
                            </a:rPr>
                            <m:t>))</m:t>
                          </m:r>
                        </m:oMath>
                      </m:oMathPara>
                    </a14:m>
                    <a:endParaRPr lang="en-US" altLang="zh-CN" b="1" dirty="0">
                      <a:solidFill>
                        <a:schemeClr val="tx1"/>
                      </a:solidFill>
                    </a:endParaRPr>
                  </a:p>
                </p:txBody>
              </p:sp>
            </mc:Choice>
            <mc:Fallback xmlns="">
              <p:sp>
                <p:nvSpPr>
                  <p:cNvPr id="20" name="矩形 19">
                    <a:extLst>
                      <a:ext uri="{FF2B5EF4-FFF2-40B4-BE49-F238E27FC236}">
                        <a16:creationId xmlns:a16="http://schemas.microsoft.com/office/drawing/2014/main" id="{664C3A0D-6075-2F13-F06F-00E18650C7B0}"/>
                      </a:ext>
                    </a:extLst>
                  </p:cNvPr>
                  <p:cNvSpPr>
                    <a:spLocks noRot="1" noChangeAspect="1" noMove="1" noResize="1" noEditPoints="1" noAdjustHandles="1" noChangeArrowheads="1" noChangeShapeType="1" noTextEdit="1"/>
                  </p:cNvSpPr>
                  <p:nvPr/>
                </p:nvSpPr>
                <p:spPr>
                  <a:xfrm>
                    <a:off x="3538213" y="4079235"/>
                    <a:ext cx="1205174" cy="704427"/>
                  </a:xfrm>
                  <a:prstGeom prst="rect">
                    <a:avLst/>
                  </a:prstGeom>
                  <a:blipFill>
                    <a:blip r:embed="rId9"/>
                    <a:stretch>
                      <a:fillRect l="-2500" r="-1000"/>
                    </a:stretch>
                  </a:blipFill>
                  <a:ln>
                    <a:solidFill>
                      <a:schemeClr val="tx1"/>
                    </a:solidFill>
                  </a:ln>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63BDDCDB-F1BB-DD77-7777-2BE26FA9BA02}"/>
                  </a:ext>
                </a:extLst>
              </p:cNvPr>
              <p:cNvSpPr txBox="1"/>
              <p:nvPr/>
            </p:nvSpPr>
            <p:spPr>
              <a:xfrm>
                <a:off x="3640240" y="3702803"/>
                <a:ext cx="1001120" cy="369332"/>
              </a:xfrm>
              <a:prstGeom prst="rect">
                <a:avLst/>
              </a:prstGeom>
              <a:noFill/>
            </p:spPr>
            <p:txBody>
              <a:bodyPr wrap="square" rtlCol="0">
                <a:spAutoFit/>
              </a:bodyPr>
              <a:lstStyle/>
              <a:p>
                <a:pPr algn="ctr"/>
                <a:r>
                  <a:rPr lang="zh-CN" altLang="en-US" b="1" dirty="0"/>
                  <a:t>密文</a:t>
                </a:r>
              </a:p>
            </p:txBody>
          </p:sp>
        </p:grpSp>
      </p:grpSp>
      <p:grpSp>
        <p:nvGrpSpPr>
          <p:cNvPr id="94" name="组合 93">
            <a:extLst>
              <a:ext uri="{FF2B5EF4-FFF2-40B4-BE49-F238E27FC236}">
                <a16:creationId xmlns:a16="http://schemas.microsoft.com/office/drawing/2014/main" id="{AD03BC9B-9DBC-4E14-8F20-9DDA2D6B1FAF}"/>
              </a:ext>
            </a:extLst>
          </p:cNvPr>
          <p:cNvGrpSpPr/>
          <p:nvPr/>
        </p:nvGrpSpPr>
        <p:grpSpPr>
          <a:xfrm>
            <a:off x="8401371" y="2879486"/>
            <a:ext cx="2432032" cy="948291"/>
            <a:chOff x="8401371" y="2879486"/>
            <a:chExt cx="2432032" cy="948291"/>
          </a:xfrm>
        </p:grpSpPr>
        <p:sp>
          <p:nvSpPr>
            <p:cNvPr id="27" name="矩形 26">
              <a:extLst>
                <a:ext uri="{FF2B5EF4-FFF2-40B4-BE49-F238E27FC236}">
                  <a16:creationId xmlns:a16="http://schemas.microsoft.com/office/drawing/2014/main" id="{0B46DC93-DC86-A620-944C-91399B14C5DC}"/>
                </a:ext>
              </a:extLst>
            </p:cNvPr>
            <p:cNvSpPr/>
            <p:nvPr/>
          </p:nvSpPr>
          <p:spPr>
            <a:xfrm>
              <a:off x="9681937" y="2879486"/>
              <a:ext cx="1151466" cy="7044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报文摘要</a:t>
              </a:r>
              <a:endParaRPr lang="en-US" altLang="zh-CN" b="1" dirty="0">
                <a:solidFill>
                  <a:schemeClr val="tx1"/>
                </a:solidFill>
              </a:endParaRPr>
            </a:p>
            <a:p>
              <a:pPr algn="ctr"/>
              <a:r>
                <a:rPr lang="zh-CN" altLang="en-US" b="1" dirty="0">
                  <a:solidFill>
                    <a:schemeClr val="tx1"/>
                  </a:solidFill>
                </a:rPr>
                <a:t>算法</a:t>
              </a:r>
              <a:r>
                <a:rPr lang="en-US" altLang="zh-CN" b="1" dirty="0">
                  <a:solidFill>
                    <a:schemeClr val="tx1"/>
                  </a:solidFill>
                </a:rPr>
                <a:t>MD</a:t>
              </a:r>
              <a:endParaRPr lang="zh-CN" altLang="en-US" b="1" dirty="0">
                <a:solidFill>
                  <a:schemeClr val="tx1"/>
                </a:solidFill>
              </a:endParaRPr>
            </a:p>
          </p:txBody>
        </p:sp>
        <p:cxnSp>
          <p:nvCxnSpPr>
            <p:cNvPr id="55" name="连接符: 肘形 54">
              <a:extLst>
                <a:ext uri="{FF2B5EF4-FFF2-40B4-BE49-F238E27FC236}">
                  <a16:creationId xmlns:a16="http://schemas.microsoft.com/office/drawing/2014/main" id="{067C78C6-0914-B8AB-F32C-9905EB5BF67E}"/>
                </a:ext>
              </a:extLst>
            </p:cNvPr>
            <p:cNvCxnSpPr>
              <a:cxnSpLocks/>
              <a:stCxn id="25" idx="0"/>
              <a:endCxn id="27" idx="1"/>
            </p:cNvCxnSpPr>
            <p:nvPr/>
          </p:nvCxnSpPr>
          <p:spPr>
            <a:xfrm rot="5400000" flipH="1" flipV="1">
              <a:off x="8743616" y="2889456"/>
              <a:ext cx="596076" cy="128056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CBBD6276-1128-3309-1238-BA70917EDDAC}"/>
              </a:ext>
            </a:extLst>
          </p:cNvPr>
          <p:cNvGrpSpPr/>
          <p:nvPr/>
        </p:nvGrpSpPr>
        <p:grpSpPr>
          <a:xfrm>
            <a:off x="9681937" y="3583913"/>
            <a:ext cx="1151466" cy="1033778"/>
            <a:chOff x="9681937" y="3583913"/>
            <a:chExt cx="1151466" cy="1033778"/>
          </a:xfrm>
        </p:grpSpPr>
        <p:sp>
          <p:nvSpPr>
            <p:cNvPr id="28" name="矩形 27">
              <a:extLst>
                <a:ext uri="{FF2B5EF4-FFF2-40B4-BE49-F238E27FC236}">
                  <a16:creationId xmlns:a16="http://schemas.microsoft.com/office/drawing/2014/main" id="{2C5EE6F1-96CD-66A4-3CCE-F65A98B83A17}"/>
                </a:ext>
              </a:extLst>
            </p:cNvPr>
            <p:cNvSpPr/>
            <p:nvPr/>
          </p:nvSpPr>
          <p:spPr>
            <a:xfrm>
              <a:off x="9681937" y="3913264"/>
              <a:ext cx="1151466" cy="704427"/>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报文摘要</a:t>
              </a:r>
              <a:endParaRPr lang="en-US" altLang="zh-CN" b="1" dirty="0">
                <a:solidFill>
                  <a:schemeClr val="tx1"/>
                </a:solidFill>
              </a:endParaRPr>
            </a:p>
          </p:txBody>
        </p:sp>
        <p:cxnSp>
          <p:nvCxnSpPr>
            <p:cNvPr id="59" name="直接箭头连接符 58">
              <a:extLst>
                <a:ext uri="{FF2B5EF4-FFF2-40B4-BE49-F238E27FC236}">
                  <a16:creationId xmlns:a16="http://schemas.microsoft.com/office/drawing/2014/main" id="{EB6CEC9E-9892-F801-7B6A-677A389E7755}"/>
                </a:ext>
              </a:extLst>
            </p:cNvPr>
            <p:cNvCxnSpPr>
              <a:cxnSpLocks/>
              <a:stCxn id="27" idx="2"/>
              <a:endCxn id="28" idx="0"/>
            </p:cNvCxnSpPr>
            <p:nvPr/>
          </p:nvCxnSpPr>
          <p:spPr>
            <a:xfrm>
              <a:off x="10257670" y="3583913"/>
              <a:ext cx="0" cy="3293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40FEFC0D-787B-2A8A-A708-761AD50B229B}"/>
              </a:ext>
            </a:extLst>
          </p:cNvPr>
          <p:cNvGrpSpPr/>
          <p:nvPr/>
        </p:nvGrpSpPr>
        <p:grpSpPr>
          <a:xfrm>
            <a:off x="7879198" y="4980059"/>
            <a:ext cx="1387699" cy="704427"/>
            <a:chOff x="7879198" y="4980059"/>
            <a:chExt cx="1387699" cy="704427"/>
          </a:xfrm>
        </p:grpSpPr>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2612874-AF59-3EE8-F2DF-26E53DFF72B7}"/>
                    </a:ext>
                  </a:extLst>
                </p:cNvPr>
                <p:cNvSpPr/>
                <p:nvPr/>
              </p:nvSpPr>
              <p:spPr>
                <a:xfrm>
                  <a:off x="8115431" y="4980059"/>
                  <a:ext cx="1151466" cy="704427"/>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报文摘要</a:t>
                  </a:r>
                  <a:endParaRPr lang="en-US" altLang="zh-CN" b="1"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panose="02040503050406030204" pitchFamily="18" charset="0"/>
                          </a:rPr>
                          <m:t>𝑯</m:t>
                        </m:r>
                        <m:r>
                          <a:rPr lang="en-US" altLang="zh-CN"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𝒎</m:t>
                        </m:r>
                        <m:r>
                          <a:rPr lang="en-US" altLang="zh-CN" b="1" i="1" dirty="0" smtClean="0">
                            <a:solidFill>
                              <a:schemeClr val="tx1"/>
                            </a:solidFill>
                            <a:latin typeface="Cambria Math" panose="02040503050406030204" pitchFamily="18" charset="0"/>
                          </a:rPr>
                          <m:t>)</m:t>
                        </m:r>
                      </m:oMath>
                    </m:oMathPara>
                  </a14:m>
                  <a:endParaRPr lang="en-US" altLang="zh-CN" b="1" dirty="0">
                    <a:solidFill>
                      <a:schemeClr val="tx1"/>
                    </a:solidFill>
                  </a:endParaRPr>
                </a:p>
              </p:txBody>
            </p:sp>
          </mc:Choice>
          <mc:Fallback xmlns="">
            <p:sp>
              <p:nvSpPr>
                <p:cNvPr id="30" name="矩形 29">
                  <a:extLst>
                    <a:ext uri="{FF2B5EF4-FFF2-40B4-BE49-F238E27FC236}">
                      <a16:creationId xmlns:a16="http://schemas.microsoft.com/office/drawing/2014/main" id="{62612874-AF59-3EE8-F2DF-26E53DFF72B7}"/>
                    </a:ext>
                  </a:extLst>
                </p:cNvPr>
                <p:cNvSpPr>
                  <a:spLocks noRot="1" noChangeAspect="1" noMove="1" noResize="1" noEditPoints="1" noAdjustHandles="1" noChangeArrowheads="1" noChangeShapeType="1" noTextEdit="1"/>
                </p:cNvSpPr>
                <p:nvPr/>
              </p:nvSpPr>
              <p:spPr>
                <a:xfrm>
                  <a:off x="8115431" y="4980059"/>
                  <a:ext cx="1151466" cy="704427"/>
                </a:xfrm>
                <a:prstGeom prst="rect">
                  <a:avLst/>
                </a:prstGeom>
                <a:blipFill>
                  <a:blip r:embed="rId10"/>
                  <a:stretch>
                    <a:fillRect l="-2094" r="-2094" b="-4274"/>
                  </a:stretch>
                </a:blipFill>
                <a:ln>
                  <a:solidFill>
                    <a:schemeClr val="tx1"/>
                  </a:solidFill>
                </a:ln>
              </p:spPr>
              <p:txBody>
                <a:bodyPr/>
                <a:lstStyle/>
                <a:p>
                  <a:r>
                    <a:rPr lang="zh-CN" altLang="en-US">
                      <a:noFill/>
                    </a:rPr>
                    <a:t> </a:t>
                  </a:r>
                </a:p>
              </p:txBody>
            </p:sp>
          </mc:Fallback>
        </mc:AlternateContent>
        <p:cxnSp>
          <p:nvCxnSpPr>
            <p:cNvPr id="62" name="直接箭头连接符 61">
              <a:extLst>
                <a:ext uri="{FF2B5EF4-FFF2-40B4-BE49-F238E27FC236}">
                  <a16:creationId xmlns:a16="http://schemas.microsoft.com/office/drawing/2014/main" id="{DCC15D58-7CEC-B00C-7A91-BC30B4A87A9C}"/>
                </a:ext>
              </a:extLst>
            </p:cNvPr>
            <p:cNvCxnSpPr>
              <a:cxnSpLocks/>
              <a:stCxn id="29" idx="3"/>
              <a:endCxn id="30" idx="1"/>
            </p:cNvCxnSpPr>
            <p:nvPr/>
          </p:nvCxnSpPr>
          <p:spPr>
            <a:xfrm flipV="1">
              <a:off x="7879198" y="5332273"/>
              <a:ext cx="2362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A1AB4EFC-559E-A1B0-DD6E-74E899BF8916}"/>
              </a:ext>
            </a:extLst>
          </p:cNvPr>
          <p:cNvGrpSpPr/>
          <p:nvPr/>
        </p:nvGrpSpPr>
        <p:grpSpPr>
          <a:xfrm>
            <a:off x="9266897" y="4617691"/>
            <a:ext cx="1690767" cy="1152280"/>
            <a:chOff x="9266897" y="4617691"/>
            <a:chExt cx="1690767" cy="1152280"/>
          </a:xfrm>
        </p:grpSpPr>
        <p:sp>
          <p:nvSpPr>
            <p:cNvPr id="7" name="流程图: 决策 6">
              <a:extLst>
                <a:ext uri="{FF2B5EF4-FFF2-40B4-BE49-F238E27FC236}">
                  <a16:creationId xmlns:a16="http://schemas.microsoft.com/office/drawing/2014/main" id="{22C62744-323D-5F3C-3F53-BD402E113ADF}"/>
                </a:ext>
              </a:extLst>
            </p:cNvPr>
            <p:cNvSpPr/>
            <p:nvPr/>
          </p:nvSpPr>
          <p:spPr>
            <a:xfrm>
              <a:off x="9556565" y="4894572"/>
              <a:ext cx="1401099" cy="87539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相同？</a:t>
              </a:r>
            </a:p>
          </p:txBody>
        </p:sp>
        <p:cxnSp>
          <p:nvCxnSpPr>
            <p:cNvPr id="65" name="直接箭头连接符 64">
              <a:extLst>
                <a:ext uri="{FF2B5EF4-FFF2-40B4-BE49-F238E27FC236}">
                  <a16:creationId xmlns:a16="http://schemas.microsoft.com/office/drawing/2014/main" id="{ECEAC020-A5CC-37AF-E75D-469B55240484}"/>
                </a:ext>
              </a:extLst>
            </p:cNvPr>
            <p:cNvCxnSpPr>
              <a:cxnSpLocks/>
              <a:stCxn id="30" idx="3"/>
              <a:endCxn id="7" idx="1"/>
            </p:cNvCxnSpPr>
            <p:nvPr/>
          </p:nvCxnSpPr>
          <p:spPr>
            <a:xfrm flipV="1">
              <a:off x="9266897" y="5332272"/>
              <a:ext cx="28966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33564912-8A72-1B3A-7C21-8F3AEA75CAFE}"/>
                </a:ext>
              </a:extLst>
            </p:cNvPr>
            <p:cNvCxnSpPr>
              <a:cxnSpLocks/>
              <a:stCxn id="28" idx="2"/>
              <a:endCxn id="7" idx="0"/>
            </p:cNvCxnSpPr>
            <p:nvPr/>
          </p:nvCxnSpPr>
          <p:spPr>
            <a:xfrm flipH="1">
              <a:off x="10257115" y="4617691"/>
              <a:ext cx="555" cy="276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组合 97">
            <a:extLst>
              <a:ext uri="{FF2B5EF4-FFF2-40B4-BE49-F238E27FC236}">
                <a16:creationId xmlns:a16="http://schemas.microsoft.com/office/drawing/2014/main" id="{38F1ECDF-8DCB-D0E3-1D62-9CCEAF17C8FB}"/>
              </a:ext>
            </a:extLst>
          </p:cNvPr>
          <p:cNvGrpSpPr/>
          <p:nvPr/>
        </p:nvGrpSpPr>
        <p:grpSpPr>
          <a:xfrm>
            <a:off x="10847838" y="4931620"/>
            <a:ext cx="1141730" cy="580226"/>
            <a:chOff x="10847838" y="4931620"/>
            <a:chExt cx="1141730" cy="580226"/>
          </a:xfrm>
        </p:grpSpPr>
        <p:cxnSp>
          <p:nvCxnSpPr>
            <p:cNvPr id="71" name="直接箭头连接符 70">
              <a:extLst>
                <a:ext uri="{FF2B5EF4-FFF2-40B4-BE49-F238E27FC236}">
                  <a16:creationId xmlns:a16="http://schemas.microsoft.com/office/drawing/2014/main" id="{6304C25B-0957-06F3-DE1C-4E4A1DA6DEB7}"/>
                </a:ext>
              </a:extLst>
            </p:cNvPr>
            <p:cNvCxnSpPr>
              <a:cxnSpLocks/>
            </p:cNvCxnSpPr>
            <p:nvPr/>
          </p:nvCxnSpPr>
          <p:spPr>
            <a:xfrm flipV="1">
              <a:off x="10950891" y="5327180"/>
              <a:ext cx="28966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78E2481-DEEE-62EF-3DBF-30A45D8491D3}"/>
                </a:ext>
              </a:extLst>
            </p:cNvPr>
            <p:cNvSpPr txBox="1"/>
            <p:nvPr/>
          </p:nvSpPr>
          <p:spPr>
            <a:xfrm>
              <a:off x="11205248" y="5142514"/>
              <a:ext cx="784320" cy="369332"/>
            </a:xfrm>
            <a:prstGeom prst="rect">
              <a:avLst/>
            </a:prstGeom>
            <a:noFill/>
          </p:spPr>
          <p:txBody>
            <a:bodyPr wrap="square" rtlCol="0">
              <a:spAutoFit/>
            </a:bodyPr>
            <a:lstStyle/>
            <a:p>
              <a:pPr algn="ctr"/>
              <a:r>
                <a:rPr lang="zh-CN" altLang="en-US" b="1" dirty="0"/>
                <a:t>接收</a:t>
              </a:r>
            </a:p>
          </p:txBody>
        </p:sp>
        <p:sp>
          <p:nvSpPr>
            <p:cNvPr id="60" name="文本框 59">
              <a:extLst>
                <a:ext uri="{FF2B5EF4-FFF2-40B4-BE49-F238E27FC236}">
                  <a16:creationId xmlns:a16="http://schemas.microsoft.com/office/drawing/2014/main" id="{9274D3F7-7AEB-6A82-385B-495653489FBA}"/>
                </a:ext>
              </a:extLst>
            </p:cNvPr>
            <p:cNvSpPr txBox="1"/>
            <p:nvPr/>
          </p:nvSpPr>
          <p:spPr>
            <a:xfrm>
              <a:off x="10847838" y="4931620"/>
              <a:ext cx="480907" cy="369332"/>
            </a:xfrm>
            <a:prstGeom prst="rect">
              <a:avLst/>
            </a:prstGeom>
            <a:noFill/>
          </p:spPr>
          <p:txBody>
            <a:bodyPr wrap="square" rtlCol="0">
              <a:spAutoFit/>
            </a:bodyPr>
            <a:lstStyle/>
            <a:p>
              <a:pPr algn="ctr"/>
              <a:r>
                <a:rPr lang="zh-CN" altLang="en-US" b="1" dirty="0"/>
                <a:t>是</a:t>
              </a:r>
            </a:p>
          </p:txBody>
        </p:sp>
      </p:grpSp>
      <p:grpSp>
        <p:nvGrpSpPr>
          <p:cNvPr id="99" name="组合 98">
            <a:extLst>
              <a:ext uri="{FF2B5EF4-FFF2-40B4-BE49-F238E27FC236}">
                <a16:creationId xmlns:a16="http://schemas.microsoft.com/office/drawing/2014/main" id="{0183501C-50AA-08F4-A3BD-40128812A9EA}"/>
              </a:ext>
            </a:extLst>
          </p:cNvPr>
          <p:cNvGrpSpPr/>
          <p:nvPr/>
        </p:nvGrpSpPr>
        <p:grpSpPr>
          <a:xfrm>
            <a:off x="9771207" y="5697458"/>
            <a:ext cx="964803" cy="738664"/>
            <a:chOff x="9771207" y="5697458"/>
            <a:chExt cx="964803" cy="738664"/>
          </a:xfrm>
        </p:grpSpPr>
        <p:cxnSp>
          <p:nvCxnSpPr>
            <p:cNvPr id="72" name="直接箭头连接符 71">
              <a:extLst>
                <a:ext uri="{FF2B5EF4-FFF2-40B4-BE49-F238E27FC236}">
                  <a16:creationId xmlns:a16="http://schemas.microsoft.com/office/drawing/2014/main" id="{626979D3-9938-29D9-4149-A52D8BCBB9DB}"/>
                </a:ext>
              </a:extLst>
            </p:cNvPr>
            <p:cNvCxnSpPr>
              <a:cxnSpLocks/>
            </p:cNvCxnSpPr>
            <p:nvPr/>
          </p:nvCxnSpPr>
          <p:spPr>
            <a:xfrm flipH="1">
              <a:off x="10252114" y="5789909"/>
              <a:ext cx="555" cy="276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679C4100-6466-D96D-A0E3-D61B5526ED2D}"/>
                </a:ext>
              </a:extLst>
            </p:cNvPr>
            <p:cNvSpPr txBox="1"/>
            <p:nvPr/>
          </p:nvSpPr>
          <p:spPr>
            <a:xfrm>
              <a:off x="9773673" y="6066790"/>
              <a:ext cx="962337" cy="369332"/>
            </a:xfrm>
            <a:prstGeom prst="rect">
              <a:avLst/>
            </a:prstGeom>
            <a:noFill/>
          </p:spPr>
          <p:txBody>
            <a:bodyPr wrap="square" rtlCol="0">
              <a:spAutoFit/>
            </a:bodyPr>
            <a:lstStyle/>
            <a:p>
              <a:pPr algn="ctr"/>
              <a:r>
                <a:rPr lang="zh-CN" altLang="en-US" b="1" dirty="0"/>
                <a:t>被篡改</a:t>
              </a:r>
            </a:p>
          </p:txBody>
        </p:sp>
        <p:sp>
          <p:nvSpPr>
            <p:cNvPr id="76" name="文本框 75">
              <a:extLst>
                <a:ext uri="{FF2B5EF4-FFF2-40B4-BE49-F238E27FC236}">
                  <a16:creationId xmlns:a16="http://schemas.microsoft.com/office/drawing/2014/main" id="{2A1D7208-914F-82C5-8AF0-3E0E0B08FD42}"/>
                </a:ext>
              </a:extLst>
            </p:cNvPr>
            <p:cNvSpPr txBox="1"/>
            <p:nvPr/>
          </p:nvSpPr>
          <p:spPr>
            <a:xfrm>
              <a:off x="9771207" y="5697458"/>
              <a:ext cx="480907" cy="369332"/>
            </a:xfrm>
            <a:prstGeom prst="rect">
              <a:avLst/>
            </a:prstGeom>
            <a:noFill/>
          </p:spPr>
          <p:txBody>
            <a:bodyPr wrap="square" rtlCol="0">
              <a:spAutoFit/>
            </a:bodyPr>
            <a:lstStyle/>
            <a:p>
              <a:pPr algn="ctr"/>
              <a:r>
                <a:rPr lang="zh-CN" altLang="en-US" b="1" dirty="0"/>
                <a:t>否</a:t>
              </a:r>
            </a:p>
          </p:txBody>
        </p:sp>
      </p:grpSp>
      <p:grpSp>
        <p:nvGrpSpPr>
          <p:cNvPr id="69" name="组合 68">
            <a:extLst>
              <a:ext uri="{FF2B5EF4-FFF2-40B4-BE49-F238E27FC236}">
                <a16:creationId xmlns:a16="http://schemas.microsoft.com/office/drawing/2014/main" id="{D3892B28-5909-6C5C-AA4E-B6C8C1375419}"/>
              </a:ext>
            </a:extLst>
          </p:cNvPr>
          <p:cNvGrpSpPr/>
          <p:nvPr/>
        </p:nvGrpSpPr>
        <p:grpSpPr>
          <a:xfrm>
            <a:off x="304800" y="1310400"/>
            <a:ext cx="5665504" cy="5125722"/>
            <a:chOff x="304800" y="1310400"/>
            <a:chExt cx="5665504" cy="5125722"/>
          </a:xfrm>
        </p:grpSpPr>
        <p:sp>
          <p:nvSpPr>
            <p:cNvPr id="67" name="矩形 66">
              <a:extLst>
                <a:ext uri="{FF2B5EF4-FFF2-40B4-BE49-F238E27FC236}">
                  <a16:creationId xmlns:a16="http://schemas.microsoft.com/office/drawing/2014/main" id="{B15DD16B-A7AF-F5EB-F614-A7A015698A18}"/>
                </a:ext>
              </a:extLst>
            </p:cNvPr>
            <p:cNvSpPr/>
            <p:nvPr/>
          </p:nvSpPr>
          <p:spPr>
            <a:xfrm>
              <a:off x="304800" y="1310400"/>
              <a:ext cx="5665504" cy="512572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E87AA895-F432-2F63-BCEC-60F4B7354E7B}"/>
                </a:ext>
              </a:extLst>
            </p:cNvPr>
            <p:cNvSpPr txBox="1"/>
            <p:nvPr/>
          </p:nvSpPr>
          <p:spPr>
            <a:xfrm>
              <a:off x="4783210" y="1310400"/>
              <a:ext cx="1185029" cy="461665"/>
            </a:xfrm>
            <a:prstGeom prst="rect">
              <a:avLst/>
            </a:prstGeom>
            <a:noFill/>
          </p:spPr>
          <p:txBody>
            <a:bodyPr wrap="square" rtlCol="0">
              <a:spAutoFit/>
            </a:bodyPr>
            <a:lstStyle/>
            <a:p>
              <a:pPr algn="ctr"/>
              <a:r>
                <a:rPr lang="zh-CN" altLang="en-US" sz="2400" b="1" dirty="0"/>
                <a:t>发送方</a:t>
              </a:r>
            </a:p>
          </p:txBody>
        </p:sp>
      </p:grpSp>
      <p:grpSp>
        <p:nvGrpSpPr>
          <p:cNvPr id="70" name="组合 69">
            <a:extLst>
              <a:ext uri="{FF2B5EF4-FFF2-40B4-BE49-F238E27FC236}">
                <a16:creationId xmlns:a16="http://schemas.microsoft.com/office/drawing/2014/main" id="{A14BE791-193C-8B38-20D1-19691531C47E}"/>
              </a:ext>
            </a:extLst>
          </p:cNvPr>
          <p:cNvGrpSpPr/>
          <p:nvPr/>
        </p:nvGrpSpPr>
        <p:grpSpPr>
          <a:xfrm>
            <a:off x="6229910" y="1310400"/>
            <a:ext cx="5665883" cy="5127546"/>
            <a:chOff x="6229910" y="1310400"/>
            <a:chExt cx="5665883" cy="5127546"/>
          </a:xfrm>
        </p:grpSpPr>
        <p:sp>
          <p:nvSpPr>
            <p:cNvPr id="84" name="矩形 83">
              <a:extLst>
                <a:ext uri="{FF2B5EF4-FFF2-40B4-BE49-F238E27FC236}">
                  <a16:creationId xmlns:a16="http://schemas.microsoft.com/office/drawing/2014/main" id="{A964B0A6-1E93-3701-FAD7-EA06AB1592F7}"/>
                </a:ext>
              </a:extLst>
            </p:cNvPr>
            <p:cNvSpPr/>
            <p:nvPr/>
          </p:nvSpPr>
          <p:spPr>
            <a:xfrm>
              <a:off x="6230289" y="1312224"/>
              <a:ext cx="5665504" cy="512572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39861F6F-C289-693F-F13C-5E7F72E6ADE7}"/>
                </a:ext>
              </a:extLst>
            </p:cNvPr>
            <p:cNvSpPr txBox="1"/>
            <p:nvPr/>
          </p:nvSpPr>
          <p:spPr>
            <a:xfrm>
              <a:off x="6229910" y="1310400"/>
              <a:ext cx="1185029" cy="461665"/>
            </a:xfrm>
            <a:prstGeom prst="rect">
              <a:avLst/>
            </a:prstGeom>
            <a:noFill/>
          </p:spPr>
          <p:txBody>
            <a:bodyPr wrap="square" rtlCol="0">
              <a:spAutoFit/>
            </a:bodyPr>
            <a:lstStyle/>
            <a:p>
              <a:pPr algn="ctr"/>
              <a:r>
                <a:rPr lang="zh-CN" altLang="en-US" sz="2400" b="1" dirty="0"/>
                <a:t>接收方</a:t>
              </a:r>
            </a:p>
          </p:txBody>
        </p:sp>
      </p:grpSp>
      <p:grpSp>
        <p:nvGrpSpPr>
          <p:cNvPr id="91" name="组合 90">
            <a:extLst>
              <a:ext uri="{FF2B5EF4-FFF2-40B4-BE49-F238E27FC236}">
                <a16:creationId xmlns:a16="http://schemas.microsoft.com/office/drawing/2014/main" id="{4D7C286B-58CE-1BE6-C9B7-121CBD7F7FAC}"/>
              </a:ext>
            </a:extLst>
          </p:cNvPr>
          <p:cNvGrpSpPr/>
          <p:nvPr/>
        </p:nvGrpSpPr>
        <p:grpSpPr>
          <a:xfrm>
            <a:off x="6572907" y="4617690"/>
            <a:ext cx="1306291" cy="1066797"/>
            <a:chOff x="6572907" y="4617690"/>
            <a:chExt cx="1306291" cy="1066797"/>
          </a:xfrm>
        </p:grpSpPr>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E6C84C9A-BCBD-BC96-6381-7031BA70CE0D}"/>
                    </a:ext>
                  </a:extLst>
                </p:cNvPr>
                <p:cNvSpPr/>
                <p:nvPr/>
              </p:nvSpPr>
              <p:spPr>
                <a:xfrm>
                  <a:off x="6572907" y="4980060"/>
                  <a:ext cx="1306291" cy="704427"/>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bg1"/>
                      </a:solidFill>
                    </a:rPr>
                    <a:t>使用密钥</a:t>
                  </a:r>
                  <a14:m>
                    <m:oMath xmlns:m="http://schemas.openxmlformats.org/officeDocument/2006/math">
                      <m:r>
                        <a:rPr lang="en-US" altLang="zh-CN" b="1" i="1" dirty="0" smtClean="0">
                          <a:solidFill>
                            <a:schemeClr val="bg1"/>
                          </a:solidFill>
                          <a:latin typeface="Cambria Math" panose="02040503050406030204" pitchFamily="18" charset="0"/>
                        </a:rPr>
                        <m:t>𝑲</m:t>
                      </m:r>
                    </m:oMath>
                  </a14:m>
                  <a:endParaRPr lang="en-US" altLang="zh-CN" b="1" dirty="0">
                    <a:solidFill>
                      <a:schemeClr val="bg1"/>
                    </a:solidFill>
                  </a:endParaRPr>
                </a:p>
                <a:p>
                  <a:pPr algn="ctr"/>
                  <a:r>
                    <a:rPr lang="zh-CN" altLang="en-US" b="1" dirty="0">
                      <a:solidFill>
                        <a:schemeClr val="bg1"/>
                      </a:solidFill>
                    </a:rPr>
                    <a:t>解密</a:t>
                  </a:r>
                  <a:endParaRPr lang="en-US" altLang="zh-CN" b="1" dirty="0">
                    <a:solidFill>
                      <a:schemeClr val="bg1"/>
                    </a:solidFill>
                  </a:endParaRPr>
                </a:p>
              </p:txBody>
            </p:sp>
          </mc:Choice>
          <mc:Fallback xmlns="">
            <p:sp>
              <p:nvSpPr>
                <p:cNvPr id="29" name="矩形 28">
                  <a:extLst>
                    <a:ext uri="{FF2B5EF4-FFF2-40B4-BE49-F238E27FC236}">
                      <a16:creationId xmlns:a16="http://schemas.microsoft.com/office/drawing/2014/main" id="{E6C84C9A-BCBD-BC96-6381-7031BA70CE0D}"/>
                    </a:ext>
                  </a:extLst>
                </p:cNvPr>
                <p:cNvSpPr>
                  <a:spLocks noRot="1" noChangeAspect="1" noMove="1" noResize="1" noEditPoints="1" noAdjustHandles="1" noChangeArrowheads="1" noChangeShapeType="1" noTextEdit="1"/>
                </p:cNvSpPr>
                <p:nvPr/>
              </p:nvSpPr>
              <p:spPr>
                <a:xfrm>
                  <a:off x="6572907" y="4980060"/>
                  <a:ext cx="1306291" cy="704427"/>
                </a:xfrm>
                <a:prstGeom prst="rect">
                  <a:avLst/>
                </a:prstGeom>
                <a:blipFill>
                  <a:blip r:embed="rId11"/>
                  <a:stretch>
                    <a:fillRect l="-2765" b="-8547"/>
                  </a:stretch>
                </a:blipFill>
                <a:ln/>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84EEF7C0-2904-1B2F-BE57-CDEF8F87A0A2}"/>
                </a:ext>
              </a:extLst>
            </p:cNvPr>
            <p:cNvCxnSpPr>
              <a:cxnSpLocks/>
              <a:stCxn id="24" idx="2"/>
              <a:endCxn id="29" idx="0"/>
            </p:cNvCxnSpPr>
            <p:nvPr/>
          </p:nvCxnSpPr>
          <p:spPr>
            <a:xfrm>
              <a:off x="7226053" y="4617690"/>
              <a:ext cx="0" cy="3623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622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p:cTn id="13" dur="500" fill="hold"/>
                                        <p:tgtEl>
                                          <p:spTgt spid="69"/>
                                        </p:tgtEl>
                                        <p:attrNameLst>
                                          <p:attrName>ppt_w</p:attrName>
                                        </p:attrNameLst>
                                      </p:cBhvr>
                                      <p:tavLst>
                                        <p:tav tm="0">
                                          <p:val>
                                            <p:fltVal val="0"/>
                                          </p:val>
                                        </p:tav>
                                        <p:tav tm="100000">
                                          <p:val>
                                            <p:strVal val="#ppt_w"/>
                                          </p:val>
                                        </p:tav>
                                      </p:tavLst>
                                    </p:anim>
                                    <p:anim calcmode="lin" valueType="num">
                                      <p:cBhvr>
                                        <p:cTn id="14" dur="500" fill="hold"/>
                                        <p:tgtEl>
                                          <p:spTgt spid="69"/>
                                        </p:tgtEl>
                                        <p:attrNameLst>
                                          <p:attrName>ppt_h</p:attrName>
                                        </p:attrNameLst>
                                      </p:cBhvr>
                                      <p:tavLst>
                                        <p:tav tm="0">
                                          <p:val>
                                            <p:fltVal val="0"/>
                                          </p:val>
                                        </p:tav>
                                        <p:tav tm="100000">
                                          <p:val>
                                            <p:strVal val="#ppt_h"/>
                                          </p:val>
                                        </p:tav>
                                      </p:tavLst>
                                    </p:anim>
                                    <p:animEffect transition="in" filter="fade">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49" presetClass="entr" presetSubtype="0" decel="100000" fill="hold" nodeType="clickEffect">
                                  <p:stCondLst>
                                    <p:cond delay="0"/>
                                  </p:stCondLst>
                                  <p:childTnLst>
                                    <p:set>
                                      <p:cBhvr>
                                        <p:cTn id="19" dur="1" fill="hold">
                                          <p:stCondLst>
                                            <p:cond delay="0"/>
                                          </p:stCondLst>
                                        </p:cTn>
                                        <p:tgtEl>
                                          <p:spTgt spid="75"/>
                                        </p:tgtEl>
                                        <p:attrNameLst>
                                          <p:attrName>style.visibility</p:attrName>
                                        </p:attrNameLst>
                                      </p:cBhvr>
                                      <p:to>
                                        <p:strVal val="visible"/>
                                      </p:to>
                                    </p:set>
                                    <p:anim calcmode="lin" valueType="num">
                                      <p:cBhvr>
                                        <p:cTn id="20" dur="500" fill="hold"/>
                                        <p:tgtEl>
                                          <p:spTgt spid="75"/>
                                        </p:tgtEl>
                                        <p:attrNameLst>
                                          <p:attrName>ppt_w</p:attrName>
                                        </p:attrNameLst>
                                      </p:cBhvr>
                                      <p:tavLst>
                                        <p:tav tm="0">
                                          <p:val>
                                            <p:fltVal val="0"/>
                                          </p:val>
                                        </p:tav>
                                        <p:tav tm="100000">
                                          <p:val>
                                            <p:strVal val="#ppt_w"/>
                                          </p:val>
                                        </p:tav>
                                      </p:tavLst>
                                    </p:anim>
                                    <p:anim calcmode="lin" valueType="num">
                                      <p:cBhvr>
                                        <p:cTn id="21" dur="500" fill="hold"/>
                                        <p:tgtEl>
                                          <p:spTgt spid="75"/>
                                        </p:tgtEl>
                                        <p:attrNameLst>
                                          <p:attrName>ppt_h</p:attrName>
                                        </p:attrNameLst>
                                      </p:cBhvr>
                                      <p:tavLst>
                                        <p:tav tm="0">
                                          <p:val>
                                            <p:fltVal val="0"/>
                                          </p:val>
                                        </p:tav>
                                        <p:tav tm="100000">
                                          <p:val>
                                            <p:strVal val="#ppt_h"/>
                                          </p:val>
                                        </p:tav>
                                      </p:tavLst>
                                    </p:anim>
                                    <p:anim calcmode="lin" valueType="num">
                                      <p:cBhvr>
                                        <p:cTn id="22" dur="500" fill="hold"/>
                                        <p:tgtEl>
                                          <p:spTgt spid="75"/>
                                        </p:tgtEl>
                                        <p:attrNameLst>
                                          <p:attrName>style.rotation</p:attrName>
                                        </p:attrNameLst>
                                      </p:cBhvr>
                                      <p:tavLst>
                                        <p:tav tm="0">
                                          <p:val>
                                            <p:fltVal val="360"/>
                                          </p:val>
                                        </p:tav>
                                        <p:tav tm="100000">
                                          <p:val>
                                            <p:fltVal val="0"/>
                                          </p:val>
                                        </p:tav>
                                      </p:tavLst>
                                    </p:anim>
                                    <p:animEffect transition="in" filter="fade">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up)">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up)">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wipe(left)">
                                      <p:cBhvr>
                                        <p:cTn id="38" dur="500"/>
                                        <p:tgtEl>
                                          <p:spTgt spid="8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ipe(left)">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wipe(up)">
                                      <p:cBhvr>
                                        <p:cTn id="48" dur="500"/>
                                        <p:tgtEl>
                                          <p:spTgt spid="8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ipe(left)">
                                      <p:cBhvr>
                                        <p:cTn id="53" dur="10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fltVal val="0"/>
                                          </p:val>
                                        </p:tav>
                                        <p:tav tm="100000">
                                          <p:val>
                                            <p:strVal val="#ppt_w"/>
                                          </p:val>
                                        </p:tav>
                                      </p:tavLst>
                                    </p:anim>
                                    <p:anim calcmode="lin" valueType="num">
                                      <p:cBhvr>
                                        <p:cTn id="59" dur="500" fill="hold"/>
                                        <p:tgtEl>
                                          <p:spTgt spid="70"/>
                                        </p:tgtEl>
                                        <p:attrNameLst>
                                          <p:attrName>ppt_h</p:attrName>
                                        </p:attrNameLst>
                                      </p:cBhvr>
                                      <p:tavLst>
                                        <p:tav tm="0">
                                          <p:val>
                                            <p:fltVal val="0"/>
                                          </p:val>
                                        </p:tav>
                                        <p:tav tm="100000">
                                          <p:val>
                                            <p:strVal val="#ppt_h"/>
                                          </p:val>
                                        </p:tav>
                                      </p:tavLst>
                                    </p:anim>
                                    <p:animEffect transition="in" filter="fade">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wipe(up)">
                                      <p:cBhvr>
                                        <p:cTn id="65" dur="500"/>
                                        <p:tgtEl>
                                          <p:spTgt spid="9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left)">
                                      <p:cBhvr>
                                        <p:cTn id="70" dur="500"/>
                                        <p:tgtEl>
                                          <p:spTgt spid="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wipe(left)">
                                      <p:cBhvr>
                                        <p:cTn id="75" dur="500"/>
                                        <p:tgtEl>
                                          <p:spTgt spid="9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wipe(up)">
                                      <p:cBhvr>
                                        <p:cTn id="80" dur="500"/>
                                        <p:tgtEl>
                                          <p:spTgt spid="95"/>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96"/>
                                        </p:tgtEl>
                                        <p:attrNameLst>
                                          <p:attrName>style.visibility</p:attrName>
                                        </p:attrNameLst>
                                      </p:cBhvr>
                                      <p:to>
                                        <p:strVal val="visible"/>
                                      </p:to>
                                    </p:set>
                                    <p:anim calcmode="lin" valueType="num">
                                      <p:cBhvr>
                                        <p:cTn id="85" dur="500" fill="hold"/>
                                        <p:tgtEl>
                                          <p:spTgt spid="96"/>
                                        </p:tgtEl>
                                        <p:attrNameLst>
                                          <p:attrName>ppt_w</p:attrName>
                                        </p:attrNameLst>
                                      </p:cBhvr>
                                      <p:tavLst>
                                        <p:tav tm="0">
                                          <p:val>
                                            <p:fltVal val="0"/>
                                          </p:val>
                                        </p:tav>
                                        <p:tav tm="100000">
                                          <p:val>
                                            <p:strVal val="#ppt_w"/>
                                          </p:val>
                                        </p:tav>
                                      </p:tavLst>
                                    </p:anim>
                                    <p:anim calcmode="lin" valueType="num">
                                      <p:cBhvr>
                                        <p:cTn id="86" dur="500" fill="hold"/>
                                        <p:tgtEl>
                                          <p:spTgt spid="96"/>
                                        </p:tgtEl>
                                        <p:attrNameLst>
                                          <p:attrName>ppt_h</p:attrName>
                                        </p:attrNameLst>
                                      </p:cBhvr>
                                      <p:tavLst>
                                        <p:tav tm="0">
                                          <p:val>
                                            <p:fltVal val="0"/>
                                          </p:val>
                                        </p:tav>
                                        <p:tav tm="100000">
                                          <p:val>
                                            <p:strVal val="#ppt_h"/>
                                          </p:val>
                                        </p:tav>
                                      </p:tavLst>
                                    </p:anim>
                                    <p:animEffect transition="in" filter="fade">
                                      <p:cBhvr>
                                        <p:cTn id="87" dur="500"/>
                                        <p:tgtEl>
                                          <p:spTgt spid="9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wipe(left)">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up)">
                                      <p:cBhvr>
                                        <p:cTn id="9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报文摘要和报文鉴别码</a:t>
              </a:r>
            </a:p>
          </p:txBody>
        </p:sp>
      </p:grpSp>
      <p:pic>
        <p:nvPicPr>
          <p:cNvPr id="10" name="图片 9" descr="图形用户界面, 图示&#10;&#10;描述已自动生成">
            <a:extLst>
              <a:ext uri="{FF2B5EF4-FFF2-40B4-BE49-F238E27FC236}">
                <a16:creationId xmlns:a16="http://schemas.microsoft.com/office/drawing/2014/main" id="{09793D35-97FF-3B3D-8710-82CD1112BD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512" y="1235487"/>
            <a:ext cx="8928975" cy="3995537"/>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374D614-3D72-DB49-1C34-9CF7F8342467}"/>
                  </a:ext>
                </a:extLst>
              </p:cNvPr>
              <p:cNvSpPr/>
              <p:nvPr/>
            </p:nvSpPr>
            <p:spPr>
              <a:xfrm>
                <a:off x="1686560" y="5311426"/>
                <a:ext cx="8812107" cy="10608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2000" b="1" dirty="0"/>
                  <a:t>         使用报文摘要对报文进行鉴别的好处是：只对长度固定且比整个报文长度短得多的报文摘要</a:t>
                </a:r>
                <a14:m>
                  <m:oMath xmlns:m="http://schemas.openxmlformats.org/officeDocument/2006/math">
                    <m:r>
                      <a:rPr lang="en-US" altLang="zh-CN" sz="2000" b="1" i="1" dirty="0" smtClean="0">
                        <a:latin typeface="Cambria Math" panose="02040503050406030204" pitchFamily="18" charset="0"/>
                      </a:rPr>
                      <m:t>𝑯</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𝒎</m:t>
                    </m:r>
                    <m:r>
                      <a:rPr lang="en-US" altLang="zh-CN" sz="2000" b="1" i="1" dirty="0" smtClean="0">
                        <a:latin typeface="Cambria Math" panose="02040503050406030204" pitchFamily="18" charset="0"/>
                      </a:rPr>
                      <m:t>)</m:t>
                    </m:r>
                  </m:oMath>
                </a14:m>
                <a:r>
                  <a:rPr lang="zh-CN" altLang="en-US" sz="2000" b="1" dirty="0"/>
                  <a:t>进行加密，比对整个报文</a:t>
                </a:r>
                <a14:m>
                  <m:oMath xmlns:m="http://schemas.openxmlformats.org/officeDocument/2006/math">
                    <m:r>
                      <a:rPr lang="en-US" altLang="zh-CN" sz="2000" b="1" i="1" dirty="0" smtClean="0">
                        <a:latin typeface="Cambria Math" panose="02040503050406030204" pitchFamily="18" charset="0"/>
                      </a:rPr>
                      <m:t>𝒎</m:t>
                    </m:r>
                  </m:oMath>
                </a14:m>
                <a:r>
                  <a:rPr lang="zh-CN" altLang="en-US" sz="2000" b="1" dirty="0"/>
                  <a:t>进行加密要简单得多。</a:t>
                </a:r>
              </a:p>
            </p:txBody>
          </p:sp>
        </mc:Choice>
        <mc:Fallback xmlns="">
          <p:sp>
            <p:nvSpPr>
              <p:cNvPr id="11" name="矩形 10">
                <a:extLst>
                  <a:ext uri="{FF2B5EF4-FFF2-40B4-BE49-F238E27FC236}">
                    <a16:creationId xmlns:a16="http://schemas.microsoft.com/office/drawing/2014/main" id="{7374D614-3D72-DB49-1C34-9CF7F8342467}"/>
                  </a:ext>
                </a:extLst>
              </p:cNvPr>
              <p:cNvSpPr>
                <a:spLocks noRot="1" noChangeAspect="1" noMove="1" noResize="1" noEditPoints="1" noAdjustHandles="1" noChangeArrowheads="1" noChangeShapeType="1" noTextEdit="1"/>
              </p:cNvSpPr>
              <p:nvPr/>
            </p:nvSpPr>
            <p:spPr>
              <a:xfrm>
                <a:off x="1686560" y="5311426"/>
                <a:ext cx="8812107" cy="1060873"/>
              </a:xfrm>
              <a:prstGeom prst="rect">
                <a:avLst/>
              </a:prstGeom>
              <a:blipFill>
                <a:blip r:embed="rId4"/>
                <a:stretch>
                  <a:fillRect l="-691" b="-454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25292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ppt_y</p:attrName>
                                        </p:attrNameLst>
                                      </p:cBhvr>
                                      <p:tavLst>
                                        <p:tav tm="0">
                                          <p:val>
                                            <p:strVal val="#ppt_y-#ppt_h*1.125000"/>
                                          </p:val>
                                        </p:tav>
                                        <p:tav tm="100000">
                                          <p:val>
                                            <p:strVal val="#ppt_y"/>
                                          </p:val>
                                        </p:tav>
                                      </p:tavLst>
                                    </p:anim>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报文摘要和报文鉴别码</a:t>
              </a:r>
            </a:p>
          </p:txBody>
        </p:sp>
      </p:grpSp>
      <p:pic>
        <p:nvPicPr>
          <p:cNvPr id="10" name="图片 9" descr="图形用户界面, 图示&#10;&#10;描述已自动生成">
            <a:extLst>
              <a:ext uri="{FF2B5EF4-FFF2-40B4-BE49-F238E27FC236}">
                <a16:creationId xmlns:a16="http://schemas.microsoft.com/office/drawing/2014/main" id="{09793D35-97FF-3B3D-8710-82CD1112BD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512" y="1235487"/>
            <a:ext cx="8928975" cy="3995537"/>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374D614-3D72-DB49-1C34-9CF7F8342467}"/>
                  </a:ext>
                </a:extLst>
              </p:cNvPr>
              <p:cNvSpPr/>
              <p:nvPr/>
            </p:nvSpPr>
            <p:spPr>
              <a:xfrm>
                <a:off x="1686560" y="5311426"/>
                <a:ext cx="8812107" cy="10608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2000" b="1" dirty="0"/>
                  <a:t>         密钥</a:t>
                </a:r>
                <a14:m>
                  <m:oMath xmlns:m="http://schemas.openxmlformats.org/officeDocument/2006/math">
                    <m:r>
                      <a:rPr lang="en-US" altLang="zh-CN" sz="2000" b="1" i="1" dirty="0" smtClean="0">
                        <a:latin typeface="Cambria Math" panose="02040503050406030204" pitchFamily="18" charset="0"/>
                      </a:rPr>
                      <m:t>𝑲</m:t>
                    </m:r>
                  </m:oMath>
                </a14:m>
                <a:r>
                  <a:rPr lang="zh-CN" altLang="en-US" sz="2000" b="1" dirty="0"/>
                  <a:t>仅在通信双方之间共享，没有第三方能用伪造报文产生出使用密钥</a:t>
                </a:r>
                <a14:m>
                  <m:oMath xmlns:m="http://schemas.openxmlformats.org/officeDocument/2006/math">
                    <m:r>
                      <a:rPr lang="en-US" altLang="zh-CN" sz="2000" b="1" i="1" dirty="0" smtClean="0">
                        <a:latin typeface="Cambria Math" panose="02040503050406030204" pitchFamily="18" charset="0"/>
                      </a:rPr>
                      <m:t>𝑲</m:t>
                    </m:r>
                  </m:oMath>
                </a14:m>
                <a:r>
                  <a:rPr lang="zh-CN" altLang="en-US" sz="2000" b="1" dirty="0"/>
                  <a:t>加密的伪造报文摘要。</a:t>
                </a:r>
              </a:p>
            </p:txBody>
          </p:sp>
        </mc:Choice>
        <mc:Fallback xmlns="">
          <p:sp>
            <p:nvSpPr>
              <p:cNvPr id="11" name="矩形 10">
                <a:extLst>
                  <a:ext uri="{FF2B5EF4-FFF2-40B4-BE49-F238E27FC236}">
                    <a16:creationId xmlns:a16="http://schemas.microsoft.com/office/drawing/2014/main" id="{7374D614-3D72-DB49-1C34-9CF7F8342467}"/>
                  </a:ext>
                </a:extLst>
              </p:cNvPr>
              <p:cNvSpPr>
                <a:spLocks noRot="1" noChangeAspect="1" noMove="1" noResize="1" noEditPoints="1" noAdjustHandles="1" noChangeArrowheads="1" noChangeShapeType="1" noTextEdit="1"/>
              </p:cNvSpPr>
              <p:nvPr/>
            </p:nvSpPr>
            <p:spPr>
              <a:xfrm>
                <a:off x="1686560" y="5311426"/>
                <a:ext cx="8812107" cy="1060873"/>
              </a:xfrm>
              <a:prstGeom prst="rect">
                <a:avLst/>
              </a:prstGeom>
              <a:blipFill>
                <a:blip r:embed="rId4"/>
                <a:stretch>
                  <a:fillRect r="-346" b="-454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028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down)">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报文摘要和报文鉴别码</a:t>
              </a:r>
            </a:p>
          </p:txBody>
        </p:sp>
      </p:grpSp>
      <p:pic>
        <p:nvPicPr>
          <p:cNvPr id="10" name="图片 9" descr="图形用户界面, 图示&#10;&#10;描述已自动生成">
            <a:extLst>
              <a:ext uri="{FF2B5EF4-FFF2-40B4-BE49-F238E27FC236}">
                <a16:creationId xmlns:a16="http://schemas.microsoft.com/office/drawing/2014/main" id="{09793D35-97FF-3B3D-8710-82CD1112BD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512" y="1235487"/>
            <a:ext cx="8928975" cy="3995537"/>
          </a:xfrm>
          <a:prstGeom prst="rect">
            <a:avLst/>
          </a:prstGeom>
        </p:spPr>
      </p:pic>
      <p:sp>
        <p:nvSpPr>
          <p:cNvPr id="5" name="对话气泡: 矩形 4">
            <a:extLst>
              <a:ext uri="{FF2B5EF4-FFF2-40B4-BE49-F238E27FC236}">
                <a16:creationId xmlns:a16="http://schemas.microsoft.com/office/drawing/2014/main" id="{7F08D7E9-ADCA-ED5B-8764-19E10659595B}"/>
              </a:ext>
            </a:extLst>
          </p:cNvPr>
          <p:cNvSpPr/>
          <p:nvPr/>
        </p:nvSpPr>
        <p:spPr>
          <a:xfrm>
            <a:off x="1706880" y="5391573"/>
            <a:ext cx="8778240" cy="988907"/>
          </a:xfrm>
          <a:prstGeom prst="wedgeRectCallout">
            <a:avLst>
              <a:gd name="adj1" fmla="val -18827"/>
              <a:gd name="adj2" fmla="val -20736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solidFill>
                  <a:schemeClr val="bg1"/>
                </a:solidFill>
              </a:rPr>
              <a:t>         附加在报文后面用于报文鉴别的码串（即加密后的报文摘要），称为</a:t>
            </a:r>
            <a:r>
              <a:rPr lang="zh-CN" altLang="en-US" b="1" dirty="0">
                <a:solidFill>
                  <a:schemeClr val="tx1"/>
                </a:solidFill>
                <a:highlight>
                  <a:srgbClr val="FFFF00"/>
                </a:highlight>
              </a:rPr>
              <a:t>报文鉴别码</a:t>
            </a:r>
            <a:r>
              <a:rPr lang="zh-CN" altLang="en-US" b="1" dirty="0">
                <a:solidFill>
                  <a:schemeClr val="bg1"/>
                </a:solidFill>
              </a:rPr>
              <a:t>（</a:t>
            </a:r>
            <a:r>
              <a:rPr lang="en-US" altLang="zh-CN" b="1" dirty="0">
                <a:solidFill>
                  <a:schemeClr val="tx1"/>
                </a:solidFill>
                <a:highlight>
                  <a:srgbClr val="FFFF00"/>
                </a:highlight>
              </a:rPr>
              <a:t>M</a:t>
            </a:r>
            <a:r>
              <a:rPr lang="en-US" altLang="zh-CN" b="1" dirty="0">
                <a:solidFill>
                  <a:schemeClr val="bg1"/>
                </a:solidFill>
              </a:rPr>
              <a:t>essage </a:t>
            </a:r>
            <a:r>
              <a:rPr lang="en-US" altLang="zh-CN" b="1" dirty="0">
                <a:solidFill>
                  <a:schemeClr val="tx1"/>
                </a:solidFill>
                <a:highlight>
                  <a:srgbClr val="FFFF00"/>
                </a:highlight>
              </a:rPr>
              <a:t>A</a:t>
            </a:r>
            <a:r>
              <a:rPr lang="en-US" altLang="zh-CN" b="1" dirty="0">
                <a:solidFill>
                  <a:schemeClr val="bg1"/>
                </a:solidFill>
              </a:rPr>
              <a:t>uthentication </a:t>
            </a:r>
            <a:r>
              <a:rPr lang="en-US" altLang="zh-CN" b="1" dirty="0">
                <a:solidFill>
                  <a:schemeClr val="tx1"/>
                </a:solidFill>
                <a:highlight>
                  <a:srgbClr val="FFFF00"/>
                </a:highlight>
              </a:rPr>
              <a:t>C</a:t>
            </a:r>
            <a:r>
              <a:rPr lang="en-US" altLang="zh-CN" b="1" dirty="0">
                <a:solidFill>
                  <a:schemeClr val="bg1"/>
                </a:solidFill>
              </a:rPr>
              <a:t>ode</a:t>
            </a:r>
            <a:r>
              <a:rPr lang="zh-CN" altLang="en-US" b="1" dirty="0">
                <a:solidFill>
                  <a:schemeClr val="bg1"/>
                </a:solidFill>
              </a:rPr>
              <a:t>，</a:t>
            </a:r>
            <a:r>
              <a:rPr lang="en-US" altLang="zh-CN" b="1" dirty="0">
                <a:solidFill>
                  <a:schemeClr val="tx1"/>
                </a:solidFill>
                <a:highlight>
                  <a:srgbClr val="FFFF00"/>
                </a:highlight>
              </a:rPr>
              <a:t>MAC</a:t>
            </a:r>
            <a:r>
              <a:rPr lang="zh-CN" altLang="en-US" b="1" dirty="0">
                <a:solidFill>
                  <a:schemeClr val="bg1"/>
                </a:solidFill>
              </a:rPr>
              <a:t>）。</a:t>
            </a:r>
          </a:p>
        </p:txBody>
      </p:sp>
    </p:spTree>
    <p:custDataLst>
      <p:tags r:id="rId1"/>
    </p:custDataLst>
    <p:extLst>
      <p:ext uri="{BB962C8B-B14F-4D97-AF65-F5344CB8AC3E}">
        <p14:creationId xmlns:p14="http://schemas.microsoft.com/office/powerpoint/2010/main" val="300766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密码散列函数</a:t>
              </a:r>
            </a:p>
          </p:txBody>
        </p:sp>
      </p:grpSp>
      <p:sp>
        <p:nvSpPr>
          <p:cNvPr id="87" name="íşlïḍè">
            <a:extLst>
              <a:ext uri="{FF2B5EF4-FFF2-40B4-BE49-F238E27FC236}">
                <a16:creationId xmlns:a16="http://schemas.microsoft.com/office/drawing/2014/main" id="{47F4C211-3CAB-1CDC-347A-9FB4B4D5FFE9}"/>
              </a:ext>
            </a:extLst>
          </p:cNvPr>
          <p:cNvSpPr txBox="1"/>
          <p:nvPr/>
        </p:nvSpPr>
        <p:spPr>
          <a:xfrm>
            <a:off x="1266346" y="1209641"/>
            <a:ext cx="10620854" cy="713986"/>
          </a:xfrm>
          <a:prstGeom prst="rect">
            <a:avLst/>
          </a:prstGeom>
          <a:noFill/>
        </p:spPr>
        <p:txBody>
          <a:bodyPr wrap="square" lIns="91440" tIns="45720" rIns="91440" bIns="45720" anchor="ctr">
            <a:noAutofit/>
          </a:bodyPr>
          <a:lstStyle/>
          <a:p>
            <a:r>
              <a:rPr lang="zh-CN" altLang="en-US" b="1" dirty="0"/>
              <a:t>报文摘要</a:t>
            </a:r>
            <a:r>
              <a:rPr lang="en-US" altLang="zh-CN" b="1" dirty="0"/>
              <a:t>MD</a:t>
            </a:r>
            <a:r>
              <a:rPr lang="zh-CN" altLang="en-US" b="1" dirty="0"/>
              <a:t>实际上与之前介绍过的帧检验序列（第</a:t>
            </a:r>
            <a:r>
              <a:rPr lang="en-US" altLang="zh-CN" b="1" dirty="0"/>
              <a:t>3</a:t>
            </a:r>
            <a:r>
              <a:rPr lang="zh-CN" altLang="en-US" b="1" dirty="0"/>
              <a:t>章）、首部检验和（第</a:t>
            </a:r>
            <a:r>
              <a:rPr lang="en-US" altLang="zh-CN" b="1" dirty="0"/>
              <a:t>4</a:t>
            </a:r>
            <a:r>
              <a:rPr lang="zh-CN" altLang="en-US" b="1" dirty="0"/>
              <a:t>章）等都是</a:t>
            </a:r>
            <a:r>
              <a:rPr lang="zh-CN" altLang="en-US" b="1" dirty="0">
                <a:solidFill>
                  <a:schemeClr val="accent1">
                    <a:lumMod val="75000"/>
                  </a:schemeClr>
                </a:solidFill>
              </a:rPr>
              <a:t>散列函数</a:t>
            </a:r>
            <a:r>
              <a:rPr lang="zh-CN" altLang="en-US" b="1" dirty="0"/>
              <a:t>（</a:t>
            </a:r>
            <a:r>
              <a:rPr lang="en-US" altLang="zh-CN" b="1" dirty="0"/>
              <a:t>Hash Function</a:t>
            </a:r>
            <a:r>
              <a:rPr lang="zh-CN" altLang="en-US" b="1" dirty="0"/>
              <a:t>）的一种应用，用于接收方对收到的数据进行检查以便发现是否有误码。</a:t>
            </a:r>
            <a:endParaRPr lang="en-US" altLang="zh-CN" b="1" dirty="0"/>
          </a:p>
        </p:txBody>
      </p:sp>
      <p:sp>
        <p:nvSpPr>
          <p:cNvPr id="89" name="矩形 88">
            <a:extLst>
              <a:ext uri="{FF2B5EF4-FFF2-40B4-BE49-F238E27FC236}">
                <a16:creationId xmlns:a16="http://schemas.microsoft.com/office/drawing/2014/main" id="{864763A0-6AEF-D6BB-2B32-D1E454ABD143}"/>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íşlïḍè">
            <a:extLst>
              <a:ext uri="{FF2B5EF4-FFF2-40B4-BE49-F238E27FC236}">
                <a16:creationId xmlns:a16="http://schemas.microsoft.com/office/drawing/2014/main" id="{0FC65E44-FF3C-3CCF-417E-6FFEC0CD2637}"/>
              </a:ext>
            </a:extLst>
          </p:cNvPr>
          <p:cNvSpPr txBox="1"/>
          <p:nvPr/>
        </p:nvSpPr>
        <p:spPr>
          <a:xfrm>
            <a:off x="1266346" y="2018059"/>
            <a:ext cx="10620854" cy="355686"/>
          </a:xfrm>
          <a:prstGeom prst="rect">
            <a:avLst/>
          </a:prstGeom>
          <a:noFill/>
        </p:spPr>
        <p:txBody>
          <a:bodyPr wrap="square" lIns="91440" tIns="45720" rIns="91440" bIns="45720" anchor="ctr">
            <a:noAutofit/>
          </a:bodyPr>
          <a:lstStyle/>
          <a:p>
            <a:r>
              <a:rPr lang="zh-CN" altLang="en-US" b="1" dirty="0"/>
              <a:t>散列函数具有以下两个特点：</a:t>
            </a:r>
            <a:endParaRPr lang="en-US" altLang="zh-CN" b="1" dirty="0"/>
          </a:p>
        </p:txBody>
      </p:sp>
      <p:sp>
        <p:nvSpPr>
          <p:cNvPr id="93" name="矩形 92">
            <a:extLst>
              <a:ext uri="{FF2B5EF4-FFF2-40B4-BE49-F238E27FC236}">
                <a16:creationId xmlns:a16="http://schemas.microsoft.com/office/drawing/2014/main" id="{DF8F7ADE-8E52-7976-1010-5DFDFFF8B4BD}"/>
              </a:ext>
            </a:extLst>
          </p:cNvPr>
          <p:cNvSpPr/>
          <p:nvPr/>
        </p:nvSpPr>
        <p:spPr>
          <a:xfrm>
            <a:off x="1009370" y="206935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íşlïḍè">
            <a:extLst>
              <a:ext uri="{FF2B5EF4-FFF2-40B4-BE49-F238E27FC236}">
                <a16:creationId xmlns:a16="http://schemas.microsoft.com/office/drawing/2014/main" id="{1F04213A-CA56-7F85-1C1B-68BFB7CAFFEC}"/>
              </a:ext>
            </a:extLst>
          </p:cNvPr>
          <p:cNvSpPr txBox="1"/>
          <p:nvPr/>
        </p:nvSpPr>
        <p:spPr>
          <a:xfrm>
            <a:off x="1635493" y="2454630"/>
            <a:ext cx="10251707" cy="661103"/>
          </a:xfrm>
          <a:prstGeom prst="rect">
            <a:avLst/>
          </a:prstGeom>
          <a:noFill/>
        </p:spPr>
        <p:txBody>
          <a:bodyPr wrap="square" lIns="91440" tIns="45720" rIns="91440" bIns="45720" anchor="ctr">
            <a:noAutofit/>
          </a:bodyPr>
          <a:lstStyle/>
          <a:p>
            <a:r>
              <a:rPr lang="zh-CN" altLang="en-US" b="1" dirty="0"/>
              <a:t>散列函数的</a:t>
            </a:r>
            <a:r>
              <a:rPr lang="zh-CN" altLang="en-US" b="1" dirty="0">
                <a:solidFill>
                  <a:schemeClr val="accent1">
                    <a:lumMod val="75000"/>
                  </a:schemeClr>
                </a:solidFill>
              </a:rPr>
              <a:t>输入长度是可变的</a:t>
            </a:r>
            <a:r>
              <a:rPr lang="zh-CN" altLang="en-US" b="1" dirty="0"/>
              <a:t>，</a:t>
            </a:r>
            <a:r>
              <a:rPr lang="zh-CN" altLang="en-US" b="1" dirty="0">
                <a:solidFill>
                  <a:schemeClr val="accent1">
                    <a:lumMod val="75000"/>
                  </a:schemeClr>
                </a:solidFill>
              </a:rPr>
              <a:t>并且可以很长</a:t>
            </a:r>
            <a:r>
              <a:rPr lang="zh-CN" altLang="en-US" b="1" dirty="0"/>
              <a:t>，但其</a:t>
            </a:r>
            <a:r>
              <a:rPr lang="zh-CN" altLang="en-US" b="1" dirty="0">
                <a:solidFill>
                  <a:schemeClr val="accent1">
                    <a:lumMod val="75000"/>
                  </a:schemeClr>
                </a:solidFill>
              </a:rPr>
              <a:t>输出长度是固定的</a:t>
            </a:r>
            <a:r>
              <a:rPr lang="zh-CN" altLang="en-US" b="1" dirty="0"/>
              <a:t>，</a:t>
            </a:r>
            <a:r>
              <a:rPr lang="zh-CN" altLang="en-US" b="1" dirty="0">
                <a:solidFill>
                  <a:schemeClr val="accent1">
                    <a:lumMod val="75000"/>
                  </a:schemeClr>
                </a:solidFill>
              </a:rPr>
              <a:t>并且较短</a:t>
            </a:r>
            <a:r>
              <a:rPr lang="zh-CN" altLang="en-US" b="1" dirty="0"/>
              <a:t>。散列函数的输出称为</a:t>
            </a:r>
            <a:r>
              <a:rPr lang="zh-CN" altLang="en-US" b="1" dirty="0">
                <a:solidFill>
                  <a:schemeClr val="accent1">
                    <a:lumMod val="75000"/>
                  </a:schemeClr>
                </a:solidFill>
              </a:rPr>
              <a:t>散列值</a:t>
            </a:r>
            <a:r>
              <a:rPr lang="zh-CN" altLang="en-US" b="1" dirty="0"/>
              <a:t>，也可简称为散列。</a:t>
            </a:r>
            <a:endParaRPr lang="en-US" altLang="zh-CN" b="1" dirty="0"/>
          </a:p>
        </p:txBody>
      </p:sp>
      <p:sp>
        <p:nvSpPr>
          <p:cNvPr id="103" name="íşlïḍè">
            <a:extLst>
              <a:ext uri="{FF2B5EF4-FFF2-40B4-BE49-F238E27FC236}">
                <a16:creationId xmlns:a16="http://schemas.microsoft.com/office/drawing/2014/main" id="{2A274B63-F8D6-7B05-5431-C92F084DE7DC}"/>
              </a:ext>
            </a:extLst>
          </p:cNvPr>
          <p:cNvSpPr txBox="1"/>
          <p:nvPr/>
        </p:nvSpPr>
        <p:spPr>
          <a:xfrm>
            <a:off x="1635493" y="3247916"/>
            <a:ext cx="10251707" cy="661103"/>
          </a:xfrm>
          <a:prstGeom prst="rect">
            <a:avLst/>
          </a:prstGeom>
          <a:noFill/>
        </p:spPr>
        <p:txBody>
          <a:bodyPr wrap="square" lIns="91440" tIns="45720" rIns="91440" bIns="45720" anchor="ctr">
            <a:noAutofit/>
          </a:bodyPr>
          <a:lstStyle/>
          <a:p>
            <a:r>
              <a:rPr lang="zh-CN" altLang="en-US" b="1" dirty="0"/>
              <a:t>不同的散列值对应不同的输入，但不同的输入却可能得出相同的散列值。换句话说，</a:t>
            </a:r>
            <a:r>
              <a:rPr lang="zh-CN" altLang="en-US" b="1" dirty="0">
                <a:solidFill>
                  <a:schemeClr val="accent1">
                    <a:lumMod val="75000"/>
                  </a:schemeClr>
                </a:solidFill>
              </a:rPr>
              <a:t>散列函数的输入和输出并非一一对应，而是多对一的</a:t>
            </a:r>
            <a:r>
              <a:rPr lang="zh-CN" altLang="en-US" b="1" dirty="0"/>
              <a:t>。</a:t>
            </a:r>
            <a:endParaRPr lang="en-US" altLang="zh-CN" b="1" dirty="0"/>
          </a:p>
        </p:txBody>
      </p:sp>
      <p:sp>
        <p:nvSpPr>
          <p:cNvPr id="8" name="文本框 7">
            <a:extLst>
              <a:ext uri="{FF2B5EF4-FFF2-40B4-BE49-F238E27FC236}">
                <a16:creationId xmlns:a16="http://schemas.microsoft.com/office/drawing/2014/main" id="{F2F8DDED-E5EC-4CA3-A618-6B20ECBDA320}"/>
              </a:ext>
            </a:extLst>
          </p:cNvPr>
          <p:cNvSpPr txBox="1"/>
          <p:nvPr/>
        </p:nvSpPr>
        <p:spPr>
          <a:xfrm>
            <a:off x="1137858" y="2451548"/>
            <a:ext cx="717973" cy="369332"/>
          </a:xfrm>
          <a:prstGeom prst="rect">
            <a:avLst/>
          </a:prstGeom>
          <a:noFill/>
        </p:spPr>
        <p:txBody>
          <a:bodyPr wrap="square" rtlCol="0">
            <a:spAutoFit/>
          </a:bodyPr>
          <a:lstStyle/>
          <a:p>
            <a:r>
              <a:rPr lang="zh-CN" altLang="en-US" b="1" dirty="0"/>
              <a:t>（</a:t>
            </a:r>
            <a:r>
              <a:rPr lang="en-US" altLang="zh-CN" b="1" dirty="0"/>
              <a:t>1</a:t>
            </a:r>
            <a:r>
              <a:rPr lang="zh-CN" altLang="en-US" b="1" dirty="0"/>
              <a:t>）</a:t>
            </a:r>
          </a:p>
        </p:txBody>
      </p:sp>
      <p:sp>
        <p:nvSpPr>
          <p:cNvPr id="105" name="文本框 104">
            <a:extLst>
              <a:ext uri="{FF2B5EF4-FFF2-40B4-BE49-F238E27FC236}">
                <a16:creationId xmlns:a16="http://schemas.microsoft.com/office/drawing/2014/main" id="{97AFFF53-AF7A-DA26-E99F-5A17E8CA473B}"/>
              </a:ext>
            </a:extLst>
          </p:cNvPr>
          <p:cNvSpPr txBox="1"/>
          <p:nvPr/>
        </p:nvSpPr>
        <p:spPr>
          <a:xfrm>
            <a:off x="1137858" y="3244334"/>
            <a:ext cx="717973" cy="369332"/>
          </a:xfrm>
          <a:prstGeom prst="rect">
            <a:avLst/>
          </a:prstGeom>
          <a:noFill/>
        </p:spPr>
        <p:txBody>
          <a:bodyPr wrap="square" rtlCol="0">
            <a:spAutoFit/>
          </a:bodyPr>
          <a:lstStyle/>
          <a:p>
            <a:r>
              <a:rPr lang="zh-CN" altLang="en-US" b="1" dirty="0"/>
              <a:t>（</a:t>
            </a:r>
            <a:r>
              <a:rPr lang="en-US" altLang="zh-CN" b="1" dirty="0"/>
              <a:t>2</a:t>
            </a:r>
            <a:r>
              <a:rPr lang="zh-CN" altLang="en-US" b="1" dirty="0"/>
              <a:t>）</a:t>
            </a:r>
          </a:p>
        </p:txBody>
      </p:sp>
      <p:sp>
        <p:nvSpPr>
          <p:cNvPr id="106" name="íşlïḍè">
            <a:extLst>
              <a:ext uri="{FF2B5EF4-FFF2-40B4-BE49-F238E27FC236}">
                <a16:creationId xmlns:a16="http://schemas.microsoft.com/office/drawing/2014/main" id="{7C33CFCA-D995-62E9-3263-060A00746AD9}"/>
              </a:ext>
            </a:extLst>
          </p:cNvPr>
          <p:cNvSpPr txBox="1"/>
          <p:nvPr/>
        </p:nvSpPr>
        <p:spPr>
          <a:xfrm>
            <a:off x="1266346" y="4088000"/>
            <a:ext cx="10620854" cy="355686"/>
          </a:xfrm>
          <a:prstGeom prst="rect">
            <a:avLst/>
          </a:prstGeom>
          <a:noFill/>
        </p:spPr>
        <p:txBody>
          <a:bodyPr wrap="square" lIns="91440" tIns="45720" rIns="91440" bIns="45720" anchor="ctr">
            <a:noAutofit/>
          </a:bodyPr>
          <a:lstStyle/>
          <a:p>
            <a:r>
              <a:rPr lang="zh-CN" altLang="en-US" b="1" dirty="0"/>
              <a:t>为了抵御攻击者的篡改，</a:t>
            </a:r>
            <a:r>
              <a:rPr lang="zh-CN" altLang="en-US" b="1" dirty="0">
                <a:solidFill>
                  <a:schemeClr val="accent1">
                    <a:lumMod val="75000"/>
                  </a:schemeClr>
                </a:solidFill>
              </a:rPr>
              <a:t>报文摘要算法</a:t>
            </a:r>
            <a:r>
              <a:rPr lang="zh-CN" altLang="en-US" b="1" dirty="0"/>
              <a:t>必须满足以下条件：</a:t>
            </a:r>
            <a:endParaRPr lang="en-US" altLang="zh-CN" b="1" dirty="0"/>
          </a:p>
        </p:txBody>
      </p:sp>
      <p:sp>
        <p:nvSpPr>
          <p:cNvPr id="107" name="矩形 106">
            <a:extLst>
              <a:ext uri="{FF2B5EF4-FFF2-40B4-BE49-F238E27FC236}">
                <a16:creationId xmlns:a16="http://schemas.microsoft.com/office/drawing/2014/main" id="{7184007E-2745-268F-B04E-32D98AF6847F}"/>
              </a:ext>
            </a:extLst>
          </p:cNvPr>
          <p:cNvSpPr/>
          <p:nvPr/>
        </p:nvSpPr>
        <p:spPr>
          <a:xfrm>
            <a:off x="1009370" y="413929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8" name="íşlïḍè">
                <a:extLst>
                  <a:ext uri="{FF2B5EF4-FFF2-40B4-BE49-F238E27FC236}">
                    <a16:creationId xmlns:a16="http://schemas.microsoft.com/office/drawing/2014/main" id="{0059C17E-3394-BC00-1D6A-40A599892FE9}"/>
                  </a:ext>
                </a:extLst>
              </p:cNvPr>
              <p:cNvSpPr txBox="1"/>
              <p:nvPr/>
            </p:nvSpPr>
            <p:spPr>
              <a:xfrm>
                <a:off x="1635493" y="4650474"/>
                <a:ext cx="10251707" cy="369332"/>
              </a:xfrm>
              <a:prstGeom prst="rect">
                <a:avLst/>
              </a:prstGeom>
              <a:noFill/>
            </p:spPr>
            <p:txBody>
              <a:bodyPr wrap="square" lIns="91440" tIns="45720" rIns="91440" bIns="45720" anchor="ctr">
                <a:noAutofit/>
              </a:bodyPr>
              <a:lstStyle/>
              <a:p>
                <a:r>
                  <a:rPr lang="zh-CN" altLang="en-US" b="1" dirty="0"/>
                  <a:t>对于任意给定的某个报文摘要值</a:t>
                </a:r>
                <a14:m>
                  <m:oMath xmlns:m="http://schemas.openxmlformats.org/officeDocument/2006/math">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oMath>
                </a14:m>
                <a:r>
                  <a:rPr lang="zh-CN" altLang="en-US" b="1" dirty="0"/>
                  <a:t>，若想找到一个报文</a:t>
                </a:r>
                <a:r>
                  <a:rPr lang="en-US" altLang="zh-CN" b="1" dirty="0"/>
                  <a:t>y</a:t>
                </a:r>
                <a:r>
                  <a:rPr lang="zh-CN" altLang="en-US" b="1" dirty="0"/>
                  <a:t>使得</a:t>
                </a:r>
                <a14:m>
                  <m:oMath xmlns:m="http://schemas.openxmlformats.org/officeDocument/2006/math">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oMath>
                </a14:m>
                <a:r>
                  <a:rPr lang="zh-CN" altLang="en-US" b="1" dirty="0"/>
                  <a:t>，</a:t>
                </a:r>
                <a:r>
                  <a:rPr lang="zh-CN" altLang="en-US" b="1" dirty="0">
                    <a:solidFill>
                      <a:schemeClr val="accent1">
                        <a:lumMod val="75000"/>
                      </a:schemeClr>
                    </a:solidFill>
                  </a:rPr>
                  <a:t>在计算上是不可行的</a:t>
                </a:r>
                <a:r>
                  <a:rPr lang="zh-CN" altLang="en-US" b="1" dirty="0"/>
                  <a:t>。</a:t>
                </a:r>
                <a:endParaRPr lang="en-US" altLang="zh-CN" b="1" dirty="0"/>
              </a:p>
            </p:txBody>
          </p:sp>
        </mc:Choice>
        <mc:Fallback xmlns="">
          <p:sp>
            <p:nvSpPr>
              <p:cNvPr id="108" name="íşlïḍè">
                <a:extLst>
                  <a:ext uri="{FF2B5EF4-FFF2-40B4-BE49-F238E27FC236}">
                    <a16:creationId xmlns:a16="http://schemas.microsoft.com/office/drawing/2014/main" id="{0059C17E-3394-BC00-1D6A-40A599892FE9}"/>
                  </a:ext>
                </a:extLst>
              </p:cNvPr>
              <p:cNvSpPr txBox="1">
                <a:spLocks noRot="1" noChangeAspect="1" noMove="1" noResize="1" noEditPoints="1" noAdjustHandles="1" noChangeArrowheads="1" noChangeShapeType="1" noTextEdit="1"/>
              </p:cNvSpPr>
              <p:nvPr/>
            </p:nvSpPr>
            <p:spPr>
              <a:xfrm>
                <a:off x="1635493" y="4650474"/>
                <a:ext cx="10251707" cy="369332"/>
              </a:xfrm>
              <a:prstGeom prst="rect">
                <a:avLst/>
              </a:prstGeom>
              <a:blipFill>
                <a:blip r:embed="rId3"/>
                <a:stretch>
                  <a:fillRect l="-476" t="-8333" r="-2735" b="-26667"/>
                </a:stretch>
              </a:blipFill>
            </p:spPr>
            <p:txBody>
              <a:bodyPr/>
              <a:lstStyle/>
              <a:p>
                <a:r>
                  <a:rPr lang="zh-CN" altLang="en-US">
                    <a:noFill/>
                  </a:rPr>
                  <a:t> </a:t>
                </a:r>
              </a:p>
            </p:txBody>
          </p:sp>
        </mc:Fallback>
      </mc:AlternateContent>
      <p:sp>
        <p:nvSpPr>
          <p:cNvPr id="109" name="文本框 108">
            <a:extLst>
              <a:ext uri="{FF2B5EF4-FFF2-40B4-BE49-F238E27FC236}">
                <a16:creationId xmlns:a16="http://schemas.microsoft.com/office/drawing/2014/main" id="{84057A6A-FEB1-E0D2-8A2E-A2C1831D2FB5}"/>
              </a:ext>
            </a:extLst>
          </p:cNvPr>
          <p:cNvSpPr txBox="1"/>
          <p:nvPr/>
        </p:nvSpPr>
        <p:spPr>
          <a:xfrm>
            <a:off x="1137858" y="4633845"/>
            <a:ext cx="717973" cy="369332"/>
          </a:xfrm>
          <a:prstGeom prst="rect">
            <a:avLst/>
          </a:prstGeom>
          <a:noFill/>
        </p:spPr>
        <p:txBody>
          <a:bodyPr wrap="square" rtlCol="0">
            <a:spAutoFit/>
          </a:bodyPr>
          <a:lstStyle/>
          <a:p>
            <a:r>
              <a:rPr lang="zh-CN" altLang="en-US" b="1" dirty="0"/>
              <a:t>（</a:t>
            </a:r>
            <a:r>
              <a:rPr lang="en-US" altLang="zh-CN" b="1" dirty="0"/>
              <a:t>1</a:t>
            </a:r>
            <a:r>
              <a:rPr lang="zh-CN" altLang="en-US" b="1" dirty="0"/>
              <a:t>）</a:t>
            </a:r>
          </a:p>
        </p:txBody>
      </p:sp>
      <mc:AlternateContent xmlns:mc="http://schemas.openxmlformats.org/markup-compatibility/2006" xmlns:a14="http://schemas.microsoft.com/office/drawing/2010/main">
        <mc:Choice Requires="a14">
          <p:sp>
            <p:nvSpPr>
              <p:cNvPr id="110" name="íşlïḍè">
                <a:extLst>
                  <a:ext uri="{FF2B5EF4-FFF2-40B4-BE49-F238E27FC236}">
                    <a16:creationId xmlns:a16="http://schemas.microsoft.com/office/drawing/2014/main" id="{1DBCC4A7-9678-2939-2B3A-12F2349A31ED}"/>
                  </a:ext>
                </a:extLst>
              </p:cNvPr>
              <p:cNvSpPr txBox="1"/>
              <p:nvPr/>
            </p:nvSpPr>
            <p:spPr>
              <a:xfrm>
                <a:off x="1635493" y="5167841"/>
                <a:ext cx="10251707" cy="369332"/>
              </a:xfrm>
              <a:prstGeom prst="rect">
                <a:avLst/>
              </a:prstGeom>
              <a:noFill/>
            </p:spPr>
            <p:txBody>
              <a:bodyPr wrap="square" lIns="91440" tIns="45720" rIns="91440" bIns="45720" anchor="ctr">
                <a:noAutofit/>
              </a:bodyPr>
              <a:lstStyle/>
              <a:p>
                <a:r>
                  <a:rPr lang="zh-CN" altLang="en-US" b="1" dirty="0"/>
                  <a:t>若想找到任意两个报文</a:t>
                </a:r>
                <a14:m>
                  <m:oMath xmlns:m="http://schemas.openxmlformats.org/officeDocument/2006/math">
                    <m:r>
                      <a:rPr lang="en-US" altLang="zh-CN" b="1" i="1" dirty="0" smtClean="0">
                        <a:latin typeface="Cambria Math" panose="02040503050406030204" pitchFamily="18" charset="0"/>
                      </a:rPr>
                      <m:t>𝒙</m:t>
                    </m:r>
                  </m:oMath>
                </a14:m>
                <a:r>
                  <a:rPr lang="zh-CN" altLang="en-US" b="1" dirty="0"/>
                  <a:t>和</a:t>
                </a:r>
                <a14:m>
                  <m:oMath xmlns:m="http://schemas.openxmlformats.org/officeDocument/2006/math">
                    <m:r>
                      <a:rPr lang="en-US" altLang="zh-CN" b="1" i="1" dirty="0" smtClean="0">
                        <a:latin typeface="Cambria Math" panose="02040503050406030204" pitchFamily="18" charset="0"/>
                      </a:rPr>
                      <m:t>𝒚</m:t>
                    </m:r>
                  </m:oMath>
                </a14:m>
                <a:r>
                  <a:rPr lang="zh-CN" altLang="en-US" b="1" dirty="0"/>
                  <a:t>，使得</a:t>
                </a:r>
                <a14:m>
                  <m:oMath xmlns:m="http://schemas.openxmlformats.org/officeDocument/2006/math">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oMath>
                </a14:m>
                <a:r>
                  <a:rPr lang="zh-CN" altLang="en-US" b="1" dirty="0"/>
                  <a:t>，</a:t>
                </a:r>
                <a:r>
                  <a:rPr lang="zh-CN" altLang="en-US" b="1" dirty="0">
                    <a:solidFill>
                      <a:schemeClr val="accent1">
                        <a:lumMod val="75000"/>
                      </a:schemeClr>
                    </a:solidFill>
                  </a:rPr>
                  <a:t>在计算上是不可行的</a:t>
                </a:r>
                <a:r>
                  <a:rPr lang="zh-CN" altLang="en-US" b="1" dirty="0"/>
                  <a:t>。</a:t>
                </a:r>
                <a:endParaRPr lang="en-US" altLang="zh-CN" b="1" dirty="0"/>
              </a:p>
            </p:txBody>
          </p:sp>
        </mc:Choice>
        <mc:Fallback xmlns="">
          <p:sp>
            <p:nvSpPr>
              <p:cNvPr id="110" name="íşlïḍè">
                <a:extLst>
                  <a:ext uri="{FF2B5EF4-FFF2-40B4-BE49-F238E27FC236}">
                    <a16:creationId xmlns:a16="http://schemas.microsoft.com/office/drawing/2014/main" id="{1DBCC4A7-9678-2939-2B3A-12F2349A31ED}"/>
                  </a:ext>
                </a:extLst>
              </p:cNvPr>
              <p:cNvSpPr txBox="1">
                <a:spLocks noRot="1" noChangeAspect="1" noMove="1" noResize="1" noEditPoints="1" noAdjustHandles="1" noChangeArrowheads="1" noChangeShapeType="1" noTextEdit="1"/>
              </p:cNvSpPr>
              <p:nvPr/>
            </p:nvSpPr>
            <p:spPr>
              <a:xfrm>
                <a:off x="1635493" y="5167841"/>
                <a:ext cx="10251707" cy="369332"/>
              </a:xfrm>
              <a:prstGeom prst="rect">
                <a:avLst/>
              </a:prstGeom>
              <a:blipFill>
                <a:blip r:embed="rId4"/>
                <a:stretch>
                  <a:fillRect l="-476" t="-8333" b="-26667"/>
                </a:stretch>
              </a:blipFill>
            </p:spPr>
            <p:txBody>
              <a:bodyPr/>
              <a:lstStyle/>
              <a:p>
                <a:r>
                  <a:rPr lang="zh-CN" altLang="en-US">
                    <a:noFill/>
                  </a:rPr>
                  <a:t> </a:t>
                </a:r>
              </a:p>
            </p:txBody>
          </p:sp>
        </mc:Fallback>
      </mc:AlternateContent>
      <p:sp>
        <p:nvSpPr>
          <p:cNvPr id="111" name="文本框 110">
            <a:extLst>
              <a:ext uri="{FF2B5EF4-FFF2-40B4-BE49-F238E27FC236}">
                <a16:creationId xmlns:a16="http://schemas.microsoft.com/office/drawing/2014/main" id="{3EFCA678-28DA-3212-9EB3-17D469C13DDF}"/>
              </a:ext>
            </a:extLst>
          </p:cNvPr>
          <p:cNvSpPr txBox="1"/>
          <p:nvPr/>
        </p:nvSpPr>
        <p:spPr>
          <a:xfrm>
            <a:off x="1137858" y="5151212"/>
            <a:ext cx="717973" cy="369332"/>
          </a:xfrm>
          <a:prstGeom prst="rect">
            <a:avLst/>
          </a:prstGeom>
          <a:noFill/>
        </p:spPr>
        <p:txBody>
          <a:bodyPr wrap="square" rtlCol="0">
            <a:spAutoFit/>
          </a:bodyPr>
          <a:lstStyle/>
          <a:p>
            <a:r>
              <a:rPr lang="zh-CN" altLang="en-US" b="1" dirty="0"/>
              <a:t>（</a:t>
            </a:r>
            <a:r>
              <a:rPr lang="en-US" altLang="zh-CN" b="1" dirty="0"/>
              <a:t>2</a:t>
            </a:r>
            <a:r>
              <a:rPr lang="zh-CN" altLang="en-US" b="1" dirty="0"/>
              <a:t>）</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D79237-E36B-D3D0-4B79-7216E59B0E1E}"/>
                  </a:ext>
                </a:extLst>
              </p:cNvPr>
              <p:cNvSpPr txBox="1"/>
              <p:nvPr/>
            </p:nvSpPr>
            <p:spPr>
              <a:xfrm>
                <a:off x="1296958" y="5668579"/>
                <a:ext cx="10559629" cy="646331"/>
              </a:xfrm>
              <a:prstGeom prst="rect">
                <a:avLst/>
              </a:prstGeom>
              <a:noFill/>
            </p:spPr>
            <p:txBody>
              <a:bodyPr wrap="square" rtlCol="0">
                <a:spAutoFit/>
              </a:bodyPr>
              <a:lstStyle/>
              <a:p>
                <a:r>
                  <a:rPr lang="zh-CN" altLang="en-US" b="1" dirty="0"/>
                  <a:t>         </a:t>
                </a:r>
                <a:r>
                  <a:rPr lang="zh-CN" altLang="en-US" b="1" dirty="0">
                    <a:solidFill>
                      <a:schemeClr val="accent4"/>
                    </a:solidFill>
                  </a:rPr>
                  <a:t>满足上述两个条件表明：对于发送方产生的报文</a:t>
                </a:r>
                <a14:m>
                  <m:oMath xmlns:m="http://schemas.openxmlformats.org/officeDocument/2006/math">
                    <m:r>
                      <a:rPr lang="en-US" altLang="zh-CN" b="1" i="1" dirty="0" smtClean="0">
                        <a:solidFill>
                          <a:schemeClr val="accent4"/>
                        </a:solidFill>
                        <a:latin typeface="Cambria Math" panose="02040503050406030204" pitchFamily="18" charset="0"/>
                      </a:rPr>
                      <m:t>𝒙</m:t>
                    </m:r>
                  </m:oMath>
                </a14:m>
                <a:r>
                  <a:rPr lang="zh-CN" altLang="en-US" b="1" dirty="0">
                    <a:solidFill>
                      <a:schemeClr val="accent4"/>
                    </a:solidFill>
                  </a:rPr>
                  <a:t>和其相应的报文摘要</a:t>
                </a:r>
                <a14:m>
                  <m:oMath xmlns:m="http://schemas.openxmlformats.org/officeDocument/2006/math">
                    <m:r>
                      <a:rPr lang="en-US" altLang="zh-CN" b="1" i="1" dirty="0" smtClean="0">
                        <a:solidFill>
                          <a:schemeClr val="accent4"/>
                        </a:solidFill>
                        <a:latin typeface="Cambria Math" panose="02040503050406030204" pitchFamily="18" charset="0"/>
                      </a:rPr>
                      <m:t>𝑯</m:t>
                    </m:r>
                    <m:r>
                      <a:rPr lang="en-US" altLang="zh-CN" b="1" i="1" dirty="0" smtClean="0">
                        <a:solidFill>
                          <a:schemeClr val="accent4"/>
                        </a:solidFill>
                        <a:latin typeface="Cambria Math" panose="02040503050406030204" pitchFamily="18" charset="0"/>
                      </a:rPr>
                      <m:t>(</m:t>
                    </m:r>
                    <m:r>
                      <a:rPr lang="en-US" altLang="zh-CN" b="1" i="1" dirty="0" smtClean="0">
                        <a:solidFill>
                          <a:schemeClr val="accent4"/>
                        </a:solidFill>
                        <a:latin typeface="Cambria Math" panose="02040503050406030204" pitchFamily="18" charset="0"/>
                      </a:rPr>
                      <m:t>𝒙</m:t>
                    </m:r>
                    <m:r>
                      <a:rPr lang="en-US" altLang="zh-CN" b="1" i="1" dirty="0" smtClean="0">
                        <a:solidFill>
                          <a:schemeClr val="accent4"/>
                        </a:solidFill>
                        <a:latin typeface="Cambria Math" panose="02040503050406030204" pitchFamily="18" charset="0"/>
                      </a:rPr>
                      <m:t>)</m:t>
                    </m:r>
                  </m:oMath>
                </a14:m>
                <a:r>
                  <a:rPr lang="zh-CN" altLang="en-US" b="1" dirty="0">
                    <a:solidFill>
                      <a:schemeClr val="accent4"/>
                    </a:solidFill>
                  </a:rPr>
                  <a:t>，攻击者不可能伪造出另一个报文</a:t>
                </a:r>
                <a14:m>
                  <m:oMath xmlns:m="http://schemas.openxmlformats.org/officeDocument/2006/math">
                    <m:r>
                      <a:rPr lang="en-US" altLang="zh-CN" b="1" i="1" dirty="0" smtClean="0">
                        <a:solidFill>
                          <a:schemeClr val="accent4"/>
                        </a:solidFill>
                        <a:latin typeface="Cambria Math" panose="02040503050406030204" pitchFamily="18" charset="0"/>
                      </a:rPr>
                      <m:t>𝒚</m:t>
                    </m:r>
                  </m:oMath>
                </a14:m>
                <a:r>
                  <a:rPr lang="zh-CN" altLang="en-US" b="1" dirty="0">
                    <a:solidFill>
                      <a:schemeClr val="accent4"/>
                    </a:solidFill>
                  </a:rPr>
                  <a:t>，使得</a:t>
                </a:r>
                <a14:m>
                  <m:oMath xmlns:m="http://schemas.openxmlformats.org/officeDocument/2006/math">
                    <m:r>
                      <a:rPr lang="en-US" altLang="zh-CN" b="1" i="1" dirty="0" smtClean="0">
                        <a:solidFill>
                          <a:schemeClr val="accent4"/>
                        </a:solidFill>
                        <a:latin typeface="Cambria Math" panose="02040503050406030204" pitchFamily="18" charset="0"/>
                      </a:rPr>
                      <m:t>𝒚</m:t>
                    </m:r>
                  </m:oMath>
                </a14:m>
                <a:r>
                  <a:rPr lang="zh-CN" altLang="en-US" b="1" dirty="0">
                    <a:solidFill>
                      <a:schemeClr val="accent4"/>
                    </a:solidFill>
                  </a:rPr>
                  <a:t>与</a:t>
                </a:r>
                <a14:m>
                  <m:oMath xmlns:m="http://schemas.openxmlformats.org/officeDocument/2006/math">
                    <m:r>
                      <a:rPr lang="en-US" altLang="zh-CN" b="1" i="1" dirty="0" smtClean="0">
                        <a:solidFill>
                          <a:schemeClr val="accent4"/>
                        </a:solidFill>
                        <a:latin typeface="Cambria Math" panose="02040503050406030204" pitchFamily="18" charset="0"/>
                      </a:rPr>
                      <m:t>𝒙</m:t>
                    </m:r>
                  </m:oMath>
                </a14:m>
                <a:r>
                  <a:rPr lang="zh-CN" altLang="en-US" b="1" dirty="0">
                    <a:solidFill>
                      <a:schemeClr val="accent4"/>
                    </a:solidFill>
                  </a:rPr>
                  <a:t>具有同样的报文摘要。</a:t>
                </a:r>
                <a:endParaRPr lang="zh-CN" altLang="en-US" b="1" dirty="0"/>
              </a:p>
            </p:txBody>
          </p:sp>
        </mc:Choice>
        <mc:Fallback xmlns="">
          <p:sp>
            <p:nvSpPr>
              <p:cNvPr id="19" name="文本框 18">
                <a:extLst>
                  <a:ext uri="{FF2B5EF4-FFF2-40B4-BE49-F238E27FC236}">
                    <a16:creationId xmlns:a16="http://schemas.microsoft.com/office/drawing/2014/main" id="{D1D79237-E36B-D3D0-4B79-7216E59B0E1E}"/>
                  </a:ext>
                </a:extLst>
              </p:cNvPr>
              <p:cNvSpPr txBox="1">
                <a:spLocks noRot="1" noChangeAspect="1" noMove="1" noResize="1" noEditPoints="1" noAdjustHandles="1" noChangeArrowheads="1" noChangeShapeType="1" noTextEdit="1"/>
              </p:cNvSpPr>
              <p:nvPr/>
            </p:nvSpPr>
            <p:spPr>
              <a:xfrm>
                <a:off x="1296958" y="5668579"/>
                <a:ext cx="10559629" cy="646331"/>
              </a:xfrm>
              <a:prstGeom prst="rect">
                <a:avLst/>
              </a:prstGeom>
              <a:blipFill>
                <a:blip r:embed="rId5"/>
                <a:stretch>
                  <a:fillRect l="-520" t="-5660" b="-14151"/>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08294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8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93"/>
                                        </p:tgtEl>
                                        <p:attrNameLst>
                                          <p:attrName>style.visibility</p:attrName>
                                        </p:attrNameLst>
                                      </p:cBhvr>
                                      <p:to>
                                        <p:strVal val="visible"/>
                                      </p:to>
                                    </p:set>
                                    <p:anim calcmode="lin" valueType="num">
                                      <p:cBhvr>
                                        <p:cTn id="24" dur="500" fill="hold"/>
                                        <p:tgtEl>
                                          <p:spTgt spid="93"/>
                                        </p:tgtEl>
                                        <p:attrNameLst>
                                          <p:attrName>ppt_w</p:attrName>
                                        </p:attrNameLst>
                                      </p:cBhvr>
                                      <p:tavLst>
                                        <p:tav tm="0">
                                          <p:val>
                                            <p:fltVal val="0"/>
                                          </p:val>
                                        </p:tav>
                                        <p:tav tm="100000">
                                          <p:val>
                                            <p:strVal val="#ppt_w"/>
                                          </p:val>
                                        </p:tav>
                                      </p:tavLst>
                                    </p:anim>
                                    <p:anim calcmode="lin" valueType="num">
                                      <p:cBhvr>
                                        <p:cTn id="25" dur="500" fill="hold"/>
                                        <p:tgtEl>
                                          <p:spTgt spid="93"/>
                                        </p:tgtEl>
                                        <p:attrNameLst>
                                          <p:attrName>ppt_h</p:attrName>
                                        </p:attrNameLst>
                                      </p:cBhvr>
                                      <p:tavLst>
                                        <p:tav tm="0">
                                          <p:val>
                                            <p:fltVal val="0"/>
                                          </p:val>
                                        </p:tav>
                                        <p:tav tm="100000">
                                          <p:val>
                                            <p:strVal val="#ppt_h"/>
                                          </p:val>
                                        </p:tav>
                                      </p:tavLst>
                                    </p:anim>
                                    <p:anim calcmode="lin" valueType="num">
                                      <p:cBhvr>
                                        <p:cTn id="26" dur="500" fill="hold"/>
                                        <p:tgtEl>
                                          <p:spTgt spid="93"/>
                                        </p:tgtEl>
                                        <p:attrNameLst>
                                          <p:attrName>style.rotation</p:attrName>
                                        </p:attrNameLst>
                                      </p:cBhvr>
                                      <p:tavLst>
                                        <p:tav tm="0">
                                          <p:val>
                                            <p:fltVal val="360"/>
                                          </p:val>
                                        </p:tav>
                                        <p:tav tm="100000">
                                          <p:val>
                                            <p:fltVal val="0"/>
                                          </p:val>
                                        </p:tav>
                                      </p:tavLst>
                                    </p:anim>
                                    <p:animEffect transition="in" filter="fade">
                                      <p:cBhvr>
                                        <p:cTn id="27" dur="500"/>
                                        <p:tgtEl>
                                          <p:spTgt spid="93"/>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10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05"/>
                                        </p:tgtEl>
                                        <p:attrNameLst>
                                          <p:attrName>style.visibility</p:attrName>
                                        </p:attrNameLst>
                                      </p:cBhvr>
                                      <p:to>
                                        <p:strVal val="visible"/>
                                      </p:to>
                                    </p:set>
                                    <p:anim calcmode="lin" valueType="num">
                                      <p:cBhvr>
                                        <p:cTn id="45" dur="500" fill="hold"/>
                                        <p:tgtEl>
                                          <p:spTgt spid="105"/>
                                        </p:tgtEl>
                                        <p:attrNameLst>
                                          <p:attrName>ppt_w</p:attrName>
                                        </p:attrNameLst>
                                      </p:cBhvr>
                                      <p:tavLst>
                                        <p:tav tm="0">
                                          <p:val>
                                            <p:fltVal val="0"/>
                                          </p:val>
                                        </p:tav>
                                        <p:tav tm="100000">
                                          <p:val>
                                            <p:strVal val="#ppt_w"/>
                                          </p:val>
                                        </p:tav>
                                      </p:tavLst>
                                    </p:anim>
                                    <p:anim calcmode="lin" valueType="num">
                                      <p:cBhvr>
                                        <p:cTn id="46" dur="500" fill="hold"/>
                                        <p:tgtEl>
                                          <p:spTgt spid="105"/>
                                        </p:tgtEl>
                                        <p:attrNameLst>
                                          <p:attrName>ppt_h</p:attrName>
                                        </p:attrNameLst>
                                      </p:cBhvr>
                                      <p:tavLst>
                                        <p:tav tm="0">
                                          <p:val>
                                            <p:fltVal val="0"/>
                                          </p:val>
                                        </p:tav>
                                        <p:tav tm="100000">
                                          <p:val>
                                            <p:strVal val="#ppt_h"/>
                                          </p:val>
                                        </p:tav>
                                      </p:tavLst>
                                    </p:anim>
                                    <p:animEffect transition="in" filter="fade">
                                      <p:cBhvr>
                                        <p:cTn id="47" dur="500"/>
                                        <p:tgtEl>
                                          <p:spTgt spid="105"/>
                                        </p:tgtEl>
                                      </p:cBhvr>
                                    </p:animEffect>
                                  </p:childTnLst>
                                </p:cTn>
                              </p:par>
                            </p:childTnLst>
                          </p:cTn>
                        </p:par>
                        <p:par>
                          <p:cTn id="48" fill="hold">
                            <p:stCondLst>
                              <p:cond delay="500"/>
                            </p:stCondLst>
                            <p:childTnLst>
                              <p:par>
                                <p:cTn id="49" presetID="1" presetClass="entr" presetSubtype="0" fill="hold" grpId="0" nodeType="afterEffect">
                                  <p:stCondLst>
                                    <p:cond delay="0"/>
                                  </p:stCondLst>
                                  <p:iterate type="lt">
                                    <p:tmAbs val="100"/>
                                  </p:iterate>
                                  <p:childTnLst>
                                    <p:set>
                                      <p:cBhvr>
                                        <p:cTn id="50" dur="1" fill="hold">
                                          <p:stCondLst>
                                            <p:cond delay="0"/>
                                          </p:stCondLst>
                                        </p:cTn>
                                        <p:tgtEl>
                                          <p:spTgt spid="10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9" presetClass="entr" presetSubtype="0" decel="100000" fill="hold" grpId="0" nodeType="clickEffect">
                                  <p:stCondLst>
                                    <p:cond delay="0"/>
                                  </p:stCondLst>
                                  <p:childTnLst>
                                    <p:set>
                                      <p:cBhvr>
                                        <p:cTn id="54" dur="1" fill="hold">
                                          <p:stCondLst>
                                            <p:cond delay="0"/>
                                          </p:stCondLst>
                                        </p:cTn>
                                        <p:tgtEl>
                                          <p:spTgt spid="107"/>
                                        </p:tgtEl>
                                        <p:attrNameLst>
                                          <p:attrName>style.visibility</p:attrName>
                                        </p:attrNameLst>
                                      </p:cBhvr>
                                      <p:to>
                                        <p:strVal val="visible"/>
                                      </p:to>
                                    </p:set>
                                    <p:anim calcmode="lin" valueType="num">
                                      <p:cBhvr>
                                        <p:cTn id="55" dur="500" fill="hold"/>
                                        <p:tgtEl>
                                          <p:spTgt spid="107"/>
                                        </p:tgtEl>
                                        <p:attrNameLst>
                                          <p:attrName>ppt_w</p:attrName>
                                        </p:attrNameLst>
                                      </p:cBhvr>
                                      <p:tavLst>
                                        <p:tav tm="0">
                                          <p:val>
                                            <p:fltVal val="0"/>
                                          </p:val>
                                        </p:tav>
                                        <p:tav tm="100000">
                                          <p:val>
                                            <p:strVal val="#ppt_w"/>
                                          </p:val>
                                        </p:tav>
                                      </p:tavLst>
                                    </p:anim>
                                    <p:anim calcmode="lin" valueType="num">
                                      <p:cBhvr>
                                        <p:cTn id="56" dur="500" fill="hold"/>
                                        <p:tgtEl>
                                          <p:spTgt spid="107"/>
                                        </p:tgtEl>
                                        <p:attrNameLst>
                                          <p:attrName>ppt_h</p:attrName>
                                        </p:attrNameLst>
                                      </p:cBhvr>
                                      <p:tavLst>
                                        <p:tav tm="0">
                                          <p:val>
                                            <p:fltVal val="0"/>
                                          </p:val>
                                        </p:tav>
                                        <p:tav tm="100000">
                                          <p:val>
                                            <p:strVal val="#ppt_h"/>
                                          </p:val>
                                        </p:tav>
                                      </p:tavLst>
                                    </p:anim>
                                    <p:anim calcmode="lin" valueType="num">
                                      <p:cBhvr>
                                        <p:cTn id="57" dur="500" fill="hold"/>
                                        <p:tgtEl>
                                          <p:spTgt spid="107"/>
                                        </p:tgtEl>
                                        <p:attrNameLst>
                                          <p:attrName>style.rotation</p:attrName>
                                        </p:attrNameLst>
                                      </p:cBhvr>
                                      <p:tavLst>
                                        <p:tav tm="0">
                                          <p:val>
                                            <p:fltVal val="360"/>
                                          </p:val>
                                        </p:tav>
                                        <p:tav tm="100000">
                                          <p:val>
                                            <p:fltVal val="0"/>
                                          </p:val>
                                        </p:tav>
                                      </p:tavLst>
                                    </p:anim>
                                    <p:animEffect transition="in" filter="fade">
                                      <p:cBhvr>
                                        <p:cTn id="58" dur="500"/>
                                        <p:tgtEl>
                                          <p:spTgt spid="107"/>
                                        </p:tgtEl>
                                      </p:cBhvr>
                                    </p:animEffect>
                                  </p:childTnLst>
                                </p:cTn>
                              </p:par>
                            </p:childTnLst>
                          </p:cTn>
                        </p:par>
                        <p:par>
                          <p:cTn id="59" fill="hold">
                            <p:stCondLst>
                              <p:cond delay="500"/>
                            </p:stCondLst>
                            <p:childTnLst>
                              <p:par>
                                <p:cTn id="60" presetID="1" presetClass="entr" presetSubtype="0" fill="hold" grpId="0" nodeType="afterEffect">
                                  <p:stCondLst>
                                    <p:cond delay="0"/>
                                  </p:stCondLst>
                                  <p:iterate type="lt">
                                    <p:tmAbs val="100"/>
                                  </p:iterate>
                                  <p:childTnLst>
                                    <p:set>
                                      <p:cBhvr>
                                        <p:cTn id="61" dur="1" fill="hold">
                                          <p:stCondLst>
                                            <p:cond delay="0"/>
                                          </p:stCondLst>
                                        </p:cTn>
                                        <p:tgtEl>
                                          <p:spTgt spid="10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09"/>
                                        </p:tgtEl>
                                        <p:attrNameLst>
                                          <p:attrName>style.visibility</p:attrName>
                                        </p:attrNameLst>
                                      </p:cBhvr>
                                      <p:to>
                                        <p:strVal val="visible"/>
                                      </p:to>
                                    </p:set>
                                    <p:anim calcmode="lin" valueType="num">
                                      <p:cBhvr>
                                        <p:cTn id="66" dur="500" fill="hold"/>
                                        <p:tgtEl>
                                          <p:spTgt spid="109"/>
                                        </p:tgtEl>
                                        <p:attrNameLst>
                                          <p:attrName>ppt_w</p:attrName>
                                        </p:attrNameLst>
                                      </p:cBhvr>
                                      <p:tavLst>
                                        <p:tav tm="0">
                                          <p:val>
                                            <p:fltVal val="0"/>
                                          </p:val>
                                        </p:tav>
                                        <p:tav tm="100000">
                                          <p:val>
                                            <p:strVal val="#ppt_w"/>
                                          </p:val>
                                        </p:tav>
                                      </p:tavLst>
                                    </p:anim>
                                    <p:anim calcmode="lin" valueType="num">
                                      <p:cBhvr>
                                        <p:cTn id="67" dur="500" fill="hold"/>
                                        <p:tgtEl>
                                          <p:spTgt spid="109"/>
                                        </p:tgtEl>
                                        <p:attrNameLst>
                                          <p:attrName>ppt_h</p:attrName>
                                        </p:attrNameLst>
                                      </p:cBhvr>
                                      <p:tavLst>
                                        <p:tav tm="0">
                                          <p:val>
                                            <p:fltVal val="0"/>
                                          </p:val>
                                        </p:tav>
                                        <p:tav tm="100000">
                                          <p:val>
                                            <p:strVal val="#ppt_h"/>
                                          </p:val>
                                        </p:tav>
                                      </p:tavLst>
                                    </p:anim>
                                    <p:animEffect transition="in" filter="fade">
                                      <p:cBhvr>
                                        <p:cTn id="68" dur="500"/>
                                        <p:tgtEl>
                                          <p:spTgt spid="109"/>
                                        </p:tgtEl>
                                      </p:cBhvr>
                                    </p:animEffect>
                                  </p:childTnLst>
                                </p:cTn>
                              </p:par>
                            </p:childTnLst>
                          </p:cTn>
                        </p:par>
                        <p:par>
                          <p:cTn id="69" fill="hold">
                            <p:stCondLst>
                              <p:cond delay="500"/>
                            </p:stCondLst>
                            <p:childTnLst>
                              <p:par>
                                <p:cTn id="70" presetID="1" presetClass="entr" presetSubtype="0" fill="hold" grpId="0" nodeType="afterEffect">
                                  <p:stCondLst>
                                    <p:cond delay="0"/>
                                  </p:stCondLst>
                                  <p:iterate type="lt">
                                    <p:tmAbs val="100"/>
                                  </p:iterate>
                                  <p:childTnLst>
                                    <p:set>
                                      <p:cBhvr>
                                        <p:cTn id="71" dur="1" fill="hold">
                                          <p:stCondLst>
                                            <p:cond delay="0"/>
                                          </p:stCondLst>
                                        </p:cTn>
                                        <p:tgtEl>
                                          <p:spTgt spid="10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11"/>
                                        </p:tgtEl>
                                        <p:attrNameLst>
                                          <p:attrName>style.visibility</p:attrName>
                                        </p:attrNameLst>
                                      </p:cBhvr>
                                      <p:to>
                                        <p:strVal val="visible"/>
                                      </p:to>
                                    </p:set>
                                    <p:anim calcmode="lin" valueType="num">
                                      <p:cBhvr>
                                        <p:cTn id="76" dur="500" fill="hold"/>
                                        <p:tgtEl>
                                          <p:spTgt spid="111"/>
                                        </p:tgtEl>
                                        <p:attrNameLst>
                                          <p:attrName>ppt_w</p:attrName>
                                        </p:attrNameLst>
                                      </p:cBhvr>
                                      <p:tavLst>
                                        <p:tav tm="0">
                                          <p:val>
                                            <p:fltVal val="0"/>
                                          </p:val>
                                        </p:tav>
                                        <p:tav tm="100000">
                                          <p:val>
                                            <p:strVal val="#ppt_w"/>
                                          </p:val>
                                        </p:tav>
                                      </p:tavLst>
                                    </p:anim>
                                    <p:anim calcmode="lin" valueType="num">
                                      <p:cBhvr>
                                        <p:cTn id="77" dur="500" fill="hold"/>
                                        <p:tgtEl>
                                          <p:spTgt spid="111"/>
                                        </p:tgtEl>
                                        <p:attrNameLst>
                                          <p:attrName>ppt_h</p:attrName>
                                        </p:attrNameLst>
                                      </p:cBhvr>
                                      <p:tavLst>
                                        <p:tav tm="0">
                                          <p:val>
                                            <p:fltVal val="0"/>
                                          </p:val>
                                        </p:tav>
                                        <p:tav tm="100000">
                                          <p:val>
                                            <p:strVal val="#ppt_h"/>
                                          </p:val>
                                        </p:tav>
                                      </p:tavLst>
                                    </p:anim>
                                    <p:animEffect transition="in" filter="fade">
                                      <p:cBhvr>
                                        <p:cTn id="78" dur="500"/>
                                        <p:tgtEl>
                                          <p:spTgt spid="111"/>
                                        </p:tgtEl>
                                      </p:cBhvr>
                                    </p:animEffect>
                                  </p:childTnLst>
                                </p:cTn>
                              </p:par>
                            </p:childTnLst>
                          </p:cTn>
                        </p:par>
                        <p:par>
                          <p:cTn id="79" fill="hold">
                            <p:stCondLst>
                              <p:cond delay="500"/>
                            </p:stCondLst>
                            <p:childTnLst>
                              <p:par>
                                <p:cTn id="80" presetID="1" presetClass="entr" presetSubtype="0" fill="hold" grpId="0" nodeType="afterEffect">
                                  <p:stCondLst>
                                    <p:cond delay="0"/>
                                  </p:stCondLst>
                                  <p:iterate type="lt">
                                    <p:tmAbs val="100"/>
                                  </p:iterate>
                                  <p:childTnLst>
                                    <p:set>
                                      <p:cBhvr>
                                        <p:cTn id="81" dur="1" fill="hold">
                                          <p:stCondLst>
                                            <p:cond delay="0"/>
                                          </p:stCondLst>
                                        </p:cTn>
                                        <p:tgtEl>
                                          <p:spTgt spid="11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47" presetClass="entr" presetSubtype="0"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1000"/>
                                        <p:tgtEl>
                                          <p:spTgt spid="19"/>
                                        </p:tgtEl>
                                      </p:cBhvr>
                                    </p:animEffect>
                                    <p:anim calcmode="lin" valueType="num">
                                      <p:cBhvr>
                                        <p:cTn id="87" dur="1000" fill="hold"/>
                                        <p:tgtEl>
                                          <p:spTgt spid="19"/>
                                        </p:tgtEl>
                                        <p:attrNameLst>
                                          <p:attrName>ppt_x</p:attrName>
                                        </p:attrNameLst>
                                      </p:cBhvr>
                                      <p:tavLst>
                                        <p:tav tm="0">
                                          <p:val>
                                            <p:strVal val="#ppt_x"/>
                                          </p:val>
                                        </p:tav>
                                        <p:tav tm="100000">
                                          <p:val>
                                            <p:strVal val="#ppt_x"/>
                                          </p:val>
                                        </p:tav>
                                      </p:tavLst>
                                    </p:anim>
                                    <p:anim calcmode="lin" valueType="num">
                                      <p:cBhvr>
                                        <p:cTn id="8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9" grpId="0" animBg="1"/>
      <p:bldP spid="90" grpId="0"/>
      <p:bldP spid="93" grpId="0" animBg="1"/>
      <p:bldP spid="101" grpId="0"/>
      <p:bldP spid="103" grpId="0"/>
      <p:bldP spid="8" grpId="0"/>
      <p:bldP spid="105" grpId="0"/>
      <p:bldP spid="106" grpId="0"/>
      <p:bldP spid="107" grpId="0" animBg="1"/>
      <p:bldP spid="108" grpId="0"/>
      <p:bldP spid="109" grpId="0"/>
      <p:bldP spid="110" grpId="0"/>
      <p:bldP spid="111"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密码散列函数</a:t>
              </a:r>
            </a:p>
          </p:txBody>
        </p:sp>
      </p:grpSp>
      <p:grpSp>
        <p:nvGrpSpPr>
          <p:cNvPr id="5" name="组合 4">
            <a:extLst>
              <a:ext uri="{FF2B5EF4-FFF2-40B4-BE49-F238E27FC236}">
                <a16:creationId xmlns:a16="http://schemas.microsoft.com/office/drawing/2014/main" id="{F0F6C79F-AF53-E996-CE02-EF1E38819FD6}"/>
              </a:ext>
            </a:extLst>
          </p:cNvPr>
          <p:cNvGrpSpPr/>
          <p:nvPr/>
        </p:nvGrpSpPr>
        <p:grpSpPr>
          <a:xfrm>
            <a:off x="1009370" y="1216119"/>
            <a:ext cx="10877830" cy="2226910"/>
            <a:chOff x="1009370" y="4088000"/>
            <a:chExt cx="10877830" cy="2226910"/>
          </a:xfrm>
        </p:grpSpPr>
        <p:sp>
          <p:nvSpPr>
            <p:cNvPr id="106" name="íşlïḍè">
              <a:extLst>
                <a:ext uri="{FF2B5EF4-FFF2-40B4-BE49-F238E27FC236}">
                  <a16:creationId xmlns:a16="http://schemas.microsoft.com/office/drawing/2014/main" id="{7C33CFCA-D995-62E9-3263-060A00746AD9}"/>
                </a:ext>
              </a:extLst>
            </p:cNvPr>
            <p:cNvSpPr txBox="1"/>
            <p:nvPr/>
          </p:nvSpPr>
          <p:spPr>
            <a:xfrm>
              <a:off x="1266346" y="4088000"/>
              <a:ext cx="10620854" cy="355686"/>
            </a:xfrm>
            <a:prstGeom prst="rect">
              <a:avLst/>
            </a:prstGeom>
            <a:noFill/>
          </p:spPr>
          <p:txBody>
            <a:bodyPr wrap="square" lIns="91440" tIns="45720" rIns="91440" bIns="45720" anchor="ctr">
              <a:noAutofit/>
            </a:bodyPr>
            <a:lstStyle/>
            <a:p>
              <a:r>
                <a:rPr lang="zh-CN" altLang="en-US" b="1" dirty="0"/>
                <a:t>为了抵御攻击者的篡改，</a:t>
              </a:r>
              <a:r>
                <a:rPr lang="zh-CN" altLang="en-US" b="1" dirty="0">
                  <a:solidFill>
                    <a:schemeClr val="accent1">
                      <a:lumMod val="75000"/>
                    </a:schemeClr>
                  </a:solidFill>
                </a:rPr>
                <a:t>报文摘要算法</a:t>
              </a:r>
              <a:r>
                <a:rPr lang="zh-CN" altLang="en-US" b="1" dirty="0"/>
                <a:t>必须满足以下条件：</a:t>
              </a:r>
              <a:endParaRPr lang="en-US" altLang="zh-CN" b="1" dirty="0"/>
            </a:p>
          </p:txBody>
        </p:sp>
        <p:sp>
          <p:nvSpPr>
            <p:cNvPr id="107" name="矩形 106">
              <a:extLst>
                <a:ext uri="{FF2B5EF4-FFF2-40B4-BE49-F238E27FC236}">
                  <a16:creationId xmlns:a16="http://schemas.microsoft.com/office/drawing/2014/main" id="{7184007E-2745-268F-B04E-32D98AF6847F}"/>
                </a:ext>
              </a:extLst>
            </p:cNvPr>
            <p:cNvSpPr/>
            <p:nvPr/>
          </p:nvSpPr>
          <p:spPr>
            <a:xfrm>
              <a:off x="1009370" y="413929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8" name="íşlïḍè">
                  <a:extLst>
                    <a:ext uri="{FF2B5EF4-FFF2-40B4-BE49-F238E27FC236}">
                      <a16:creationId xmlns:a16="http://schemas.microsoft.com/office/drawing/2014/main" id="{0059C17E-3394-BC00-1D6A-40A599892FE9}"/>
                    </a:ext>
                  </a:extLst>
                </p:cNvPr>
                <p:cNvSpPr txBox="1"/>
                <p:nvPr/>
              </p:nvSpPr>
              <p:spPr>
                <a:xfrm>
                  <a:off x="1635493" y="4650474"/>
                  <a:ext cx="10251707" cy="369332"/>
                </a:xfrm>
                <a:prstGeom prst="rect">
                  <a:avLst/>
                </a:prstGeom>
                <a:noFill/>
              </p:spPr>
              <p:txBody>
                <a:bodyPr wrap="square" lIns="91440" tIns="45720" rIns="91440" bIns="45720" anchor="ctr">
                  <a:noAutofit/>
                </a:bodyPr>
                <a:lstStyle/>
                <a:p>
                  <a:r>
                    <a:rPr lang="zh-CN" altLang="en-US" b="1" dirty="0"/>
                    <a:t>对于任意给定的某个报文摘要值</a:t>
                  </a:r>
                  <a14:m>
                    <m:oMath xmlns:m="http://schemas.openxmlformats.org/officeDocument/2006/math">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oMath>
                  </a14:m>
                  <a:r>
                    <a:rPr lang="zh-CN" altLang="en-US" b="1" dirty="0"/>
                    <a:t>，若想找到一个报文</a:t>
                  </a:r>
                  <a:r>
                    <a:rPr lang="en-US" altLang="zh-CN" b="1" dirty="0"/>
                    <a:t>y</a:t>
                  </a:r>
                  <a:r>
                    <a:rPr lang="zh-CN" altLang="en-US" b="1" dirty="0"/>
                    <a:t>使得</a:t>
                  </a:r>
                  <a14:m>
                    <m:oMath xmlns:m="http://schemas.openxmlformats.org/officeDocument/2006/math">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oMath>
                  </a14:m>
                  <a:r>
                    <a:rPr lang="zh-CN" altLang="en-US" b="1" dirty="0"/>
                    <a:t>，</a:t>
                  </a:r>
                  <a:r>
                    <a:rPr lang="zh-CN" altLang="en-US" b="1" dirty="0">
                      <a:solidFill>
                        <a:schemeClr val="accent1">
                          <a:lumMod val="75000"/>
                        </a:schemeClr>
                      </a:solidFill>
                    </a:rPr>
                    <a:t>在计算上是不可行的</a:t>
                  </a:r>
                  <a:r>
                    <a:rPr lang="zh-CN" altLang="en-US" b="1" dirty="0"/>
                    <a:t>。</a:t>
                  </a:r>
                  <a:endParaRPr lang="en-US" altLang="zh-CN" b="1" dirty="0"/>
                </a:p>
              </p:txBody>
            </p:sp>
          </mc:Choice>
          <mc:Fallback xmlns="">
            <p:sp>
              <p:nvSpPr>
                <p:cNvPr id="108" name="íşlïḍè">
                  <a:extLst>
                    <a:ext uri="{FF2B5EF4-FFF2-40B4-BE49-F238E27FC236}">
                      <a16:creationId xmlns:a16="http://schemas.microsoft.com/office/drawing/2014/main" id="{0059C17E-3394-BC00-1D6A-40A599892FE9}"/>
                    </a:ext>
                  </a:extLst>
                </p:cNvPr>
                <p:cNvSpPr txBox="1">
                  <a:spLocks noRot="1" noChangeAspect="1" noMove="1" noResize="1" noEditPoints="1" noAdjustHandles="1" noChangeArrowheads="1" noChangeShapeType="1" noTextEdit="1"/>
                </p:cNvSpPr>
                <p:nvPr/>
              </p:nvSpPr>
              <p:spPr>
                <a:xfrm>
                  <a:off x="1635493" y="4650474"/>
                  <a:ext cx="10251707" cy="369332"/>
                </a:xfrm>
                <a:prstGeom prst="rect">
                  <a:avLst/>
                </a:prstGeom>
                <a:blipFill>
                  <a:blip r:embed="rId3"/>
                  <a:stretch>
                    <a:fillRect l="-476" t="-8333" r="-2735" b="-26667"/>
                  </a:stretch>
                </a:blipFill>
              </p:spPr>
              <p:txBody>
                <a:bodyPr/>
                <a:lstStyle/>
                <a:p>
                  <a:r>
                    <a:rPr lang="zh-CN" altLang="en-US">
                      <a:noFill/>
                    </a:rPr>
                    <a:t> </a:t>
                  </a:r>
                </a:p>
              </p:txBody>
            </p:sp>
          </mc:Fallback>
        </mc:AlternateContent>
        <p:sp>
          <p:nvSpPr>
            <p:cNvPr id="109" name="文本框 108">
              <a:extLst>
                <a:ext uri="{FF2B5EF4-FFF2-40B4-BE49-F238E27FC236}">
                  <a16:creationId xmlns:a16="http://schemas.microsoft.com/office/drawing/2014/main" id="{84057A6A-FEB1-E0D2-8A2E-A2C1831D2FB5}"/>
                </a:ext>
              </a:extLst>
            </p:cNvPr>
            <p:cNvSpPr txBox="1"/>
            <p:nvPr/>
          </p:nvSpPr>
          <p:spPr>
            <a:xfrm>
              <a:off x="1137858" y="4633845"/>
              <a:ext cx="717973" cy="369332"/>
            </a:xfrm>
            <a:prstGeom prst="rect">
              <a:avLst/>
            </a:prstGeom>
            <a:noFill/>
          </p:spPr>
          <p:txBody>
            <a:bodyPr wrap="square" rtlCol="0">
              <a:spAutoFit/>
            </a:bodyPr>
            <a:lstStyle/>
            <a:p>
              <a:r>
                <a:rPr lang="zh-CN" altLang="en-US" b="1" dirty="0"/>
                <a:t>（</a:t>
              </a:r>
              <a:r>
                <a:rPr lang="en-US" altLang="zh-CN" b="1" dirty="0"/>
                <a:t>1</a:t>
              </a:r>
              <a:r>
                <a:rPr lang="zh-CN" altLang="en-US" b="1" dirty="0"/>
                <a:t>）</a:t>
              </a:r>
            </a:p>
          </p:txBody>
        </p:sp>
        <mc:AlternateContent xmlns:mc="http://schemas.openxmlformats.org/markup-compatibility/2006" xmlns:a14="http://schemas.microsoft.com/office/drawing/2010/main">
          <mc:Choice Requires="a14">
            <p:sp>
              <p:nvSpPr>
                <p:cNvPr id="110" name="íşlïḍè">
                  <a:extLst>
                    <a:ext uri="{FF2B5EF4-FFF2-40B4-BE49-F238E27FC236}">
                      <a16:creationId xmlns:a16="http://schemas.microsoft.com/office/drawing/2014/main" id="{1DBCC4A7-9678-2939-2B3A-12F2349A31ED}"/>
                    </a:ext>
                  </a:extLst>
                </p:cNvPr>
                <p:cNvSpPr txBox="1"/>
                <p:nvPr/>
              </p:nvSpPr>
              <p:spPr>
                <a:xfrm>
                  <a:off x="1635493" y="5167841"/>
                  <a:ext cx="10251707" cy="369332"/>
                </a:xfrm>
                <a:prstGeom prst="rect">
                  <a:avLst/>
                </a:prstGeom>
                <a:noFill/>
              </p:spPr>
              <p:txBody>
                <a:bodyPr wrap="square" lIns="91440" tIns="45720" rIns="91440" bIns="45720" anchor="ctr">
                  <a:noAutofit/>
                </a:bodyPr>
                <a:lstStyle/>
                <a:p>
                  <a:r>
                    <a:rPr lang="zh-CN" altLang="en-US" b="1" dirty="0"/>
                    <a:t>若想找到任意两个报文</a:t>
                  </a:r>
                  <a14:m>
                    <m:oMath xmlns:m="http://schemas.openxmlformats.org/officeDocument/2006/math">
                      <m:r>
                        <a:rPr lang="en-US" altLang="zh-CN" b="1" i="1" dirty="0" smtClean="0">
                          <a:latin typeface="Cambria Math" panose="02040503050406030204" pitchFamily="18" charset="0"/>
                        </a:rPr>
                        <m:t>𝒙</m:t>
                      </m:r>
                    </m:oMath>
                  </a14:m>
                  <a:r>
                    <a:rPr lang="zh-CN" altLang="en-US" b="1" dirty="0"/>
                    <a:t>和</a:t>
                  </a:r>
                  <a14:m>
                    <m:oMath xmlns:m="http://schemas.openxmlformats.org/officeDocument/2006/math">
                      <m:r>
                        <a:rPr lang="en-US" altLang="zh-CN" b="1" i="1" dirty="0" smtClean="0">
                          <a:latin typeface="Cambria Math" panose="02040503050406030204" pitchFamily="18" charset="0"/>
                        </a:rPr>
                        <m:t>𝒚</m:t>
                      </m:r>
                    </m:oMath>
                  </a14:m>
                  <a:r>
                    <a:rPr lang="zh-CN" altLang="en-US" b="1" dirty="0"/>
                    <a:t>，使得</a:t>
                  </a:r>
                  <a14:m>
                    <m:oMath xmlns:m="http://schemas.openxmlformats.org/officeDocument/2006/math">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oMath>
                  </a14:m>
                  <a:r>
                    <a:rPr lang="zh-CN" altLang="en-US" b="1" dirty="0"/>
                    <a:t>，</a:t>
                  </a:r>
                  <a:r>
                    <a:rPr lang="zh-CN" altLang="en-US" b="1" dirty="0">
                      <a:solidFill>
                        <a:schemeClr val="accent1">
                          <a:lumMod val="75000"/>
                        </a:schemeClr>
                      </a:solidFill>
                    </a:rPr>
                    <a:t>在计算上是不可行的</a:t>
                  </a:r>
                  <a:r>
                    <a:rPr lang="zh-CN" altLang="en-US" b="1" dirty="0"/>
                    <a:t>。</a:t>
                  </a:r>
                  <a:endParaRPr lang="en-US" altLang="zh-CN" b="1" dirty="0"/>
                </a:p>
              </p:txBody>
            </p:sp>
          </mc:Choice>
          <mc:Fallback xmlns="">
            <p:sp>
              <p:nvSpPr>
                <p:cNvPr id="110" name="íşlïḍè">
                  <a:extLst>
                    <a:ext uri="{FF2B5EF4-FFF2-40B4-BE49-F238E27FC236}">
                      <a16:creationId xmlns:a16="http://schemas.microsoft.com/office/drawing/2014/main" id="{1DBCC4A7-9678-2939-2B3A-12F2349A31ED}"/>
                    </a:ext>
                  </a:extLst>
                </p:cNvPr>
                <p:cNvSpPr txBox="1">
                  <a:spLocks noRot="1" noChangeAspect="1" noMove="1" noResize="1" noEditPoints="1" noAdjustHandles="1" noChangeArrowheads="1" noChangeShapeType="1" noTextEdit="1"/>
                </p:cNvSpPr>
                <p:nvPr/>
              </p:nvSpPr>
              <p:spPr>
                <a:xfrm>
                  <a:off x="1635493" y="5167841"/>
                  <a:ext cx="10251707" cy="369332"/>
                </a:xfrm>
                <a:prstGeom prst="rect">
                  <a:avLst/>
                </a:prstGeom>
                <a:blipFill>
                  <a:blip r:embed="rId4"/>
                  <a:stretch>
                    <a:fillRect l="-476" t="-10000" b="-26667"/>
                  </a:stretch>
                </a:blipFill>
              </p:spPr>
              <p:txBody>
                <a:bodyPr/>
                <a:lstStyle/>
                <a:p>
                  <a:r>
                    <a:rPr lang="zh-CN" altLang="en-US">
                      <a:noFill/>
                    </a:rPr>
                    <a:t> </a:t>
                  </a:r>
                </a:p>
              </p:txBody>
            </p:sp>
          </mc:Fallback>
        </mc:AlternateContent>
        <p:sp>
          <p:nvSpPr>
            <p:cNvPr id="111" name="文本框 110">
              <a:extLst>
                <a:ext uri="{FF2B5EF4-FFF2-40B4-BE49-F238E27FC236}">
                  <a16:creationId xmlns:a16="http://schemas.microsoft.com/office/drawing/2014/main" id="{3EFCA678-28DA-3212-9EB3-17D469C13DDF}"/>
                </a:ext>
              </a:extLst>
            </p:cNvPr>
            <p:cNvSpPr txBox="1"/>
            <p:nvPr/>
          </p:nvSpPr>
          <p:spPr>
            <a:xfrm>
              <a:off x="1137858" y="5151212"/>
              <a:ext cx="717973" cy="369332"/>
            </a:xfrm>
            <a:prstGeom prst="rect">
              <a:avLst/>
            </a:prstGeom>
            <a:noFill/>
          </p:spPr>
          <p:txBody>
            <a:bodyPr wrap="square" rtlCol="0">
              <a:spAutoFit/>
            </a:bodyPr>
            <a:lstStyle/>
            <a:p>
              <a:r>
                <a:rPr lang="zh-CN" altLang="en-US" b="1" dirty="0"/>
                <a:t>（</a:t>
              </a:r>
              <a:r>
                <a:rPr lang="en-US" altLang="zh-CN" b="1" dirty="0"/>
                <a:t>2</a:t>
              </a:r>
              <a:r>
                <a:rPr lang="zh-CN" altLang="en-US" b="1" dirty="0"/>
                <a:t>）</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D79237-E36B-D3D0-4B79-7216E59B0E1E}"/>
                    </a:ext>
                  </a:extLst>
                </p:cNvPr>
                <p:cNvSpPr txBox="1"/>
                <p:nvPr/>
              </p:nvSpPr>
              <p:spPr>
                <a:xfrm>
                  <a:off x="1296958" y="5668579"/>
                  <a:ext cx="10559629" cy="646331"/>
                </a:xfrm>
                <a:prstGeom prst="rect">
                  <a:avLst/>
                </a:prstGeom>
                <a:noFill/>
              </p:spPr>
              <p:txBody>
                <a:bodyPr wrap="square" rtlCol="0">
                  <a:spAutoFit/>
                </a:bodyPr>
                <a:lstStyle/>
                <a:p>
                  <a:r>
                    <a:rPr lang="zh-CN" altLang="en-US" b="1" dirty="0"/>
                    <a:t>         </a:t>
                  </a:r>
                  <a:r>
                    <a:rPr lang="zh-CN" altLang="en-US" b="1" dirty="0">
                      <a:solidFill>
                        <a:schemeClr val="accent4"/>
                      </a:solidFill>
                    </a:rPr>
                    <a:t>满足上述两个条件表明：对于发送方产生的报文</a:t>
                  </a:r>
                  <a14:m>
                    <m:oMath xmlns:m="http://schemas.openxmlformats.org/officeDocument/2006/math">
                      <m:r>
                        <a:rPr lang="en-US" altLang="zh-CN" b="1" i="1" dirty="0" smtClean="0">
                          <a:solidFill>
                            <a:schemeClr val="accent4"/>
                          </a:solidFill>
                          <a:latin typeface="Cambria Math" panose="02040503050406030204" pitchFamily="18" charset="0"/>
                        </a:rPr>
                        <m:t>𝒙</m:t>
                      </m:r>
                    </m:oMath>
                  </a14:m>
                  <a:r>
                    <a:rPr lang="zh-CN" altLang="en-US" b="1" dirty="0">
                      <a:solidFill>
                        <a:schemeClr val="accent4"/>
                      </a:solidFill>
                    </a:rPr>
                    <a:t>和其相应的报文摘要</a:t>
                  </a:r>
                  <a14:m>
                    <m:oMath xmlns:m="http://schemas.openxmlformats.org/officeDocument/2006/math">
                      <m:r>
                        <a:rPr lang="en-US" altLang="zh-CN" b="1" i="1" dirty="0" smtClean="0">
                          <a:solidFill>
                            <a:schemeClr val="accent4"/>
                          </a:solidFill>
                          <a:latin typeface="Cambria Math" panose="02040503050406030204" pitchFamily="18" charset="0"/>
                        </a:rPr>
                        <m:t>𝑯</m:t>
                      </m:r>
                      <m:r>
                        <a:rPr lang="en-US" altLang="zh-CN" b="1" i="1" dirty="0" smtClean="0">
                          <a:solidFill>
                            <a:schemeClr val="accent4"/>
                          </a:solidFill>
                          <a:latin typeface="Cambria Math" panose="02040503050406030204" pitchFamily="18" charset="0"/>
                        </a:rPr>
                        <m:t>(</m:t>
                      </m:r>
                      <m:r>
                        <a:rPr lang="en-US" altLang="zh-CN" b="1" i="1" dirty="0" smtClean="0">
                          <a:solidFill>
                            <a:schemeClr val="accent4"/>
                          </a:solidFill>
                          <a:latin typeface="Cambria Math" panose="02040503050406030204" pitchFamily="18" charset="0"/>
                        </a:rPr>
                        <m:t>𝒙</m:t>
                      </m:r>
                      <m:r>
                        <a:rPr lang="en-US" altLang="zh-CN" b="1" i="1" dirty="0" smtClean="0">
                          <a:solidFill>
                            <a:schemeClr val="accent4"/>
                          </a:solidFill>
                          <a:latin typeface="Cambria Math" panose="02040503050406030204" pitchFamily="18" charset="0"/>
                        </a:rPr>
                        <m:t>)</m:t>
                      </m:r>
                    </m:oMath>
                  </a14:m>
                  <a:r>
                    <a:rPr lang="zh-CN" altLang="en-US" b="1" dirty="0">
                      <a:solidFill>
                        <a:schemeClr val="accent4"/>
                      </a:solidFill>
                    </a:rPr>
                    <a:t>，攻击者不可能伪造出另一个报文</a:t>
                  </a:r>
                  <a14:m>
                    <m:oMath xmlns:m="http://schemas.openxmlformats.org/officeDocument/2006/math">
                      <m:r>
                        <a:rPr lang="en-US" altLang="zh-CN" b="1" i="1" dirty="0" smtClean="0">
                          <a:solidFill>
                            <a:schemeClr val="accent4"/>
                          </a:solidFill>
                          <a:latin typeface="Cambria Math" panose="02040503050406030204" pitchFamily="18" charset="0"/>
                        </a:rPr>
                        <m:t>𝒚</m:t>
                      </m:r>
                    </m:oMath>
                  </a14:m>
                  <a:r>
                    <a:rPr lang="zh-CN" altLang="en-US" b="1" dirty="0">
                      <a:solidFill>
                        <a:schemeClr val="accent4"/>
                      </a:solidFill>
                    </a:rPr>
                    <a:t>，使得</a:t>
                  </a:r>
                  <a14:m>
                    <m:oMath xmlns:m="http://schemas.openxmlformats.org/officeDocument/2006/math">
                      <m:r>
                        <a:rPr lang="en-US" altLang="zh-CN" b="1" i="1" dirty="0" smtClean="0">
                          <a:solidFill>
                            <a:schemeClr val="accent4"/>
                          </a:solidFill>
                          <a:latin typeface="Cambria Math" panose="02040503050406030204" pitchFamily="18" charset="0"/>
                        </a:rPr>
                        <m:t>𝒚</m:t>
                      </m:r>
                    </m:oMath>
                  </a14:m>
                  <a:r>
                    <a:rPr lang="zh-CN" altLang="en-US" b="1" dirty="0">
                      <a:solidFill>
                        <a:schemeClr val="accent4"/>
                      </a:solidFill>
                    </a:rPr>
                    <a:t>与</a:t>
                  </a:r>
                  <a14:m>
                    <m:oMath xmlns:m="http://schemas.openxmlformats.org/officeDocument/2006/math">
                      <m:r>
                        <a:rPr lang="en-US" altLang="zh-CN" b="1" i="1" dirty="0" smtClean="0">
                          <a:solidFill>
                            <a:schemeClr val="accent4"/>
                          </a:solidFill>
                          <a:latin typeface="Cambria Math" panose="02040503050406030204" pitchFamily="18" charset="0"/>
                        </a:rPr>
                        <m:t>𝒙</m:t>
                      </m:r>
                    </m:oMath>
                  </a14:m>
                  <a:r>
                    <a:rPr lang="zh-CN" altLang="en-US" b="1" dirty="0">
                      <a:solidFill>
                        <a:schemeClr val="accent4"/>
                      </a:solidFill>
                    </a:rPr>
                    <a:t>具有同样的报文摘要。</a:t>
                  </a:r>
                  <a:endParaRPr lang="zh-CN" altLang="en-US" b="1" dirty="0"/>
                </a:p>
              </p:txBody>
            </p:sp>
          </mc:Choice>
          <mc:Fallback xmlns="">
            <p:sp>
              <p:nvSpPr>
                <p:cNvPr id="19" name="文本框 18">
                  <a:extLst>
                    <a:ext uri="{FF2B5EF4-FFF2-40B4-BE49-F238E27FC236}">
                      <a16:creationId xmlns:a16="http://schemas.microsoft.com/office/drawing/2014/main" id="{D1D79237-E36B-D3D0-4B79-7216E59B0E1E}"/>
                    </a:ext>
                  </a:extLst>
                </p:cNvPr>
                <p:cNvSpPr txBox="1">
                  <a:spLocks noRot="1" noChangeAspect="1" noMove="1" noResize="1" noEditPoints="1" noAdjustHandles="1" noChangeArrowheads="1" noChangeShapeType="1" noTextEdit="1"/>
                </p:cNvSpPr>
                <p:nvPr/>
              </p:nvSpPr>
              <p:spPr>
                <a:xfrm>
                  <a:off x="1296958" y="5668579"/>
                  <a:ext cx="10559629" cy="646331"/>
                </a:xfrm>
                <a:prstGeom prst="rect">
                  <a:avLst/>
                </a:prstGeom>
                <a:blipFill>
                  <a:blip r:embed="rId5"/>
                  <a:stretch>
                    <a:fillRect l="-520" t="-5660" b="-14151"/>
                  </a:stretch>
                </a:blipFill>
              </p:spPr>
              <p:txBody>
                <a:bodyPr/>
                <a:lstStyle/>
                <a:p>
                  <a:r>
                    <a:rPr lang="zh-CN" altLang="en-US">
                      <a:noFill/>
                    </a:rPr>
                    <a:t> </a:t>
                  </a:r>
                </a:p>
              </p:txBody>
            </p:sp>
          </mc:Fallback>
        </mc:AlternateContent>
      </p:grpSp>
      <p:sp>
        <p:nvSpPr>
          <p:cNvPr id="21" name="íşlïḍè">
            <a:extLst>
              <a:ext uri="{FF2B5EF4-FFF2-40B4-BE49-F238E27FC236}">
                <a16:creationId xmlns:a16="http://schemas.microsoft.com/office/drawing/2014/main" id="{402252FD-4939-8481-97B4-196709FA2963}"/>
              </a:ext>
            </a:extLst>
          </p:cNvPr>
          <p:cNvSpPr txBox="1"/>
          <p:nvPr/>
        </p:nvSpPr>
        <p:spPr>
          <a:xfrm>
            <a:off x="1266346" y="3600321"/>
            <a:ext cx="10620854" cy="592388"/>
          </a:xfrm>
          <a:prstGeom prst="rect">
            <a:avLst/>
          </a:prstGeom>
          <a:noFill/>
        </p:spPr>
        <p:txBody>
          <a:bodyPr wrap="square" lIns="91440" tIns="45720" rIns="91440" bIns="45720" anchor="ctr">
            <a:noAutofit/>
          </a:bodyPr>
          <a:lstStyle/>
          <a:p>
            <a:r>
              <a:rPr lang="zh-CN" altLang="en-US" b="1" dirty="0"/>
              <a:t>满足上述条件的散列函数就称为</a:t>
            </a:r>
            <a:r>
              <a:rPr lang="zh-CN" altLang="en-US" b="1" dirty="0">
                <a:solidFill>
                  <a:schemeClr val="accent1">
                    <a:lumMod val="75000"/>
                  </a:schemeClr>
                </a:solidFill>
              </a:rPr>
              <a:t>密码散列函数</a:t>
            </a:r>
            <a:r>
              <a:rPr lang="zh-CN" altLang="en-US" b="1" dirty="0"/>
              <a:t>或</a:t>
            </a:r>
            <a:r>
              <a:rPr lang="zh-CN" altLang="en-US" b="1" dirty="0">
                <a:solidFill>
                  <a:schemeClr val="accent1">
                    <a:lumMod val="75000"/>
                  </a:schemeClr>
                </a:solidFill>
              </a:rPr>
              <a:t>安全散列函数</a:t>
            </a:r>
            <a:r>
              <a:rPr lang="zh-CN" altLang="en-US" b="1" dirty="0"/>
              <a:t>。密码散列函数实际上是一种</a:t>
            </a:r>
            <a:r>
              <a:rPr lang="zh-CN" altLang="en-US" b="1" dirty="0">
                <a:solidFill>
                  <a:schemeClr val="accent1">
                    <a:lumMod val="75000"/>
                  </a:schemeClr>
                </a:solidFill>
              </a:rPr>
              <a:t>单向函数</a:t>
            </a:r>
            <a:r>
              <a:rPr lang="zh-CN" altLang="en-US" b="1" dirty="0"/>
              <a:t>，由于无法通过报文摘要还原出原文，因此</a:t>
            </a:r>
            <a:r>
              <a:rPr lang="zh-CN" altLang="en-US" b="1" dirty="0">
                <a:solidFill>
                  <a:schemeClr val="accent1">
                    <a:lumMod val="75000"/>
                  </a:schemeClr>
                </a:solidFill>
              </a:rPr>
              <a:t>可把密码散列函数运算看作没有密钥的加密运算</a:t>
            </a:r>
            <a:r>
              <a:rPr lang="zh-CN" altLang="en-US" b="1" dirty="0"/>
              <a:t>。</a:t>
            </a:r>
            <a:endParaRPr lang="en-US" altLang="zh-CN" b="1" dirty="0"/>
          </a:p>
        </p:txBody>
      </p:sp>
      <p:sp>
        <p:nvSpPr>
          <p:cNvPr id="22" name="矩形 21">
            <a:extLst>
              <a:ext uri="{FF2B5EF4-FFF2-40B4-BE49-F238E27FC236}">
                <a16:creationId xmlns:a16="http://schemas.microsoft.com/office/drawing/2014/main" id="{2B3B6997-1427-6E7E-7174-0D52DE4CE87A}"/>
              </a:ext>
            </a:extLst>
          </p:cNvPr>
          <p:cNvSpPr/>
          <p:nvPr/>
        </p:nvSpPr>
        <p:spPr>
          <a:xfrm>
            <a:off x="1009370" y="365161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40502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08D6430-0EA9-A400-0E27-1F4D1E9C7464}"/>
              </a:ext>
            </a:extLst>
          </p:cNvPr>
          <p:cNvSpPr/>
          <p:nvPr/>
        </p:nvSpPr>
        <p:spPr>
          <a:xfrm>
            <a:off x="6414347" y="3379896"/>
            <a:ext cx="5337386" cy="295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         2004</a:t>
            </a:r>
            <a:r>
              <a:rPr lang="zh-CN" altLang="en-US" b="1" dirty="0"/>
              <a:t>年，我国学者王小云发表了轰动世界的密码学论文，证明了可以用系统的方法找出一对报文，这对报文具有相同的</a:t>
            </a:r>
            <a:r>
              <a:rPr lang="en-US" altLang="zh-CN" b="1" dirty="0"/>
              <a:t>MD5</a:t>
            </a:r>
            <a:r>
              <a:rPr lang="zh-CN" altLang="en-US" b="1" dirty="0"/>
              <a:t>报文摘要，而这仅需要</a:t>
            </a:r>
            <a:r>
              <a:rPr lang="en-US" altLang="zh-CN" b="1" dirty="0"/>
              <a:t>15</a:t>
            </a:r>
            <a:r>
              <a:rPr lang="zh-CN" altLang="en-US" b="1" dirty="0"/>
              <a:t>分钟至不到</a:t>
            </a:r>
            <a:r>
              <a:rPr lang="en-US" altLang="zh-CN" b="1" dirty="0"/>
              <a:t>1</a:t>
            </a:r>
            <a:r>
              <a:rPr lang="zh-CN" altLang="en-US" b="1" dirty="0"/>
              <a:t>小时的时间。这使得“密码散列函数的逆变换是不可能的”这一传统观念受到了颠覆性的动摇。</a:t>
            </a:r>
            <a:endParaRPr lang="en-US" altLang="zh-CN" b="1" dirty="0"/>
          </a:p>
          <a:p>
            <a:r>
              <a:rPr lang="zh-CN" altLang="en-US" b="1" dirty="0"/>
              <a:t>         之后，又有许多学者开发了对</a:t>
            </a:r>
            <a:r>
              <a:rPr lang="en-US" altLang="zh-CN" b="1" dirty="0"/>
              <a:t>MD5</a:t>
            </a:r>
            <a:r>
              <a:rPr lang="zh-CN" altLang="en-US" b="1" dirty="0"/>
              <a:t>的实际攻击方法，这导致</a:t>
            </a:r>
            <a:r>
              <a:rPr lang="en-US" altLang="zh-CN" b="1" dirty="0"/>
              <a:t>MD5</a:t>
            </a:r>
            <a:r>
              <a:rPr lang="zh-CN" altLang="en-US" b="1" dirty="0"/>
              <a:t>最终被安全散列算法</a:t>
            </a:r>
            <a:r>
              <a:rPr lang="en-US" altLang="zh-CN" b="1" dirty="0"/>
              <a:t>SHA-1</a:t>
            </a:r>
            <a:r>
              <a:rPr lang="zh-CN" altLang="en-US" b="1" dirty="0"/>
              <a:t>所替代。</a:t>
            </a:r>
            <a:endParaRPr lang="en-US" altLang="zh-CN"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实用的报文摘要算法</a:t>
              </a:r>
            </a:p>
          </p:txBody>
        </p:sp>
      </p:grpSp>
      <p:sp>
        <p:nvSpPr>
          <p:cNvPr id="87" name="íşlïḍè">
            <a:extLst>
              <a:ext uri="{FF2B5EF4-FFF2-40B4-BE49-F238E27FC236}">
                <a16:creationId xmlns:a16="http://schemas.microsoft.com/office/drawing/2014/main" id="{47F4C211-3CAB-1CDC-347A-9FB4B4D5FFE9}"/>
              </a:ext>
            </a:extLst>
          </p:cNvPr>
          <p:cNvSpPr txBox="1"/>
          <p:nvPr/>
        </p:nvSpPr>
        <p:spPr>
          <a:xfrm>
            <a:off x="1266346" y="1209641"/>
            <a:ext cx="10620854" cy="713986"/>
          </a:xfrm>
          <a:prstGeom prst="rect">
            <a:avLst/>
          </a:prstGeom>
          <a:noFill/>
        </p:spPr>
        <p:txBody>
          <a:bodyPr wrap="square" lIns="91440" tIns="45720" rIns="91440" bIns="45720" anchor="ctr">
            <a:noAutofit/>
          </a:bodyPr>
          <a:lstStyle/>
          <a:p>
            <a:r>
              <a:rPr lang="zh-CN" altLang="en-US" b="1" dirty="0"/>
              <a:t>最有名的</a:t>
            </a:r>
            <a:r>
              <a:rPr lang="zh-CN" altLang="en-US" b="1" dirty="0">
                <a:solidFill>
                  <a:schemeClr val="accent1">
                    <a:lumMod val="75000"/>
                  </a:schemeClr>
                </a:solidFill>
              </a:rPr>
              <a:t>报文摘要算法</a:t>
            </a:r>
            <a:r>
              <a:rPr lang="zh-CN" altLang="en-US" b="1" dirty="0"/>
              <a:t>（或称密码散列函数或散列算法）有</a:t>
            </a:r>
            <a:r>
              <a:rPr lang="en-US" altLang="zh-CN" b="1" dirty="0">
                <a:solidFill>
                  <a:schemeClr val="accent1">
                    <a:lumMod val="75000"/>
                  </a:schemeClr>
                </a:solidFill>
              </a:rPr>
              <a:t>MD5</a:t>
            </a:r>
            <a:r>
              <a:rPr lang="zh-CN" altLang="en-US" b="1" dirty="0"/>
              <a:t>（</a:t>
            </a:r>
            <a:r>
              <a:rPr lang="en-US" altLang="zh-CN" b="1" dirty="0"/>
              <a:t>Message Digest</a:t>
            </a:r>
            <a:r>
              <a:rPr lang="zh-CN" altLang="en-US" b="1" dirty="0"/>
              <a:t>，</a:t>
            </a:r>
            <a:r>
              <a:rPr lang="en-US" altLang="zh-CN" b="1" dirty="0"/>
              <a:t>MD-5</a:t>
            </a:r>
            <a:r>
              <a:rPr lang="zh-CN" altLang="en-US" b="1" dirty="0"/>
              <a:t>）和</a:t>
            </a:r>
            <a:r>
              <a:rPr lang="zh-CN" altLang="en-US" b="1" dirty="0">
                <a:solidFill>
                  <a:schemeClr val="accent1">
                    <a:lumMod val="75000"/>
                  </a:schemeClr>
                </a:solidFill>
              </a:rPr>
              <a:t>安全散列算法</a:t>
            </a:r>
            <a:r>
              <a:rPr lang="en-US" altLang="zh-CN" b="1" dirty="0">
                <a:solidFill>
                  <a:schemeClr val="accent1">
                    <a:lumMod val="75000"/>
                  </a:schemeClr>
                </a:solidFill>
              </a:rPr>
              <a:t>1</a:t>
            </a:r>
            <a:r>
              <a:rPr lang="zh-CN" altLang="en-US" b="1" dirty="0"/>
              <a:t>（</a:t>
            </a:r>
            <a:r>
              <a:rPr lang="en-US" altLang="zh-CN" b="1" dirty="0"/>
              <a:t>Secure Hash Algorithm</a:t>
            </a:r>
            <a:r>
              <a:rPr lang="zh-CN" altLang="en-US" b="1" dirty="0"/>
              <a:t>，</a:t>
            </a:r>
            <a:r>
              <a:rPr lang="en-US" altLang="zh-CN" b="1" dirty="0"/>
              <a:t>SHA-1</a:t>
            </a:r>
            <a:r>
              <a:rPr lang="zh-CN" altLang="en-US" b="1" dirty="0"/>
              <a:t>）。</a:t>
            </a:r>
            <a:endParaRPr lang="en-US" altLang="zh-CN" b="1" dirty="0"/>
          </a:p>
        </p:txBody>
      </p:sp>
      <p:sp>
        <p:nvSpPr>
          <p:cNvPr id="89" name="矩形 88">
            <a:extLst>
              <a:ext uri="{FF2B5EF4-FFF2-40B4-BE49-F238E27FC236}">
                <a16:creationId xmlns:a16="http://schemas.microsoft.com/office/drawing/2014/main" id="{864763A0-6AEF-D6BB-2B32-D1E454ABD143}"/>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şlïḍè">
            <a:extLst>
              <a:ext uri="{FF2B5EF4-FFF2-40B4-BE49-F238E27FC236}">
                <a16:creationId xmlns:a16="http://schemas.microsoft.com/office/drawing/2014/main" id="{581B0E11-FFFD-AB34-3C43-CE367E3A42A5}"/>
              </a:ext>
            </a:extLst>
          </p:cNvPr>
          <p:cNvSpPr txBox="1"/>
          <p:nvPr/>
        </p:nvSpPr>
        <p:spPr>
          <a:xfrm>
            <a:off x="1266346" y="1847479"/>
            <a:ext cx="10620854" cy="475775"/>
          </a:xfrm>
          <a:prstGeom prst="rect">
            <a:avLst/>
          </a:prstGeom>
          <a:noFill/>
        </p:spPr>
        <p:txBody>
          <a:bodyPr wrap="square" lIns="91440" tIns="45720" rIns="91440" bIns="45720" anchor="ctr">
            <a:noAutofit/>
          </a:bodyPr>
          <a:lstStyle/>
          <a:p>
            <a:r>
              <a:rPr lang="en-US" altLang="zh-CN" b="1" dirty="0"/>
              <a:t>MD5</a:t>
            </a:r>
            <a:r>
              <a:rPr lang="zh-CN" altLang="en-US" b="1" dirty="0"/>
              <a:t>是</a:t>
            </a:r>
            <a:r>
              <a:rPr lang="en-US" altLang="zh-CN" b="1" dirty="0"/>
              <a:t>Rivest</a:t>
            </a:r>
            <a:r>
              <a:rPr lang="zh-CN" altLang="en-US" b="1" dirty="0"/>
              <a:t>于</a:t>
            </a:r>
            <a:r>
              <a:rPr lang="en-US" altLang="zh-CN" b="1" dirty="0"/>
              <a:t>1991</a:t>
            </a:r>
            <a:r>
              <a:rPr lang="zh-CN" altLang="en-US" b="1" dirty="0"/>
              <a:t>年提出并获得了广泛应用的报文摘要算法</a:t>
            </a:r>
            <a:r>
              <a:rPr lang="en-US" altLang="zh-CN" b="1" dirty="0"/>
              <a:t>[RFC 1321]</a:t>
            </a:r>
            <a:r>
              <a:rPr lang="zh-CN" altLang="en-US" b="1" dirty="0"/>
              <a:t>。</a:t>
            </a:r>
            <a:endParaRPr lang="en-US" altLang="zh-CN" b="1" dirty="0"/>
          </a:p>
        </p:txBody>
      </p:sp>
      <p:sp>
        <p:nvSpPr>
          <p:cNvPr id="21" name="矩形 20">
            <a:extLst>
              <a:ext uri="{FF2B5EF4-FFF2-40B4-BE49-F238E27FC236}">
                <a16:creationId xmlns:a16="http://schemas.microsoft.com/office/drawing/2014/main" id="{AD4EACD6-24D0-8FEC-A47A-739F38847EF2}"/>
              </a:ext>
            </a:extLst>
          </p:cNvPr>
          <p:cNvSpPr/>
          <p:nvPr/>
        </p:nvSpPr>
        <p:spPr>
          <a:xfrm>
            <a:off x="1009370" y="194618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şlïḍè">
            <a:extLst>
              <a:ext uri="{FF2B5EF4-FFF2-40B4-BE49-F238E27FC236}">
                <a16:creationId xmlns:a16="http://schemas.microsoft.com/office/drawing/2014/main" id="{8C418A66-95E6-FC0E-5398-E7A9ABB0DE0F}"/>
              </a:ext>
            </a:extLst>
          </p:cNvPr>
          <p:cNvSpPr txBox="1"/>
          <p:nvPr/>
        </p:nvSpPr>
        <p:spPr>
          <a:xfrm>
            <a:off x="1628719" y="2228429"/>
            <a:ext cx="10258481" cy="475775"/>
          </a:xfrm>
          <a:prstGeom prst="rect">
            <a:avLst/>
          </a:prstGeom>
          <a:noFill/>
        </p:spPr>
        <p:txBody>
          <a:bodyPr wrap="square" lIns="91440" tIns="45720" rIns="91440" bIns="45720" anchor="ctr">
            <a:noAutofit/>
          </a:bodyPr>
          <a:lstStyle/>
          <a:p>
            <a:r>
              <a:rPr lang="en-US" altLang="zh-CN" b="1" dirty="0"/>
              <a:t>MD5</a:t>
            </a:r>
            <a:r>
              <a:rPr lang="zh-CN" altLang="en-US" b="1" dirty="0"/>
              <a:t>输出</a:t>
            </a:r>
            <a:r>
              <a:rPr lang="en-US" altLang="zh-CN" b="1" dirty="0"/>
              <a:t>128</a:t>
            </a:r>
            <a:r>
              <a:rPr lang="zh-CN" altLang="en-US" b="1" dirty="0"/>
              <a:t>比特的摘要。</a:t>
            </a:r>
            <a:endParaRPr lang="en-US" altLang="zh-CN" b="1" dirty="0"/>
          </a:p>
        </p:txBody>
      </p:sp>
      <p:sp>
        <p:nvSpPr>
          <p:cNvPr id="23" name="矩形 22">
            <a:extLst>
              <a:ext uri="{FF2B5EF4-FFF2-40B4-BE49-F238E27FC236}">
                <a16:creationId xmlns:a16="http://schemas.microsoft.com/office/drawing/2014/main" id="{B0BDC953-68A9-5110-AC14-527A22299253}"/>
              </a:ext>
            </a:extLst>
          </p:cNvPr>
          <p:cNvSpPr/>
          <p:nvPr/>
        </p:nvSpPr>
        <p:spPr>
          <a:xfrm>
            <a:off x="1371743" y="232713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íşlïḍè">
            <a:extLst>
              <a:ext uri="{FF2B5EF4-FFF2-40B4-BE49-F238E27FC236}">
                <a16:creationId xmlns:a16="http://schemas.microsoft.com/office/drawing/2014/main" id="{B5BC5A95-54CC-EF5C-3CC3-7951E9BC3BE3}"/>
              </a:ext>
            </a:extLst>
          </p:cNvPr>
          <p:cNvSpPr txBox="1"/>
          <p:nvPr/>
        </p:nvSpPr>
        <p:spPr>
          <a:xfrm>
            <a:off x="1628719" y="2633581"/>
            <a:ext cx="10258481" cy="746315"/>
          </a:xfrm>
          <a:prstGeom prst="rect">
            <a:avLst/>
          </a:prstGeom>
          <a:noFill/>
        </p:spPr>
        <p:txBody>
          <a:bodyPr wrap="square" lIns="91440" tIns="45720" rIns="91440" bIns="45720" anchor="ctr">
            <a:noAutofit/>
          </a:bodyPr>
          <a:lstStyle/>
          <a:p>
            <a:r>
              <a:rPr lang="en-US" altLang="zh-CN" b="1" dirty="0"/>
              <a:t>MD5</a:t>
            </a:r>
            <a:r>
              <a:rPr lang="zh-CN" altLang="en-US" b="1" dirty="0"/>
              <a:t>希望达到的设计目标：根据给定的</a:t>
            </a:r>
            <a:r>
              <a:rPr lang="en-US" altLang="zh-CN" b="1" dirty="0"/>
              <a:t>MD5</a:t>
            </a:r>
            <a:r>
              <a:rPr lang="zh-CN" altLang="en-US" b="1" dirty="0"/>
              <a:t>报文摘要，想要找出一个与原报文具有相同报文摘要的另一个报文，其难度在计算上几乎是不可能的。</a:t>
            </a:r>
            <a:endParaRPr lang="en-US" altLang="zh-CN" b="1" dirty="0"/>
          </a:p>
        </p:txBody>
      </p:sp>
      <p:sp>
        <p:nvSpPr>
          <p:cNvPr id="25" name="矩形 24">
            <a:extLst>
              <a:ext uri="{FF2B5EF4-FFF2-40B4-BE49-F238E27FC236}">
                <a16:creationId xmlns:a16="http://schemas.microsoft.com/office/drawing/2014/main" id="{CB401E52-28B5-87FE-91D2-F4F985684A3D}"/>
              </a:ext>
            </a:extLst>
          </p:cNvPr>
          <p:cNvSpPr/>
          <p:nvPr/>
        </p:nvSpPr>
        <p:spPr>
          <a:xfrm>
            <a:off x="1371743" y="273229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无标题项目">
            <a:hlinkClick r:id="" action="ppaction://media"/>
            <a:extLst>
              <a:ext uri="{FF2B5EF4-FFF2-40B4-BE49-F238E27FC236}">
                <a16:creationId xmlns:a16="http://schemas.microsoft.com/office/drawing/2014/main" id="{50B380D5-90FD-D195-5107-BCE323CC175B}"/>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009370" y="3429000"/>
            <a:ext cx="5057422" cy="2844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415785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8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 calcmode="lin" valueType="num">
                                      <p:cBhvr>
                                        <p:cTn id="26" dur="500" fill="hold"/>
                                        <p:tgtEl>
                                          <p:spTgt spid="21"/>
                                        </p:tgtEl>
                                        <p:attrNameLst>
                                          <p:attrName>style.rotation</p:attrName>
                                        </p:attrNameLst>
                                      </p:cBhvr>
                                      <p:tavLst>
                                        <p:tav tm="0">
                                          <p:val>
                                            <p:fltVal val="360"/>
                                          </p:val>
                                        </p:tav>
                                        <p:tav tm="100000">
                                          <p:val>
                                            <p:fltVal val="0"/>
                                          </p:val>
                                        </p:tav>
                                      </p:tavLst>
                                    </p:anim>
                                    <p:animEffect transition="in" filter="fade">
                                      <p:cBhvr>
                                        <p:cTn id="27" dur="500"/>
                                        <p:tgtEl>
                                          <p:spTgt spid="21"/>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 calcmode="lin" valueType="num">
                                      <p:cBhvr>
                                        <p:cTn id="37" dur="500" fill="hold"/>
                                        <p:tgtEl>
                                          <p:spTgt spid="23"/>
                                        </p:tgtEl>
                                        <p:attrNameLst>
                                          <p:attrName>style.rotation</p:attrName>
                                        </p:attrNameLst>
                                      </p:cBhvr>
                                      <p:tavLst>
                                        <p:tav tm="0">
                                          <p:val>
                                            <p:fltVal val="360"/>
                                          </p:val>
                                        </p:tav>
                                        <p:tav tm="100000">
                                          <p:val>
                                            <p:fltVal val="0"/>
                                          </p:val>
                                        </p:tav>
                                      </p:tavLst>
                                    </p:anim>
                                    <p:animEffect transition="in" filter="fade">
                                      <p:cBhvr>
                                        <p:cTn id="38" dur="500"/>
                                        <p:tgtEl>
                                          <p:spTgt spid="23"/>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 calcmode="lin" valueType="num">
                                      <p:cBhvr>
                                        <p:cTn id="48" dur="500" fill="hold"/>
                                        <p:tgtEl>
                                          <p:spTgt spid="25"/>
                                        </p:tgtEl>
                                        <p:attrNameLst>
                                          <p:attrName>style.rotation</p:attrName>
                                        </p:attrNameLst>
                                      </p:cBhvr>
                                      <p:tavLst>
                                        <p:tav tm="0">
                                          <p:val>
                                            <p:fltVal val="360"/>
                                          </p:val>
                                        </p:tav>
                                        <p:tav tm="100000">
                                          <p:val>
                                            <p:fltVal val="0"/>
                                          </p:val>
                                        </p:tav>
                                      </p:tavLst>
                                    </p:anim>
                                    <p:animEffect transition="in" filter="fade">
                                      <p:cBhvr>
                                        <p:cTn id="49" dur="500"/>
                                        <p:tgtEl>
                                          <p:spTgt spid="25"/>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5"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1000" fill="hold"/>
                                        <p:tgtEl>
                                          <p:spTgt spid="5"/>
                                        </p:tgtEl>
                                        <p:attrNameLst>
                                          <p:attrName>ppt_w</p:attrName>
                                        </p:attrNameLst>
                                      </p:cBhvr>
                                      <p:tavLst>
                                        <p:tav tm="0">
                                          <p:val>
                                            <p:fltVal val="0"/>
                                          </p:val>
                                        </p:tav>
                                        <p:tav tm="100000">
                                          <p:val>
                                            <p:strVal val="#ppt_w"/>
                                          </p:val>
                                        </p:tav>
                                      </p:tavLst>
                                    </p:anim>
                                    <p:anim calcmode="lin" valueType="num">
                                      <p:cBhvr>
                                        <p:cTn id="58" dur="1000" fill="hold"/>
                                        <p:tgtEl>
                                          <p:spTgt spid="5"/>
                                        </p:tgtEl>
                                        <p:attrNameLst>
                                          <p:attrName>ppt_h</p:attrName>
                                        </p:attrNameLst>
                                      </p:cBhvr>
                                      <p:tavLst>
                                        <p:tav tm="0">
                                          <p:val>
                                            <p:fltVal val="0"/>
                                          </p:val>
                                        </p:tav>
                                        <p:tav tm="100000">
                                          <p:val>
                                            <p:strVal val="#ppt_h"/>
                                          </p:val>
                                        </p:tav>
                                      </p:tavLst>
                                    </p:anim>
                                    <p:anim calcmode="lin" valueType="num">
                                      <p:cBhvr>
                                        <p:cTn id="5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61" fill="hold">
                            <p:stCondLst>
                              <p:cond delay="1000"/>
                            </p:stCondLst>
                            <p:childTnLst>
                              <p:par>
                                <p:cTn id="62" presetID="1" presetClass="mediacall" presetSubtype="0" fill="hold" nodeType="afterEffect">
                                  <p:stCondLst>
                                    <p:cond delay="0"/>
                                  </p:stCondLst>
                                  <p:childTnLst>
                                    <p:cmd type="call" cmd="playFrom(0.0)">
                                      <p:cBhvr>
                                        <p:cTn id="63" dur="66594" fill="hold"/>
                                        <p:tgtEl>
                                          <p:spTgt spid="5"/>
                                        </p:tgtEl>
                                      </p:cBhvr>
                                    </p:cmd>
                                  </p:childTnLst>
                                </p:cTn>
                              </p:par>
                              <p:par>
                                <p:cTn id="64" presetID="12" presetClass="entr" presetSubtype="8"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additive="base">
                                        <p:cTn id="66" dur="500"/>
                                        <p:tgtEl>
                                          <p:spTgt spid="6"/>
                                        </p:tgtEl>
                                        <p:attrNameLst>
                                          <p:attrName>ppt_x</p:attrName>
                                        </p:attrNameLst>
                                      </p:cBhvr>
                                      <p:tavLst>
                                        <p:tav tm="0">
                                          <p:val>
                                            <p:strVal val="#ppt_x-#ppt_w*1.125000"/>
                                          </p:val>
                                        </p:tav>
                                        <p:tav tm="100000">
                                          <p:val>
                                            <p:strVal val="#ppt_x"/>
                                          </p:val>
                                        </p:tav>
                                      </p:tavLst>
                                    </p:anim>
                                    <p:animEffect transition="in" filter="wipe(right)">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68" fill="hold" display="0">
                  <p:stCondLst>
                    <p:cond delay="indefinite"/>
                  </p:stCondLst>
                </p:cTn>
                <p:tgtEl>
                  <p:spTgt spid="5"/>
                </p:tgtEl>
              </p:cMediaNode>
            </p:video>
            <p:seq concurrent="1" nextAc="seek">
              <p:cTn id="69" restart="whenNotActive" fill="hold" evtFilter="cancelBubble" nodeType="interactiveSeq">
                <p:stCondLst>
                  <p:cond evt="onClick" delay="0">
                    <p:tgtEl>
                      <p:spTgt spid="5"/>
                    </p:tgtEl>
                  </p:cond>
                </p:stCondLst>
                <p:endSync evt="end" delay="0">
                  <p:rtn val="all"/>
                </p:endSync>
                <p:childTnLst>
                  <p:par>
                    <p:cTn id="70" fill="hold">
                      <p:stCondLst>
                        <p:cond delay="0"/>
                      </p:stCondLst>
                      <p:childTnLst>
                        <p:par>
                          <p:cTn id="71" fill="hold">
                            <p:stCondLst>
                              <p:cond delay="0"/>
                            </p:stCondLst>
                            <p:childTnLst>
                              <p:par>
                                <p:cTn id="72" presetID="2" presetClass="mediacall" presetSubtype="0" fill="hold" nodeType="clickEffect">
                                  <p:stCondLst>
                                    <p:cond delay="200"/>
                                  </p:stCondLst>
                                  <p:childTnLst>
                                    <p:cmd type="call" cmd="togglePause">
                                      <p:cBhvr>
                                        <p:cTn id="73"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animBg="1"/>
      <p:bldP spid="87" grpId="0"/>
      <p:bldP spid="89" grpId="0" animBg="1"/>
      <p:bldP spid="20" grpId="0"/>
      <p:bldP spid="21" grpId="0" animBg="1"/>
      <p:bldP spid="22" grpId="0"/>
      <p:bldP spid="23" grpId="0" animBg="1"/>
      <p:bldP spid="24" grpId="0"/>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2CBFB0A5-1E3D-203A-811E-E5F335EA2C92}"/>
              </a:ext>
            </a:extLst>
          </p:cNvPr>
          <p:cNvSpPr/>
          <p:nvPr/>
        </p:nvSpPr>
        <p:spPr>
          <a:xfrm>
            <a:off x="5514921" y="953259"/>
            <a:ext cx="1162157" cy="11621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安全</a:t>
            </a:r>
            <a:endParaRPr lang="en-US" altLang="zh-CN" sz="2400" b="1" dirty="0"/>
          </a:p>
          <a:p>
            <a:pPr algn="ctr"/>
            <a:r>
              <a:rPr lang="zh-CN" altLang="en-US" sz="2400" b="1" dirty="0"/>
              <a:t>威胁</a:t>
            </a:r>
          </a:p>
        </p:txBody>
      </p:sp>
      <p:sp>
        <p:nvSpPr>
          <p:cNvPr id="18" name="椭圆 17">
            <a:extLst>
              <a:ext uri="{FF2B5EF4-FFF2-40B4-BE49-F238E27FC236}">
                <a16:creationId xmlns:a16="http://schemas.microsoft.com/office/drawing/2014/main" id="{DAD1147F-B32A-95B6-2CB4-14748DD73F54}"/>
              </a:ext>
            </a:extLst>
          </p:cNvPr>
          <p:cNvSpPr/>
          <p:nvPr/>
        </p:nvSpPr>
        <p:spPr>
          <a:xfrm>
            <a:off x="4298654" y="4391401"/>
            <a:ext cx="1162157" cy="11621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t>安全</a:t>
            </a:r>
            <a:endParaRPr lang="en-US" altLang="zh-CN" sz="2400" b="1" dirty="0"/>
          </a:p>
          <a:p>
            <a:pPr algn="ctr"/>
            <a:r>
              <a:rPr lang="zh-CN" altLang="en-US" sz="2400" b="1" dirty="0"/>
              <a:t>服务</a:t>
            </a:r>
          </a:p>
        </p:txBody>
      </p:sp>
      <p:sp>
        <p:nvSpPr>
          <p:cNvPr id="19" name="椭圆 18">
            <a:extLst>
              <a:ext uri="{FF2B5EF4-FFF2-40B4-BE49-F238E27FC236}">
                <a16:creationId xmlns:a16="http://schemas.microsoft.com/office/drawing/2014/main" id="{25E03D73-9F2D-2989-0041-DF935C514F52}"/>
              </a:ext>
            </a:extLst>
          </p:cNvPr>
          <p:cNvSpPr/>
          <p:nvPr/>
        </p:nvSpPr>
        <p:spPr>
          <a:xfrm>
            <a:off x="6765469" y="4391400"/>
            <a:ext cx="1162157" cy="116215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dirty="0"/>
              <a:t>安全</a:t>
            </a:r>
            <a:endParaRPr lang="en-US" altLang="zh-CN" sz="2400" b="1" dirty="0"/>
          </a:p>
          <a:p>
            <a:pPr algn="ctr"/>
            <a:r>
              <a:rPr lang="zh-CN" altLang="en-US" sz="2400" b="1" dirty="0"/>
              <a:t>机制</a:t>
            </a:r>
          </a:p>
        </p:txBody>
      </p:sp>
      <p:grpSp>
        <p:nvGrpSpPr>
          <p:cNvPr id="4" name="组合 3">
            <a:extLst>
              <a:ext uri="{FF2B5EF4-FFF2-40B4-BE49-F238E27FC236}">
                <a16:creationId xmlns:a16="http://schemas.microsoft.com/office/drawing/2014/main" id="{8CCA2495-52CC-C574-3FDA-E206486D7CA1}"/>
              </a:ext>
            </a:extLst>
          </p:cNvPr>
          <p:cNvGrpSpPr/>
          <p:nvPr/>
        </p:nvGrpSpPr>
        <p:grpSpPr>
          <a:xfrm>
            <a:off x="5293266" y="2338581"/>
            <a:ext cx="1639748" cy="2180838"/>
            <a:chOff x="5293266" y="2338581"/>
            <a:chExt cx="1639748" cy="2180838"/>
          </a:xfrm>
        </p:grpSpPr>
        <p:sp>
          <p:nvSpPr>
            <p:cNvPr id="14" name="iṡľîďê">
              <a:extLst>
                <a:ext uri="{FF2B5EF4-FFF2-40B4-BE49-F238E27FC236}">
                  <a16:creationId xmlns:a16="http://schemas.microsoft.com/office/drawing/2014/main" id="{4741984E-519A-F552-9F0C-D543F67D9E42}"/>
                </a:ext>
              </a:extLst>
            </p:cNvPr>
            <p:cNvSpPr/>
            <p:nvPr/>
          </p:nvSpPr>
          <p:spPr bwMode="auto">
            <a:xfrm>
              <a:off x="5293266" y="2338581"/>
              <a:ext cx="1639748" cy="2180838"/>
            </a:xfrm>
            <a:custGeom>
              <a:avLst/>
              <a:gdLst>
                <a:gd name="T0" fmla="*/ 937 w 1873"/>
                <a:gd name="T1" fmla="*/ 0 h 2494"/>
                <a:gd name="T2" fmla="*/ 0 w 1873"/>
                <a:gd name="T3" fmla="*/ 404 h 2494"/>
                <a:gd name="T4" fmla="*/ 0 w 1873"/>
                <a:gd name="T5" fmla="*/ 1407 h 2494"/>
                <a:gd name="T6" fmla="*/ 937 w 1873"/>
                <a:gd name="T7" fmla="*/ 2494 h 2494"/>
                <a:gd name="T8" fmla="*/ 1873 w 1873"/>
                <a:gd name="T9" fmla="*/ 1407 h 2494"/>
                <a:gd name="T10" fmla="*/ 1873 w 1873"/>
                <a:gd name="T11" fmla="*/ 404 h 2494"/>
                <a:gd name="T12" fmla="*/ 937 w 1873"/>
                <a:gd name="T13" fmla="*/ 0 h 2494"/>
              </a:gdLst>
              <a:ahLst/>
              <a:cxnLst>
                <a:cxn ang="0">
                  <a:pos x="T0" y="T1"/>
                </a:cxn>
                <a:cxn ang="0">
                  <a:pos x="T2" y="T3"/>
                </a:cxn>
                <a:cxn ang="0">
                  <a:pos x="T4" y="T5"/>
                </a:cxn>
                <a:cxn ang="0">
                  <a:pos x="T6" y="T7"/>
                </a:cxn>
                <a:cxn ang="0">
                  <a:pos x="T8" y="T9"/>
                </a:cxn>
                <a:cxn ang="0">
                  <a:pos x="T10" y="T11"/>
                </a:cxn>
                <a:cxn ang="0">
                  <a:pos x="T12" y="T13"/>
                </a:cxn>
              </a:cxnLst>
              <a:rect l="0" t="0" r="r" b="b"/>
              <a:pathLst>
                <a:path w="1873" h="2494">
                  <a:moveTo>
                    <a:pt x="937" y="0"/>
                  </a:moveTo>
                  <a:cubicBezTo>
                    <a:pt x="0" y="404"/>
                    <a:pt x="0" y="404"/>
                    <a:pt x="0" y="404"/>
                  </a:cubicBezTo>
                  <a:cubicBezTo>
                    <a:pt x="0" y="1407"/>
                    <a:pt x="0" y="1407"/>
                    <a:pt x="0" y="1407"/>
                  </a:cubicBezTo>
                  <a:cubicBezTo>
                    <a:pt x="0" y="1407"/>
                    <a:pt x="55" y="2106"/>
                    <a:pt x="937" y="2494"/>
                  </a:cubicBezTo>
                  <a:cubicBezTo>
                    <a:pt x="1818" y="2106"/>
                    <a:pt x="1873" y="1407"/>
                    <a:pt x="1873" y="1407"/>
                  </a:cubicBezTo>
                  <a:cubicBezTo>
                    <a:pt x="1873" y="404"/>
                    <a:pt x="1873" y="404"/>
                    <a:pt x="1873" y="404"/>
                  </a:cubicBezTo>
                  <a:cubicBezTo>
                    <a:pt x="937" y="0"/>
                    <a:pt x="937" y="0"/>
                    <a:pt x="937" y="0"/>
                  </a:cubicBezTo>
                </a:path>
              </a:pathLst>
            </a:custGeom>
            <a:solidFill>
              <a:srgbClr val="005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šļîḓé">
              <a:extLst>
                <a:ext uri="{FF2B5EF4-FFF2-40B4-BE49-F238E27FC236}">
                  <a16:creationId xmlns:a16="http://schemas.microsoft.com/office/drawing/2014/main" id="{F42B68AA-7F50-B062-7581-72BB96BF1181}"/>
                </a:ext>
              </a:extLst>
            </p:cNvPr>
            <p:cNvSpPr/>
            <p:nvPr/>
          </p:nvSpPr>
          <p:spPr bwMode="auto">
            <a:xfrm>
              <a:off x="5460811" y="2561746"/>
              <a:ext cx="1304657" cy="1734508"/>
            </a:xfrm>
            <a:custGeom>
              <a:avLst/>
              <a:gdLst>
                <a:gd name="T0" fmla="*/ 745 w 1490"/>
                <a:gd name="T1" fmla="*/ 0 h 1984"/>
                <a:gd name="T2" fmla="*/ 0 w 1490"/>
                <a:gd name="T3" fmla="*/ 321 h 1984"/>
                <a:gd name="T4" fmla="*/ 0 w 1490"/>
                <a:gd name="T5" fmla="*/ 1120 h 1984"/>
                <a:gd name="T6" fmla="*/ 745 w 1490"/>
                <a:gd name="T7" fmla="*/ 1984 h 1984"/>
                <a:gd name="T8" fmla="*/ 1490 w 1490"/>
                <a:gd name="T9" fmla="*/ 1120 h 1984"/>
                <a:gd name="T10" fmla="*/ 1490 w 1490"/>
                <a:gd name="T11" fmla="*/ 321 h 1984"/>
                <a:gd name="T12" fmla="*/ 745 w 1490"/>
                <a:gd name="T13" fmla="*/ 0 h 1984"/>
              </a:gdLst>
              <a:ahLst/>
              <a:cxnLst>
                <a:cxn ang="0">
                  <a:pos x="T0" y="T1"/>
                </a:cxn>
                <a:cxn ang="0">
                  <a:pos x="T2" y="T3"/>
                </a:cxn>
                <a:cxn ang="0">
                  <a:pos x="T4" y="T5"/>
                </a:cxn>
                <a:cxn ang="0">
                  <a:pos x="T6" y="T7"/>
                </a:cxn>
                <a:cxn ang="0">
                  <a:pos x="T8" y="T9"/>
                </a:cxn>
                <a:cxn ang="0">
                  <a:pos x="T10" y="T11"/>
                </a:cxn>
                <a:cxn ang="0">
                  <a:pos x="T12" y="T13"/>
                </a:cxn>
              </a:cxnLst>
              <a:rect l="0" t="0" r="r" b="b"/>
              <a:pathLst>
                <a:path w="1490" h="1984">
                  <a:moveTo>
                    <a:pt x="745" y="0"/>
                  </a:moveTo>
                  <a:cubicBezTo>
                    <a:pt x="0" y="321"/>
                    <a:pt x="0" y="321"/>
                    <a:pt x="0" y="321"/>
                  </a:cubicBezTo>
                  <a:cubicBezTo>
                    <a:pt x="0" y="1120"/>
                    <a:pt x="0" y="1120"/>
                    <a:pt x="0" y="1120"/>
                  </a:cubicBezTo>
                  <a:cubicBezTo>
                    <a:pt x="0" y="1120"/>
                    <a:pt x="44" y="1675"/>
                    <a:pt x="745" y="1984"/>
                  </a:cubicBezTo>
                  <a:cubicBezTo>
                    <a:pt x="1446" y="1675"/>
                    <a:pt x="1490" y="1120"/>
                    <a:pt x="1490" y="1120"/>
                  </a:cubicBezTo>
                  <a:cubicBezTo>
                    <a:pt x="1490" y="321"/>
                    <a:pt x="1490" y="321"/>
                    <a:pt x="1490" y="321"/>
                  </a:cubicBezTo>
                  <a:cubicBezTo>
                    <a:pt x="745" y="0"/>
                    <a:pt x="745" y="0"/>
                    <a:pt x="745" y="0"/>
                  </a:cubicBezTo>
                </a:path>
              </a:pathLst>
            </a:custGeom>
            <a:solidFill>
              <a:srgbClr val="FFDF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 name="文本框 1">
              <a:extLst>
                <a:ext uri="{FF2B5EF4-FFF2-40B4-BE49-F238E27FC236}">
                  <a16:creationId xmlns:a16="http://schemas.microsoft.com/office/drawing/2014/main" id="{934B37BA-0552-625C-3D35-6F4120654FDF}"/>
                </a:ext>
              </a:extLst>
            </p:cNvPr>
            <p:cNvSpPr txBox="1"/>
            <p:nvPr/>
          </p:nvSpPr>
          <p:spPr>
            <a:xfrm>
              <a:off x="5502414" y="2855032"/>
              <a:ext cx="1230164" cy="954107"/>
            </a:xfrm>
            <a:prstGeom prst="rect">
              <a:avLst/>
            </a:prstGeom>
            <a:noFill/>
          </p:spPr>
          <p:txBody>
            <a:bodyPr wrap="square" rtlCol="0">
              <a:spAutoFit/>
            </a:bodyPr>
            <a:lstStyle/>
            <a:p>
              <a:pPr algn="ctr"/>
              <a:r>
                <a:rPr lang="zh-CN" altLang="en-US" sz="2800" b="1" dirty="0"/>
                <a:t>网络</a:t>
              </a:r>
              <a:endParaRPr lang="en-US" altLang="zh-CN" sz="2800" b="1" dirty="0"/>
            </a:p>
            <a:p>
              <a:pPr algn="ctr"/>
              <a:r>
                <a:rPr lang="zh-CN" altLang="en-US" sz="2800" b="1" dirty="0"/>
                <a:t>安全</a:t>
              </a:r>
            </a:p>
          </p:txBody>
        </p:sp>
      </p:grpSp>
    </p:spTree>
    <p:extLst>
      <p:ext uri="{BB962C8B-B14F-4D97-AF65-F5344CB8AC3E}">
        <p14:creationId xmlns:p14="http://schemas.microsoft.com/office/powerpoint/2010/main" val="2696055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实用的报文摘要算法</a:t>
              </a:r>
            </a:p>
          </p:txBody>
        </p:sp>
      </p:grpSp>
      <p:sp>
        <p:nvSpPr>
          <p:cNvPr id="87" name="íşlïḍè">
            <a:extLst>
              <a:ext uri="{FF2B5EF4-FFF2-40B4-BE49-F238E27FC236}">
                <a16:creationId xmlns:a16="http://schemas.microsoft.com/office/drawing/2014/main" id="{47F4C211-3CAB-1CDC-347A-9FB4B4D5FFE9}"/>
              </a:ext>
            </a:extLst>
          </p:cNvPr>
          <p:cNvSpPr txBox="1"/>
          <p:nvPr/>
        </p:nvSpPr>
        <p:spPr>
          <a:xfrm>
            <a:off x="1266346" y="1209641"/>
            <a:ext cx="10620854" cy="713986"/>
          </a:xfrm>
          <a:prstGeom prst="rect">
            <a:avLst/>
          </a:prstGeom>
          <a:noFill/>
        </p:spPr>
        <p:txBody>
          <a:bodyPr wrap="square" lIns="91440" tIns="45720" rIns="91440" bIns="45720" anchor="ctr">
            <a:noAutofit/>
          </a:bodyPr>
          <a:lstStyle/>
          <a:p>
            <a:r>
              <a:rPr lang="en-US" altLang="zh-CN" b="1" dirty="0">
                <a:solidFill>
                  <a:schemeClr val="accent1">
                    <a:lumMod val="75000"/>
                  </a:schemeClr>
                </a:solidFill>
              </a:rPr>
              <a:t>SHA</a:t>
            </a:r>
            <a:r>
              <a:rPr lang="zh-CN" altLang="en-US" b="1" dirty="0"/>
              <a:t>是由美国标准与技术研究院</a:t>
            </a:r>
            <a:r>
              <a:rPr lang="en-US" altLang="zh-CN" b="1" dirty="0"/>
              <a:t>NIST</a:t>
            </a:r>
            <a:r>
              <a:rPr lang="zh-CN" altLang="en-US" b="1" dirty="0"/>
              <a:t>提出的一个散列算法系列。</a:t>
            </a:r>
            <a:r>
              <a:rPr lang="en-US" altLang="zh-CN" b="1" dirty="0"/>
              <a:t>1995</a:t>
            </a:r>
            <a:r>
              <a:rPr lang="zh-CN" altLang="en-US" b="1" dirty="0"/>
              <a:t>年发布的新版本</a:t>
            </a:r>
            <a:r>
              <a:rPr lang="en-US" altLang="zh-CN" b="1" dirty="0"/>
              <a:t>SHA-1[RFC 3174]</a:t>
            </a:r>
            <a:r>
              <a:rPr lang="zh-CN" altLang="en-US" b="1" dirty="0"/>
              <a:t>比</a:t>
            </a:r>
            <a:r>
              <a:rPr lang="en-US" altLang="zh-CN" b="1" dirty="0"/>
              <a:t>MD5</a:t>
            </a:r>
            <a:r>
              <a:rPr lang="zh-CN" altLang="en-US" b="1" dirty="0"/>
              <a:t>在安全性方面有了很大的提高。</a:t>
            </a:r>
            <a:endParaRPr lang="en-US" altLang="zh-CN" b="1" dirty="0"/>
          </a:p>
        </p:txBody>
      </p:sp>
      <p:sp>
        <p:nvSpPr>
          <p:cNvPr id="89" name="矩形 88">
            <a:extLst>
              <a:ext uri="{FF2B5EF4-FFF2-40B4-BE49-F238E27FC236}">
                <a16:creationId xmlns:a16="http://schemas.microsoft.com/office/drawing/2014/main" id="{864763A0-6AEF-D6BB-2B32-D1E454ABD143}"/>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şlïḍè">
            <a:extLst>
              <a:ext uri="{FF2B5EF4-FFF2-40B4-BE49-F238E27FC236}">
                <a16:creationId xmlns:a16="http://schemas.microsoft.com/office/drawing/2014/main" id="{8C418A66-95E6-FC0E-5398-E7A9ABB0DE0F}"/>
              </a:ext>
            </a:extLst>
          </p:cNvPr>
          <p:cNvSpPr txBox="1"/>
          <p:nvPr/>
        </p:nvSpPr>
        <p:spPr>
          <a:xfrm>
            <a:off x="1628719" y="1957495"/>
            <a:ext cx="10258481" cy="475775"/>
          </a:xfrm>
          <a:prstGeom prst="rect">
            <a:avLst/>
          </a:prstGeom>
          <a:noFill/>
        </p:spPr>
        <p:txBody>
          <a:bodyPr wrap="square" lIns="91440" tIns="45720" rIns="91440" bIns="45720" anchor="ctr">
            <a:noAutofit/>
          </a:bodyPr>
          <a:lstStyle/>
          <a:p>
            <a:r>
              <a:rPr lang="en-US" altLang="zh-CN" b="1" dirty="0"/>
              <a:t>SHA-1</a:t>
            </a:r>
            <a:r>
              <a:rPr lang="zh-CN" altLang="en-US" b="1" dirty="0"/>
              <a:t>输出</a:t>
            </a:r>
            <a:r>
              <a:rPr lang="en-US" altLang="zh-CN" b="1" dirty="0"/>
              <a:t>160</a:t>
            </a:r>
            <a:r>
              <a:rPr lang="zh-CN" altLang="en-US" b="1" dirty="0"/>
              <a:t>比特的报文摘要，但计算要比</a:t>
            </a:r>
            <a:r>
              <a:rPr lang="en-US" altLang="zh-CN" b="1" dirty="0"/>
              <a:t>MD5</a:t>
            </a:r>
            <a:r>
              <a:rPr lang="zh-CN" altLang="en-US" b="1" dirty="0"/>
              <a:t>慢一些。</a:t>
            </a:r>
            <a:endParaRPr lang="en-US" altLang="zh-CN" b="1" dirty="0"/>
          </a:p>
        </p:txBody>
      </p:sp>
      <p:sp>
        <p:nvSpPr>
          <p:cNvPr id="23" name="矩形 22">
            <a:extLst>
              <a:ext uri="{FF2B5EF4-FFF2-40B4-BE49-F238E27FC236}">
                <a16:creationId xmlns:a16="http://schemas.microsoft.com/office/drawing/2014/main" id="{B0BDC953-68A9-5110-AC14-527A22299253}"/>
              </a:ext>
            </a:extLst>
          </p:cNvPr>
          <p:cNvSpPr/>
          <p:nvPr/>
        </p:nvSpPr>
        <p:spPr>
          <a:xfrm>
            <a:off x="1371743" y="205620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8EAC4D27-C25C-284E-0EB2-6257EE34F260}"/>
              </a:ext>
            </a:extLst>
          </p:cNvPr>
          <p:cNvSpPr txBox="1"/>
          <p:nvPr/>
        </p:nvSpPr>
        <p:spPr>
          <a:xfrm>
            <a:off x="1266346" y="2433270"/>
            <a:ext cx="10620854" cy="713986"/>
          </a:xfrm>
          <a:prstGeom prst="rect">
            <a:avLst/>
          </a:prstGeom>
          <a:noFill/>
        </p:spPr>
        <p:txBody>
          <a:bodyPr wrap="square" lIns="91440" tIns="45720" rIns="91440" bIns="45720" anchor="ctr">
            <a:noAutofit/>
          </a:bodyPr>
          <a:lstStyle/>
          <a:p>
            <a:r>
              <a:rPr lang="zh-CN" altLang="en-US" b="1" dirty="0"/>
              <a:t>尽管</a:t>
            </a:r>
            <a:r>
              <a:rPr lang="en-US" altLang="zh-CN" b="1" dirty="0"/>
              <a:t>SHA-1</a:t>
            </a:r>
            <a:r>
              <a:rPr lang="zh-CN" altLang="en-US" b="1" dirty="0"/>
              <a:t>比</a:t>
            </a:r>
            <a:r>
              <a:rPr lang="en-US" altLang="zh-CN" b="1" dirty="0"/>
              <a:t>MD5</a:t>
            </a:r>
            <a:r>
              <a:rPr lang="zh-CN" altLang="en-US" b="1" dirty="0"/>
              <a:t>安全，但后来也被证明其实际安全性并未达到设计目标，并且</a:t>
            </a:r>
            <a:r>
              <a:rPr lang="zh-CN" altLang="en-US" b="1" dirty="0">
                <a:solidFill>
                  <a:schemeClr val="accent1">
                    <a:lumMod val="75000"/>
                  </a:schemeClr>
                </a:solidFill>
              </a:rPr>
              <a:t>也曾被王小云教授的研究团队攻破</a:t>
            </a:r>
            <a:r>
              <a:rPr lang="zh-CN" altLang="en-US" b="1" dirty="0"/>
              <a:t>。</a:t>
            </a:r>
            <a:endParaRPr lang="en-US" altLang="zh-CN" b="1" dirty="0"/>
          </a:p>
        </p:txBody>
      </p:sp>
      <p:sp>
        <p:nvSpPr>
          <p:cNvPr id="16" name="矩形 15">
            <a:extLst>
              <a:ext uri="{FF2B5EF4-FFF2-40B4-BE49-F238E27FC236}">
                <a16:creationId xmlns:a16="http://schemas.microsoft.com/office/drawing/2014/main" id="{004B5970-B4E9-4D57-6804-0F9F033A6537}"/>
              </a:ext>
            </a:extLst>
          </p:cNvPr>
          <p:cNvSpPr/>
          <p:nvPr/>
        </p:nvSpPr>
        <p:spPr>
          <a:xfrm>
            <a:off x="1009370" y="253198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E9F31D4C-345D-D0D4-6C98-6A376E08E40E}"/>
              </a:ext>
            </a:extLst>
          </p:cNvPr>
          <p:cNvSpPr txBox="1"/>
          <p:nvPr/>
        </p:nvSpPr>
        <p:spPr>
          <a:xfrm>
            <a:off x="1266346" y="3237107"/>
            <a:ext cx="10620854" cy="473638"/>
          </a:xfrm>
          <a:prstGeom prst="rect">
            <a:avLst/>
          </a:prstGeom>
          <a:noFill/>
        </p:spPr>
        <p:txBody>
          <a:bodyPr wrap="square" lIns="91440" tIns="45720" rIns="91440" bIns="45720" anchor="ctr">
            <a:noAutofit/>
          </a:bodyPr>
          <a:lstStyle/>
          <a:p>
            <a:r>
              <a:rPr lang="zh-CN" altLang="en-US" b="1" dirty="0"/>
              <a:t>尽管现在</a:t>
            </a:r>
            <a:r>
              <a:rPr lang="en-US" altLang="zh-CN" b="1" dirty="0"/>
              <a:t>SHA-1</a:t>
            </a:r>
            <a:r>
              <a:rPr lang="zh-CN" altLang="en-US" b="1" dirty="0"/>
              <a:t>仍在使用，但很快就会被</a:t>
            </a:r>
            <a:r>
              <a:rPr lang="en-US" altLang="zh-CN" b="1" dirty="0"/>
              <a:t>SHA-2</a:t>
            </a:r>
            <a:r>
              <a:rPr lang="zh-CN" altLang="en-US" b="1" dirty="0"/>
              <a:t>和</a:t>
            </a:r>
            <a:r>
              <a:rPr lang="en-US" altLang="zh-CN" b="1" dirty="0"/>
              <a:t>SHA-3</a:t>
            </a:r>
            <a:r>
              <a:rPr lang="zh-CN" altLang="en-US" b="1" dirty="0"/>
              <a:t>所替代。</a:t>
            </a:r>
            <a:endParaRPr lang="en-US" altLang="zh-CN" b="1" dirty="0"/>
          </a:p>
        </p:txBody>
      </p:sp>
      <p:sp>
        <p:nvSpPr>
          <p:cNvPr id="18" name="矩形 17">
            <a:extLst>
              <a:ext uri="{FF2B5EF4-FFF2-40B4-BE49-F238E27FC236}">
                <a16:creationId xmlns:a16="http://schemas.microsoft.com/office/drawing/2014/main" id="{3D09C86F-D5BE-4A8B-2B42-D097493CF4D8}"/>
              </a:ext>
            </a:extLst>
          </p:cNvPr>
          <p:cNvSpPr/>
          <p:nvPr/>
        </p:nvSpPr>
        <p:spPr>
          <a:xfrm>
            <a:off x="1009370" y="33358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a:extLst>
              <a:ext uri="{FF2B5EF4-FFF2-40B4-BE49-F238E27FC236}">
                <a16:creationId xmlns:a16="http://schemas.microsoft.com/office/drawing/2014/main" id="{370D0365-0A40-3767-FB6E-0EFCF99DD4DF}"/>
              </a:ext>
            </a:extLst>
          </p:cNvPr>
          <p:cNvSpPr txBox="1"/>
          <p:nvPr/>
        </p:nvSpPr>
        <p:spPr>
          <a:xfrm>
            <a:off x="1628719" y="3815785"/>
            <a:ext cx="10258481" cy="475775"/>
          </a:xfrm>
          <a:prstGeom prst="rect">
            <a:avLst/>
          </a:prstGeom>
          <a:noFill/>
        </p:spPr>
        <p:txBody>
          <a:bodyPr wrap="square" lIns="91440" tIns="45720" rIns="91440" bIns="45720" anchor="ctr">
            <a:noAutofit/>
          </a:bodyPr>
          <a:lstStyle/>
          <a:p>
            <a:r>
              <a:rPr lang="zh-CN" altLang="en-US" b="1" dirty="0"/>
              <a:t>微软已于</a:t>
            </a:r>
            <a:r>
              <a:rPr lang="en-US" altLang="zh-CN" b="1" dirty="0"/>
              <a:t>2017</a:t>
            </a:r>
            <a:r>
              <a:rPr lang="zh-CN" altLang="en-US" b="1" dirty="0"/>
              <a:t>年</a:t>
            </a:r>
            <a:r>
              <a:rPr lang="en-US" altLang="zh-CN" b="1" dirty="0"/>
              <a:t>1</a:t>
            </a:r>
            <a:r>
              <a:rPr lang="zh-CN" altLang="en-US" b="1" dirty="0"/>
              <a:t>月</a:t>
            </a:r>
            <a:r>
              <a:rPr lang="en-US" altLang="zh-CN" b="1" dirty="0"/>
              <a:t>1</a:t>
            </a:r>
            <a:r>
              <a:rPr lang="zh-CN" altLang="en-US" b="1" dirty="0"/>
              <a:t>日起停止支持</a:t>
            </a:r>
            <a:r>
              <a:rPr lang="en-US" altLang="zh-CN" b="1" dirty="0"/>
              <a:t>SHA-1</a:t>
            </a:r>
            <a:r>
              <a:rPr lang="zh-CN" altLang="en-US" b="1" dirty="0"/>
              <a:t>证书，而以前签发的</a:t>
            </a:r>
            <a:r>
              <a:rPr lang="en-US" altLang="zh-CN" b="1" dirty="0"/>
              <a:t>SHA-1</a:t>
            </a:r>
            <a:r>
              <a:rPr lang="zh-CN" altLang="en-US" b="1" dirty="0"/>
              <a:t>证书也必须更换为</a:t>
            </a:r>
            <a:r>
              <a:rPr lang="en-US" altLang="zh-CN" b="1" dirty="0"/>
              <a:t>SHA-2</a:t>
            </a:r>
            <a:r>
              <a:rPr lang="zh-CN" altLang="en-US" b="1" dirty="0"/>
              <a:t>证书。</a:t>
            </a:r>
            <a:endParaRPr lang="en-US" altLang="zh-CN" b="1" dirty="0"/>
          </a:p>
        </p:txBody>
      </p:sp>
      <p:sp>
        <p:nvSpPr>
          <p:cNvPr id="28" name="矩形 27">
            <a:extLst>
              <a:ext uri="{FF2B5EF4-FFF2-40B4-BE49-F238E27FC236}">
                <a16:creationId xmlns:a16="http://schemas.microsoft.com/office/drawing/2014/main" id="{7B7D280F-1917-46CB-FE76-DAFA7915AC6C}"/>
              </a:ext>
            </a:extLst>
          </p:cNvPr>
          <p:cNvSpPr/>
          <p:nvPr/>
        </p:nvSpPr>
        <p:spPr>
          <a:xfrm>
            <a:off x="1371743" y="391449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şlïḍè">
            <a:extLst>
              <a:ext uri="{FF2B5EF4-FFF2-40B4-BE49-F238E27FC236}">
                <a16:creationId xmlns:a16="http://schemas.microsoft.com/office/drawing/2014/main" id="{9390C4DD-24BB-75C9-484E-E00AF56B317C}"/>
              </a:ext>
            </a:extLst>
          </p:cNvPr>
          <p:cNvSpPr txBox="1"/>
          <p:nvPr/>
        </p:nvSpPr>
        <p:spPr>
          <a:xfrm>
            <a:off x="1628719" y="4390270"/>
            <a:ext cx="10258481" cy="475775"/>
          </a:xfrm>
          <a:prstGeom prst="rect">
            <a:avLst/>
          </a:prstGeom>
          <a:noFill/>
        </p:spPr>
        <p:txBody>
          <a:bodyPr wrap="square" lIns="91440" tIns="45720" rIns="91440" bIns="45720" anchor="ctr">
            <a:noAutofit/>
          </a:bodyPr>
          <a:lstStyle/>
          <a:p>
            <a:r>
              <a:rPr lang="zh-CN" altLang="en-US" b="1" dirty="0"/>
              <a:t>谷歌也宣布将在</a:t>
            </a:r>
            <a:r>
              <a:rPr lang="en-US" altLang="zh-CN" b="1" dirty="0"/>
              <a:t>Chrome</a:t>
            </a:r>
            <a:r>
              <a:rPr lang="zh-CN" altLang="en-US" b="1" dirty="0"/>
              <a:t>浏览器中逐渐降低</a:t>
            </a:r>
            <a:r>
              <a:rPr lang="en-US" altLang="zh-CN" b="1" dirty="0"/>
              <a:t>SHA-1</a:t>
            </a:r>
            <a:r>
              <a:rPr lang="zh-CN" altLang="en-US" b="1" dirty="0"/>
              <a:t>证书的安全指示。</a:t>
            </a:r>
            <a:endParaRPr lang="en-US" altLang="zh-CN" b="1" dirty="0"/>
          </a:p>
        </p:txBody>
      </p:sp>
      <p:sp>
        <p:nvSpPr>
          <p:cNvPr id="30" name="矩形 29">
            <a:extLst>
              <a:ext uri="{FF2B5EF4-FFF2-40B4-BE49-F238E27FC236}">
                <a16:creationId xmlns:a16="http://schemas.microsoft.com/office/drawing/2014/main" id="{97A6AA03-7F70-CC08-0E88-4430272CD246}"/>
              </a:ext>
            </a:extLst>
          </p:cNvPr>
          <p:cNvSpPr/>
          <p:nvPr/>
        </p:nvSpPr>
        <p:spPr>
          <a:xfrm>
            <a:off x="1371743" y="448898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934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500" fill="hold"/>
                                        <p:tgtEl>
                                          <p:spTgt spid="89"/>
                                        </p:tgtEl>
                                        <p:attrNameLst>
                                          <p:attrName>ppt_w</p:attrName>
                                        </p:attrNameLst>
                                      </p:cBhvr>
                                      <p:tavLst>
                                        <p:tav tm="0">
                                          <p:val>
                                            <p:fltVal val="0"/>
                                          </p:val>
                                        </p:tav>
                                        <p:tav tm="100000">
                                          <p:val>
                                            <p:strVal val="#ppt_w"/>
                                          </p:val>
                                        </p:tav>
                                      </p:tavLst>
                                    </p:anim>
                                    <p:anim calcmode="lin" valueType="num">
                                      <p:cBhvr>
                                        <p:cTn id="8" dur="500" fill="hold"/>
                                        <p:tgtEl>
                                          <p:spTgt spid="89"/>
                                        </p:tgtEl>
                                        <p:attrNameLst>
                                          <p:attrName>ppt_h</p:attrName>
                                        </p:attrNameLst>
                                      </p:cBhvr>
                                      <p:tavLst>
                                        <p:tav tm="0">
                                          <p:val>
                                            <p:fltVal val="0"/>
                                          </p:val>
                                        </p:tav>
                                        <p:tav tm="100000">
                                          <p:val>
                                            <p:strVal val="#ppt_h"/>
                                          </p:val>
                                        </p:tav>
                                      </p:tavLst>
                                    </p:anim>
                                    <p:anim calcmode="lin" valueType="num">
                                      <p:cBhvr>
                                        <p:cTn id="9" dur="500" fill="hold"/>
                                        <p:tgtEl>
                                          <p:spTgt spid="89"/>
                                        </p:tgtEl>
                                        <p:attrNameLst>
                                          <p:attrName>style.rotation</p:attrName>
                                        </p:attrNameLst>
                                      </p:cBhvr>
                                      <p:tavLst>
                                        <p:tav tm="0">
                                          <p:val>
                                            <p:fltVal val="360"/>
                                          </p:val>
                                        </p:tav>
                                        <p:tav tm="100000">
                                          <p:val>
                                            <p:fltVal val="0"/>
                                          </p:val>
                                        </p:tav>
                                      </p:tavLst>
                                    </p:anim>
                                    <p:animEffect transition="in" filter="fade">
                                      <p:cBhvr>
                                        <p:cTn id="10" dur="500"/>
                                        <p:tgtEl>
                                          <p:spTgt spid="8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8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 calcmode="lin" valueType="num">
                                      <p:cBhvr>
                                        <p:cTn id="31" dur="500" fill="hold"/>
                                        <p:tgtEl>
                                          <p:spTgt spid="16"/>
                                        </p:tgtEl>
                                        <p:attrNameLst>
                                          <p:attrName>style.rotation</p:attrName>
                                        </p:attrNameLst>
                                      </p:cBhvr>
                                      <p:tavLst>
                                        <p:tav tm="0">
                                          <p:val>
                                            <p:fltVal val="360"/>
                                          </p:val>
                                        </p:tav>
                                        <p:tav tm="100000">
                                          <p:val>
                                            <p:fltVal val="0"/>
                                          </p:val>
                                        </p:tav>
                                      </p:tavLst>
                                    </p:anim>
                                    <p:animEffect transition="in" filter="fade">
                                      <p:cBhvr>
                                        <p:cTn id="32" dur="500"/>
                                        <p:tgtEl>
                                          <p:spTgt spid="16"/>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 calcmode="lin" valueType="num">
                                      <p:cBhvr>
                                        <p:cTn id="42" dur="500" fill="hold"/>
                                        <p:tgtEl>
                                          <p:spTgt spid="18"/>
                                        </p:tgtEl>
                                        <p:attrNameLst>
                                          <p:attrName>style.rotation</p:attrName>
                                        </p:attrNameLst>
                                      </p:cBhvr>
                                      <p:tavLst>
                                        <p:tav tm="0">
                                          <p:val>
                                            <p:fltVal val="360"/>
                                          </p:val>
                                        </p:tav>
                                        <p:tav tm="100000">
                                          <p:val>
                                            <p:fltVal val="0"/>
                                          </p:val>
                                        </p:tav>
                                      </p:tavLst>
                                    </p:anim>
                                    <p:animEffect transition="in" filter="fade">
                                      <p:cBhvr>
                                        <p:cTn id="43" dur="500"/>
                                        <p:tgtEl>
                                          <p:spTgt spid="1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 calcmode="lin" valueType="num">
                                      <p:cBhvr>
                                        <p:cTn id="53" dur="500" fill="hold"/>
                                        <p:tgtEl>
                                          <p:spTgt spid="28"/>
                                        </p:tgtEl>
                                        <p:attrNameLst>
                                          <p:attrName>style.rotation</p:attrName>
                                        </p:attrNameLst>
                                      </p:cBhvr>
                                      <p:tavLst>
                                        <p:tav tm="0">
                                          <p:val>
                                            <p:fltVal val="360"/>
                                          </p:val>
                                        </p:tav>
                                        <p:tav tm="100000">
                                          <p:val>
                                            <p:fltVal val="0"/>
                                          </p:val>
                                        </p:tav>
                                      </p:tavLst>
                                    </p:anim>
                                    <p:animEffect transition="in" filter="fade">
                                      <p:cBhvr>
                                        <p:cTn id="54" dur="500"/>
                                        <p:tgtEl>
                                          <p:spTgt spid="28"/>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2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 calcmode="lin" valueType="num">
                                      <p:cBhvr>
                                        <p:cTn id="64" dur="500" fill="hold"/>
                                        <p:tgtEl>
                                          <p:spTgt spid="30"/>
                                        </p:tgtEl>
                                        <p:attrNameLst>
                                          <p:attrName>style.rotation</p:attrName>
                                        </p:attrNameLst>
                                      </p:cBhvr>
                                      <p:tavLst>
                                        <p:tav tm="0">
                                          <p:val>
                                            <p:fltVal val="360"/>
                                          </p:val>
                                        </p:tav>
                                        <p:tav tm="100000">
                                          <p:val>
                                            <p:fltVal val="0"/>
                                          </p:val>
                                        </p:tav>
                                      </p:tavLst>
                                    </p:anim>
                                    <p:animEffect transition="in" filter="fade">
                                      <p:cBhvr>
                                        <p:cTn id="65" dur="500"/>
                                        <p:tgtEl>
                                          <p:spTgt spid="30"/>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9" grpId="0" animBg="1"/>
      <p:bldP spid="22" grpId="0"/>
      <p:bldP spid="23" grpId="0" animBg="1"/>
      <p:bldP spid="15" grpId="0"/>
      <p:bldP spid="16" grpId="0" animBg="1"/>
      <p:bldP spid="17" grpId="0"/>
      <p:bldP spid="18" grpId="0" animBg="1"/>
      <p:bldP spid="27" grpId="0"/>
      <p:bldP spid="28" grpId="0" animBg="1"/>
      <p:bldP spid="29" grpId="0"/>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散列报文鉴别码</a:t>
              </a:r>
            </a:p>
          </p:txBody>
        </p:sp>
      </p:grpSp>
      <mc:AlternateContent xmlns:mc="http://schemas.openxmlformats.org/markup-compatibility/2006" xmlns:a14="http://schemas.microsoft.com/office/drawing/2010/main">
        <mc:Choice Requires="a14">
          <p:sp>
            <p:nvSpPr>
              <p:cNvPr id="87" name="íşlïḍè">
                <a:extLst>
                  <a:ext uri="{FF2B5EF4-FFF2-40B4-BE49-F238E27FC236}">
                    <a16:creationId xmlns:a16="http://schemas.microsoft.com/office/drawing/2014/main" id="{47F4C211-3CAB-1CDC-347A-9FB4B4D5FFE9}"/>
                  </a:ext>
                </a:extLst>
              </p:cNvPr>
              <p:cNvSpPr txBox="1"/>
              <p:nvPr/>
            </p:nvSpPr>
            <p:spPr>
              <a:xfrm>
                <a:off x="1266346" y="1209641"/>
                <a:ext cx="10620854" cy="713986"/>
              </a:xfrm>
              <a:prstGeom prst="rect">
                <a:avLst/>
              </a:prstGeom>
              <a:noFill/>
            </p:spPr>
            <p:txBody>
              <a:bodyPr wrap="square" lIns="91440" tIns="45720" rIns="91440" bIns="45720" anchor="ctr">
                <a:noAutofit/>
              </a:bodyPr>
              <a:lstStyle/>
              <a:p>
                <a:r>
                  <a:rPr lang="zh-CN" altLang="en-US" b="1" dirty="0"/>
                  <a:t>利用密码散列函数的特殊性质，可以设计出</a:t>
                </a:r>
                <a:r>
                  <a:rPr lang="zh-CN" altLang="en-US" b="1" dirty="0">
                    <a:solidFill>
                      <a:schemeClr val="accent1">
                        <a:lumMod val="75000"/>
                      </a:schemeClr>
                    </a:solidFill>
                  </a:rPr>
                  <a:t>无需对报文摘要进行加密的报文鉴别方法</a:t>
                </a:r>
                <a:r>
                  <a:rPr lang="zh-CN" altLang="en-US" b="1" dirty="0"/>
                  <a:t>，只要通信双方共享一个称为</a:t>
                </a:r>
                <a:r>
                  <a:rPr lang="zh-CN" altLang="en-US" b="1" dirty="0">
                    <a:solidFill>
                      <a:schemeClr val="accent1">
                        <a:lumMod val="75000"/>
                      </a:schemeClr>
                    </a:solidFill>
                  </a:rPr>
                  <a:t>鉴别密钥</a:t>
                </a:r>
                <a:r>
                  <a:rPr lang="zh-CN" altLang="en-US" b="1" dirty="0"/>
                  <a:t>的秘密比特串</a:t>
                </a:r>
                <a14:m>
                  <m:oMath xmlns:m="http://schemas.openxmlformats.org/officeDocument/2006/math">
                    <m:r>
                      <a:rPr lang="en-US" altLang="zh-CN" b="1" i="1" dirty="0" smtClean="0">
                        <a:latin typeface="Cambria Math" panose="02040503050406030204" pitchFamily="18" charset="0"/>
                      </a:rPr>
                      <m:t>𝒔</m:t>
                    </m:r>
                  </m:oMath>
                </a14:m>
                <a:r>
                  <a:rPr lang="zh-CN" altLang="en-US" b="1" dirty="0"/>
                  <a:t>即可。</a:t>
                </a:r>
                <a:endParaRPr lang="en-US" altLang="zh-CN" b="1" dirty="0"/>
              </a:p>
            </p:txBody>
          </p:sp>
        </mc:Choice>
        <mc:Fallback xmlns="">
          <p:sp>
            <p:nvSpPr>
              <p:cNvPr id="87" name="íşlïḍè">
                <a:extLst>
                  <a:ext uri="{FF2B5EF4-FFF2-40B4-BE49-F238E27FC236}">
                    <a16:creationId xmlns:a16="http://schemas.microsoft.com/office/drawing/2014/main" id="{47F4C211-3CAB-1CDC-347A-9FB4B4D5FFE9}"/>
                  </a:ext>
                </a:extLst>
              </p:cNvPr>
              <p:cNvSpPr txBox="1">
                <a:spLocks noRot="1" noChangeAspect="1" noMove="1" noResize="1" noEditPoints="1" noAdjustHandles="1" noChangeArrowheads="1" noChangeShapeType="1" noTextEdit="1"/>
              </p:cNvSpPr>
              <p:nvPr/>
            </p:nvSpPr>
            <p:spPr>
              <a:xfrm>
                <a:off x="1266346" y="1209641"/>
                <a:ext cx="10620854" cy="713986"/>
              </a:xfrm>
              <a:prstGeom prst="rect">
                <a:avLst/>
              </a:prstGeom>
              <a:blipFill>
                <a:blip r:embed="rId3"/>
                <a:stretch>
                  <a:fillRect l="-517" b="-7627"/>
                </a:stretch>
              </a:blipFill>
            </p:spPr>
            <p:txBody>
              <a:bodyPr/>
              <a:lstStyle/>
              <a:p>
                <a:r>
                  <a:rPr lang="zh-CN" altLang="en-US">
                    <a:noFill/>
                  </a:rPr>
                  <a:t> </a:t>
                </a:r>
              </a:p>
            </p:txBody>
          </p:sp>
        </mc:Fallback>
      </mc:AlternateContent>
      <p:sp>
        <p:nvSpPr>
          <p:cNvPr id="89" name="矩形 88">
            <a:extLst>
              <a:ext uri="{FF2B5EF4-FFF2-40B4-BE49-F238E27FC236}">
                <a16:creationId xmlns:a16="http://schemas.microsoft.com/office/drawing/2014/main" id="{864763A0-6AEF-D6BB-2B32-D1E454ABD143}"/>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79DBEF12-2317-E5AF-824E-053BB16DADCD}"/>
              </a:ext>
            </a:extLst>
          </p:cNvPr>
          <p:cNvSpPr txBox="1"/>
          <p:nvPr/>
        </p:nvSpPr>
        <p:spPr>
          <a:xfrm>
            <a:off x="1266346" y="1972288"/>
            <a:ext cx="10620854" cy="474883"/>
          </a:xfrm>
          <a:prstGeom prst="rect">
            <a:avLst/>
          </a:prstGeom>
          <a:noFill/>
        </p:spPr>
        <p:txBody>
          <a:bodyPr wrap="square" lIns="91440" tIns="45720" rIns="91440" bIns="45720" anchor="ctr">
            <a:noAutofit/>
          </a:bodyPr>
          <a:lstStyle/>
          <a:p>
            <a:r>
              <a:rPr lang="zh-CN" altLang="en-US" b="1" dirty="0"/>
              <a:t>直接使用密码散列函数实现报文鉴别的技术又称为</a:t>
            </a:r>
            <a:r>
              <a:rPr lang="zh-CN" altLang="en-US" b="1" dirty="0">
                <a:solidFill>
                  <a:schemeClr val="accent1">
                    <a:lumMod val="75000"/>
                  </a:schemeClr>
                </a:solidFill>
              </a:rPr>
              <a:t>散列报文鉴别码</a:t>
            </a:r>
            <a:r>
              <a:rPr lang="zh-CN" altLang="en-US" b="1" dirty="0"/>
              <a:t>（</a:t>
            </a:r>
            <a:r>
              <a:rPr lang="en-US" altLang="zh-CN" b="1" dirty="0">
                <a:solidFill>
                  <a:schemeClr val="accent1">
                    <a:lumMod val="75000"/>
                  </a:schemeClr>
                </a:solidFill>
              </a:rPr>
              <a:t>H</a:t>
            </a:r>
            <a:r>
              <a:rPr lang="en-US" altLang="zh-CN" b="1" dirty="0"/>
              <a:t>ashed </a:t>
            </a:r>
            <a:r>
              <a:rPr lang="en-US" altLang="zh-CN" b="1" dirty="0">
                <a:solidFill>
                  <a:schemeClr val="accent1">
                    <a:lumMod val="75000"/>
                  </a:schemeClr>
                </a:solidFill>
              </a:rPr>
              <a:t>MAC</a:t>
            </a:r>
            <a:r>
              <a:rPr lang="zh-CN" altLang="en-US" b="1" dirty="0"/>
              <a:t>，</a:t>
            </a:r>
            <a:r>
              <a:rPr lang="en-US" altLang="zh-CN" b="1">
                <a:solidFill>
                  <a:schemeClr val="accent1">
                    <a:lumMod val="75000"/>
                  </a:schemeClr>
                </a:solidFill>
              </a:rPr>
              <a:t>HMAC</a:t>
            </a:r>
            <a:r>
              <a:rPr lang="zh-CN" altLang="en-US" b="1" dirty="0"/>
              <a:t>）。</a:t>
            </a:r>
            <a:endParaRPr lang="en-US" altLang="zh-CN" b="1" dirty="0"/>
          </a:p>
        </p:txBody>
      </p:sp>
      <p:sp>
        <p:nvSpPr>
          <p:cNvPr id="16" name="矩形 15">
            <a:extLst>
              <a:ext uri="{FF2B5EF4-FFF2-40B4-BE49-F238E27FC236}">
                <a16:creationId xmlns:a16="http://schemas.microsoft.com/office/drawing/2014/main" id="{52AE7F98-72A2-7CA5-339F-F3583EB56960}"/>
              </a:ext>
            </a:extLst>
          </p:cNvPr>
          <p:cNvSpPr/>
          <p:nvPr/>
        </p:nvSpPr>
        <p:spPr>
          <a:xfrm>
            <a:off x="1009370" y="207099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672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8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 calcmode="lin" valueType="num">
                                      <p:cBhvr>
                                        <p:cTn id="26" dur="500" fill="hold"/>
                                        <p:tgtEl>
                                          <p:spTgt spid="16"/>
                                        </p:tgtEl>
                                        <p:attrNameLst>
                                          <p:attrName>style.rotation</p:attrName>
                                        </p:attrNameLst>
                                      </p:cBhvr>
                                      <p:tavLst>
                                        <p:tav tm="0">
                                          <p:val>
                                            <p:fltVal val="360"/>
                                          </p:val>
                                        </p:tav>
                                        <p:tav tm="100000">
                                          <p:val>
                                            <p:fltVal val="0"/>
                                          </p:val>
                                        </p:tav>
                                      </p:tavLst>
                                    </p:anim>
                                    <p:animEffect transition="in" filter="fade">
                                      <p:cBhvr>
                                        <p:cTn id="27" dur="500"/>
                                        <p:tgtEl>
                                          <p:spTgt spid="16"/>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9" grpId="0" animBg="1"/>
      <p:bldP spid="15" grpId="0"/>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a:extLst>
              <a:ext uri="{FF2B5EF4-FFF2-40B4-BE49-F238E27FC236}">
                <a16:creationId xmlns:a16="http://schemas.microsoft.com/office/drawing/2014/main" id="{CE3659C8-39A7-2520-0102-6559194147E4}"/>
              </a:ext>
            </a:extLst>
          </p:cNvPr>
          <p:cNvGrpSpPr/>
          <p:nvPr/>
        </p:nvGrpSpPr>
        <p:grpSpPr>
          <a:xfrm>
            <a:off x="735364" y="4029316"/>
            <a:ext cx="7910947" cy="1055799"/>
            <a:chOff x="735364" y="4029316"/>
            <a:chExt cx="7910947" cy="1055799"/>
          </a:xfrm>
        </p:grpSpPr>
        <p:sp>
          <p:nvSpPr>
            <p:cNvPr id="31" name="矩形 30">
              <a:extLst>
                <a:ext uri="{FF2B5EF4-FFF2-40B4-BE49-F238E27FC236}">
                  <a16:creationId xmlns:a16="http://schemas.microsoft.com/office/drawing/2014/main" id="{B665363D-84BC-61E3-1A6D-9128E33504C5}"/>
                </a:ext>
              </a:extLst>
            </p:cNvPr>
            <p:cNvSpPr/>
            <p:nvPr/>
          </p:nvSpPr>
          <p:spPr>
            <a:xfrm>
              <a:off x="735364" y="4029316"/>
              <a:ext cx="3237919" cy="1055799"/>
            </a:xfrm>
            <a:prstGeom prst="rect">
              <a:avLst/>
            </a:prstGeom>
            <a:solidFill>
              <a:schemeClr val="tx2">
                <a:lumMod val="20000"/>
                <a:lumOff val="80000"/>
              </a:schemeClr>
            </a:solid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DBA2A72-BF0E-E92E-363D-7F734F1ACA3F}"/>
                </a:ext>
              </a:extLst>
            </p:cNvPr>
            <p:cNvSpPr/>
            <p:nvPr/>
          </p:nvSpPr>
          <p:spPr>
            <a:xfrm>
              <a:off x="5408392" y="4029316"/>
              <a:ext cx="3237919" cy="1055799"/>
            </a:xfrm>
            <a:prstGeom prst="rect">
              <a:avLst/>
            </a:prstGeom>
            <a:solidFill>
              <a:schemeClr val="tx2">
                <a:lumMod val="20000"/>
                <a:lumOff val="80000"/>
              </a:schemeClr>
            </a:solid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32219DBD-C8E8-0399-5405-E71F1DA2E948}"/>
                </a:ext>
              </a:extLst>
            </p:cNvPr>
            <p:cNvSpPr/>
            <p:nvPr/>
          </p:nvSpPr>
          <p:spPr>
            <a:xfrm>
              <a:off x="5585235" y="4247951"/>
              <a:ext cx="1920897" cy="70389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散列报文鉴别码</a:t>
              </a:r>
              <a:endParaRPr lang="en-US" altLang="zh-CN" b="1" dirty="0"/>
            </a:p>
            <a:p>
              <a:pPr algn="ctr"/>
              <a:r>
                <a:rPr lang="en-US" altLang="zh-CN" b="1" dirty="0"/>
                <a:t>HMAC</a:t>
              </a:r>
              <a:endParaRPr lang="zh-CN" altLang="en-US" b="1" dirty="0"/>
            </a:p>
          </p:txBody>
        </p:sp>
        <p:pic>
          <p:nvPicPr>
            <p:cNvPr id="34" name="图形 33" descr="文档 轮廓">
              <a:extLst>
                <a:ext uri="{FF2B5EF4-FFF2-40B4-BE49-F238E27FC236}">
                  <a16:creationId xmlns:a16="http://schemas.microsoft.com/office/drawing/2014/main" id="{9296C8ED-CDAD-4544-DCD1-0C23AEC849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0912" y="4162196"/>
              <a:ext cx="875399" cy="875399"/>
            </a:xfrm>
            <a:prstGeom prst="rect">
              <a:avLst/>
            </a:prstGeom>
          </p:spPr>
        </p:pic>
        <p:cxnSp>
          <p:nvCxnSpPr>
            <p:cNvPr id="37" name="直接箭头连接符 36">
              <a:extLst>
                <a:ext uri="{FF2B5EF4-FFF2-40B4-BE49-F238E27FC236}">
                  <a16:creationId xmlns:a16="http://schemas.microsoft.com/office/drawing/2014/main" id="{47216BCB-E1FA-043F-09E0-9D4F77C06954}"/>
                </a:ext>
              </a:extLst>
            </p:cNvPr>
            <p:cNvCxnSpPr>
              <a:cxnSpLocks/>
              <a:stCxn id="31" idx="3"/>
              <a:endCxn id="32" idx="1"/>
            </p:cNvCxnSpPr>
            <p:nvPr/>
          </p:nvCxnSpPr>
          <p:spPr>
            <a:xfrm>
              <a:off x="3973283" y="4557216"/>
              <a:ext cx="14351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矩形 5">
            <a:extLst>
              <a:ext uri="{FF2B5EF4-FFF2-40B4-BE49-F238E27FC236}">
                <a16:creationId xmlns:a16="http://schemas.microsoft.com/office/drawing/2014/main" id="{89FE1A15-7B88-0AEF-92DE-5ADB2EB51B62}"/>
              </a:ext>
            </a:extLst>
          </p:cNvPr>
          <p:cNvSpPr/>
          <p:nvPr/>
        </p:nvSpPr>
        <p:spPr>
          <a:xfrm>
            <a:off x="449526" y="1536146"/>
            <a:ext cx="2846262" cy="14395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散列报文鉴别码</a:t>
              </a:r>
            </a:p>
          </p:txBody>
        </p:sp>
      </p:grpSp>
      <p:grpSp>
        <p:nvGrpSpPr>
          <p:cNvPr id="76" name="组合 75">
            <a:extLst>
              <a:ext uri="{FF2B5EF4-FFF2-40B4-BE49-F238E27FC236}">
                <a16:creationId xmlns:a16="http://schemas.microsoft.com/office/drawing/2014/main" id="{C3DC1B0B-F5EF-89DB-86D5-B16BD64C516F}"/>
              </a:ext>
            </a:extLst>
          </p:cNvPr>
          <p:cNvGrpSpPr/>
          <p:nvPr/>
        </p:nvGrpSpPr>
        <p:grpSpPr>
          <a:xfrm>
            <a:off x="1801478" y="1536146"/>
            <a:ext cx="1624062" cy="1434648"/>
            <a:chOff x="1801478" y="1536146"/>
            <a:chExt cx="1624062" cy="1434648"/>
          </a:xfrm>
        </p:grpSpPr>
        <p:pic>
          <p:nvPicPr>
            <p:cNvPr id="18" name="图形 17" descr="文档 轮廓">
              <a:extLst>
                <a:ext uri="{FF2B5EF4-FFF2-40B4-BE49-F238E27FC236}">
                  <a16:creationId xmlns:a16="http://schemas.microsoft.com/office/drawing/2014/main" id="{929814DA-C667-7438-D414-43EEA6F9FB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5810" y="2095395"/>
              <a:ext cx="875399" cy="875399"/>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58134D7-F0B3-ED1A-7310-13A4563EF6A0}"/>
                    </a:ext>
                  </a:extLst>
                </p:cNvPr>
                <p:cNvSpPr txBox="1"/>
                <p:nvPr/>
              </p:nvSpPr>
              <p:spPr>
                <a:xfrm>
                  <a:off x="1801478" y="1536146"/>
                  <a:ext cx="1624062" cy="646331"/>
                </a:xfrm>
                <a:prstGeom prst="rect">
                  <a:avLst/>
                </a:prstGeom>
                <a:noFill/>
              </p:spPr>
              <p:txBody>
                <a:bodyPr wrap="square" rtlCol="0">
                  <a:spAutoFit/>
                </a:bodyPr>
                <a:lstStyle/>
                <a:p>
                  <a:pPr algn="ctr"/>
                  <a:r>
                    <a:rPr lang="zh-CN" altLang="en-US" b="1" dirty="0"/>
                    <a:t>长报文</a:t>
                  </a:r>
                  <a14:m>
                    <m:oMath xmlns:m="http://schemas.openxmlformats.org/officeDocument/2006/math">
                      <m:r>
                        <a:rPr lang="en-US" altLang="zh-CN" b="1" i="1" dirty="0" smtClean="0">
                          <a:latin typeface="Cambria Math" panose="02040503050406030204" pitchFamily="18" charset="0"/>
                        </a:rPr>
                        <m:t>𝒎</m:t>
                      </m:r>
                    </m:oMath>
                  </a14:m>
                  <a:endParaRPr lang="en-US" altLang="zh-CN" b="1" dirty="0"/>
                </a:p>
                <a:p>
                  <a:pPr algn="ctr"/>
                  <a:r>
                    <a:rPr lang="zh-CN" altLang="en-US" b="1" dirty="0"/>
                    <a:t>（长度可变）</a:t>
                  </a:r>
                </a:p>
              </p:txBody>
            </p:sp>
          </mc:Choice>
          <mc:Fallback xmlns="">
            <p:sp>
              <p:nvSpPr>
                <p:cNvPr id="19" name="文本框 18">
                  <a:extLst>
                    <a:ext uri="{FF2B5EF4-FFF2-40B4-BE49-F238E27FC236}">
                      <a16:creationId xmlns:a16="http://schemas.microsoft.com/office/drawing/2014/main" id="{058134D7-F0B3-ED1A-7310-13A4563EF6A0}"/>
                    </a:ext>
                  </a:extLst>
                </p:cNvPr>
                <p:cNvSpPr txBox="1">
                  <a:spLocks noRot="1" noChangeAspect="1" noMove="1" noResize="1" noEditPoints="1" noAdjustHandles="1" noChangeArrowheads="1" noChangeShapeType="1" noTextEdit="1"/>
                </p:cNvSpPr>
                <p:nvPr/>
              </p:nvSpPr>
              <p:spPr>
                <a:xfrm>
                  <a:off x="1801478" y="1536146"/>
                  <a:ext cx="1624062" cy="646331"/>
                </a:xfrm>
                <a:prstGeom prst="rect">
                  <a:avLst/>
                </a:prstGeom>
                <a:blipFill>
                  <a:blip r:embed="rId5"/>
                  <a:stretch>
                    <a:fillRect l="-1880" t="-5660" r="-1504" b="-14151"/>
                  </a:stretch>
                </a:blipFill>
              </p:spPr>
              <p:txBody>
                <a:bodyPr/>
                <a:lstStyle/>
                <a:p>
                  <a:r>
                    <a:rPr lang="zh-CN" altLang="en-US">
                      <a:noFill/>
                    </a:rPr>
                    <a:t> </a:t>
                  </a:r>
                </a:p>
              </p:txBody>
            </p:sp>
          </mc:Fallback>
        </mc:AlternateContent>
      </p:grpSp>
      <p:grpSp>
        <p:nvGrpSpPr>
          <p:cNvPr id="77" name="组合 76">
            <a:extLst>
              <a:ext uri="{FF2B5EF4-FFF2-40B4-BE49-F238E27FC236}">
                <a16:creationId xmlns:a16="http://schemas.microsoft.com/office/drawing/2014/main" id="{8E509D0D-A6CE-60B4-1849-74FF8445C012}"/>
              </a:ext>
            </a:extLst>
          </p:cNvPr>
          <p:cNvGrpSpPr/>
          <p:nvPr/>
        </p:nvGrpSpPr>
        <p:grpSpPr>
          <a:xfrm>
            <a:off x="449526" y="1806574"/>
            <a:ext cx="1276122" cy="1128373"/>
            <a:chOff x="449526" y="1806574"/>
            <a:chExt cx="1276122" cy="1128373"/>
          </a:xfrm>
        </p:grpSpPr>
        <p:pic>
          <p:nvPicPr>
            <p:cNvPr id="13" name="图形 12" descr="旧钥匙 纯色填充">
              <a:extLst>
                <a:ext uri="{FF2B5EF4-FFF2-40B4-BE49-F238E27FC236}">
                  <a16:creationId xmlns:a16="http://schemas.microsoft.com/office/drawing/2014/main" id="{0FC2D173-AB74-BF33-1B66-20D6AB7234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6119" y="2293351"/>
              <a:ext cx="641596" cy="641596"/>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F86E05A-9581-6EBE-B96D-2D60C2C81D4B}"/>
                    </a:ext>
                  </a:extLst>
                </p:cNvPr>
                <p:cNvSpPr txBox="1"/>
                <p:nvPr/>
              </p:nvSpPr>
              <p:spPr>
                <a:xfrm>
                  <a:off x="449526" y="1806574"/>
                  <a:ext cx="1276122" cy="369332"/>
                </a:xfrm>
                <a:prstGeom prst="rect">
                  <a:avLst/>
                </a:prstGeom>
                <a:noFill/>
              </p:spPr>
              <p:txBody>
                <a:bodyPr wrap="square" rtlCol="0">
                  <a:spAutoFit/>
                </a:bodyPr>
                <a:lstStyle/>
                <a:p>
                  <a:pPr algn="ctr"/>
                  <a:r>
                    <a:rPr lang="zh-CN" altLang="en-US" b="1" dirty="0"/>
                    <a:t>鉴别密钥</a:t>
                  </a:r>
                  <a14:m>
                    <m:oMath xmlns:m="http://schemas.openxmlformats.org/officeDocument/2006/math">
                      <m:r>
                        <a:rPr lang="en-US" altLang="zh-CN" b="1" i="1" dirty="0" smtClean="0">
                          <a:latin typeface="Cambria Math" panose="02040503050406030204" pitchFamily="18" charset="0"/>
                        </a:rPr>
                        <m:t>𝒔</m:t>
                      </m:r>
                    </m:oMath>
                  </a14:m>
                  <a:endParaRPr lang="zh-CN" altLang="en-US" b="1" dirty="0"/>
                </a:p>
              </p:txBody>
            </p:sp>
          </mc:Choice>
          <mc:Fallback xmlns="">
            <p:sp>
              <p:nvSpPr>
                <p:cNvPr id="14" name="文本框 13">
                  <a:extLst>
                    <a:ext uri="{FF2B5EF4-FFF2-40B4-BE49-F238E27FC236}">
                      <a16:creationId xmlns:a16="http://schemas.microsoft.com/office/drawing/2014/main" id="{2F86E05A-9581-6EBE-B96D-2D60C2C81D4B}"/>
                    </a:ext>
                  </a:extLst>
                </p:cNvPr>
                <p:cNvSpPr txBox="1">
                  <a:spLocks noRot="1" noChangeAspect="1" noMove="1" noResize="1" noEditPoints="1" noAdjustHandles="1" noChangeArrowheads="1" noChangeShapeType="1" noTextEdit="1"/>
                </p:cNvSpPr>
                <p:nvPr/>
              </p:nvSpPr>
              <p:spPr>
                <a:xfrm>
                  <a:off x="449526" y="1806574"/>
                  <a:ext cx="1276122" cy="369332"/>
                </a:xfrm>
                <a:prstGeom prst="rect">
                  <a:avLst/>
                </a:prstGeom>
                <a:blipFill>
                  <a:blip r:embed="rId8"/>
                  <a:stretch>
                    <a:fillRect l="-2392" t="-8197" b="-24590"/>
                  </a:stretch>
                </a:blipFill>
              </p:spPr>
              <p:txBody>
                <a:bodyPr/>
                <a:lstStyle/>
                <a:p>
                  <a:r>
                    <a:rPr lang="zh-CN" altLang="en-US">
                      <a:noFill/>
                    </a:rPr>
                    <a:t> </a:t>
                  </a:r>
                </a:p>
              </p:txBody>
            </p:sp>
          </mc:Fallback>
        </mc:AlternateContent>
      </p:grpSp>
      <p:sp>
        <p:nvSpPr>
          <p:cNvPr id="20" name="iconfont-11253-5327587">
            <a:extLst>
              <a:ext uri="{FF2B5EF4-FFF2-40B4-BE49-F238E27FC236}">
                <a16:creationId xmlns:a16="http://schemas.microsoft.com/office/drawing/2014/main" id="{302F3673-F3DA-5F09-9F73-75F0E7228DE9}"/>
              </a:ext>
            </a:extLst>
          </p:cNvPr>
          <p:cNvSpPr/>
          <p:nvPr/>
        </p:nvSpPr>
        <p:spPr>
          <a:xfrm>
            <a:off x="1596875" y="2500853"/>
            <a:ext cx="309775" cy="309775"/>
          </a:xfrm>
          <a:custGeom>
            <a:avLst/>
            <a:gdLst>
              <a:gd name="T0" fmla="*/ 8368 w 8368"/>
              <a:gd name="T1" fmla="*/ 3614 h 8368"/>
              <a:gd name="T2" fmla="*/ 8368 w 8368"/>
              <a:gd name="T3" fmla="*/ 4755 h 8368"/>
              <a:gd name="T4" fmla="*/ 8202 w 8368"/>
              <a:gd name="T5" fmla="*/ 5159 h 8368"/>
              <a:gd name="T6" fmla="*/ 7798 w 8368"/>
              <a:gd name="T7" fmla="*/ 5325 h 8368"/>
              <a:gd name="T8" fmla="*/ 5325 w 8368"/>
              <a:gd name="T9" fmla="*/ 5325 h 8368"/>
              <a:gd name="T10" fmla="*/ 5325 w 8368"/>
              <a:gd name="T11" fmla="*/ 7798 h 8368"/>
              <a:gd name="T12" fmla="*/ 5159 w 8368"/>
              <a:gd name="T13" fmla="*/ 8201 h 8368"/>
              <a:gd name="T14" fmla="*/ 4755 w 8368"/>
              <a:gd name="T15" fmla="*/ 8368 h 8368"/>
              <a:gd name="T16" fmla="*/ 3614 w 8368"/>
              <a:gd name="T17" fmla="*/ 8368 h 8368"/>
              <a:gd name="T18" fmla="*/ 3210 w 8368"/>
              <a:gd name="T19" fmla="*/ 8201 h 8368"/>
              <a:gd name="T20" fmla="*/ 3044 w 8368"/>
              <a:gd name="T21" fmla="*/ 7798 h 8368"/>
              <a:gd name="T22" fmla="*/ 3044 w 8368"/>
              <a:gd name="T23" fmla="*/ 5325 h 8368"/>
              <a:gd name="T24" fmla="*/ 570 w 8368"/>
              <a:gd name="T25" fmla="*/ 5325 h 8368"/>
              <a:gd name="T26" fmla="*/ 167 w 8368"/>
              <a:gd name="T27" fmla="*/ 5159 h 8368"/>
              <a:gd name="T28" fmla="*/ 0 w 8368"/>
              <a:gd name="T29" fmla="*/ 4755 h 8368"/>
              <a:gd name="T30" fmla="*/ 0 w 8368"/>
              <a:gd name="T31" fmla="*/ 3614 h 8368"/>
              <a:gd name="T32" fmla="*/ 167 w 8368"/>
              <a:gd name="T33" fmla="*/ 3210 h 8368"/>
              <a:gd name="T34" fmla="*/ 570 w 8368"/>
              <a:gd name="T35" fmla="*/ 3044 h 8368"/>
              <a:gd name="T36" fmla="*/ 3043 w 8368"/>
              <a:gd name="T37" fmla="*/ 3044 h 8368"/>
              <a:gd name="T38" fmla="*/ 3043 w 8368"/>
              <a:gd name="T39" fmla="*/ 570 h 8368"/>
              <a:gd name="T40" fmla="*/ 3209 w 8368"/>
              <a:gd name="T41" fmla="*/ 167 h 8368"/>
              <a:gd name="T42" fmla="*/ 3613 w 8368"/>
              <a:gd name="T43" fmla="*/ 0 h 8368"/>
              <a:gd name="T44" fmla="*/ 4754 w 8368"/>
              <a:gd name="T45" fmla="*/ 0 h 8368"/>
              <a:gd name="T46" fmla="*/ 5158 w 8368"/>
              <a:gd name="T47" fmla="*/ 167 h 8368"/>
              <a:gd name="T48" fmla="*/ 5324 w 8368"/>
              <a:gd name="T49" fmla="*/ 570 h 8368"/>
              <a:gd name="T50" fmla="*/ 5324 w 8368"/>
              <a:gd name="T51" fmla="*/ 3043 h 8368"/>
              <a:gd name="T52" fmla="*/ 7797 w 8368"/>
              <a:gd name="T53" fmla="*/ 3043 h 8368"/>
              <a:gd name="T54" fmla="*/ 8200 w 8368"/>
              <a:gd name="T55" fmla="*/ 3209 h 8368"/>
              <a:gd name="T56" fmla="*/ 8368 w 8368"/>
              <a:gd name="T57" fmla="*/ 3614 h 8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68" h="8368">
                <a:moveTo>
                  <a:pt x="8368" y="3614"/>
                </a:moveTo>
                <a:lnTo>
                  <a:pt x="8368" y="4755"/>
                </a:lnTo>
                <a:cubicBezTo>
                  <a:pt x="8368" y="4914"/>
                  <a:pt x="8313" y="5049"/>
                  <a:pt x="8202" y="5159"/>
                </a:cubicBezTo>
                <a:cubicBezTo>
                  <a:pt x="8090" y="5270"/>
                  <a:pt x="7955" y="5325"/>
                  <a:pt x="7798" y="5325"/>
                </a:cubicBezTo>
                <a:lnTo>
                  <a:pt x="5325" y="5325"/>
                </a:lnTo>
                <a:lnTo>
                  <a:pt x="5325" y="7798"/>
                </a:lnTo>
                <a:cubicBezTo>
                  <a:pt x="5325" y="7957"/>
                  <a:pt x="5270" y="8091"/>
                  <a:pt x="5159" y="8201"/>
                </a:cubicBezTo>
                <a:cubicBezTo>
                  <a:pt x="5048" y="8313"/>
                  <a:pt x="4913" y="8368"/>
                  <a:pt x="4755" y="8368"/>
                </a:cubicBezTo>
                <a:lnTo>
                  <a:pt x="3614" y="8368"/>
                </a:lnTo>
                <a:cubicBezTo>
                  <a:pt x="3455" y="8368"/>
                  <a:pt x="3320" y="8313"/>
                  <a:pt x="3210" y="8201"/>
                </a:cubicBezTo>
                <a:cubicBezTo>
                  <a:pt x="3099" y="8090"/>
                  <a:pt x="3044" y="7955"/>
                  <a:pt x="3044" y="7798"/>
                </a:cubicBezTo>
                <a:lnTo>
                  <a:pt x="3044" y="5325"/>
                </a:lnTo>
                <a:lnTo>
                  <a:pt x="570" y="5325"/>
                </a:lnTo>
                <a:cubicBezTo>
                  <a:pt x="412" y="5325"/>
                  <a:pt x="277" y="5270"/>
                  <a:pt x="167" y="5159"/>
                </a:cubicBezTo>
                <a:cubicBezTo>
                  <a:pt x="55" y="5048"/>
                  <a:pt x="0" y="4913"/>
                  <a:pt x="0" y="4755"/>
                </a:cubicBezTo>
                <a:lnTo>
                  <a:pt x="0" y="3614"/>
                </a:lnTo>
                <a:cubicBezTo>
                  <a:pt x="0" y="3455"/>
                  <a:pt x="55" y="3320"/>
                  <a:pt x="167" y="3210"/>
                </a:cubicBezTo>
                <a:cubicBezTo>
                  <a:pt x="278" y="3099"/>
                  <a:pt x="413" y="3044"/>
                  <a:pt x="570" y="3044"/>
                </a:cubicBezTo>
                <a:lnTo>
                  <a:pt x="3043" y="3044"/>
                </a:lnTo>
                <a:lnTo>
                  <a:pt x="3043" y="570"/>
                </a:lnTo>
                <a:cubicBezTo>
                  <a:pt x="3043" y="412"/>
                  <a:pt x="3098" y="277"/>
                  <a:pt x="3209" y="167"/>
                </a:cubicBezTo>
                <a:cubicBezTo>
                  <a:pt x="3320" y="55"/>
                  <a:pt x="3455" y="0"/>
                  <a:pt x="3613" y="0"/>
                </a:cubicBezTo>
                <a:lnTo>
                  <a:pt x="4754" y="0"/>
                </a:lnTo>
                <a:cubicBezTo>
                  <a:pt x="4913" y="0"/>
                  <a:pt x="5048" y="55"/>
                  <a:pt x="5158" y="167"/>
                </a:cubicBezTo>
                <a:cubicBezTo>
                  <a:pt x="5269" y="278"/>
                  <a:pt x="5324" y="413"/>
                  <a:pt x="5324" y="570"/>
                </a:cubicBezTo>
                <a:lnTo>
                  <a:pt x="5324" y="3043"/>
                </a:lnTo>
                <a:lnTo>
                  <a:pt x="7797" y="3043"/>
                </a:lnTo>
                <a:cubicBezTo>
                  <a:pt x="7955" y="3043"/>
                  <a:pt x="8090" y="3098"/>
                  <a:pt x="8200" y="3209"/>
                </a:cubicBezTo>
                <a:cubicBezTo>
                  <a:pt x="8313" y="3320"/>
                  <a:pt x="8368" y="3455"/>
                  <a:pt x="8368" y="361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组合 72">
            <a:extLst>
              <a:ext uri="{FF2B5EF4-FFF2-40B4-BE49-F238E27FC236}">
                <a16:creationId xmlns:a16="http://schemas.microsoft.com/office/drawing/2014/main" id="{494BF786-0A3C-574B-007F-8529831469F8}"/>
              </a:ext>
            </a:extLst>
          </p:cNvPr>
          <p:cNvGrpSpPr/>
          <p:nvPr/>
        </p:nvGrpSpPr>
        <p:grpSpPr>
          <a:xfrm>
            <a:off x="304800" y="1305313"/>
            <a:ext cx="4500912" cy="5130809"/>
            <a:chOff x="304800" y="1305313"/>
            <a:chExt cx="4500912" cy="5130809"/>
          </a:xfrm>
        </p:grpSpPr>
        <p:sp>
          <p:nvSpPr>
            <p:cNvPr id="24" name="矩形 23">
              <a:extLst>
                <a:ext uri="{FF2B5EF4-FFF2-40B4-BE49-F238E27FC236}">
                  <a16:creationId xmlns:a16="http://schemas.microsoft.com/office/drawing/2014/main" id="{D4BBA9BE-A86D-9C9F-2B90-7CDBBB520A78}"/>
                </a:ext>
              </a:extLst>
            </p:cNvPr>
            <p:cNvSpPr/>
            <p:nvPr/>
          </p:nvSpPr>
          <p:spPr>
            <a:xfrm>
              <a:off x="304800" y="1310400"/>
              <a:ext cx="4425082" cy="512572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3D72B5A-1B47-5D6B-3F1D-A74F7988EEA9}"/>
                </a:ext>
              </a:extLst>
            </p:cNvPr>
            <p:cNvSpPr txBox="1"/>
            <p:nvPr/>
          </p:nvSpPr>
          <p:spPr>
            <a:xfrm>
              <a:off x="3620683" y="1305313"/>
              <a:ext cx="1185029" cy="461665"/>
            </a:xfrm>
            <a:prstGeom prst="rect">
              <a:avLst/>
            </a:prstGeom>
            <a:noFill/>
          </p:spPr>
          <p:txBody>
            <a:bodyPr wrap="square" rtlCol="0">
              <a:spAutoFit/>
            </a:bodyPr>
            <a:lstStyle/>
            <a:p>
              <a:pPr algn="ctr"/>
              <a:r>
                <a:rPr lang="zh-CN" altLang="en-US" sz="2400" b="1" dirty="0"/>
                <a:t>发送方</a:t>
              </a:r>
            </a:p>
          </p:txBody>
        </p:sp>
      </p:grpSp>
      <p:grpSp>
        <p:nvGrpSpPr>
          <p:cNvPr id="80" name="组合 79">
            <a:extLst>
              <a:ext uri="{FF2B5EF4-FFF2-40B4-BE49-F238E27FC236}">
                <a16:creationId xmlns:a16="http://schemas.microsoft.com/office/drawing/2014/main" id="{989DE2AD-4EA7-03D2-CDB1-97EB122D946F}"/>
              </a:ext>
            </a:extLst>
          </p:cNvPr>
          <p:cNvGrpSpPr/>
          <p:nvPr/>
        </p:nvGrpSpPr>
        <p:grpSpPr>
          <a:xfrm>
            <a:off x="912208" y="2975728"/>
            <a:ext cx="1920897" cy="988057"/>
            <a:chOff x="912208" y="2975728"/>
            <a:chExt cx="1920897" cy="988057"/>
          </a:xfrm>
        </p:grpSpPr>
        <p:sp>
          <p:nvSpPr>
            <p:cNvPr id="7" name="矩形 6">
              <a:extLst>
                <a:ext uri="{FF2B5EF4-FFF2-40B4-BE49-F238E27FC236}">
                  <a16:creationId xmlns:a16="http://schemas.microsoft.com/office/drawing/2014/main" id="{7ABB8338-FFCC-E526-4D3B-071991A935DF}"/>
                </a:ext>
              </a:extLst>
            </p:cNvPr>
            <p:cNvSpPr/>
            <p:nvPr/>
          </p:nvSpPr>
          <p:spPr>
            <a:xfrm>
              <a:off x="912208" y="3259894"/>
              <a:ext cx="1920897" cy="703891"/>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密码散列函数</a:t>
              </a:r>
            </a:p>
          </p:txBody>
        </p:sp>
        <p:cxnSp>
          <p:nvCxnSpPr>
            <p:cNvPr id="26" name="直接箭头连接符 25">
              <a:extLst>
                <a:ext uri="{FF2B5EF4-FFF2-40B4-BE49-F238E27FC236}">
                  <a16:creationId xmlns:a16="http://schemas.microsoft.com/office/drawing/2014/main" id="{4251BBC5-2D61-28A8-A8B8-A39AE051928C}"/>
                </a:ext>
              </a:extLst>
            </p:cNvPr>
            <p:cNvCxnSpPr>
              <a:cxnSpLocks/>
              <a:stCxn id="6" idx="2"/>
              <a:endCxn id="7" idx="0"/>
            </p:cNvCxnSpPr>
            <p:nvPr/>
          </p:nvCxnSpPr>
          <p:spPr>
            <a:xfrm>
              <a:off x="1872657" y="2975728"/>
              <a:ext cx="0" cy="284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1F05B467-573F-0EB3-BE7E-47622D5D26F6}"/>
              </a:ext>
            </a:extLst>
          </p:cNvPr>
          <p:cNvGrpSpPr/>
          <p:nvPr/>
        </p:nvGrpSpPr>
        <p:grpSpPr>
          <a:xfrm>
            <a:off x="912207" y="3963785"/>
            <a:ext cx="1920897" cy="988057"/>
            <a:chOff x="912207" y="3963785"/>
            <a:chExt cx="1920897" cy="988057"/>
          </a:xfrm>
        </p:grpSpPr>
        <p:sp>
          <p:nvSpPr>
            <p:cNvPr id="21" name="矩形 20">
              <a:extLst>
                <a:ext uri="{FF2B5EF4-FFF2-40B4-BE49-F238E27FC236}">
                  <a16:creationId xmlns:a16="http://schemas.microsoft.com/office/drawing/2014/main" id="{AA84E0EC-4721-4C92-577A-2E2180D5C1B5}"/>
                </a:ext>
              </a:extLst>
            </p:cNvPr>
            <p:cNvSpPr/>
            <p:nvPr/>
          </p:nvSpPr>
          <p:spPr>
            <a:xfrm>
              <a:off x="912207" y="4247951"/>
              <a:ext cx="1920897" cy="70389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散列报文鉴别码</a:t>
              </a:r>
              <a:endParaRPr lang="en-US" altLang="zh-CN" b="1" dirty="0"/>
            </a:p>
            <a:p>
              <a:pPr algn="ctr"/>
              <a:r>
                <a:rPr lang="en-US" altLang="zh-CN" b="1" dirty="0"/>
                <a:t>HMAC</a:t>
              </a:r>
              <a:endParaRPr lang="zh-CN" altLang="en-US" b="1" dirty="0"/>
            </a:p>
          </p:txBody>
        </p:sp>
        <p:cxnSp>
          <p:nvCxnSpPr>
            <p:cNvPr id="27" name="直接箭头连接符 26">
              <a:extLst>
                <a:ext uri="{FF2B5EF4-FFF2-40B4-BE49-F238E27FC236}">
                  <a16:creationId xmlns:a16="http://schemas.microsoft.com/office/drawing/2014/main" id="{73914E2B-5288-C24B-0736-8DFC11975927}"/>
                </a:ext>
              </a:extLst>
            </p:cNvPr>
            <p:cNvCxnSpPr>
              <a:cxnSpLocks/>
              <a:stCxn id="7" idx="2"/>
              <a:endCxn id="21" idx="0"/>
            </p:cNvCxnSpPr>
            <p:nvPr/>
          </p:nvCxnSpPr>
          <p:spPr>
            <a:xfrm flipH="1">
              <a:off x="1872656" y="3963785"/>
              <a:ext cx="1" cy="284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5DDA3DFC-5348-5927-566D-B22305ACE8CA}"/>
              </a:ext>
            </a:extLst>
          </p:cNvPr>
          <p:cNvGrpSpPr/>
          <p:nvPr/>
        </p:nvGrpSpPr>
        <p:grpSpPr>
          <a:xfrm>
            <a:off x="3051209" y="2612033"/>
            <a:ext cx="922074" cy="2425562"/>
            <a:chOff x="3051209" y="2612033"/>
            <a:chExt cx="922074" cy="2425562"/>
          </a:xfrm>
        </p:grpSpPr>
        <p:pic>
          <p:nvPicPr>
            <p:cNvPr id="22" name="图形 21" descr="文档 轮廓">
              <a:extLst>
                <a:ext uri="{FF2B5EF4-FFF2-40B4-BE49-F238E27FC236}">
                  <a16:creationId xmlns:a16="http://schemas.microsoft.com/office/drawing/2014/main" id="{AA9D944E-6B7E-314B-55A1-B46AF4EFCA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7884" y="4162196"/>
              <a:ext cx="875399" cy="875399"/>
            </a:xfrm>
            <a:prstGeom prst="rect">
              <a:avLst/>
            </a:prstGeom>
          </p:spPr>
        </p:pic>
        <p:cxnSp>
          <p:nvCxnSpPr>
            <p:cNvPr id="28" name="连接符: 肘形 27">
              <a:extLst>
                <a:ext uri="{FF2B5EF4-FFF2-40B4-BE49-F238E27FC236}">
                  <a16:creationId xmlns:a16="http://schemas.microsoft.com/office/drawing/2014/main" id="{D3A65979-8787-B4D7-F813-9116ACB83BB8}"/>
                </a:ext>
              </a:extLst>
            </p:cNvPr>
            <p:cNvCxnSpPr>
              <a:cxnSpLocks/>
            </p:cNvCxnSpPr>
            <p:nvPr/>
          </p:nvCxnSpPr>
          <p:spPr>
            <a:xfrm>
              <a:off x="3051209" y="2612033"/>
              <a:ext cx="484375" cy="162910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4E723569-26D9-AC45-50BC-ED3D4B314F34}"/>
              </a:ext>
            </a:extLst>
          </p:cNvPr>
          <p:cNvSpPr/>
          <p:nvPr/>
        </p:nvSpPr>
        <p:spPr>
          <a:xfrm>
            <a:off x="8902792" y="1536146"/>
            <a:ext cx="2846262" cy="14395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a:extLst>
              <a:ext uri="{FF2B5EF4-FFF2-40B4-BE49-F238E27FC236}">
                <a16:creationId xmlns:a16="http://schemas.microsoft.com/office/drawing/2014/main" id="{A9DCDA1B-B4A7-67B4-A4FC-A8FBD6A7B4EE}"/>
              </a:ext>
            </a:extLst>
          </p:cNvPr>
          <p:cNvGrpSpPr/>
          <p:nvPr/>
        </p:nvGrpSpPr>
        <p:grpSpPr>
          <a:xfrm>
            <a:off x="10414840" y="1806574"/>
            <a:ext cx="1276122" cy="1128373"/>
            <a:chOff x="10414840" y="1806574"/>
            <a:chExt cx="1276122" cy="1128373"/>
          </a:xfrm>
        </p:grpSpPr>
        <p:pic>
          <p:nvPicPr>
            <p:cNvPr id="46" name="图形 45" descr="旧钥匙 纯色填充">
              <a:extLst>
                <a:ext uri="{FF2B5EF4-FFF2-40B4-BE49-F238E27FC236}">
                  <a16:creationId xmlns:a16="http://schemas.microsoft.com/office/drawing/2014/main" id="{2DB7DF26-D7D3-A517-EA2E-347745D252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33687" y="2293351"/>
              <a:ext cx="641596" cy="641596"/>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FC0BA289-7FDE-C269-915D-01750E1987DF}"/>
                    </a:ext>
                  </a:extLst>
                </p:cNvPr>
                <p:cNvSpPr txBox="1"/>
                <p:nvPr/>
              </p:nvSpPr>
              <p:spPr>
                <a:xfrm>
                  <a:off x="10414840" y="1806574"/>
                  <a:ext cx="1276122" cy="369332"/>
                </a:xfrm>
                <a:prstGeom prst="rect">
                  <a:avLst/>
                </a:prstGeom>
                <a:noFill/>
              </p:spPr>
              <p:txBody>
                <a:bodyPr wrap="square" rtlCol="0">
                  <a:spAutoFit/>
                </a:bodyPr>
                <a:lstStyle/>
                <a:p>
                  <a:pPr algn="ctr"/>
                  <a:r>
                    <a:rPr lang="zh-CN" altLang="en-US" b="1" dirty="0"/>
                    <a:t>鉴别密钥</a:t>
                  </a:r>
                  <a14:m>
                    <m:oMath xmlns:m="http://schemas.openxmlformats.org/officeDocument/2006/math">
                      <m:r>
                        <a:rPr lang="en-US" altLang="zh-CN" b="1" i="1" dirty="0" smtClean="0">
                          <a:latin typeface="Cambria Math" panose="02040503050406030204" pitchFamily="18" charset="0"/>
                        </a:rPr>
                        <m:t>𝒔</m:t>
                      </m:r>
                    </m:oMath>
                  </a14:m>
                  <a:endParaRPr lang="zh-CN" altLang="en-US" b="1" dirty="0"/>
                </a:p>
              </p:txBody>
            </p:sp>
          </mc:Choice>
          <mc:Fallback xmlns="">
            <p:sp>
              <p:nvSpPr>
                <p:cNvPr id="47" name="文本框 46">
                  <a:extLst>
                    <a:ext uri="{FF2B5EF4-FFF2-40B4-BE49-F238E27FC236}">
                      <a16:creationId xmlns:a16="http://schemas.microsoft.com/office/drawing/2014/main" id="{FC0BA289-7FDE-C269-915D-01750E1987DF}"/>
                    </a:ext>
                  </a:extLst>
                </p:cNvPr>
                <p:cNvSpPr txBox="1">
                  <a:spLocks noRot="1" noChangeAspect="1" noMove="1" noResize="1" noEditPoints="1" noAdjustHandles="1" noChangeArrowheads="1" noChangeShapeType="1" noTextEdit="1"/>
                </p:cNvSpPr>
                <p:nvPr/>
              </p:nvSpPr>
              <p:spPr>
                <a:xfrm>
                  <a:off x="10414840" y="1806574"/>
                  <a:ext cx="1276122" cy="369332"/>
                </a:xfrm>
                <a:prstGeom prst="rect">
                  <a:avLst/>
                </a:prstGeom>
                <a:blipFill>
                  <a:blip r:embed="rId9"/>
                  <a:stretch>
                    <a:fillRect l="-1905" t="-8197" b="-24590"/>
                  </a:stretch>
                </a:blipFill>
              </p:spPr>
              <p:txBody>
                <a:bodyPr/>
                <a:lstStyle/>
                <a:p>
                  <a:r>
                    <a:rPr lang="zh-CN" altLang="en-US">
                      <a:noFill/>
                    </a:rPr>
                    <a:t> </a:t>
                  </a:r>
                </a:p>
              </p:txBody>
            </p:sp>
          </mc:Fallback>
        </mc:AlternateContent>
      </p:grpSp>
      <p:sp>
        <p:nvSpPr>
          <p:cNvPr id="48" name="iconfont-11253-5327587">
            <a:extLst>
              <a:ext uri="{FF2B5EF4-FFF2-40B4-BE49-F238E27FC236}">
                <a16:creationId xmlns:a16="http://schemas.microsoft.com/office/drawing/2014/main" id="{FF0E95E7-CDC5-13A3-7228-B96E7F11860C}"/>
              </a:ext>
            </a:extLst>
          </p:cNvPr>
          <p:cNvSpPr/>
          <p:nvPr/>
        </p:nvSpPr>
        <p:spPr>
          <a:xfrm>
            <a:off x="10221177" y="2500853"/>
            <a:ext cx="309775" cy="309775"/>
          </a:xfrm>
          <a:custGeom>
            <a:avLst/>
            <a:gdLst>
              <a:gd name="T0" fmla="*/ 8368 w 8368"/>
              <a:gd name="T1" fmla="*/ 3614 h 8368"/>
              <a:gd name="T2" fmla="*/ 8368 w 8368"/>
              <a:gd name="T3" fmla="*/ 4755 h 8368"/>
              <a:gd name="T4" fmla="*/ 8202 w 8368"/>
              <a:gd name="T5" fmla="*/ 5159 h 8368"/>
              <a:gd name="T6" fmla="*/ 7798 w 8368"/>
              <a:gd name="T7" fmla="*/ 5325 h 8368"/>
              <a:gd name="T8" fmla="*/ 5325 w 8368"/>
              <a:gd name="T9" fmla="*/ 5325 h 8368"/>
              <a:gd name="T10" fmla="*/ 5325 w 8368"/>
              <a:gd name="T11" fmla="*/ 7798 h 8368"/>
              <a:gd name="T12" fmla="*/ 5159 w 8368"/>
              <a:gd name="T13" fmla="*/ 8201 h 8368"/>
              <a:gd name="T14" fmla="*/ 4755 w 8368"/>
              <a:gd name="T15" fmla="*/ 8368 h 8368"/>
              <a:gd name="T16" fmla="*/ 3614 w 8368"/>
              <a:gd name="T17" fmla="*/ 8368 h 8368"/>
              <a:gd name="T18" fmla="*/ 3210 w 8368"/>
              <a:gd name="T19" fmla="*/ 8201 h 8368"/>
              <a:gd name="T20" fmla="*/ 3044 w 8368"/>
              <a:gd name="T21" fmla="*/ 7798 h 8368"/>
              <a:gd name="T22" fmla="*/ 3044 w 8368"/>
              <a:gd name="T23" fmla="*/ 5325 h 8368"/>
              <a:gd name="T24" fmla="*/ 570 w 8368"/>
              <a:gd name="T25" fmla="*/ 5325 h 8368"/>
              <a:gd name="T26" fmla="*/ 167 w 8368"/>
              <a:gd name="T27" fmla="*/ 5159 h 8368"/>
              <a:gd name="T28" fmla="*/ 0 w 8368"/>
              <a:gd name="T29" fmla="*/ 4755 h 8368"/>
              <a:gd name="T30" fmla="*/ 0 w 8368"/>
              <a:gd name="T31" fmla="*/ 3614 h 8368"/>
              <a:gd name="T32" fmla="*/ 167 w 8368"/>
              <a:gd name="T33" fmla="*/ 3210 h 8368"/>
              <a:gd name="T34" fmla="*/ 570 w 8368"/>
              <a:gd name="T35" fmla="*/ 3044 h 8368"/>
              <a:gd name="T36" fmla="*/ 3043 w 8368"/>
              <a:gd name="T37" fmla="*/ 3044 h 8368"/>
              <a:gd name="T38" fmla="*/ 3043 w 8368"/>
              <a:gd name="T39" fmla="*/ 570 h 8368"/>
              <a:gd name="T40" fmla="*/ 3209 w 8368"/>
              <a:gd name="T41" fmla="*/ 167 h 8368"/>
              <a:gd name="T42" fmla="*/ 3613 w 8368"/>
              <a:gd name="T43" fmla="*/ 0 h 8368"/>
              <a:gd name="T44" fmla="*/ 4754 w 8368"/>
              <a:gd name="T45" fmla="*/ 0 h 8368"/>
              <a:gd name="T46" fmla="*/ 5158 w 8368"/>
              <a:gd name="T47" fmla="*/ 167 h 8368"/>
              <a:gd name="T48" fmla="*/ 5324 w 8368"/>
              <a:gd name="T49" fmla="*/ 570 h 8368"/>
              <a:gd name="T50" fmla="*/ 5324 w 8368"/>
              <a:gd name="T51" fmla="*/ 3043 h 8368"/>
              <a:gd name="T52" fmla="*/ 7797 w 8368"/>
              <a:gd name="T53" fmla="*/ 3043 h 8368"/>
              <a:gd name="T54" fmla="*/ 8200 w 8368"/>
              <a:gd name="T55" fmla="*/ 3209 h 8368"/>
              <a:gd name="T56" fmla="*/ 8368 w 8368"/>
              <a:gd name="T57" fmla="*/ 3614 h 8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68" h="8368">
                <a:moveTo>
                  <a:pt x="8368" y="3614"/>
                </a:moveTo>
                <a:lnTo>
                  <a:pt x="8368" y="4755"/>
                </a:lnTo>
                <a:cubicBezTo>
                  <a:pt x="8368" y="4914"/>
                  <a:pt x="8313" y="5049"/>
                  <a:pt x="8202" y="5159"/>
                </a:cubicBezTo>
                <a:cubicBezTo>
                  <a:pt x="8090" y="5270"/>
                  <a:pt x="7955" y="5325"/>
                  <a:pt x="7798" y="5325"/>
                </a:cubicBezTo>
                <a:lnTo>
                  <a:pt x="5325" y="5325"/>
                </a:lnTo>
                <a:lnTo>
                  <a:pt x="5325" y="7798"/>
                </a:lnTo>
                <a:cubicBezTo>
                  <a:pt x="5325" y="7957"/>
                  <a:pt x="5270" y="8091"/>
                  <a:pt x="5159" y="8201"/>
                </a:cubicBezTo>
                <a:cubicBezTo>
                  <a:pt x="5048" y="8313"/>
                  <a:pt x="4913" y="8368"/>
                  <a:pt x="4755" y="8368"/>
                </a:cubicBezTo>
                <a:lnTo>
                  <a:pt x="3614" y="8368"/>
                </a:lnTo>
                <a:cubicBezTo>
                  <a:pt x="3455" y="8368"/>
                  <a:pt x="3320" y="8313"/>
                  <a:pt x="3210" y="8201"/>
                </a:cubicBezTo>
                <a:cubicBezTo>
                  <a:pt x="3099" y="8090"/>
                  <a:pt x="3044" y="7955"/>
                  <a:pt x="3044" y="7798"/>
                </a:cubicBezTo>
                <a:lnTo>
                  <a:pt x="3044" y="5325"/>
                </a:lnTo>
                <a:lnTo>
                  <a:pt x="570" y="5325"/>
                </a:lnTo>
                <a:cubicBezTo>
                  <a:pt x="412" y="5325"/>
                  <a:pt x="277" y="5270"/>
                  <a:pt x="167" y="5159"/>
                </a:cubicBezTo>
                <a:cubicBezTo>
                  <a:pt x="55" y="5048"/>
                  <a:pt x="0" y="4913"/>
                  <a:pt x="0" y="4755"/>
                </a:cubicBezTo>
                <a:lnTo>
                  <a:pt x="0" y="3614"/>
                </a:lnTo>
                <a:cubicBezTo>
                  <a:pt x="0" y="3455"/>
                  <a:pt x="55" y="3320"/>
                  <a:pt x="167" y="3210"/>
                </a:cubicBezTo>
                <a:cubicBezTo>
                  <a:pt x="278" y="3099"/>
                  <a:pt x="413" y="3044"/>
                  <a:pt x="570" y="3044"/>
                </a:cubicBezTo>
                <a:lnTo>
                  <a:pt x="3043" y="3044"/>
                </a:lnTo>
                <a:lnTo>
                  <a:pt x="3043" y="570"/>
                </a:lnTo>
                <a:cubicBezTo>
                  <a:pt x="3043" y="412"/>
                  <a:pt x="3098" y="277"/>
                  <a:pt x="3209" y="167"/>
                </a:cubicBezTo>
                <a:cubicBezTo>
                  <a:pt x="3320" y="55"/>
                  <a:pt x="3455" y="0"/>
                  <a:pt x="3613" y="0"/>
                </a:cubicBezTo>
                <a:lnTo>
                  <a:pt x="4754" y="0"/>
                </a:lnTo>
                <a:cubicBezTo>
                  <a:pt x="4913" y="0"/>
                  <a:pt x="5048" y="55"/>
                  <a:pt x="5158" y="167"/>
                </a:cubicBezTo>
                <a:cubicBezTo>
                  <a:pt x="5269" y="278"/>
                  <a:pt x="5324" y="413"/>
                  <a:pt x="5324" y="570"/>
                </a:cubicBezTo>
                <a:lnTo>
                  <a:pt x="5324" y="3043"/>
                </a:lnTo>
                <a:lnTo>
                  <a:pt x="7797" y="3043"/>
                </a:lnTo>
                <a:cubicBezTo>
                  <a:pt x="7955" y="3043"/>
                  <a:pt x="8090" y="3098"/>
                  <a:pt x="8200" y="3209"/>
                </a:cubicBezTo>
                <a:cubicBezTo>
                  <a:pt x="8313" y="3320"/>
                  <a:pt x="8368" y="3455"/>
                  <a:pt x="8368" y="361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组合 85">
            <a:extLst>
              <a:ext uri="{FF2B5EF4-FFF2-40B4-BE49-F238E27FC236}">
                <a16:creationId xmlns:a16="http://schemas.microsoft.com/office/drawing/2014/main" id="{0296F190-2AC3-C396-E2D4-7FE98E5F4478}"/>
              </a:ext>
            </a:extLst>
          </p:cNvPr>
          <p:cNvGrpSpPr/>
          <p:nvPr/>
        </p:nvGrpSpPr>
        <p:grpSpPr>
          <a:xfrm>
            <a:off x="9321619" y="2975728"/>
            <a:ext cx="1920897" cy="988057"/>
            <a:chOff x="9321619" y="2975728"/>
            <a:chExt cx="1920897" cy="988057"/>
          </a:xfrm>
        </p:grpSpPr>
        <p:sp>
          <p:nvSpPr>
            <p:cNvPr id="50" name="矩形 49">
              <a:extLst>
                <a:ext uri="{FF2B5EF4-FFF2-40B4-BE49-F238E27FC236}">
                  <a16:creationId xmlns:a16="http://schemas.microsoft.com/office/drawing/2014/main" id="{4D828BCC-4019-5735-0F20-30716D390B73}"/>
                </a:ext>
              </a:extLst>
            </p:cNvPr>
            <p:cNvSpPr/>
            <p:nvPr/>
          </p:nvSpPr>
          <p:spPr>
            <a:xfrm>
              <a:off x="9321619" y="3259894"/>
              <a:ext cx="1920897" cy="703891"/>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密码散列函数</a:t>
              </a:r>
            </a:p>
          </p:txBody>
        </p:sp>
        <p:cxnSp>
          <p:nvCxnSpPr>
            <p:cNvPr id="51" name="直接箭头连接符 50">
              <a:extLst>
                <a:ext uri="{FF2B5EF4-FFF2-40B4-BE49-F238E27FC236}">
                  <a16:creationId xmlns:a16="http://schemas.microsoft.com/office/drawing/2014/main" id="{41EA0DEE-81CA-77BF-16F6-3966F805C661}"/>
                </a:ext>
              </a:extLst>
            </p:cNvPr>
            <p:cNvCxnSpPr>
              <a:cxnSpLocks/>
              <a:endCxn id="50" idx="0"/>
            </p:cNvCxnSpPr>
            <p:nvPr/>
          </p:nvCxnSpPr>
          <p:spPr>
            <a:xfrm>
              <a:off x="10282068" y="2975728"/>
              <a:ext cx="0" cy="284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39ED92AA-98E7-9E85-6364-359FA2E84310}"/>
              </a:ext>
            </a:extLst>
          </p:cNvPr>
          <p:cNvGrpSpPr/>
          <p:nvPr/>
        </p:nvGrpSpPr>
        <p:grpSpPr>
          <a:xfrm>
            <a:off x="9321619" y="3956968"/>
            <a:ext cx="1920897" cy="988057"/>
            <a:chOff x="9321619" y="3956968"/>
            <a:chExt cx="1920897" cy="988057"/>
          </a:xfrm>
        </p:grpSpPr>
        <p:sp>
          <p:nvSpPr>
            <p:cNvPr id="53" name="矩形 52">
              <a:extLst>
                <a:ext uri="{FF2B5EF4-FFF2-40B4-BE49-F238E27FC236}">
                  <a16:creationId xmlns:a16="http://schemas.microsoft.com/office/drawing/2014/main" id="{DC9247C9-B413-258A-EC9D-66317B4720CF}"/>
                </a:ext>
              </a:extLst>
            </p:cNvPr>
            <p:cNvSpPr/>
            <p:nvPr/>
          </p:nvSpPr>
          <p:spPr>
            <a:xfrm>
              <a:off x="9321619" y="4241134"/>
              <a:ext cx="1920897" cy="70389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散列报文鉴别码</a:t>
              </a:r>
              <a:endParaRPr lang="en-US" altLang="zh-CN" b="1" dirty="0"/>
            </a:p>
            <a:p>
              <a:pPr algn="ctr"/>
              <a:r>
                <a:rPr lang="en-US" altLang="zh-CN" b="1" dirty="0"/>
                <a:t>HMAC</a:t>
              </a:r>
              <a:endParaRPr lang="zh-CN" altLang="en-US" b="1" dirty="0"/>
            </a:p>
          </p:txBody>
        </p:sp>
        <p:cxnSp>
          <p:nvCxnSpPr>
            <p:cNvPr id="54" name="直接箭头连接符 53">
              <a:extLst>
                <a:ext uri="{FF2B5EF4-FFF2-40B4-BE49-F238E27FC236}">
                  <a16:creationId xmlns:a16="http://schemas.microsoft.com/office/drawing/2014/main" id="{A12A5A01-7ED1-FB00-6454-4C1940DE4E94}"/>
                </a:ext>
              </a:extLst>
            </p:cNvPr>
            <p:cNvCxnSpPr>
              <a:cxnSpLocks/>
              <a:endCxn id="53" idx="0"/>
            </p:cNvCxnSpPr>
            <p:nvPr/>
          </p:nvCxnSpPr>
          <p:spPr>
            <a:xfrm flipH="1">
              <a:off x="10282068" y="3956968"/>
              <a:ext cx="1" cy="284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流程图: 决策 55">
            <a:extLst>
              <a:ext uri="{FF2B5EF4-FFF2-40B4-BE49-F238E27FC236}">
                <a16:creationId xmlns:a16="http://schemas.microsoft.com/office/drawing/2014/main" id="{0B9DB138-7258-D742-EF79-3C89EE269344}"/>
              </a:ext>
            </a:extLst>
          </p:cNvPr>
          <p:cNvSpPr/>
          <p:nvPr/>
        </p:nvSpPr>
        <p:spPr>
          <a:xfrm>
            <a:off x="9583475" y="5227682"/>
            <a:ext cx="1401099" cy="487655"/>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相同？</a:t>
            </a:r>
          </a:p>
        </p:txBody>
      </p:sp>
      <p:cxnSp>
        <p:nvCxnSpPr>
          <p:cNvPr id="58" name="直接箭头连接符 57">
            <a:extLst>
              <a:ext uri="{FF2B5EF4-FFF2-40B4-BE49-F238E27FC236}">
                <a16:creationId xmlns:a16="http://schemas.microsoft.com/office/drawing/2014/main" id="{3F4D818A-9034-9DB1-8D3E-41B484C11F2C}"/>
              </a:ext>
            </a:extLst>
          </p:cNvPr>
          <p:cNvCxnSpPr>
            <a:cxnSpLocks/>
            <a:endCxn id="56" idx="0"/>
          </p:cNvCxnSpPr>
          <p:nvPr/>
        </p:nvCxnSpPr>
        <p:spPr>
          <a:xfrm flipH="1">
            <a:off x="10284025" y="4950801"/>
            <a:ext cx="555" cy="276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F1AFBC16-7F74-83A9-6F82-CADB025F2485}"/>
              </a:ext>
            </a:extLst>
          </p:cNvPr>
          <p:cNvGrpSpPr/>
          <p:nvPr/>
        </p:nvGrpSpPr>
        <p:grpSpPr>
          <a:xfrm>
            <a:off x="10863881" y="5072001"/>
            <a:ext cx="1141730" cy="580226"/>
            <a:chOff x="10847838" y="4931620"/>
            <a:chExt cx="1141730" cy="580226"/>
          </a:xfrm>
        </p:grpSpPr>
        <p:cxnSp>
          <p:nvCxnSpPr>
            <p:cNvPr id="60" name="直接箭头连接符 59">
              <a:extLst>
                <a:ext uri="{FF2B5EF4-FFF2-40B4-BE49-F238E27FC236}">
                  <a16:creationId xmlns:a16="http://schemas.microsoft.com/office/drawing/2014/main" id="{FD30B2BE-12F3-611B-69EF-6B70D058025C}"/>
                </a:ext>
              </a:extLst>
            </p:cNvPr>
            <p:cNvCxnSpPr>
              <a:cxnSpLocks/>
            </p:cNvCxnSpPr>
            <p:nvPr/>
          </p:nvCxnSpPr>
          <p:spPr>
            <a:xfrm flipV="1">
              <a:off x="10950891" y="5327180"/>
              <a:ext cx="28966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9FBAD1B3-8A8C-0AEC-BDCD-FF46042D3226}"/>
                </a:ext>
              </a:extLst>
            </p:cNvPr>
            <p:cNvSpPr txBox="1"/>
            <p:nvPr/>
          </p:nvSpPr>
          <p:spPr>
            <a:xfrm>
              <a:off x="11205248" y="5142514"/>
              <a:ext cx="784320" cy="369332"/>
            </a:xfrm>
            <a:prstGeom prst="rect">
              <a:avLst/>
            </a:prstGeom>
            <a:noFill/>
          </p:spPr>
          <p:txBody>
            <a:bodyPr wrap="square" rtlCol="0">
              <a:spAutoFit/>
            </a:bodyPr>
            <a:lstStyle/>
            <a:p>
              <a:pPr algn="ctr"/>
              <a:r>
                <a:rPr lang="zh-CN" altLang="en-US" b="1" dirty="0"/>
                <a:t>接收</a:t>
              </a:r>
            </a:p>
          </p:txBody>
        </p:sp>
        <p:sp>
          <p:nvSpPr>
            <p:cNvPr id="62" name="文本框 61">
              <a:extLst>
                <a:ext uri="{FF2B5EF4-FFF2-40B4-BE49-F238E27FC236}">
                  <a16:creationId xmlns:a16="http://schemas.microsoft.com/office/drawing/2014/main" id="{95739C4E-7A5F-1340-D7A1-12DE1E66E2DC}"/>
                </a:ext>
              </a:extLst>
            </p:cNvPr>
            <p:cNvSpPr txBox="1"/>
            <p:nvPr/>
          </p:nvSpPr>
          <p:spPr>
            <a:xfrm>
              <a:off x="10847838" y="4931620"/>
              <a:ext cx="480907" cy="369332"/>
            </a:xfrm>
            <a:prstGeom prst="rect">
              <a:avLst/>
            </a:prstGeom>
            <a:noFill/>
          </p:spPr>
          <p:txBody>
            <a:bodyPr wrap="square" rtlCol="0">
              <a:spAutoFit/>
            </a:bodyPr>
            <a:lstStyle/>
            <a:p>
              <a:pPr algn="ctr"/>
              <a:r>
                <a:rPr lang="zh-CN" altLang="en-US" b="1" dirty="0"/>
                <a:t>是</a:t>
              </a:r>
            </a:p>
          </p:txBody>
        </p:sp>
      </p:grpSp>
      <p:grpSp>
        <p:nvGrpSpPr>
          <p:cNvPr id="63" name="组合 62">
            <a:extLst>
              <a:ext uri="{FF2B5EF4-FFF2-40B4-BE49-F238E27FC236}">
                <a16:creationId xmlns:a16="http://schemas.microsoft.com/office/drawing/2014/main" id="{7229BB08-98F4-14E8-335C-1F4259F2C794}"/>
              </a:ext>
            </a:extLst>
          </p:cNvPr>
          <p:cNvGrpSpPr/>
          <p:nvPr/>
        </p:nvGrpSpPr>
        <p:grpSpPr>
          <a:xfrm>
            <a:off x="9803362" y="5620762"/>
            <a:ext cx="964803" cy="738664"/>
            <a:chOff x="9771207" y="5697458"/>
            <a:chExt cx="964803" cy="738664"/>
          </a:xfrm>
        </p:grpSpPr>
        <p:cxnSp>
          <p:nvCxnSpPr>
            <p:cNvPr id="64" name="直接箭头连接符 63">
              <a:extLst>
                <a:ext uri="{FF2B5EF4-FFF2-40B4-BE49-F238E27FC236}">
                  <a16:creationId xmlns:a16="http://schemas.microsoft.com/office/drawing/2014/main" id="{7ACD5817-2CB7-13BB-FB59-A08CEE3411FA}"/>
                </a:ext>
              </a:extLst>
            </p:cNvPr>
            <p:cNvCxnSpPr>
              <a:cxnSpLocks/>
            </p:cNvCxnSpPr>
            <p:nvPr/>
          </p:nvCxnSpPr>
          <p:spPr>
            <a:xfrm flipH="1">
              <a:off x="10252114" y="5789909"/>
              <a:ext cx="555" cy="276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E15A341D-19A2-5C9E-F218-CCCEBA8E4A51}"/>
                </a:ext>
              </a:extLst>
            </p:cNvPr>
            <p:cNvSpPr txBox="1"/>
            <p:nvPr/>
          </p:nvSpPr>
          <p:spPr>
            <a:xfrm>
              <a:off x="9773673" y="6066790"/>
              <a:ext cx="962337" cy="369332"/>
            </a:xfrm>
            <a:prstGeom prst="rect">
              <a:avLst/>
            </a:prstGeom>
            <a:noFill/>
          </p:spPr>
          <p:txBody>
            <a:bodyPr wrap="square" rtlCol="0">
              <a:spAutoFit/>
            </a:bodyPr>
            <a:lstStyle/>
            <a:p>
              <a:pPr algn="ctr"/>
              <a:r>
                <a:rPr lang="zh-CN" altLang="en-US" b="1" dirty="0"/>
                <a:t>被篡改</a:t>
              </a:r>
            </a:p>
          </p:txBody>
        </p:sp>
        <p:sp>
          <p:nvSpPr>
            <p:cNvPr id="66" name="文本框 65">
              <a:extLst>
                <a:ext uri="{FF2B5EF4-FFF2-40B4-BE49-F238E27FC236}">
                  <a16:creationId xmlns:a16="http://schemas.microsoft.com/office/drawing/2014/main" id="{523CEFA1-D6DF-1C81-2AC8-DF067D88CF8D}"/>
                </a:ext>
              </a:extLst>
            </p:cNvPr>
            <p:cNvSpPr txBox="1"/>
            <p:nvPr/>
          </p:nvSpPr>
          <p:spPr>
            <a:xfrm>
              <a:off x="9771207" y="5697458"/>
              <a:ext cx="480907" cy="369332"/>
            </a:xfrm>
            <a:prstGeom prst="rect">
              <a:avLst/>
            </a:prstGeom>
            <a:noFill/>
          </p:spPr>
          <p:txBody>
            <a:bodyPr wrap="square" rtlCol="0">
              <a:spAutoFit/>
            </a:bodyPr>
            <a:lstStyle/>
            <a:p>
              <a:pPr algn="ctr"/>
              <a:r>
                <a:rPr lang="zh-CN" altLang="en-US" b="1" dirty="0"/>
                <a:t>否</a:t>
              </a:r>
            </a:p>
          </p:txBody>
        </p:sp>
      </p:grpSp>
      <p:cxnSp>
        <p:nvCxnSpPr>
          <p:cNvPr id="69" name="连接符: 肘形 68">
            <a:extLst>
              <a:ext uri="{FF2B5EF4-FFF2-40B4-BE49-F238E27FC236}">
                <a16:creationId xmlns:a16="http://schemas.microsoft.com/office/drawing/2014/main" id="{2E0FC5DB-CE36-B774-14E8-FB8323BCFE5B}"/>
              </a:ext>
            </a:extLst>
          </p:cNvPr>
          <p:cNvCxnSpPr>
            <a:cxnSpLocks/>
            <a:stCxn id="33" idx="2"/>
            <a:endCxn id="56" idx="1"/>
          </p:cNvCxnSpPr>
          <p:nvPr/>
        </p:nvCxnSpPr>
        <p:spPr>
          <a:xfrm rot="16200000" flipH="1">
            <a:off x="7804745" y="3692780"/>
            <a:ext cx="519668" cy="303779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52AB8807-9009-1CCD-B92B-4A6FCFFF5AD3}"/>
              </a:ext>
            </a:extLst>
          </p:cNvPr>
          <p:cNvGrpSpPr/>
          <p:nvPr/>
        </p:nvGrpSpPr>
        <p:grpSpPr>
          <a:xfrm>
            <a:off x="8208612" y="1536146"/>
            <a:ext cx="2170317" cy="2626051"/>
            <a:chOff x="8208612" y="1536146"/>
            <a:chExt cx="2170317" cy="2626051"/>
          </a:xfrm>
        </p:grpSpPr>
        <p:grpSp>
          <p:nvGrpSpPr>
            <p:cNvPr id="43" name="组合 42">
              <a:extLst>
                <a:ext uri="{FF2B5EF4-FFF2-40B4-BE49-F238E27FC236}">
                  <a16:creationId xmlns:a16="http://schemas.microsoft.com/office/drawing/2014/main" id="{329860B9-42B8-82F4-0DA9-BEF1DDC67F50}"/>
                </a:ext>
              </a:extLst>
            </p:cNvPr>
            <p:cNvGrpSpPr/>
            <p:nvPr/>
          </p:nvGrpSpPr>
          <p:grpSpPr>
            <a:xfrm>
              <a:off x="8754867" y="1536146"/>
              <a:ext cx="1624062" cy="1434648"/>
              <a:chOff x="1439667" y="3814393"/>
              <a:chExt cx="1624062" cy="1434648"/>
            </a:xfrm>
          </p:grpSpPr>
          <p:pic>
            <p:nvPicPr>
              <p:cNvPr id="44" name="图形 43" descr="文档 轮廓">
                <a:extLst>
                  <a:ext uri="{FF2B5EF4-FFF2-40B4-BE49-F238E27FC236}">
                    <a16:creationId xmlns:a16="http://schemas.microsoft.com/office/drawing/2014/main" id="{55523EAB-D38D-F38A-376B-2FE93F5E9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3999" y="4373642"/>
                <a:ext cx="875399" cy="875399"/>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7497F77-CCC8-43A1-B438-50CC3E355B4B}"/>
                      </a:ext>
                    </a:extLst>
                  </p:cNvPr>
                  <p:cNvSpPr txBox="1"/>
                  <p:nvPr/>
                </p:nvSpPr>
                <p:spPr>
                  <a:xfrm>
                    <a:off x="1439667" y="3814393"/>
                    <a:ext cx="1624062" cy="646331"/>
                  </a:xfrm>
                  <a:prstGeom prst="rect">
                    <a:avLst/>
                  </a:prstGeom>
                  <a:noFill/>
                </p:spPr>
                <p:txBody>
                  <a:bodyPr wrap="square" rtlCol="0">
                    <a:spAutoFit/>
                  </a:bodyPr>
                  <a:lstStyle/>
                  <a:p>
                    <a:pPr algn="ctr"/>
                    <a:r>
                      <a:rPr lang="zh-CN" altLang="en-US" b="1" dirty="0"/>
                      <a:t>长报文</a:t>
                    </a:r>
                    <a14:m>
                      <m:oMath xmlns:m="http://schemas.openxmlformats.org/officeDocument/2006/math">
                        <m:r>
                          <a:rPr lang="en-US" altLang="zh-CN" b="1" i="1" dirty="0" smtClean="0">
                            <a:latin typeface="Cambria Math" panose="02040503050406030204" pitchFamily="18" charset="0"/>
                          </a:rPr>
                          <m:t>𝒎</m:t>
                        </m:r>
                      </m:oMath>
                    </a14:m>
                    <a:endParaRPr lang="en-US" altLang="zh-CN" b="1" dirty="0"/>
                  </a:p>
                  <a:p>
                    <a:pPr algn="ctr"/>
                    <a:r>
                      <a:rPr lang="zh-CN" altLang="en-US" b="1" dirty="0"/>
                      <a:t>（长度可变）</a:t>
                    </a:r>
                  </a:p>
                </p:txBody>
              </p:sp>
            </mc:Choice>
            <mc:Fallback xmlns="">
              <p:sp>
                <p:nvSpPr>
                  <p:cNvPr id="45" name="文本框 44">
                    <a:extLst>
                      <a:ext uri="{FF2B5EF4-FFF2-40B4-BE49-F238E27FC236}">
                        <a16:creationId xmlns:a16="http://schemas.microsoft.com/office/drawing/2014/main" id="{F7497F77-CCC8-43A1-B438-50CC3E355B4B}"/>
                      </a:ext>
                    </a:extLst>
                  </p:cNvPr>
                  <p:cNvSpPr txBox="1">
                    <a:spLocks noRot="1" noChangeAspect="1" noMove="1" noResize="1" noEditPoints="1" noAdjustHandles="1" noChangeArrowheads="1" noChangeShapeType="1" noTextEdit="1"/>
                  </p:cNvSpPr>
                  <p:nvPr/>
                </p:nvSpPr>
                <p:spPr>
                  <a:xfrm>
                    <a:off x="1439667" y="3814393"/>
                    <a:ext cx="1624062" cy="646331"/>
                  </a:xfrm>
                  <a:prstGeom prst="rect">
                    <a:avLst/>
                  </a:prstGeom>
                  <a:blipFill>
                    <a:blip r:embed="rId10"/>
                    <a:stretch>
                      <a:fillRect l="-1498" t="-5660" r="-1498" b="-14151"/>
                    </a:stretch>
                  </a:blipFill>
                </p:spPr>
                <p:txBody>
                  <a:bodyPr/>
                  <a:lstStyle/>
                  <a:p>
                    <a:r>
                      <a:rPr lang="zh-CN" altLang="en-US">
                        <a:noFill/>
                      </a:rPr>
                      <a:t> </a:t>
                    </a:r>
                  </a:p>
                </p:txBody>
              </p:sp>
            </mc:Fallback>
          </mc:AlternateContent>
        </p:grpSp>
        <p:cxnSp>
          <p:nvCxnSpPr>
            <p:cNvPr id="72" name="连接符: 肘形 71">
              <a:extLst>
                <a:ext uri="{FF2B5EF4-FFF2-40B4-BE49-F238E27FC236}">
                  <a16:creationId xmlns:a16="http://schemas.microsoft.com/office/drawing/2014/main" id="{E3D14BC2-86E0-17E0-C70A-477B025DEDD7}"/>
                </a:ext>
              </a:extLst>
            </p:cNvPr>
            <p:cNvCxnSpPr>
              <a:cxnSpLocks/>
              <a:stCxn id="34" idx="0"/>
              <a:endCxn id="44" idx="1"/>
            </p:cNvCxnSpPr>
            <p:nvPr/>
          </p:nvCxnSpPr>
          <p:spPr>
            <a:xfrm rot="5400000" flipH="1" flipV="1">
              <a:off x="7854355" y="2887353"/>
              <a:ext cx="1629101" cy="92058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AFC5A29-E73A-8466-52E3-D3AD78CE8FF5}"/>
              </a:ext>
            </a:extLst>
          </p:cNvPr>
          <p:cNvGrpSpPr/>
          <p:nvPr/>
        </p:nvGrpSpPr>
        <p:grpSpPr>
          <a:xfrm>
            <a:off x="5168733" y="1305313"/>
            <a:ext cx="6718466" cy="5125722"/>
            <a:chOff x="5168733" y="1305313"/>
            <a:chExt cx="6718466" cy="5125722"/>
          </a:xfrm>
        </p:grpSpPr>
        <p:sp>
          <p:nvSpPr>
            <p:cNvPr id="36" name="矩形 35">
              <a:extLst>
                <a:ext uri="{FF2B5EF4-FFF2-40B4-BE49-F238E27FC236}">
                  <a16:creationId xmlns:a16="http://schemas.microsoft.com/office/drawing/2014/main" id="{F541CFDC-A493-7640-EB85-F6845350393C}"/>
                </a:ext>
              </a:extLst>
            </p:cNvPr>
            <p:cNvSpPr/>
            <p:nvPr/>
          </p:nvSpPr>
          <p:spPr>
            <a:xfrm>
              <a:off x="5215954" y="1305313"/>
              <a:ext cx="6671245" cy="512572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DD2D3D99-50FD-7886-4208-97F5BE254F55}"/>
                </a:ext>
              </a:extLst>
            </p:cNvPr>
            <p:cNvSpPr txBox="1"/>
            <p:nvPr/>
          </p:nvSpPr>
          <p:spPr>
            <a:xfrm>
              <a:off x="5168733" y="1305313"/>
              <a:ext cx="1185029" cy="461665"/>
            </a:xfrm>
            <a:prstGeom prst="rect">
              <a:avLst/>
            </a:prstGeom>
            <a:noFill/>
          </p:spPr>
          <p:txBody>
            <a:bodyPr wrap="square" rtlCol="0">
              <a:spAutoFit/>
            </a:bodyPr>
            <a:lstStyle/>
            <a:p>
              <a:pPr algn="ctr"/>
              <a:r>
                <a:rPr lang="zh-CN" altLang="en-US" sz="2400" b="1" dirty="0"/>
                <a:t>接收方</a:t>
              </a:r>
            </a:p>
          </p:txBody>
        </p:sp>
      </p:grpSp>
    </p:spTree>
    <p:custDataLst>
      <p:tags r:id="rId1"/>
    </p:custDataLst>
    <p:extLst>
      <p:ext uri="{BB962C8B-B14F-4D97-AF65-F5344CB8AC3E}">
        <p14:creationId xmlns:p14="http://schemas.microsoft.com/office/powerpoint/2010/main" val="293938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
                                          </p:val>
                                        </p:tav>
                                        <p:tav tm="100000">
                                          <p:val>
                                            <p:strVal val="#ppt_w"/>
                                          </p:val>
                                        </p:tav>
                                      </p:tavLst>
                                    </p:anim>
                                    <p:anim calcmode="lin" valueType="num">
                                      <p:cBhvr>
                                        <p:cTn id="8" dur="500" fill="hold"/>
                                        <p:tgtEl>
                                          <p:spTgt spid="73"/>
                                        </p:tgtEl>
                                        <p:attrNameLst>
                                          <p:attrName>ppt_h</p:attrName>
                                        </p:attrNameLst>
                                      </p:cBhvr>
                                      <p:tavLst>
                                        <p:tav tm="0">
                                          <p:val>
                                            <p:fltVal val="0"/>
                                          </p:val>
                                        </p:tav>
                                        <p:tav tm="100000">
                                          <p:val>
                                            <p:strVal val="#ppt_h"/>
                                          </p:val>
                                        </p:tav>
                                      </p:tavLst>
                                    </p:anim>
                                    <p:animEffect transition="in" filter="fade">
                                      <p:cBhvr>
                                        <p:cTn id="9" dur="500"/>
                                        <p:tgtEl>
                                          <p:spTgt spid="73"/>
                                        </p:tgtEl>
                                      </p:cBhvr>
                                    </p:animEffec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76"/>
                                        </p:tgtEl>
                                        <p:attrNameLst>
                                          <p:attrName>style.visibility</p:attrName>
                                        </p:attrNameLst>
                                      </p:cBhvr>
                                      <p:to>
                                        <p:strVal val="visible"/>
                                      </p:to>
                                    </p:set>
                                    <p:anim calcmode="lin" valueType="num">
                                      <p:cBhvr>
                                        <p:cTn id="14" dur="500" fill="hold"/>
                                        <p:tgtEl>
                                          <p:spTgt spid="76"/>
                                        </p:tgtEl>
                                        <p:attrNameLst>
                                          <p:attrName>ppt_w</p:attrName>
                                        </p:attrNameLst>
                                      </p:cBhvr>
                                      <p:tavLst>
                                        <p:tav tm="0">
                                          <p:val>
                                            <p:fltVal val="0"/>
                                          </p:val>
                                        </p:tav>
                                        <p:tav tm="100000">
                                          <p:val>
                                            <p:strVal val="#ppt_w"/>
                                          </p:val>
                                        </p:tav>
                                      </p:tavLst>
                                    </p:anim>
                                    <p:anim calcmode="lin" valueType="num">
                                      <p:cBhvr>
                                        <p:cTn id="15" dur="500" fill="hold"/>
                                        <p:tgtEl>
                                          <p:spTgt spid="76"/>
                                        </p:tgtEl>
                                        <p:attrNameLst>
                                          <p:attrName>ppt_h</p:attrName>
                                        </p:attrNameLst>
                                      </p:cBhvr>
                                      <p:tavLst>
                                        <p:tav tm="0">
                                          <p:val>
                                            <p:fltVal val="0"/>
                                          </p:val>
                                        </p:tav>
                                        <p:tav tm="100000">
                                          <p:val>
                                            <p:strVal val="#ppt_h"/>
                                          </p:val>
                                        </p:tav>
                                      </p:tavLst>
                                    </p:anim>
                                    <p:anim calcmode="lin" valueType="num">
                                      <p:cBhvr>
                                        <p:cTn id="16" dur="500" fill="hold"/>
                                        <p:tgtEl>
                                          <p:spTgt spid="76"/>
                                        </p:tgtEl>
                                        <p:attrNameLst>
                                          <p:attrName>style.rotation</p:attrName>
                                        </p:attrNameLst>
                                      </p:cBhvr>
                                      <p:tavLst>
                                        <p:tav tm="0">
                                          <p:val>
                                            <p:fltVal val="360"/>
                                          </p:val>
                                        </p:tav>
                                        <p:tav tm="100000">
                                          <p:val>
                                            <p:fltVal val="0"/>
                                          </p:val>
                                        </p:tav>
                                      </p:tavLst>
                                    </p:anim>
                                    <p:animEffect transition="in" filter="fad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 calcmode="lin" valueType="num">
                                      <p:cBhvr>
                                        <p:cTn id="22" dur="500" fill="hold"/>
                                        <p:tgtEl>
                                          <p:spTgt spid="77"/>
                                        </p:tgtEl>
                                        <p:attrNameLst>
                                          <p:attrName>ppt_w</p:attrName>
                                        </p:attrNameLst>
                                      </p:cBhvr>
                                      <p:tavLst>
                                        <p:tav tm="0">
                                          <p:val>
                                            <p:fltVal val="0"/>
                                          </p:val>
                                        </p:tav>
                                        <p:tav tm="100000">
                                          <p:val>
                                            <p:strVal val="#ppt_w"/>
                                          </p:val>
                                        </p:tav>
                                      </p:tavLst>
                                    </p:anim>
                                    <p:anim calcmode="lin" valueType="num">
                                      <p:cBhvr>
                                        <p:cTn id="23" dur="500" fill="hold"/>
                                        <p:tgtEl>
                                          <p:spTgt spid="77"/>
                                        </p:tgtEl>
                                        <p:attrNameLst>
                                          <p:attrName>ppt_h</p:attrName>
                                        </p:attrNameLst>
                                      </p:cBhvr>
                                      <p:tavLst>
                                        <p:tav tm="0">
                                          <p:val>
                                            <p:fltVal val="0"/>
                                          </p:val>
                                        </p:tav>
                                        <p:tav tm="100000">
                                          <p:val>
                                            <p:strVal val="#ppt_h"/>
                                          </p:val>
                                        </p:tav>
                                      </p:tavLst>
                                    </p:anim>
                                    <p:anim calcmode="lin" valueType="num">
                                      <p:cBhvr>
                                        <p:cTn id="24" dur="500" fill="hold"/>
                                        <p:tgtEl>
                                          <p:spTgt spid="77"/>
                                        </p:tgtEl>
                                        <p:attrNameLst>
                                          <p:attrName>style.rotation</p:attrName>
                                        </p:attrNameLst>
                                      </p:cBhvr>
                                      <p:tavLst>
                                        <p:tav tm="0">
                                          <p:val>
                                            <p:fltVal val="360"/>
                                          </p:val>
                                        </p:tav>
                                        <p:tav tm="100000">
                                          <p:val>
                                            <p:fltVal val="0"/>
                                          </p:val>
                                        </p:tav>
                                      </p:tavLst>
                                    </p:anim>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up)">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wipe(left)">
                                      <p:cBhvr>
                                        <p:cTn id="58" dur="1000"/>
                                        <p:tgtEl>
                                          <p:spTgt spid="8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p:cTn id="63" dur="500" fill="hold"/>
                                        <p:tgtEl>
                                          <p:spTgt spid="74"/>
                                        </p:tgtEl>
                                        <p:attrNameLst>
                                          <p:attrName>ppt_w</p:attrName>
                                        </p:attrNameLst>
                                      </p:cBhvr>
                                      <p:tavLst>
                                        <p:tav tm="0">
                                          <p:val>
                                            <p:fltVal val="0"/>
                                          </p:val>
                                        </p:tav>
                                        <p:tav tm="100000">
                                          <p:val>
                                            <p:strVal val="#ppt_w"/>
                                          </p:val>
                                        </p:tav>
                                      </p:tavLst>
                                    </p:anim>
                                    <p:anim calcmode="lin" valueType="num">
                                      <p:cBhvr>
                                        <p:cTn id="64" dur="500" fill="hold"/>
                                        <p:tgtEl>
                                          <p:spTgt spid="74"/>
                                        </p:tgtEl>
                                        <p:attrNameLst>
                                          <p:attrName>ppt_h</p:attrName>
                                        </p:attrNameLst>
                                      </p:cBhvr>
                                      <p:tavLst>
                                        <p:tav tm="0">
                                          <p:val>
                                            <p:fltVal val="0"/>
                                          </p:val>
                                        </p:tav>
                                        <p:tav tm="100000">
                                          <p:val>
                                            <p:strVal val="#ppt_h"/>
                                          </p:val>
                                        </p:tav>
                                      </p:tavLst>
                                    </p:anim>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wipe(down)">
                                      <p:cBhvr>
                                        <p:cTn id="70" dur="500"/>
                                        <p:tgtEl>
                                          <p:spTgt spid="84"/>
                                        </p:tgtEl>
                                      </p:cBhvr>
                                    </p:animEffect>
                                  </p:childTnLst>
                                </p:cTn>
                              </p:par>
                            </p:childTnLst>
                          </p:cTn>
                        </p:par>
                      </p:childTnLst>
                    </p:cTn>
                  </p:par>
                  <p:par>
                    <p:cTn id="71" fill="hold">
                      <p:stCondLst>
                        <p:cond delay="indefinite"/>
                      </p:stCondLst>
                      <p:childTnLst>
                        <p:par>
                          <p:cTn id="72" fill="hold">
                            <p:stCondLst>
                              <p:cond delay="0"/>
                            </p:stCondLst>
                            <p:childTnLst>
                              <p:par>
                                <p:cTn id="73" presetID="49" presetClass="entr" presetSubtype="0" decel="100000" fill="hold" nodeType="click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500" fill="hold"/>
                                        <p:tgtEl>
                                          <p:spTgt spid="85"/>
                                        </p:tgtEl>
                                        <p:attrNameLst>
                                          <p:attrName>ppt_w</p:attrName>
                                        </p:attrNameLst>
                                      </p:cBhvr>
                                      <p:tavLst>
                                        <p:tav tm="0">
                                          <p:val>
                                            <p:fltVal val="0"/>
                                          </p:val>
                                        </p:tav>
                                        <p:tav tm="100000">
                                          <p:val>
                                            <p:strVal val="#ppt_w"/>
                                          </p:val>
                                        </p:tav>
                                      </p:tavLst>
                                    </p:anim>
                                    <p:anim calcmode="lin" valueType="num">
                                      <p:cBhvr>
                                        <p:cTn id="76" dur="500" fill="hold"/>
                                        <p:tgtEl>
                                          <p:spTgt spid="85"/>
                                        </p:tgtEl>
                                        <p:attrNameLst>
                                          <p:attrName>ppt_h</p:attrName>
                                        </p:attrNameLst>
                                      </p:cBhvr>
                                      <p:tavLst>
                                        <p:tav tm="0">
                                          <p:val>
                                            <p:fltVal val="0"/>
                                          </p:val>
                                        </p:tav>
                                        <p:tav tm="100000">
                                          <p:val>
                                            <p:strVal val="#ppt_h"/>
                                          </p:val>
                                        </p:tav>
                                      </p:tavLst>
                                    </p:anim>
                                    <p:anim calcmode="lin" valueType="num">
                                      <p:cBhvr>
                                        <p:cTn id="77" dur="500" fill="hold"/>
                                        <p:tgtEl>
                                          <p:spTgt spid="85"/>
                                        </p:tgtEl>
                                        <p:attrNameLst>
                                          <p:attrName>style.rotation</p:attrName>
                                        </p:attrNameLst>
                                      </p:cBhvr>
                                      <p:tavLst>
                                        <p:tav tm="0">
                                          <p:val>
                                            <p:fltVal val="360"/>
                                          </p:val>
                                        </p:tav>
                                        <p:tav tm="100000">
                                          <p:val>
                                            <p:fltVal val="0"/>
                                          </p:val>
                                        </p:tav>
                                      </p:tavLst>
                                    </p:anim>
                                    <p:animEffect transition="in" filter="fade">
                                      <p:cBhvr>
                                        <p:cTn id="78" dur="500"/>
                                        <p:tgtEl>
                                          <p:spTgt spid="85"/>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48"/>
                                        </p:tgtEl>
                                        <p:attrNameLst>
                                          <p:attrName>style.visibility</p:attrName>
                                        </p:attrNameLst>
                                      </p:cBhvr>
                                      <p:to>
                                        <p:strVal val="visible"/>
                                      </p:to>
                                    </p:set>
                                    <p:anim calcmode="lin" valueType="num">
                                      <p:cBhvr>
                                        <p:cTn id="83" dur="500" fill="hold"/>
                                        <p:tgtEl>
                                          <p:spTgt spid="48"/>
                                        </p:tgtEl>
                                        <p:attrNameLst>
                                          <p:attrName>ppt_w</p:attrName>
                                        </p:attrNameLst>
                                      </p:cBhvr>
                                      <p:tavLst>
                                        <p:tav tm="0">
                                          <p:val>
                                            <p:fltVal val="0"/>
                                          </p:val>
                                        </p:tav>
                                        <p:tav tm="100000">
                                          <p:val>
                                            <p:strVal val="#ppt_w"/>
                                          </p:val>
                                        </p:tav>
                                      </p:tavLst>
                                    </p:anim>
                                    <p:anim calcmode="lin" valueType="num">
                                      <p:cBhvr>
                                        <p:cTn id="84" dur="500" fill="hold"/>
                                        <p:tgtEl>
                                          <p:spTgt spid="48"/>
                                        </p:tgtEl>
                                        <p:attrNameLst>
                                          <p:attrName>ppt_h</p:attrName>
                                        </p:attrNameLst>
                                      </p:cBhvr>
                                      <p:tavLst>
                                        <p:tav tm="0">
                                          <p:val>
                                            <p:fltVal val="0"/>
                                          </p:val>
                                        </p:tav>
                                        <p:tav tm="100000">
                                          <p:val>
                                            <p:strVal val="#ppt_h"/>
                                          </p:val>
                                        </p:tav>
                                      </p:tavLst>
                                    </p:anim>
                                    <p:animEffect transition="in" filter="fade">
                                      <p:cBhvr>
                                        <p:cTn id="85" dur="500"/>
                                        <p:tgtEl>
                                          <p:spTgt spid="48"/>
                                        </p:tgtEl>
                                      </p:cBhvr>
                                    </p:animEffect>
                                  </p:childTnLst>
                                </p:cTn>
                              </p:par>
                            </p:childTnLst>
                          </p:cTn>
                        </p:par>
                        <p:par>
                          <p:cTn id="86" fill="hold">
                            <p:stCondLst>
                              <p:cond delay="500"/>
                            </p:stCondLst>
                            <p:childTnLst>
                              <p:par>
                                <p:cTn id="87" presetID="53" presetClass="entr" presetSubtype="16" fill="hold" grpId="0"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86"/>
                                        </p:tgtEl>
                                        <p:attrNameLst>
                                          <p:attrName>style.visibility</p:attrName>
                                        </p:attrNameLst>
                                      </p:cBhvr>
                                      <p:to>
                                        <p:strVal val="visible"/>
                                      </p:to>
                                    </p:set>
                                    <p:animEffect transition="in" filter="wipe(up)">
                                      <p:cBhvr>
                                        <p:cTn id="96" dur="500"/>
                                        <p:tgtEl>
                                          <p:spTgt spid="8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wipe(up)">
                                      <p:cBhvr>
                                        <p:cTn id="101" dur="500"/>
                                        <p:tgtEl>
                                          <p:spTgt spid="8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up)">
                                      <p:cBhvr>
                                        <p:cTn id="106" dur="500"/>
                                        <p:tgtEl>
                                          <p:spTgt spid="58"/>
                                        </p:tgtEl>
                                      </p:cBhvr>
                                    </p:animEffect>
                                  </p:childTnLst>
                                </p:cTn>
                              </p:par>
                              <p:par>
                                <p:cTn id="107" presetID="22" presetClass="entr" presetSubtype="8"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wipe(left)">
                                      <p:cBhvr>
                                        <p:cTn id="109" dur="500"/>
                                        <p:tgtEl>
                                          <p:spTgt spid="69"/>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wipe(left)">
                                      <p:cBhvr>
                                        <p:cTn id="119" dur="500"/>
                                        <p:tgtEl>
                                          <p:spTgt spid="5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wipe(up)">
                                      <p:cBhvr>
                                        <p:cTn id="12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42" grpId="0" animBg="1"/>
      <p:bldP spid="48" grpId="0" animBg="1"/>
      <p:bldP spid="5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散列报文鉴别码</a:t>
              </a:r>
            </a:p>
          </p:txBody>
        </p:sp>
      </p:grpSp>
      <p:pic>
        <p:nvPicPr>
          <p:cNvPr id="8" name="图片 7">
            <a:extLst>
              <a:ext uri="{FF2B5EF4-FFF2-40B4-BE49-F238E27FC236}">
                <a16:creationId xmlns:a16="http://schemas.microsoft.com/office/drawing/2014/main" id="{98ABB32E-6AA4-7507-D72B-CD9A79D2402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784053" y="1188074"/>
            <a:ext cx="8623894" cy="3825131"/>
          </a:xfrm>
          <a:prstGeom prst="rect">
            <a:avLst/>
          </a:prstGeom>
        </p:spPr>
      </p:pic>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54800431-57C2-A0D5-FC9D-5E65D6F08ECB}"/>
                  </a:ext>
                </a:extLst>
              </p:cNvPr>
              <p:cNvSpPr/>
              <p:nvPr/>
            </p:nvSpPr>
            <p:spPr>
              <a:xfrm>
                <a:off x="1784053" y="5203056"/>
                <a:ext cx="8558827" cy="10608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2000" b="1" dirty="0"/>
                  <a:t>         攻击者不知道仅由通信双方共享的鉴别密钥</a:t>
                </a:r>
                <a14:m>
                  <m:oMath xmlns:m="http://schemas.openxmlformats.org/officeDocument/2006/math">
                    <m:r>
                      <a:rPr lang="en-US" altLang="zh-CN" sz="2000" b="1" i="1" dirty="0" smtClean="0">
                        <a:latin typeface="Cambria Math" panose="02040503050406030204" pitchFamily="18" charset="0"/>
                      </a:rPr>
                      <m:t>𝒔</m:t>
                    </m:r>
                  </m:oMath>
                </a14:m>
                <a:r>
                  <a:rPr lang="zh-CN" altLang="en-US" sz="2000" b="1" dirty="0"/>
                  <a:t>，也不能从截获的散列报文鉴别码</a:t>
                </a:r>
                <a:r>
                  <a:rPr lang="en-US" altLang="zh-CN" sz="2000" b="1" dirty="0"/>
                  <a:t>HMAC</a:t>
                </a:r>
                <a:r>
                  <a:rPr lang="zh-CN" altLang="en-US" sz="2000" b="1" dirty="0"/>
                  <a:t>中计算出</a:t>
                </a:r>
                <a14:m>
                  <m:oMath xmlns:m="http://schemas.openxmlformats.org/officeDocument/2006/math">
                    <m:r>
                      <a:rPr lang="en-US" altLang="zh-CN" sz="2000" b="1" i="1" dirty="0" smtClean="0">
                        <a:latin typeface="Cambria Math" panose="02040503050406030204" pitchFamily="18" charset="0"/>
                      </a:rPr>
                      <m:t>𝒔</m:t>
                    </m:r>
                  </m:oMath>
                </a14:m>
                <a:r>
                  <a:rPr lang="zh-CN" altLang="en-US" sz="2000" b="1" dirty="0"/>
                  <a:t>，因此不能伪造报文</a:t>
                </a:r>
                <a14:m>
                  <m:oMath xmlns:m="http://schemas.openxmlformats.org/officeDocument/2006/math">
                    <m:r>
                      <a:rPr lang="en-US" altLang="zh-CN" sz="2000" b="1" i="1" dirty="0" smtClean="0">
                        <a:latin typeface="Cambria Math" panose="02040503050406030204" pitchFamily="18" charset="0"/>
                      </a:rPr>
                      <m:t>𝒎</m:t>
                    </m:r>
                    <m:r>
                      <a:rPr lang="en-US" altLang="zh-CN" sz="2000" b="1" i="1" dirty="0" smtClean="0">
                        <a:latin typeface="Cambria Math" panose="02040503050406030204" pitchFamily="18" charset="0"/>
                      </a:rPr>
                      <m:t>’</m:t>
                    </m:r>
                  </m:oMath>
                </a14:m>
                <a:r>
                  <a:rPr lang="zh-CN" altLang="en-US" sz="2000" b="1" dirty="0"/>
                  <a:t>产生</a:t>
                </a:r>
                <a14:m>
                  <m:oMath xmlns:m="http://schemas.openxmlformats.org/officeDocument/2006/math">
                    <m:r>
                      <a:rPr lang="zh-CN" altLang="en-US" sz="2000" b="1" i="1" dirty="0" smtClean="0">
                        <a:latin typeface="Cambria Math" panose="02040503050406030204" pitchFamily="18" charset="0"/>
                      </a:rPr>
                      <m:t>（</m:t>
                    </m:r>
                    <m:r>
                      <a:rPr lang="en-US" altLang="zh-CN" sz="2000" b="1" i="1" dirty="0" err="1" smtClean="0">
                        <a:latin typeface="Cambria Math" panose="02040503050406030204" pitchFamily="18" charset="0"/>
                      </a:rPr>
                      <m:t>𝒎</m:t>
                    </m:r>
                    <m:r>
                      <a:rPr lang="en-US" altLang="zh-CN" sz="2000" b="1" i="1" dirty="0" err="1" smtClean="0">
                        <a:latin typeface="Cambria Math" panose="02040503050406030204" pitchFamily="18" charset="0"/>
                      </a:rPr>
                      <m:t>’+</m:t>
                    </m:r>
                    <m:r>
                      <a:rPr lang="en-US" altLang="zh-CN" sz="2000" b="1" i="1" dirty="0" err="1" smtClean="0">
                        <a:latin typeface="Cambria Math" panose="02040503050406030204" pitchFamily="18" charset="0"/>
                      </a:rPr>
                      <m:t>𝒔</m:t>
                    </m:r>
                    <m:r>
                      <a:rPr lang="zh-CN" altLang="en-US" sz="2000" b="1" i="1" dirty="0" smtClean="0">
                        <a:latin typeface="Cambria Math" panose="02040503050406030204" pitchFamily="18" charset="0"/>
                      </a:rPr>
                      <m:t>）</m:t>
                    </m:r>
                  </m:oMath>
                </a14:m>
                <a:r>
                  <a:rPr lang="zh-CN" altLang="en-US" sz="2000" b="1" dirty="0"/>
                  <a:t>的</a:t>
                </a:r>
                <a:r>
                  <a:rPr lang="en-US" altLang="zh-CN" sz="2000" b="1" dirty="0"/>
                  <a:t>HMAC</a:t>
                </a:r>
                <a:r>
                  <a:rPr lang="zh-CN" altLang="en-US" sz="2000" b="1" dirty="0"/>
                  <a:t>。</a:t>
                </a:r>
              </a:p>
            </p:txBody>
          </p:sp>
        </mc:Choice>
        <mc:Fallback xmlns="">
          <p:sp>
            <p:nvSpPr>
              <p:cNvPr id="67" name="矩形 66">
                <a:extLst>
                  <a:ext uri="{FF2B5EF4-FFF2-40B4-BE49-F238E27FC236}">
                    <a16:creationId xmlns:a16="http://schemas.microsoft.com/office/drawing/2014/main" id="{54800431-57C2-A0D5-FC9D-5E65D6F08ECB}"/>
                  </a:ext>
                </a:extLst>
              </p:cNvPr>
              <p:cNvSpPr>
                <a:spLocks noRot="1" noChangeAspect="1" noMove="1" noResize="1" noEditPoints="1" noAdjustHandles="1" noChangeArrowheads="1" noChangeShapeType="1" noTextEdit="1"/>
              </p:cNvSpPr>
              <p:nvPr/>
            </p:nvSpPr>
            <p:spPr>
              <a:xfrm>
                <a:off x="1784053" y="5203056"/>
                <a:ext cx="8558827" cy="1060873"/>
              </a:xfrm>
              <a:prstGeom prst="rect">
                <a:avLst/>
              </a:prstGeom>
              <a:blipFill>
                <a:blip r:embed="rId4"/>
                <a:stretch>
                  <a:fillRect l="-711" b="-454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40249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p:tgtEl>
                                          <p:spTgt spid="67"/>
                                        </p:tgtEl>
                                        <p:attrNameLst>
                                          <p:attrName>ppt_y</p:attrName>
                                        </p:attrNameLst>
                                      </p:cBhvr>
                                      <p:tavLst>
                                        <p:tav tm="0">
                                          <p:val>
                                            <p:strVal val="#ppt_y-#ppt_h*1.125000"/>
                                          </p:val>
                                        </p:tav>
                                        <p:tav tm="100000">
                                          <p:val>
                                            <p:strVal val="#ppt_y"/>
                                          </p:val>
                                        </p:tav>
                                      </p:tavLst>
                                    </p:anim>
                                    <p:animEffect transition="in" filter="wipe(down)">
                                      <p:cBhvr>
                                        <p:cTn id="1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C2E58D-695E-2FAB-673D-D7BDB9BF44B6}"/>
              </a:ext>
            </a:extLst>
          </p:cNvPr>
          <p:cNvGrpSpPr/>
          <p:nvPr/>
        </p:nvGrpSpPr>
        <p:grpSpPr>
          <a:xfrm>
            <a:off x="2559678" y="1188116"/>
            <a:ext cx="7098583" cy="3159869"/>
            <a:chOff x="2559678" y="1188116"/>
            <a:chExt cx="7098583" cy="3159869"/>
          </a:xfrm>
        </p:grpSpPr>
        <p:sp>
          <p:nvSpPr>
            <p:cNvPr id="12" name="íşlïḍè"/>
            <p:cNvSpPr txBox="1"/>
            <p:nvPr/>
          </p:nvSpPr>
          <p:spPr>
            <a:xfrm>
              <a:off x="3965620" y="1188116"/>
              <a:ext cx="4287076" cy="419100"/>
            </a:xfrm>
            <a:prstGeom prst="rect">
              <a:avLst/>
            </a:prstGeom>
            <a:noFill/>
          </p:spPr>
          <p:txBody>
            <a:bodyPr wrap="square" lIns="91440" tIns="45720" rIns="91440" bIns="45720" anchor="ctr">
              <a:noAutofit/>
            </a:bodyPr>
            <a:lstStyle/>
            <a:p>
              <a:pPr algn="ctr"/>
              <a:r>
                <a:rPr lang="en-US" altLang="zh-CN" sz="2400" b="1" dirty="0"/>
                <a:t>7.3.2 </a:t>
              </a:r>
              <a:r>
                <a:rPr lang="zh-CN" altLang="en-US" sz="2400" b="1" dirty="0"/>
                <a:t>数字签名</a:t>
              </a:r>
              <a:endParaRPr lang="en-US" altLang="zh-CN" sz="2400" b="1" dirty="0"/>
            </a:p>
          </p:txBody>
        </p:sp>
        <p:grpSp>
          <p:nvGrpSpPr>
            <p:cNvPr id="6" name="组合 5"/>
            <p:cNvGrpSpPr/>
            <p:nvPr/>
          </p:nvGrpSpPr>
          <p:grpSpPr>
            <a:xfrm>
              <a:off x="2559678" y="1899813"/>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数字签名概述</a:t>
                </a:r>
              </a:p>
            </p:txBody>
          </p:sp>
        </p:grpSp>
        <p:grpSp>
          <p:nvGrpSpPr>
            <p:cNvPr id="32" name="组合 31"/>
            <p:cNvGrpSpPr/>
            <p:nvPr/>
          </p:nvGrpSpPr>
          <p:grpSpPr>
            <a:xfrm>
              <a:off x="2559678" y="2826122"/>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数字签名的实现</a:t>
                </a:r>
                <a:endParaRPr lang="zh-CN" altLang="en-US" sz="2200" b="1" dirty="0">
                  <a:solidFill>
                    <a:schemeClr val="tx1"/>
                  </a:solidFill>
                  <a:latin typeface="Arial Narrow" panose="020B0606020202030204" pitchFamily="34" charset="0"/>
                </a:endParaRPr>
              </a:p>
            </p:txBody>
          </p:sp>
        </p:grpSp>
        <p:grpSp>
          <p:nvGrpSpPr>
            <p:cNvPr id="10" name="组合 9">
              <a:extLst>
                <a:ext uri="{FF2B5EF4-FFF2-40B4-BE49-F238E27FC236}">
                  <a16:creationId xmlns:a16="http://schemas.microsoft.com/office/drawing/2014/main" id="{946A43D2-F696-C607-8F4E-C434B591D4D9}"/>
                </a:ext>
              </a:extLst>
            </p:cNvPr>
            <p:cNvGrpSpPr/>
            <p:nvPr/>
          </p:nvGrpSpPr>
          <p:grpSpPr>
            <a:xfrm>
              <a:off x="2559678" y="3752431"/>
              <a:ext cx="7098583" cy="595554"/>
              <a:chOff x="1183242" y="3390006"/>
              <a:chExt cx="7098583" cy="595554"/>
            </a:xfrm>
          </p:grpSpPr>
          <p:sp>
            <p:nvSpPr>
              <p:cNvPr id="11" name="平行四边形 10">
                <a:extLst>
                  <a:ext uri="{FF2B5EF4-FFF2-40B4-BE49-F238E27FC236}">
                    <a16:creationId xmlns:a16="http://schemas.microsoft.com/office/drawing/2014/main" id="{EC71F678-76B9-198B-8D49-5A5D73CA20E5}"/>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86CFDB69-6D0C-CEDD-D86D-A4E4C499E4F5}"/>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具有保密性的数字签名</a:t>
                </a:r>
                <a:endParaRPr lang="zh-CN" altLang="en-US" sz="2200" b="1" dirty="0">
                  <a:solidFill>
                    <a:schemeClr val="tx1"/>
                  </a:solidFill>
                  <a:latin typeface="Arial Narrow" panose="020B0606020202030204" pitchFamily="34" charset="0"/>
                </a:endParaRPr>
              </a:p>
            </p:txBody>
          </p:sp>
        </p:grpSp>
      </p:grpSp>
    </p:spTree>
    <p:extLst>
      <p:ext uri="{BB962C8B-B14F-4D97-AF65-F5344CB8AC3E}">
        <p14:creationId xmlns:p14="http://schemas.microsoft.com/office/powerpoint/2010/main" val="216413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数字签名概述</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我们日常生活中的书信或文件可以依据亲笔签名或印章来证明其真实来源。</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şlïḍè">
            <a:extLst>
              <a:ext uri="{FF2B5EF4-FFF2-40B4-BE49-F238E27FC236}">
                <a16:creationId xmlns:a16="http://schemas.microsoft.com/office/drawing/2014/main" id="{DAD65459-B270-69B0-A61A-751A35B2F54F}"/>
              </a:ext>
            </a:extLst>
          </p:cNvPr>
          <p:cNvSpPr txBox="1"/>
          <p:nvPr/>
        </p:nvSpPr>
        <p:spPr>
          <a:xfrm>
            <a:off x="1266346" y="1807855"/>
            <a:ext cx="10620854" cy="450843"/>
          </a:xfrm>
          <a:prstGeom prst="rect">
            <a:avLst/>
          </a:prstGeom>
          <a:noFill/>
        </p:spPr>
        <p:txBody>
          <a:bodyPr wrap="square" lIns="91440" tIns="45720" rIns="91440" bIns="45720" anchor="ctr">
            <a:noAutofit/>
          </a:bodyPr>
          <a:lstStyle/>
          <a:p>
            <a:r>
              <a:rPr lang="zh-CN" altLang="en-US" b="1" dirty="0"/>
              <a:t>类似地，在计算机网络中传送的报文可以使用</a:t>
            </a:r>
            <a:r>
              <a:rPr lang="zh-CN" altLang="en-US" b="1" dirty="0">
                <a:solidFill>
                  <a:schemeClr val="accent1">
                    <a:lumMod val="75000"/>
                  </a:schemeClr>
                </a:solidFill>
              </a:rPr>
              <a:t>数字签名</a:t>
            </a:r>
            <a:r>
              <a:rPr lang="zh-CN" altLang="en-US" b="1" dirty="0"/>
              <a:t>（</a:t>
            </a:r>
            <a:r>
              <a:rPr lang="en-US" altLang="zh-CN" b="1" dirty="0"/>
              <a:t>Digital Signature</a:t>
            </a:r>
            <a:r>
              <a:rPr lang="zh-CN" altLang="en-US" b="1" dirty="0"/>
              <a:t>）来</a:t>
            </a:r>
            <a:r>
              <a:rPr lang="zh-CN" altLang="en-US" b="1" dirty="0">
                <a:solidFill>
                  <a:schemeClr val="accent1">
                    <a:lumMod val="75000"/>
                  </a:schemeClr>
                </a:solidFill>
              </a:rPr>
              <a:t>证明其真实来源</a:t>
            </a:r>
            <a:r>
              <a:rPr lang="zh-CN" altLang="en-US" b="1" dirty="0"/>
              <a:t>。</a:t>
            </a:r>
            <a:endParaRPr lang="en-US" altLang="zh-CN" b="1" dirty="0"/>
          </a:p>
        </p:txBody>
      </p:sp>
      <p:sp>
        <p:nvSpPr>
          <p:cNvPr id="120" name="矩形 119">
            <a:extLst>
              <a:ext uri="{FF2B5EF4-FFF2-40B4-BE49-F238E27FC236}">
                <a16:creationId xmlns:a16="http://schemas.microsoft.com/office/drawing/2014/main" id="{93BCF385-9ADF-94AF-BB79-077DA5F24E97}"/>
              </a:ext>
            </a:extLst>
          </p:cNvPr>
          <p:cNvSpPr/>
          <p:nvPr/>
        </p:nvSpPr>
        <p:spPr>
          <a:xfrm>
            <a:off x="1009370" y="19065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7201D7D2-E783-AA16-754C-627BD10776FD}"/>
              </a:ext>
            </a:extLst>
          </p:cNvPr>
          <p:cNvSpPr txBox="1"/>
          <p:nvPr/>
        </p:nvSpPr>
        <p:spPr>
          <a:xfrm>
            <a:off x="1266346" y="2504779"/>
            <a:ext cx="10620854" cy="450843"/>
          </a:xfrm>
          <a:prstGeom prst="rect">
            <a:avLst/>
          </a:prstGeom>
          <a:noFill/>
        </p:spPr>
        <p:txBody>
          <a:bodyPr wrap="square" lIns="91440" tIns="45720" rIns="91440" bIns="45720" anchor="ctr">
            <a:noAutofit/>
          </a:bodyPr>
          <a:lstStyle/>
          <a:p>
            <a:r>
              <a:rPr lang="zh-CN" altLang="en-US" b="1" dirty="0"/>
              <a:t>数字签名必须保证以下三点：</a:t>
            </a:r>
            <a:endParaRPr lang="en-US" altLang="zh-CN" b="1" dirty="0"/>
          </a:p>
        </p:txBody>
      </p:sp>
      <p:sp>
        <p:nvSpPr>
          <p:cNvPr id="16" name="矩形 15">
            <a:extLst>
              <a:ext uri="{FF2B5EF4-FFF2-40B4-BE49-F238E27FC236}">
                <a16:creationId xmlns:a16="http://schemas.microsoft.com/office/drawing/2014/main" id="{EF29C20E-2092-F76D-DC46-8CE54E95221B}"/>
              </a:ext>
            </a:extLst>
          </p:cNvPr>
          <p:cNvSpPr/>
          <p:nvPr/>
        </p:nvSpPr>
        <p:spPr>
          <a:xfrm>
            <a:off x="1009370" y="260348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EB500D1D-8C31-A2B6-2163-0B57511E82AC}"/>
              </a:ext>
            </a:extLst>
          </p:cNvPr>
          <p:cNvSpPr txBox="1"/>
          <p:nvPr/>
        </p:nvSpPr>
        <p:spPr>
          <a:xfrm>
            <a:off x="1635493" y="3201703"/>
            <a:ext cx="10251707" cy="392397"/>
          </a:xfrm>
          <a:prstGeom prst="rect">
            <a:avLst/>
          </a:prstGeom>
          <a:noFill/>
        </p:spPr>
        <p:txBody>
          <a:bodyPr wrap="square" lIns="91440" tIns="45720" rIns="91440" bIns="45720" anchor="ctr">
            <a:noAutofit/>
          </a:bodyPr>
          <a:lstStyle/>
          <a:p>
            <a:r>
              <a:rPr lang="zh-CN" altLang="en-US" b="1" dirty="0"/>
              <a:t>接收方能够</a:t>
            </a:r>
            <a:r>
              <a:rPr lang="zh-CN" altLang="en-US" b="1" dirty="0">
                <a:solidFill>
                  <a:schemeClr val="accent1">
                    <a:lumMod val="75000"/>
                  </a:schemeClr>
                </a:solidFill>
              </a:rPr>
              <a:t>核实</a:t>
            </a:r>
            <a:r>
              <a:rPr lang="zh-CN" altLang="en-US" b="1" dirty="0"/>
              <a:t>发送方对报文的数字签名。</a:t>
            </a:r>
            <a:endParaRPr lang="en-US" altLang="zh-CN" b="1" dirty="0"/>
          </a:p>
        </p:txBody>
      </p:sp>
      <p:sp>
        <p:nvSpPr>
          <p:cNvPr id="18" name="文本框 17">
            <a:extLst>
              <a:ext uri="{FF2B5EF4-FFF2-40B4-BE49-F238E27FC236}">
                <a16:creationId xmlns:a16="http://schemas.microsoft.com/office/drawing/2014/main" id="{B713EBCA-C31F-742B-8492-63D001F5531F}"/>
              </a:ext>
            </a:extLst>
          </p:cNvPr>
          <p:cNvSpPr txBox="1"/>
          <p:nvPr/>
        </p:nvSpPr>
        <p:spPr>
          <a:xfrm>
            <a:off x="1137858" y="3198621"/>
            <a:ext cx="717973" cy="369332"/>
          </a:xfrm>
          <a:prstGeom prst="rect">
            <a:avLst/>
          </a:prstGeom>
          <a:noFill/>
        </p:spPr>
        <p:txBody>
          <a:bodyPr wrap="square" rtlCol="0">
            <a:spAutoFit/>
          </a:bodyPr>
          <a:lstStyle/>
          <a:p>
            <a:r>
              <a:rPr lang="zh-CN" altLang="en-US" b="1" dirty="0"/>
              <a:t>（</a:t>
            </a:r>
            <a:r>
              <a:rPr lang="en-US" altLang="zh-CN" b="1" dirty="0"/>
              <a:t>1</a:t>
            </a:r>
            <a:r>
              <a:rPr lang="zh-CN" altLang="en-US" b="1" dirty="0"/>
              <a:t>）</a:t>
            </a:r>
          </a:p>
        </p:txBody>
      </p:sp>
      <p:sp>
        <p:nvSpPr>
          <p:cNvPr id="19" name="íşlïḍè">
            <a:extLst>
              <a:ext uri="{FF2B5EF4-FFF2-40B4-BE49-F238E27FC236}">
                <a16:creationId xmlns:a16="http://schemas.microsoft.com/office/drawing/2014/main" id="{8D7F592B-93FE-37F0-9BA7-51B493AD478D}"/>
              </a:ext>
            </a:extLst>
          </p:cNvPr>
          <p:cNvSpPr txBox="1"/>
          <p:nvPr/>
        </p:nvSpPr>
        <p:spPr>
          <a:xfrm>
            <a:off x="1635493" y="3810952"/>
            <a:ext cx="10251707" cy="392397"/>
          </a:xfrm>
          <a:prstGeom prst="rect">
            <a:avLst/>
          </a:prstGeom>
          <a:noFill/>
        </p:spPr>
        <p:txBody>
          <a:bodyPr wrap="square" lIns="91440" tIns="45720" rIns="91440" bIns="45720" anchor="ctr">
            <a:noAutofit/>
          </a:bodyPr>
          <a:lstStyle/>
          <a:p>
            <a:r>
              <a:rPr lang="zh-CN" altLang="en-US" b="1" dirty="0"/>
              <a:t>包括接收方在内的任何人都</a:t>
            </a:r>
            <a:r>
              <a:rPr lang="zh-CN" altLang="en-US" b="1" dirty="0">
                <a:solidFill>
                  <a:schemeClr val="accent1">
                    <a:lumMod val="75000"/>
                  </a:schemeClr>
                </a:solidFill>
              </a:rPr>
              <a:t>不能伪造</a:t>
            </a:r>
            <a:r>
              <a:rPr lang="zh-CN" altLang="en-US" b="1" dirty="0"/>
              <a:t>对报文的数字签名。</a:t>
            </a:r>
            <a:endParaRPr lang="en-US" altLang="zh-CN" b="1" dirty="0"/>
          </a:p>
        </p:txBody>
      </p:sp>
      <p:sp>
        <p:nvSpPr>
          <p:cNvPr id="20" name="文本框 19">
            <a:extLst>
              <a:ext uri="{FF2B5EF4-FFF2-40B4-BE49-F238E27FC236}">
                <a16:creationId xmlns:a16="http://schemas.microsoft.com/office/drawing/2014/main" id="{94899BB3-615E-062D-66F1-4286B0766583}"/>
              </a:ext>
            </a:extLst>
          </p:cNvPr>
          <p:cNvSpPr txBox="1"/>
          <p:nvPr/>
        </p:nvSpPr>
        <p:spPr>
          <a:xfrm>
            <a:off x="1137858" y="3807870"/>
            <a:ext cx="717973" cy="369332"/>
          </a:xfrm>
          <a:prstGeom prst="rect">
            <a:avLst/>
          </a:prstGeom>
          <a:noFill/>
        </p:spPr>
        <p:txBody>
          <a:bodyPr wrap="square" rtlCol="0">
            <a:spAutoFit/>
          </a:bodyPr>
          <a:lstStyle/>
          <a:p>
            <a:r>
              <a:rPr lang="zh-CN" altLang="en-US" b="1" dirty="0"/>
              <a:t>（</a:t>
            </a:r>
            <a:r>
              <a:rPr lang="en-US" altLang="zh-CN" b="1" dirty="0"/>
              <a:t>2</a:t>
            </a:r>
            <a:r>
              <a:rPr lang="zh-CN" altLang="en-US" b="1" dirty="0"/>
              <a:t>）</a:t>
            </a:r>
          </a:p>
        </p:txBody>
      </p:sp>
      <p:sp>
        <p:nvSpPr>
          <p:cNvPr id="21" name="íşlïḍè">
            <a:extLst>
              <a:ext uri="{FF2B5EF4-FFF2-40B4-BE49-F238E27FC236}">
                <a16:creationId xmlns:a16="http://schemas.microsoft.com/office/drawing/2014/main" id="{CFE54EDA-B767-9C08-2536-841016D5641E}"/>
              </a:ext>
            </a:extLst>
          </p:cNvPr>
          <p:cNvSpPr txBox="1"/>
          <p:nvPr/>
        </p:nvSpPr>
        <p:spPr>
          <a:xfrm>
            <a:off x="1635493" y="4428826"/>
            <a:ext cx="10251707" cy="392397"/>
          </a:xfrm>
          <a:prstGeom prst="rect">
            <a:avLst/>
          </a:prstGeom>
          <a:noFill/>
        </p:spPr>
        <p:txBody>
          <a:bodyPr wrap="square" lIns="91440" tIns="45720" rIns="91440" bIns="45720" anchor="ctr">
            <a:noAutofit/>
          </a:bodyPr>
          <a:lstStyle/>
          <a:p>
            <a:r>
              <a:rPr lang="zh-CN" altLang="en-US" b="1" dirty="0"/>
              <a:t>发送方事后</a:t>
            </a:r>
            <a:r>
              <a:rPr lang="zh-CN" altLang="en-US" b="1" dirty="0">
                <a:solidFill>
                  <a:schemeClr val="accent1">
                    <a:lumMod val="75000"/>
                  </a:schemeClr>
                </a:solidFill>
              </a:rPr>
              <a:t>不能抵赖</a:t>
            </a:r>
            <a:r>
              <a:rPr lang="zh-CN" altLang="en-US" b="1" dirty="0"/>
              <a:t>对报文的数字签名。</a:t>
            </a:r>
            <a:endParaRPr lang="en-US" altLang="zh-CN" b="1" dirty="0"/>
          </a:p>
        </p:txBody>
      </p:sp>
      <p:sp>
        <p:nvSpPr>
          <p:cNvPr id="24" name="文本框 23">
            <a:extLst>
              <a:ext uri="{FF2B5EF4-FFF2-40B4-BE49-F238E27FC236}">
                <a16:creationId xmlns:a16="http://schemas.microsoft.com/office/drawing/2014/main" id="{0A69A03B-44E3-5E28-00A5-F3112C17C9A5}"/>
              </a:ext>
            </a:extLst>
          </p:cNvPr>
          <p:cNvSpPr txBox="1"/>
          <p:nvPr/>
        </p:nvSpPr>
        <p:spPr>
          <a:xfrm>
            <a:off x="1137858" y="4425744"/>
            <a:ext cx="717973" cy="369332"/>
          </a:xfrm>
          <a:prstGeom prst="rect">
            <a:avLst/>
          </a:prstGeom>
          <a:noFill/>
        </p:spPr>
        <p:txBody>
          <a:bodyPr wrap="square" rtlCol="0">
            <a:spAutoFit/>
          </a:bodyPr>
          <a:lstStyle/>
          <a:p>
            <a:r>
              <a:rPr lang="zh-CN" altLang="en-US" b="1" dirty="0"/>
              <a:t>（</a:t>
            </a:r>
            <a:r>
              <a:rPr lang="en-US" altLang="zh-CN" b="1" dirty="0"/>
              <a:t>3</a:t>
            </a:r>
            <a:r>
              <a:rPr lang="zh-CN" altLang="en-US" b="1" dirty="0"/>
              <a:t>）</a:t>
            </a:r>
          </a:p>
        </p:txBody>
      </p:sp>
    </p:spTree>
    <p:custDataLst>
      <p:tags r:id="rId1"/>
    </p:custDataLst>
    <p:extLst>
      <p:ext uri="{BB962C8B-B14F-4D97-AF65-F5344CB8AC3E}">
        <p14:creationId xmlns:p14="http://schemas.microsoft.com/office/powerpoint/2010/main" val="23331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20"/>
                                        </p:tgtEl>
                                        <p:attrNameLst>
                                          <p:attrName>style.visibility</p:attrName>
                                        </p:attrNameLst>
                                      </p:cBhvr>
                                      <p:to>
                                        <p:strVal val="visible"/>
                                      </p:to>
                                    </p:set>
                                    <p:anim calcmode="lin" valueType="num">
                                      <p:cBhvr>
                                        <p:cTn id="24" dur="500" fill="hold"/>
                                        <p:tgtEl>
                                          <p:spTgt spid="120"/>
                                        </p:tgtEl>
                                        <p:attrNameLst>
                                          <p:attrName>ppt_w</p:attrName>
                                        </p:attrNameLst>
                                      </p:cBhvr>
                                      <p:tavLst>
                                        <p:tav tm="0">
                                          <p:val>
                                            <p:fltVal val="0"/>
                                          </p:val>
                                        </p:tav>
                                        <p:tav tm="100000">
                                          <p:val>
                                            <p:strVal val="#ppt_w"/>
                                          </p:val>
                                        </p:tav>
                                      </p:tavLst>
                                    </p:anim>
                                    <p:anim calcmode="lin" valueType="num">
                                      <p:cBhvr>
                                        <p:cTn id="25" dur="500" fill="hold"/>
                                        <p:tgtEl>
                                          <p:spTgt spid="120"/>
                                        </p:tgtEl>
                                        <p:attrNameLst>
                                          <p:attrName>ppt_h</p:attrName>
                                        </p:attrNameLst>
                                      </p:cBhvr>
                                      <p:tavLst>
                                        <p:tav tm="0">
                                          <p:val>
                                            <p:fltVal val="0"/>
                                          </p:val>
                                        </p:tav>
                                        <p:tav tm="100000">
                                          <p:val>
                                            <p:strVal val="#ppt_h"/>
                                          </p:val>
                                        </p:tav>
                                      </p:tavLst>
                                    </p:anim>
                                    <p:anim calcmode="lin" valueType="num">
                                      <p:cBhvr>
                                        <p:cTn id="26" dur="500" fill="hold"/>
                                        <p:tgtEl>
                                          <p:spTgt spid="120"/>
                                        </p:tgtEl>
                                        <p:attrNameLst>
                                          <p:attrName>style.rotation</p:attrName>
                                        </p:attrNameLst>
                                      </p:cBhvr>
                                      <p:tavLst>
                                        <p:tav tm="0">
                                          <p:val>
                                            <p:fltVal val="360"/>
                                          </p:val>
                                        </p:tav>
                                        <p:tav tm="100000">
                                          <p:val>
                                            <p:fltVal val="0"/>
                                          </p:val>
                                        </p:tav>
                                      </p:tavLst>
                                    </p:anim>
                                    <p:animEffect transition="in" filter="fade">
                                      <p:cBhvr>
                                        <p:cTn id="27" dur="500"/>
                                        <p:tgtEl>
                                          <p:spTgt spid="120"/>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 calcmode="lin" valueType="num">
                                      <p:cBhvr>
                                        <p:cTn id="37" dur="500" fill="hold"/>
                                        <p:tgtEl>
                                          <p:spTgt spid="16"/>
                                        </p:tgtEl>
                                        <p:attrNameLst>
                                          <p:attrName>style.rotation</p:attrName>
                                        </p:attrNameLst>
                                      </p:cBhvr>
                                      <p:tavLst>
                                        <p:tav tm="0">
                                          <p:val>
                                            <p:fltVal val="360"/>
                                          </p:val>
                                        </p:tav>
                                        <p:tav tm="100000">
                                          <p:val>
                                            <p:fltVal val="0"/>
                                          </p:val>
                                        </p:tav>
                                      </p:tavLst>
                                    </p:anim>
                                    <p:animEffect transition="in" filter="fade">
                                      <p:cBhvr>
                                        <p:cTn id="38" dur="500"/>
                                        <p:tgtEl>
                                          <p:spTgt spid="16"/>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childTnLst>
                          </p:cTn>
                        </p:par>
                        <p:par>
                          <p:cTn id="59" fill="hold">
                            <p:stCondLst>
                              <p:cond delay="500"/>
                            </p:stCondLst>
                            <p:childTnLst>
                              <p:par>
                                <p:cTn id="60" presetID="1" presetClass="entr" presetSubtype="0" fill="hold" grpId="0" nodeType="afterEffect">
                                  <p:stCondLst>
                                    <p:cond delay="0"/>
                                  </p:stCondLst>
                                  <p:iterate type="lt">
                                    <p:tmAbs val="100"/>
                                  </p:iterate>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childTnLst>
                          </p:cTn>
                        </p:par>
                        <p:par>
                          <p:cTn id="69" fill="hold">
                            <p:stCondLst>
                              <p:cond delay="500"/>
                            </p:stCondLst>
                            <p:childTnLst>
                              <p:par>
                                <p:cTn id="70" presetID="1" presetClass="entr" presetSubtype="0" fill="hold" grpId="0" nodeType="afterEffect">
                                  <p:stCondLst>
                                    <p:cond delay="0"/>
                                  </p:stCondLst>
                                  <p:iterate type="lt">
                                    <p:tmAbs val="100"/>
                                  </p:iterate>
                                  <p:childTnLst>
                                    <p:set>
                                      <p:cBhvr>
                                        <p:cTn id="7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119" grpId="0"/>
      <p:bldP spid="120" grpId="0" animBg="1"/>
      <p:bldP spid="15" grpId="0"/>
      <p:bldP spid="16" grpId="0" animBg="1"/>
      <p:bldP spid="17" grpId="0"/>
      <p:bldP spid="18" grpId="0"/>
      <p:bldP spid="19" grpId="0"/>
      <p:bldP spid="20" grpId="0"/>
      <p:bldP spid="21" grpId="0"/>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2DF81B5-6063-2B94-B7C2-A1A83FB131A9}"/>
                  </a:ext>
                </a:extLst>
              </p:cNvPr>
              <p:cNvSpPr/>
              <p:nvPr/>
            </p:nvSpPr>
            <p:spPr>
              <a:xfrm>
                <a:off x="1670898" y="4956410"/>
                <a:ext cx="5678249" cy="13644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         其实这并没有什么关系。因为解密运算</a:t>
                </a:r>
                <a14:m>
                  <m:oMath xmlns:m="http://schemas.openxmlformats.org/officeDocument/2006/math">
                    <m:r>
                      <a:rPr lang="en-US" altLang="zh-CN" b="1" i="1" dirty="0" smtClean="0">
                        <a:latin typeface="Cambria Math" panose="02040503050406030204" pitchFamily="18" charset="0"/>
                      </a:rPr>
                      <m:t>𝑫</m:t>
                    </m:r>
                  </m:oMath>
                </a14:m>
                <a:r>
                  <a:rPr lang="zh-CN" altLang="en-US" b="1" dirty="0"/>
                  <a:t>仅仅是一个数学运算，运算结果只是将报文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t>变成了某种不可读的密文。此时的运算并非想将报文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t>加密而是为了数字签名。</a:t>
                </a:r>
              </a:p>
            </p:txBody>
          </p:sp>
        </mc:Choice>
        <mc:Fallback xmlns="">
          <p:sp>
            <p:nvSpPr>
              <p:cNvPr id="10" name="矩形 9">
                <a:extLst>
                  <a:ext uri="{FF2B5EF4-FFF2-40B4-BE49-F238E27FC236}">
                    <a16:creationId xmlns:a16="http://schemas.microsoft.com/office/drawing/2014/main" id="{B2DF81B5-6063-2B94-B7C2-A1A83FB131A9}"/>
                  </a:ext>
                </a:extLst>
              </p:cNvPr>
              <p:cNvSpPr>
                <a:spLocks noRot="1" noChangeAspect="1" noMove="1" noResize="1" noEditPoints="1" noAdjustHandles="1" noChangeArrowheads="1" noChangeShapeType="1" noTextEdit="1"/>
              </p:cNvSpPr>
              <p:nvPr/>
            </p:nvSpPr>
            <p:spPr>
              <a:xfrm>
                <a:off x="1670898" y="4956410"/>
                <a:ext cx="5678249" cy="1364450"/>
              </a:xfrm>
              <a:prstGeom prst="rect">
                <a:avLst/>
              </a:prstGeom>
              <a:blipFill>
                <a:blip r:embed="rId3"/>
                <a:stretch>
                  <a:fillRect l="-749" r="-6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DE25D165-47D5-3306-610D-5F4F04600878}"/>
                  </a:ext>
                </a:extLst>
              </p:cNvPr>
              <p:cNvSpPr txBox="1"/>
              <p:nvPr/>
            </p:nvSpPr>
            <p:spPr>
              <a:xfrm>
                <a:off x="2728915" y="3855250"/>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的私钥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数字签名</a:t>
                </a:r>
              </a:p>
            </p:txBody>
          </p:sp>
        </mc:Choice>
        <mc:Fallback xmlns="">
          <p:sp>
            <p:nvSpPr>
              <p:cNvPr id="33" name="文本框 32">
                <a:extLst>
                  <a:ext uri="{FF2B5EF4-FFF2-40B4-BE49-F238E27FC236}">
                    <a16:creationId xmlns:a16="http://schemas.microsoft.com/office/drawing/2014/main" id="{DE25D165-47D5-3306-610D-5F4F04600878}"/>
                  </a:ext>
                </a:extLst>
              </p:cNvPr>
              <p:cNvSpPr txBox="1">
                <a:spLocks noRot="1" noChangeAspect="1" noMove="1" noResize="1" noEditPoints="1" noAdjustHandles="1" noChangeArrowheads="1" noChangeShapeType="1" noTextEdit="1"/>
              </p:cNvSpPr>
              <p:nvPr/>
            </p:nvSpPr>
            <p:spPr>
              <a:xfrm>
                <a:off x="2728915" y="3855250"/>
                <a:ext cx="1935845" cy="646331"/>
              </a:xfrm>
              <a:prstGeom prst="rect">
                <a:avLst/>
              </a:prstGeom>
              <a:blipFill>
                <a:blip r:embed="rId4"/>
                <a:stretch>
                  <a:fillRect t="-4717" b="-14151"/>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数字签名的实现</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现在已有多种实现数字签名的方法。</a:t>
            </a:r>
            <a:r>
              <a:rPr lang="zh-CN" altLang="en-US" b="1" dirty="0">
                <a:solidFill>
                  <a:schemeClr val="accent1">
                    <a:lumMod val="75000"/>
                  </a:schemeClr>
                </a:solidFill>
              </a:rPr>
              <a:t>采用公钥密码算法</a:t>
            </a:r>
            <a:r>
              <a:rPr lang="zh-CN" altLang="en-US" b="1" dirty="0"/>
              <a:t>比采用对称密钥密码算法更</a:t>
            </a:r>
            <a:r>
              <a:rPr lang="zh-CN" altLang="en-US" b="1" dirty="0">
                <a:solidFill>
                  <a:schemeClr val="accent1">
                    <a:lumMod val="75000"/>
                  </a:schemeClr>
                </a:solidFill>
              </a:rPr>
              <a:t>容易实现数字签名</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3335DDC8-9D40-A3DB-2F43-5A91E6EF16FA}"/>
              </a:ext>
            </a:extLst>
          </p:cNvPr>
          <p:cNvGrpSpPr/>
          <p:nvPr/>
        </p:nvGrpSpPr>
        <p:grpSpPr>
          <a:xfrm>
            <a:off x="1571106" y="2332075"/>
            <a:ext cx="1407952" cy="1638713"/>
            <a:chOff x="403547" y="1790287"/>
            <a:chExt cx="1407952" cy="1638713"/>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145B4D3-9FAB-370D-251C-C6B85EDBCC28}"/>
                    </a:ext>
                  </a:extLst>
                </p:cNvPr>
                <p:cNvSpPr txBox="1"/>
                <p:nvPr/>
              </p:nvSpPr>
              <p:spPr>
                <a:xfrm>
                  <a:off x="558569" y="1790287"/>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48" name="文本框 47">
                  <a:extLst>
                    <a:ext uri="{FF2B5EF4-FFF2-40B4-BE49-F238E27FC236}">
                      <a16:creationId xmlns:a16="http://schemas.microsoft.com/office/drawing/2014/main" id="{DFF35464-BFD8-4AD1-B8B5-CEEC09C9F9C9}"/>
                    </a:ext>
                  </a:extLst>
                </p:cNvPr>
                <p:cNvSpPr txBox="1">
                  <a:spLocks noRot="1" noChangeAspect="1" noMove="1" noResize="1" noEditPoints="1" noAdjustHandles="1" noChangeArrowheads="1" noChangeShapeType="1" noTextEdit="1"/>
                </p:cNvSpPr>
                <p:nvPr/>
              </p:nvSpPr>
              <p:spPr>
                <a:xfrm>
                  <a:off x="558569" y="1790287"/>
                  <a:ext cx="950446" cy="369332"/>
                </a:xfrm>
                <a:prstGeom prst="rect">
                  <a:avLst/>
                </a:prstGeom>
                <a:blipFill>
                  <a:blip r:embed="rId5"/>
                  <a:stretch>
                    <a:fillRect l="-1923" t="-13333" b="-23333"/>
                  </a:stretch>
                </a:blipFill>
              </p:spPr>
              <p:txBody>
                <a:bodyPr/>
                <a:lstStyle/>
                <a:p>
                  <a:r>
                    <a:rPr lang="zh-CN" altLang="en-US">
                      <a:noFill/>
                    </a:rPr>
                    <a:t> </a:t>
                  </a:r>
                </a:p>
              </p:txBody>
            </p:sp>
          </mc:Fallback>
        </mc:AlternateContent>
        <p:pic>
          <p:nvPicPr>
            <p:cNvPr id="31" name="图形 30" descr="文档 轮廓">
              <a:extLst>
                <a:ext uri="{FF2B5EF4-FFF2-40B4-BE49-F238E27FC236}">
                  <a16:creationId xmlns:a16="http://schemas.microsoft.com/office/drawing/2014/main" id="{504CECB5-DE6A-EC74-B204-B8CF3A2FD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547" y="2021048"/>
              <a:ext cx="1407952" cy="1407952"/>
            </a:xfrm>
            <a:prstGeom prst="rect">
              <a:avLst/>
            </a:prstGeom>
          </p:spPr>
        </p:pic>
      </p:grpSp>
      <p:grpSp>
        <p:nvGrpSpPr>
          <p:cNvPr id="7" name="组合 6">
            <a:extLst>
              <a:ext uri="{FF2B5EF4-FFF2-40B4-BE49-F238E27FC236}">
                <a16:creationId xmlns:a16="http://schemas.microsoft.com/office/drawing/2014/main" id="{BC607B0D-F5AC-BF51-D4BA-72494BFFD3FF}"/>
              </a:ext>
            </a:extLst>
          </p:cNvPr>
          <p:cNvGrpSpPr/>
          <p:nvPr/>
        </p:nvGrpSpPr>
        <p:grpSpPr>
          <a:xfrm>
            <a:off x="3331918" y="2691302"/>
            <a:ext cx="729842" cy="1071859"/>
            <a:chOff x="3340591" y="3146280"/>
            <a:chExt cx="729842" cy="1071859"/>
          </a:xfrm>
        </p:grpSpPr>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13A18B1-58DC-B853-0447-CB6B657AFB0F}"/>
                    </a:ext>
                  </a:extLst>
                </p:cNvPr>
                <p:cNvSpPr/>
                <p:nvPr/>
              </p:nvSpPr>
              <p:spPr>
                <a:xfrm>
                  <a:off x="3340591" y="3549816"/>
                  <a:ext cx="729842" cy="66832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m:t>
                        </m:r>
                      </m:oMath>
                    </m:oMathPara>
                  </a14:m>
                  <a:endParaRPr lang="zh-CN" altLang="en-US" b="1" dirty="0">
                    <a:solidFill>
                      <a:schemeClr val="tx1"/>
                    </a:solidFill>
                    <a:latin typeface="+mn-ea"/>
                  </a:endParaRPr>
                </a:p>
              </p:txBody>
            </p:sp>
          </mc:Choice>
          <mc:Fallback xmlns="">
            <p:sp>
              <p:nvSpPr>
                <p:cNvPr id="32" name="矩形 31">
                  <a:extLst>
                    <a:ext uri="{FF2B5EF4-FFF2-40B4-BE49-F238E27FC236}">
                      <a16:creationId xmlns:a16="http://schemas.microsoft.com/office/drawing/2014/main" id="{913A18B1-58DC-B853-0447-CB6B657AFB0F}"/>
                    </a:ext>
                  </a:extLst>
                </p:cNvPr>
                <p:cNvSpPr>
                  <a:spLocks noRot="1" noChangeAspect="1" noMove="1" noResize="1" noEditPoints="1" noAdjustHandles="1" noChangeArrowheads="1" noChangeShapeType="1" noTextEdit="1"/>
                </p:cNvSpPr>
                <p:nvPr/>
              </p:nvSpPr>
              <p:spPr>
                <a:xfrm>
                  <a:off x="3340591" y="3549816"/>
                  <a:ext cx="729842" cy="668323"/>
                </a:xfrm>
                <a:prstGeom prst="rect">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45DEBE0D-B7C4-7280-95AD-79B11BDCD234}"/>
                </a:ext>
              </a:extLst>
            </p:cNvPr>
            <p:cNvCxnSpPr>
              <a:cxnSpLocks/>
            </p:cNvCxnSpPr>
            <p:nvPr/>
          </p:nvCxnSpPr>
          <p:spPr>
            <a:xfrm>
              <a:off x="3705511" y="3146280"/>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808F62C-C6D5-4B96-D27C-DF39C62343A0}"/>
                  </a:ext>
                </a:extLst>
              </p:cNvPr>
              <p:cNvSpPr txBox="1"/>
              <p:nvPr/>
            </p:nvSpPr>
            <p:spPr>
              <a:xfrm>
                <a:off x="3401127" y="2321970"/>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35" name="文本框 34">
                <a:extLst>
                  <a:ext uri="{FF2B5EF4-FFF2-40B4-BE49-F238E27FC236}">
                    <a16:creationId xmlns:a16="http://schemas.microsoft.com/office/drawing/2014/main" id="{1808F62C-C6D5-4B96-D27C-DF39C62343A0}"/>
                  </a:ext>
                </a:extLst>
              </p:cNvPr>
              <p:cNvSpPr txBox="1">
                <a:spLocks noRot="1" noChangeAspect="1" noMove="1" noResize="1" noEditPoints="1" noAdjustHandles="1" noChangeArrowheads="1" noChangeShapeType="1" noTextEdit="1"/>
              </p:cNvSpPr>
              <p:nvPr/>
            </p:nvSpPr>
            <p:spPr>
              <a:xfrm>
                <a:off x="3401127" y="2321970"/>
                <a:ext cx="660633" cy="369332"/>
              </a:xfrm>
              <a:prstGeom prst="rect">
                <a:avLst/>
              </a:prstGeom>
              <a:blipFill>
                <a:blip r:embed="rId9"/>
                <a:stretch>
                  <a:fillRect b="-1667"/>
                </a:stretch>
              </a:blipFill>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0E54FAF9-6E21-79DA-9EC6-260B95BB2266}"/>
              </a:ext>
            </a:extLst>
          </p:cNvPr>
          <p:cNvCxnSpPr>
            <a:cxnSpLocks/>
          </p:cNvCxnSpPr>
          <p:nvPr/>
        </p:nvCxnSpPr>
        <p:spPr>
          <a:xfrm>
            <a:off x="2702483" y="3427601"/>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5FF8112-C088-922C-C803-A2D0F6538AE1}"/>
              </a:ext>
            </a:extLst>
          </p:cNvPr>
          <p:cNvGrpSpPr/>
          <p:nvPr/>
        </p:nvGrpSpPr>
        <p:grpSpPr>
          <a:xfrm>
            <a:off x="1670898" y="1712985"/>
            <a:ext cx="8836132" cy="3023298"/>
            <a:chOff x="1679571" y="2167963"/>
            <a:chExt cx="8836132" cy="3023298"/>
          </a:xfrm>
        </p:grpSpPr>
        <p:sp>
          <p:nvSpPr>
            <p:cNvPr id="28" name="矩形 27">
              <a:extLst>
                <a:ext uri="{FF2B5EF4-FFF2-40B4-BE49-F238E27FC236}">
                  <a16:creationId xmlns:a16="http://schemas.microsoft.com/office/drawing/2014/main" id="{1AB9C918-C451-229E-DE99-3EDB715EAB07}"/>
                </a:ext>
              </a:extLst>
            </p:cNvPr>
            <p:cNvSpPr/>
            <p:nvPr/>
          </p:nvSpPr>
          <p:spPr>
            <a:xfrm>
              <a:off x="167957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05BF7D8-B4C6-15B9-2B76-F0F9F5891B48}"/>
                    </a:ext>
                  </a:extLst>
                </p:cNvPr>
                <p:cNvSpPr txBox="1"/>
                <p:nvPr/>
              </p:nvSpPr>
              <p:spPr>
                <a:xfrm>
                  <a:off x="2576406" y="2167963"/>
                  <a:ext cx="1129104" cy="369332"/>
                </a:xfrm>
                <a:prstGeom prst="rect">
                  <a:avLst/>
                </a:prstGeom>
                <a:noFill/>
              </p:spPr>
              <p:txBody>
                <a:bodyPr wrap="square" rtlCol="0">
                  <a:spAutoFit/>
                </a:bodyPr>
                <a:lstStyle/>
                <a:p>
                  <a:pPr algn="ctr"/>
                  <a:r>
                    <a:rPr lang="zh-CN" altLang="en-US" b="1" dirty="0">
                      <a:latin typeface="+mn-ea"/>
                    </a:rPr>
                    <a:t>发送方</a:t>
                  </a:r>
                  <a14:m>
                    <m:oMath xmlns:m="http://schemas.openxmlformats.org/officeDocument/2006/math">
                      <m:r>
                        <a:rPr lang="en-US" altLang="zh-CN" b="1" i="1" smtClean="0">
                          <a:latin typeface="Cambria Math" panose="02040503050406030204" pitchFamily="18" charset="0"/>
                        </a:rPr>
                        <m:t>𝑨</m:t>
                      </m:r>
                    </m:oMath>
                  </a14:m>
                  <a:endParaRPr lang="en-US" altLang="zh-CN" b="1" dirty="0">
                    <a:latin typeface="+mn-ea"/>
                  </a:endParaRPr>
                </a:p>
              </p:txBody>
            </p:sp>
          </mc:Choice>
          <mc:Fallback xmlns="">
            <p:sp>
              <p:nvSpPr>
                <p:cNvPr id="37" name="文本框 36">
                  <a:extLst>
                    <a:ext uri="{FF2B5EF4-FFF2-40B4-BE49-F238E27FC236}">
                      <a16:creationId xmlns:a16="http://schemas.microsoft.com/office/drawing/2014/main" id="{605BF7D8-B4C6-15B9-2B76-F0F9F5891B48}"/>
                    </a:ext>
                  </a:extLst>
                </p:cNvPr>
                <p:cNvSpPr txBox="1">
                  <a:spLocks noRot="1" noChangeAspect="1" noMove="1" noResize="1" noEditPoints="1" noAdjustHandles="1" noChangeArrowheads="1" noChangeShapeType="1" noTextEdit="1"/>
                </p:cNvSpPr>
                <p:nvPr/>
              </p:nvSpPr>
              <p:spPr>
                <a:xfrm>
                  <a:off x="2576406" y="2167963"/>
                  <a:ext cx="1129104" cy="369332"/>
                </a:xfrm>
                <a:prstGeom prst="rect">
                  <a:avLst/>
                </a:prstGeom>
                <a:blipFill>
                  <a:blip r:embed="rId10"/>
                  <a:stretch>
                    <a:fillRect t="-8197" b="-24590"/>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DFBAB77A-6C90-0BCA-721C-C70D3E576464}"/>
                </a:ext>
              </a:extLst>
            </p:cNvPr>
            <p:cNvSpPr/>
            <p:nvPr/>
          </p:nvSpPr>
          <p:spPr>
            <a:xfrm>
              <a:off x="752184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EB6C2141-7143-D4A5-2052-90BEA8A51271}"/>
                    </a:ext>
                  </a:extLst>
                </p:cNvPr>
                <p:cNvSpPr txBox="1"/>
                <p:nvPr/>
              </p:nvSpPr>
              <p:spPr>
                <a:xfrm>
                  <a:off x="8418676" y="2167963"/>
                  <a:ext cx="1129104" cy="369332"/>
                </a:xfrm>
                <a:prstGeom prst="rect">
                  <a:avLst/>
                </a:prstGeom>
                <a:noFill/>
              </p:spPr>
              <p:txBody>
                <a:bodyPr wrap="square" rtlCol="0">
                  <a:spAutoFit/>
                </a:bodyPr>
                <a:lstStyle/>
                <a:p>
                  <a:pPr algn="ctr"/>
                  <a:r>
                    <a:rPr lang="zh-CN" altLang="en-US" b="1" dirty="0">
                      <a:latin typeface="+mn-ea"/>
                    </a:rPr>
                    <a:t>接收方</a:t>
                  </a:r>
                  <a14:m>
                    <m:oMath xmlns:m="http://schemas.openxmlformats.org/officeDocument/2006/math">
                      <m:r>
                        <a:rPr lang="en-US" altLang="zh-CN" b="1" i="1" smtClean="0">
                          <a:latin typeface="Cambria Math" panose="02040503050406030204" pitchFamily="18" charset="0"/>
                        </a:rPr>
                        <m:t>𝑩</m:t>
                      </m:r>
                    </m:oMath>
                  </a14:m>
                  <a:endParaRPr lang="en-US" altLang="zh-CN" b="1" dirty="0">
                    <a:latin typeface="+mn-ea"/>
                  </a:endParaRPr>
                </a:p>
              </p:txBody>
            </p:sp>
          </mc:Choice>
          <mc:Fallback xmlns="">
            <p:sp>
              <p:nvSpPr>
                <p:cNvPr id="47" name="文本框 46">
                  <a:extLst>
                    <a:ext uri="{FF2B5EF4-FFF2-40B4-BE49-F238E27FC236}">
                      <a16:creationId xmlns:a16="http://schemas.microsoft.com/office/drawing/2014/main" id="{EB6C2141-7143-D4A5-2052-90BEA8A51271}"/>
                    </a:ext>
                  </a:extLst>
                </p:cNvPr>
                <p:cNvSpPr txBox="1">
                  <a:spLocks noRot="1" noChangeAspect="1" noMove="1" noResize="1" noEditPoints="1" noAdjustHandles="1" noChangeArrowheads="1" noChangeShapeType="1" noTextEdit="1"/>
                </p:cNvSpPr>
                <p:nvPr/>
              </p:nvSpPr>
              <p:spPr>
                <a:xfrm>
                  <a:off x="8418676" y="2167963"/>
                  <a:ext cx="1129104" cy="369332"/>
                </a:xfrm>
                <a:prstGeom prst="rect">
                  <a:avLst/>
                </a:prstGeom>
                <a:blipFill>
                  <a:blip r:embed="rId11"/>
                  <a:stretch>
                    <a:fillRect l="-1081" t="-8197" b="-2459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对话气泡: 矩形 8">
                <a:extLst>
                  <a:ext uri="{FF2B5EF4-FFF2-40B4-BE49-F238E27FC236}">
                    <a16:creationId xmlns:a16="http://schemas.microsoft.com/office/drawing/2014/main" id="{4E28C322-9182-64B9-40DD-2CCD32BCA86C}"/>
                  </a:ext>
                </a:extLst>
              </p:cNvPr>
              <p:cNvSpPr/>
              <p:nvPr/>
            </p:nvSpPr>
            <p:spPr>
              <a:xfrm>
                <a:off x="4783649" y="3486168"/>
                <a:ext cx="2565498" cy="1250113"/>
              </a:xfrm>
              <a:prstGeom prst="wedgeRectCallout">
                <a:avLst>
                  <a:gd name="adj1" fmla="val -77250"/>
                  <a:gd name="adj2" fmla="val -48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疑问：</a:t>
                </a:r>
                <a:endParaRPr lang="en-US" altLang="zh-CN" b="1" dirty="0"/>
              </a:p>
              <a:p>
                <a:r>
                  <a:rPr lang="zh-CN" altLang="en-US" b="1" dirty="0"/>
                  <a:t>         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t>还没有加密怎么就进行解密呢？</a:t>
                </a:r>
              </a:p>
            </p:txBody>
          </p:sp>
        </mc:Choice>
        <mc:Fallback xmlns="">
          <p:sp>
            <p:nvSpPr>
              <p:cNvPr id="9" name="对话气泡: 矩形 8">
                <a:extLst>
                  <a:ext uri="{FF2B5EF4-FFF2-40B4-BE49-F238E27FC236}">
                    <a16:creationId xmlns:a16="http://schemas.microsoft.com/office/drawing/2014/main" id="{4E28C322-9182-64B9-40DD-2CCD32BCA86C}"/>
                  </a:ext>
                </a:extLst>
              </p:cNvPr>
              <p:cNvSpPr>
                <a:spLocks noRot="1" noChangeAspect="1" noMove="1" noResize="1" noEditPoints="1" noAdjustHandles="1" noChangeArrowheads="1" noChangeShapeType="1" noTextEdit="1"/>
              </p:cNvSpPr>
              <p:nvPr/>
            </p:nvSpPr>
            <p:spPr>
              <a:xfrm>
                <a:off x="4783649" y="3486168"/>
                <a:ext cx="2565498" cy="1250113"/>
              </a:xfrm>
              <a:prstGeom prst="wedgeRectCallout">
                <a:avLst>
                  <a:gd name="adj1" fmla="val -77250"/>
                  <a:gd name="adj2" fmla="val -48526"/>
                </a:avLst>
              </a:prstGeom>
              <a:blipFill>
                <a:blip r:embed="rId12"/>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09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800" decel="100000"/>
                                        <p:tgtEl>
                                          <p:spTgt spid="6"/>
                                        </p:tgtEl>
                                      </p:cBhvr>
                                    </p:animEffect>
                                    <p:anim calcmode="lin" valueType="num">
                                      <p:cBhvr>
                                        <p:cTn id="25" dur="800" decel="100000" fill="hold"/>
                                        <p:tgtEl>
                                          <p:spTgt spid="6"/>
                                        </p:tgtEl>
                                        <p:attrNameLst>
                                          <p:attrName>style.rotation</p:attrName>
                                        </p:attrNameLst>
                                      </p:cBhvr>
                                      <p:tavLst>
                                        <p:tav tm="0">
                                          <p:val>
                                            <p:fltVal val="-90"/>
                                          </p:val>
                                        </p:tav>
                                        <p:tav tm="100000">
                                          <p:val>
                                            <p:fltVal val="0"/>
                                          </p:val>
                                        </p:tav>
                                      </p:tavLst>
                                    </p:anim>
                                    <p:anim calcmode="lin" valueType="num">
                                      <p:cBhvr>
                                        <p:cTn id="26" dur="800" decel="100000" fill="hold"/>
                                        <p:tgtEl>
                                          <p:spTgt spid="6"/>
                                        </p:tgtEl>
                                        <p:attrNameLst>
                                          <p:attrName>ppt_x</p:attrName>
                                        </p:attrNameLst>
                                      </p:cBhvr>
                                      <p:tavLst>
                                        <p:tav tm="0">
                                          <p:val>
                                            <p:strVal val="#ppt_x+0.4"/>
                                          </p:val>
                                        </p:tav>
                                        <p:tav tm="100000">
                                          <p:val>
                                            <p:strVal val="#ppt_x-0.05"/>
                                          </p:val>
                                        </p:tav>
                                      </p:tavLst>
                                    </p:anim>
                                    <p:anim calcmode="lin" valueType="num">
                                      <p:cBhvr>
                                        <p:cTn id="27" dur="800" decel="100000" fill="hold"/>
                                        <p:tgtEl>
                                          <p:spTgt spid="6"/>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 calcmode="lin" valueType="num">
                                      <p:cBhvr>
                                        <p:cTn id="36" dur="500" fill="hold"/>
                                        <p:tgtEl>
                                          <p:spTgt spid="29"/>
                                        </p:tgtEl>
                                        <p:attrNameLst>
                                          <p:attrName>style.rotation</p:attrName>
                                        </p:attrNameLst>
                                      </p:cBhvr>
                                      <p:tavLst>
                                        <p:tav tm="0">
                                          <p:val>
                                            <p:fltVal val="360"/>
                                          </p:val>
                                        </p:tav>
                                        <p:tav tm="100000">
                                          <p:val>
                                            <p:fltVal val="0"/>
                                          </p:val>
                                        </p:tav>
                                      </p:tavLst>
                                    </p:anim>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49" presetClass="entr" presetSubtype="0" decel="10000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 calcmode="lin" valueType="num">
                                      <p:cBhvr>
                                        <p:cTn id="44" dur="500" fill="hold"/>
                                        <p:tgtEl>
                                          <p:spTgt spid="35"/>
                                        </p:tgtEl>
                                        <p:attrNameLst>
                                          <p:attrName>style.rotation</p:attrName>
                                        </p:attrNameLst>
                                      </p:cBhvr>
                                      <p:tavLst>
                                        <p:tav tm="0">
                                          <p:val>
                                            <p:fltVal val="360"/>
                                          </p:val>
                                        </p:tav>
                                        <p:tav tm="100000">
                                          <p:val>
                                            <p:fltVal val="0"/>
                                          </p:val>
                                        </p:tav>
                                      </p:tavLst>
                                    </p:anim>
                                    <p:animEffect transition="in" filter="fade">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p:tgtEl>
                                          <p:spTgt spid="33"/>
                                        </p:tgtEl>
                                        <p:attrNameLst>
                                          <p:attrName>ppt_y</p:attrName>
                                        </p:attrNameLst>
                                      </p:cBhvr>
                                      <p:tavLst>
                                        <p:tav tm="0">
                                          <p:val>
                                            <p:strVal val="#ppt_y-#ppt_h*1.125000"/>
                                          </p:val>
                                        </p:tav>
                                        <p:tav tm="100000">
                                          <p:val>
                                            <p:strVal val="#ppt_y"/>
                                          </p:val>
                                        </p:tav>
                                      </p:tavLst>
                                    </p:anim>
                                    <p:animEffect transition="in" filter="wipe(down)">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fill="hold"/>
                                        <p:tgtEl>
                                          <p:spTgt spid="9"/>
                                        </p:tgtEl>
                                        <p:attrNameLst>
                                          <p:attrName>ppt_x</p:attrName>
                                        </p:attrNameLst>
                                      </p:cBhvr>
                                      <p:tavLst>
                                        <p:tav tm="0">
                                          <p:val>
                                            <p:strVal val="#ppt_x"/>
                                          </p:val>
                                        </p:tav>
                                        <p:tav tm="100000">
                                          <p:val>
                                            <p:strVal val="#ppt_x"/>
                                          </p:val>
                                        </p:tav>
                                      </p:tavLst>
                                    </p:anim>
                                    <p:anim calcmode="lin" valueType="num">
                                      <p:cBhvr additive="base">
                                        <p:cTn id="6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2" presetClass="entr" presetSubtype="1"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p:tgtEl>
                                          <p:spTgt spid="10"/>
                                        </p:tgtEl>
                                        <p:attrNameLst>
                                          <p:attrName>ppt_y</p:attrName>
                                        </p:attrNameLst>
                                      </p:cBhvr>
                                      <p:tavLst>
                                        <p:tav tm="0">
                                          <p:val>
                                            <p:strVal val="#ppt_y-#ppt_h*1.125000"/>
                                          </p:val>
                                        </p:tav>
                                        <p:tav tm="100000">
                                          <p:val>
                                            <p:strVal val="#ppt_y"/>
                                          </p:val>
                                        </p:tav>
                                      </p:tavLst>
                                    </p:anim>
                                    <p:animEffect transition="in" filter="wipe(down)">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3" grpId="0"/>
      <p:bldP spid="22" grpId="0"/>
      <p:bldP spid="23" grpId="0" animBg="1"/>
      <p:bldP spid="35" grpId="0"/>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621C5D6-38AC-1133-63D6-ECDB1D88F091}"/>
                  </a:ext>
                </a:extLst>
              </p:cNvPr>
              <p:cNvSpPr txBox="1"/>
              <p:nvPr/>
            </p:nvSpPr>
            <p:spPr>
              <a:xfrm>
                <a:off x="7505782" y="3855250"/>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的公钥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核实数字签名</a:t>
                </a:r>
              </a:p>
            </p:txBody>
          </p:sp>
        </mc:Choice>
        <mc:Fallback xmlns="">
          <p:sp>
            <p:nvSpPr>
              <p:cNvPr id="43" name="文本框 42">
                <a:extLst>
                  <a:ext uri="{FF2B5EF4-FFF2-40B4-BE49-F238E27FC236}">
                    <a16:creationId xmlns:a16="http://schemas.microsoft.com/office/drawing/2014/main" id="{5621C5D6-38AC-1133-63D6-ECDB1D88F091}"/>
                  </a:ext>
                </a:extLst>
              </p:cNvPr>
              <p:cNvSpPr txBox="1">
                <a:spLocks noRot="1" noChangeAspect="1" noMove="1" noResize="1" noEditPoints="1" noAdjustHandles="1" noChangeArrowheads="1" noChangeShapeType="1" noTextEdit="1"/>
              </p:cNvSpPr>
              <p:nvPr/>
            </p:nvSpPr>
            <p:spPr>
              <a:xfrm>
                <a:off x="7505782" y="3855250"/>
                <a:ext cx="1935845" cy="646331"/>
              </a:xfrm>
              <a:prstGeom prst="rect">
                <a:avLst/>
              </a:prstGeom>
              <a:blipFill>
                <a:blip r:embed="rId3"/>
                <a:stretch>
                  <a:fillRect t="-471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DE25D165-47D5-3306-610D-5F4F04600878}"/>
                  </a:ext>
                </a:extLst>
              </p:cNvPr>
              <p:cNvSpPr txBox="1"/>
              <p:nvPr/>
            </p:nvSpPr>
            <p:spPr>
              <a:xfrm>
                <a:off x="2728915" y="3855250"/>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的私钥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数字签名</a:t>
                </a:r>
              </a:p>
            </p:txBody>
          </p:sp>
        </mc:Choice>
        <mc:Fallback xmlns="">
          <p:sp>
            <p:nvSpPr>
              <p:cNvPr id="33" name="文本框 32">
                <a:extLst>
                  <a:ext uri="{FF2B5EF4-FFF2-40B4-BE49-F238E27FC236}">
                    <a16:creationId xmlns:a16="http://schemas.microsoft.com/office/drawing/2014/main" id="{DE25D165-47D5-3306-610D-5F4F04600878}"/>
                  </a:ext>
                </a:extLst>
              </p:cNvPr>
              <p:cNvSpPr txBox="1">
                <a:spLocks noRot="1" noChangeAspect="1" noMove="1" noResize="1" noEditPoints="1" noAdjustHandles="1" noChangeArrowheads="1" noChangeShapeType="1" noTextEdit="1"/>
              </p:cNvSpPr>
              <p:nvPr/>
            </p:nvSpPr>
            <p:spPr>
              <a:xfrm>
                <a:off x="2728915" y="3855250"/>
                <a:ext cx="1935845" cy="646331"/>
              </a:xfrm>
              <a:prstGeom prst="rect">
                <a:avLst/>
              </a:prstGeom>
              <a:blipFill>
                <a:blip r:embed="rId4"/>
                <a:stretch>
                  <a:fillRect t="-4717" b="-14151"/>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数字签名的实现</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现在已有多种实现数字签名的方法。</a:t>
            </a:r>
            <a:r>
              <a:rPr lang="zh-CN" altLang="en-US" b="1" dirty="0">
                <a:solidFill>
                  <a:schemeClr val="accent1">
                    <a:lumMod val="75000"/>
                  </a:schemeClr>
                </a:solidFill>
              </a:rPr>
              <a:t>采用公钥密码算法</a:t>
            </a:r>
            <a:r>
              <a:rPr lang="zh-CN" altLang="en-US" b="1" dirty="0"/>
              <a:t>比采用对称密钥密码算法更</a:t>
            </a:r>
            <a:r>
              <a:rPr lang="zh-CN" altLang="en-US" b="1" dirty="0">
                <a:solidFill>
                  <a:schemeClr val="accent1">
                    <a:lumMod val="75000"/>
                  </a:schemeClr>
                </a:solidFill>
              </a:rPr>
              <a:t>容易实现数字签名</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3335DDC8-9D40-A3DB-2F43-5A91E6EF16FA}"/>
              </a:ext>
            </a:extLst>
          </p:cNvPr>
          <p:cNvGrpSpPr/>
          <p:nvPr/>
        </p:nvGrpSpPr>
        <p:grpSpPr>
          <a:xfrm>
            <a:off x="1571106" y="2332075"/>
            <a:ext cx="1407952" cy="1638713"/>
            <a:chOff x="403547" y="1790287"/>
            <a:chExt cx="1407952" cy="1638713"/>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145B4D3-9FAB-370D-251C-C6B85EDBCC28}"/>
                    </a:ext>
                  </a:extLst>
                </p:cNvPr>
                <p:cNvSpPr txBox="1"/>
                <p:nvPr/>
              </p:nvSpPr>
              <p:spPr>
                <a:xfrm>
                  <a:off x="558569" y="1790287"/>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48" name="文本框 47">
                  <a:extLst>
                    <a:ext uri="{FF2B5EF4-FFF2-40B4-BE49-F238E27FC236}">
                      <a16:creationId xmlns:a16="http://schemas.microsoft.com/office/drawing/2014/main" id="{DFF35464-BFD8-4AD1-B8B5-CEEC09C9F9C9}"/>
                    </a:ext>
                  </a:extLst>
                </p:cNvPr>
                <p:cNvSpPr txBox="1">
                  <a:spLocks noRot="1" noChangeAspect="1" noMove="1" noResize="1" noEditPoints="1" noAdjustHandles="1" noChangeArrowheads="1" noChangeShapeType="1" noTextEdit="1"/>
                </p:cNvSpPr>
                <p:nvPr/>
              </p:nvSpPr>
              <p:spPr>
                <a:xfrm>
                  <a:off x="558569" y="1790287"/>
                  <a:ext cx="950446" cy="369332"/>
                </a:xfrm>
                <a:prstGeom prst="rect">
                  <a:avLst/>
                </a:prstGeom>
                <a:blipFill>
                  <a:blip r:embed="rId5"/>
                  <a:stretch>
                    <a:fillRect l="-1923" t="-13333" b="-23333"/>
                  </a:stretch>
                </a:blipFill>
              </p:spPr>
              <p:txBody>
                <a:bodyPr/>
                <a:lstStyle/>
                <a:p>
                  <a:r>
                    <a:rPr lang="zh-CN" altLang="en-US">
                      <a:noFill/>
                    </a:rPr>
                    <a:t> </a:t>
                  </a:r>
                </a:p>
              </p:txBody>
            </p:sp>
          </mc:Fallback>
        </mc:AlternateContent>
        <p:pic>
          <p:nvPicPr>
            <p:cNvPr id="31" name="图形 30" descr="文档 轮廓">
              <a:extLst>
                <a:ext uri="{FF2B5EF4-FFF2-40B4-BE49-F238E27FC236}">
                  <a16:creationId xmlns:a16="http://schemas.microsoft.com/office/drawing/2014/main" id="{504CECB5-DE6A-EC74-B204-B8CF3A2FD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547" y="2021048"/>
              <a:ext cx="1407952" cy="1407952"/>
            </a:xfrm>
            <a:prstGeom prst="rect">
              <a:avLst/>
            </a:prstGeom>
          </p:spPr>
        </p:pic>
      </p:grpSp>
      <p:grpSp>
        <p:nvGrpSpPr>
          <p:cNvPr id="7" name="组合 6">
            <a:extLst>
              <a:ext uri="{FF2B5EF4-FFF2-40B4-BE49-F238E27FC236}">
                <a16:creationId xmlns:a16="http://schemas.microsoft.com/office/drawing/2014/main" id="{BC607B0D-F5AC-BF51-D4BA-72494BFFD3FF}"/>
              </a:ext>
            </a:extLst>
          </p:cNvPr>
          <p:cNvGrpSpPr/>
          <p:nvPr/>
        </p:nvGrpSpPr>
        <p:grpSpPr>
          <a:xfrm>
            <a:off x="3331918" y="2691302"/>
            <a:ext cx="729842" cy="1071859"/>
            <a:chOff x="3340591" y="3146280"/>
            <a:chExt cx="729842" cy="1071859"/>
          </a:xfrm>
        </p:grpSpPr>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13A18B1-58DC-B853-0447-CB6B657AFB0F}"/>
                    </a:ext>
                  </a:extLst>
                </p:cNvPr>
                <p:cNvSpPr/>
                <p:nvPr/>
              </p:nvSpPr>
              <p:spPr>
                <a:xfrm>
                  <a:off x="3340591" y="3549816"/>
                  <a:ext cx="729842" cy="66832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m:t>
                        </m:r>
                      </m:oMath>
                    </m:oMathPara>
                  </a14:m>
                  <a:endParaRPr lang="zh-CN" altLang="en-US" b="1" dirty="0">
                    <a:solidFill>
                      <a:schemeClr val="tx1"/>
                    </a:solidFill>
                    <a:latin typeface="+mn-ea"/>
                  </a:endParaRPr>
                </a:p>
              </p:txBody>
            </p:sp>
          </mc:Choice>
          <mc:Fallback xmlns="">
            <p:sp>
              <p:nvSpPr>
                <p:cNvPr id="32" name="矩形 31">
                  <a:extLst>
                    <a:ext uri="{FF2B5EF4-FFF2-40B4-BE49-F238E27FC236}">
                      <a16:creationId xmlns:a16="http://schemas.microsoft.com/office/drawing/2014/main" id="{913A18B1-58DC-B853-0447-CB6B657AFB0F}"/>
                    </a:ext>
                  </a:extLst>
                </p:cNvPr>
                <p:cNvSpPr>
                  <a:spLocks noRot="1" noChangeAspect="1" noMove="1" noResize="1" noEditPoints="1" noAdjustHandles="1" noChangeArrowheads="1" noChangeShapeType="1" noTextEdit="1"/>
                </p:cNvSpPr>
                <p:nvPr/>
              </p:nvSpPr>
              <p:spPr>
                <a:xfrm>
                  <a:off x="3340591" y="3549816"/>
                  <a:ext cx="729842" cy="668323"/>
                </a:xfrm>
                <a:prstGeom prst="rect">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45DEBE0D-B7C4-7280-95AD-79B11BDCD234}"/>
                </a:ext>
              </a:extLst>
            </p:cNvPr>
            <p:cNvCxnSpPr>
              <a:cxnSpLocks/>
            </p:cNvCxnSpPr>
            <p:nvPr/>
          </p:nvCxnSpPr>
          <p:spPr>
            <a:xfrm>
              <a:off x="3705511" y="3146280"/>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808F62C-C6D5-4B96-D27C-DF39C62343A0}"/>
                  </a:ext>
                </a:extLst>
              </p:cNvPr>
              <p:cNvSpPr txBox="1"/>
              <p:nvPr/>
            </p:nvSpPr>
            <p:spPr>
              <a:xfrm>
                <a:off x="3401127" y="2321970"/>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35" name="文本框 34">
                <a:extLst>
                  <a:ext uri="{FF2B5EF4-FFF2-40B4-BE49-F238E27FC236}">
                    <a16:creationId xmlns:a16="http://schemas.microsoft.com/office/drawing/2014/main" id="{1808F62C-C6D5-4B96-D27C-DF39C62343A0}"/>
                  </a:ext>
                </a:extLst>
              </p:cNvPr>
              <p:cNvSpPr txBox="1">
                <a:spLocks noRot="1" noChangeAspect="1" noMove="1" noResize="1" noEditPoints="1" noAdjustHandles="1" noChangeArrowheads="1" noChangeShapeType="1" noTextEdit="1"/>
              </p:cNvSpPr>
              <p:nvPr/>
            </p:nvSpPr>
            <p:spPr>
              <a:xfrm>
                <a:off x="3401127" y="2321970"/>
                <a:ext cx="660633" cy="369332"/>
              </a:xfrm>
              <a:prstGeom prst="rect">
                <a:avLst/>
              </a:prstGeom>
              <a:blipFill>
                <a:blip r:embed="rId9"/>
                <a:stretch>
                  <a:fillRect b="-1667"/>
                </a:stretch>
              </a:blipFill>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0E54FAF9-6E21-79DA-9EC6-260B95BB2266}"/>
              </a:ext>
            </a:extLst>
          </p:cNvPr>
          <p:cNvCxnSpPr>
            <a:cxnSpLocks/>
          </p:cNvCxnSpPr>
          <p:nvPr/>
        </p:nvCxnSpPr>
        <p:spPr>
          <a:xfrm>
            <a:off x="2702483" y="3427601"/>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1F17A21A-992D-8024-3E6F-3AD8AA7536D7}"/>
              </a:ext>
            </a:extLst>
          </p:cNvPr>
          <p:cNvGrpSpPr/>
          <p:nvPr/>
        </p:nvGrpSpPr>
        <p:grpSpPr>
          <a:xfrm>
            <a:off x="8108785" y="2691302"/>
            <a:ext cx="729842" cy="1071859"/>
            <a:chOff x="8108785" y="2691302"/>
            <a:chExt cx="729842" cy="1071859"/>
          </a:xfrm>
        </p:grpSpPr>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FA9DD4BC-1F05-30A9-15E7-562CBF3C2054}"/>
                    </a:ext>
                  </a:extLst>
                </p:cNvPr>
                <p:cNvSpPr/>
                <p:nvPr/>
              </p:nvSpPr>
              <p:spPr>
                <a:xfrm>
                  <a:off x="8108785" y="3094838"/>
                  <a:ext cx="729842" cy="668323"/>
                </a:xfrm>
                <a:prstGeom prst="rect">
                  <a:avLst/>
                </a:prstGeom>
                <a:solidFill>
                  <a:srgbClr val="52BC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𝑬</m:t>
                        </m:r>
                      </m:oMath>
                    </m:oMathPara>
                  </a14:m>
                  <a:endParaRPr lang="zh-CN" altLang="en-US" b="1" dirty="0">
                    <a:solidFill>
                      <a:schemeClr val="tx1"/>
                    </a:solidFill>
                    <a:latin typeface="+mn-ea"/>
                  </a:endParaRPr>
                </a:p>
              </p:txBody>
            </p:sp>
          </mc:Choice>
          <mc:Fallback xmlns="">
            <p:sp>
              <p:nvSpPr>
                <p:cNvPr id="42" name="矩形 41">
                  <a:extLst>
                    <a:ext uri="{FF2B5EF4-FFF2-40B4-BE49-F238E27FC236}">
                      <a16:creationId xmlns:a16="http://schemas.microsoft.com/office/drawing/2014/main" id="{FA9DD4BC-1F05-30A9-15E7-562CBF3C2054}"/>
                    </a:ext>
                  </a:extLst>
                </p:cNvPr>
                <p:cNvSpPr>
                  <a:spLocks noRot="1" noChangeAspect="1" noMove="1" noResize="1" noEditPoints="1" noAdjustHandles="1" noChangeArrowheads="1" noChangeShapeType="1" noTextEdit="1"/>
                </p:cNvSpPr>
                <p:nvPr/>
              </p:nvSpPr>
              <p:spPr>
                <a:xfrm>
                  <a:off x="8108785" y="3094838"/>
                  <a:ext cx="729842" cy="668323"/>
                </a:xfrm>
                <a:prstGeom prst="rect">
                  <a:avLst/>
                </a:prstGeom>
                <a:blipFill>
                  <a:blip r:embed="rId10"/>
                  <a:stretch>
                    <a:fillRect/>
                  </a:stretch>
                </a:blipFill>
                <a:ln>
                  <a:solidFill>
                    <a:schemeClr val="tx1"/>
                  </a:solidFill>
                </a:ln>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973FE345-C1B4-DAEB-C8B4-FB9D2764A60E}"/>
                </a:ext>
              </a:extLst>
            </p:cNvPr>
            <p:cNvCxnSpPr>
              <a:cxnSpLocks/>
            </p:cNvCxnSpPr>
            <p:nvPr/>
          </p:nvCxnSpPr>
          <p:spPr>
            <a:xfrm>
              <a:off x="8473705" y="2691302"/>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30615AD-817F-77C1-50AF-F2C644181BD9}"/>
                  </a:ext>
                </a:extLst>
              </p:cNvPr>
              <p:cNvSpPr txBox="1"/>
              <p:nvPr/>
            </p:nvSpPr>
            <p:spPr>
              <a:xfrm>
                <a:off x="8177994" y="2321970"/>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45" name="文本框 44">
                <a:extLst>
                  <a:ext uri="{FF2B5EF4-FFF2-40B4-BE49-F238E27FC236}">
                    <a16:creationId xmlns:a16="http://schemas.microsoft.com/office/drawing/2014/main" id="{B30615AD-817F-77C1-50AF-F2C644181BD9}"/>
                  </a:ext>
                </a:extLst>
              </p:cNvPr>
              <p:cNvSpPr txBox="1">
                <a:spLocks noRot="1" noChangeAspect="1" noMove="1" noResize="1" noEditPoints="1" noAdjustHandles="1" noChangeArrowheads="1" noChangeShapeType="1" noTextEdit="1"/>
              </p:cNvSpPr>
              <p:nvPr/>
            </p:nvSpPr>
            <p:spPr>
              <a:xfrm>
                <a:off x="8177994" y="2321970"/>
                <a:ext cx="660633" cy="369332"/>
              </a:xfrm>
              <a:prstGeom prst="rect">
                <a:avLst/>
              </a:prstGeom>
              <a:blipFill>
                <a:blip r:embed="rId11"/>
                <a:stretch>
                  <a:fillRect b="-1667"/>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89B7D21B-38D3-393B-75BB-94845D328025}"/>
              </a:ext>
            </a:extLst>
          </p:cNvPr>
          <p:cNvGrpSpPr/>
          <p:nvPr/>
        </p:nvGrpSpPr>
        <p:grpSpPr>
          <a:xfrm>
            <a:off x="4061760" y="2633668"/>
            <a:ext cx="4047025" cy="795332"/>
            <a:chOff x="4061760" y="2633668"/>
            <a:chExt cx="4047025" cy="795332"/>
          </a:xfrm>
        </p:grpSpPr>
        <p:grpSp>
          <p:nvGrpSpPr>
            <p:cNvPr id="25" name="组合 24">
              <a:extLst>
                <a:ext uri="{FF2B5EF4-FFF2-40B4-BE49-F238E27FC236}">
                  <a16:creationId xmlns:a16="http://schemas.microsoft.com/office/drawing/2014/main" id="{1BEEA2F5-B1E5-F6B1-EB11-74C4F7FA2645}"/>
                </a:ext>
              </a:extLst>
            </p:cNvPr>
            <p:cNvGrpSpPr/>
            <p:nvPr/>
          </p:nvGrpSpPr>
          <p:grpSpPr>
            <a:xfrm>
              <a:off x="4842852" y="2633668"/>
              <a:ext cx="2506295" cy="738165"/>
              <a:chOff x="6008529" y="2391072"/>
              <a:chExt cx="2506295" cy="738165"/>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AE0BBC9-C0E5-FF02-E186-AC70D3A4DBAD}"/>
                      </a:ext>
                    </a:extLst>
                  </p:cNvPr>
                  <p:cNvSpPr txBox="1"/>
                  <p:nvPr/>
                </p:nvSpPr>
                <p:spPr>
                  <a:xfrm>
                    <a:off x="6008529" y="2391072"/>
                    <a:ext cx="2506295" cy="369332"/>
                  </a:xfrm>
                  <a:prstGeom prst="rect">
                    <a:avLst/>
                  </a:prstGeom>
                  <a:noFill/>
                </p:spPr>
                <p:txBody>
                  <a:bodyPr wrap="square" rtlCol="0">
                    <a:spAutoFit/>
                  </a:bodyPr>
                  <a:lstStyle/>
                  <a:p>
                    <a:pPr algn="ctr"/>
                    <a:r>
                      <a:rPr lang="zh-CN" altLang="en-US" b="1" dirty="0">
                        <a:latin typeface="+mn-ea"/>
                      </a:rPr>
                      <a:t>带有数字签名的报文</a:t>
                    </a:r>
                    <a14:m>
                      <m:oMath xmlns:m="http://schemas.openxmlformats.org/officeDocument/2006/math">
                        <m:r>
                          <a:rPr lang="en-US" altLang="zh-CN" b="1" i="1" smtClean="0">
                            <a:latin typeface="Cambria Math" panose="02040503050406030204" pitchFamily="18" charset="0"/>
                          </a:rPr>
                          <m:t>𝒎</m:t>
                        </m:r>
                      </m:oMath>
                    </a14:m>
                    <a:endParaRPr lang="en-US" altLang="zh-CN" b="1" dirty="0">
                      <a:latin typeface="+mn-ea"/>
                    </a:endParaRPr>
                  </a:p>
                </p:txBody>
              </p:sp>
            </mc:Choice>
            <mc:Fallback xmlns="">
              <p:sp>
                <p:nvSpPr>
                  <p:cNvPr id="59" name="文本框 58">
                    <a:extLst>
                      <a:ext uri="{FF2B5EF4-FFF2-40B4-BE49-F238E27FC236}">
                        <a16:creationId xmlns:a16="http://schemas.microsoft.com/office/drawing/2014/main" id="{C7B5202D-9E6C-46F9-AB7C-B2F08E6EC138}"/>
                      </a:ext>
                    </a:extLst>
                  </p:cNvPr>
                  <p:cNvSpPr txBox="1">
                    <a:spLocks noRot="1" noChangeAspect="1" noMove="1" noResize="1" noEditPoints="1" noAdjustHandles="1" noChangeArrowheads="1" noChangeShapeType="1" noTextEdit="1"/>
                  </p:cNvSpPr>
                  <p:nvPr/>
                </p:nvSpPr>
                <p:spPr>
                  <a:xfrm>
                    <a:off x="6008529" y="2391072"/>
                    <a:ext cx="2506295" cy="369332"/>
                  </a:xfrm>
                  <a:prstGeom prst="rect">
                    <a:avLst/>
                  </a:prstGeom>
                  <a:blipFill>
                    <a:blip r:embed="rId12"/>
                    <a:stretch>
                      <a:fillRect l="-1946"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E6A68B8-EDE2-195B-6D6B-10E7A9B83EC2}"/>
                      </a:ext>
                    </a:extLst>
                  </p:cNvPr>
                  <p:cNvSpPr txBox="1"/>
                  <p:nvPr/>
                </p:nvSpPr>
                <p:spPr>
                  <a:xfrm>
                    <a:off x="6697124" y="2725024"/>
                    <a:ext cx="1129104"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𝑫</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oMath>
                      </m:oMathPara>
                    </a14:m>
                    <a:endParaRPr lang="en-US" altLang="zh-CN" b="1" dirty="0">
                      <a:latin typeface="+mn-ea"/>
                    </a:endParaRPr>
                  </a:p>
                </p:txBody>
              </p:sp>
            </mc:Choice>
            <mc:Fallback xmlns="">
              <p:sp>
                <p:nvSpPr>
                  <p:cNvPr id="60" name="文本框 59">
                    <a:extLst>
                      <a:ext uri="{FF2B5EF4-FFF2-40B4-BE49-F238E27FC236}">
                        <a16:creationId xmlns:a16="http://schemas.microsoft.com/office/drawing/2014/main" id="{21F141AF-30C3-4E13-AC0A-C9C008A1EC51}"/>
                      </a:ext>
                    </a:extLst>
                  </p:cNvPr>
                  <p:cNvSpPr txBox="1">
                    <a:spLocks noRot="1" noChangeAspect="1" noMove="1" noResize="1" noEditPoints="1" noAdjustHandles="1" noChangeArrowheads="1" noChangeShapeType="1" noTextEdit="1"/>
                  </p:cNvSpPr>
                  <p:nvPr/>
                </p:nvSpPr>
                <p:spPr>
                  <a:xfrm>
                    <a:off x="6697124" y="2725024"/>
                    <a:ext cx="1129104" cy="404213"/>
                  </a:xfrm>
                  <a:prstGeom prst="rect">
                    <a:avLst/>
                  </a:prstGeom>
                  <a:blipFill>
                    <a:blip r:embed="rId13"/>
                    <a:stretch>
                      <a:fillRect b="-4545"/>
                    </a:stretch>
                  </a:blipFill>
                </p:spPr>
                <p:txBody>
                  <a:bodyPr/>
                  <a:lstStyle/>
                  <a:p>
                    <a:r>
                      <a:rPr lang="zh-CN" altLang="en-US">
                        <a:noFill/>
                      </a:rPr>
                      <a:t> </a:t>
                    </a:r>
                  </a:p>
                </p:txBody>
              </p:sp>
            </mc:Fallback>
          </mc:AlternateContent>
        </p:grpSp>
        <p:cxnSp>
          <p:nvCxnSpPr>
            <p:cNvPr id="46" name="直接箭头连接符 45">
              <a:extLst>
                <a:ext uri="{FF2B5EF4-FFF2-40B4-BE49-F238E27FC236}">
                  <a16:creationId xmlns:a16="http://schemas.microsoft.com/office/drawing/2014/main" id="{7BC63583-3ABB-61F9-08D0-4877DD6F0979}"/>
                </a:ext>
              </a:extLst>
            </p:cNvPr>
            <p:cNvCxnSpPr>
              <a:cxnSpLocks/>
              <a:stCxn id="32" idx="3"/>
              <a:endCxn id="42" idx="1"/>
            </p:cNvCxnSpPr>
            <p:nvPr/>
          </p:nvCxnSpPr>
          <p:spPr>
            <a:xfrm>
              <a:off x="4061760" y="3429000"/>
              <a:ext cx="404702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5FF8112-C088-922C-C803-A2D0F6538AE1}"/>
              </a:ext>
            </a:extLst>
          </p:cNvPr>
          <p:cNvGrpSpPr/>
          <p:nvPr/>
        </p:nvGrpSpPr>
        <p:grpSpPr>
          <a:xfrm>
            <a:off x="1670898" y="1712985"/>
            <a:ext cx="8836132" cy="3023298"/>
            <a:chOff x="1679571" y="2167963"/>
            <a:chExt cx="8836132" cy="3023298"/>
          </a:xfrm>
        </p:grpSpPr>
        <p:sp>
          <p:nvSpPr>
            <p:cNvPr id="28" name="矩形 27">
              <a:extLst>
                <a:ext uri="{FF2B5EF4-FFF2-40B4-BE49-F238E27FC236}">
                  <a16:creationId xmlns:a16="http://schemas.microsoft.com/office/drawing/2014/main" id="{1AB9C918-C451-229E-DE99-3EDB715EAB07}"/>
                </a:ext>
              </a:extLst>
            </p:cNvPr>
            <p:cNvSpPr/>
            <p:nvPr/>
          </p:nvSpPr>
          <p:spPr>
            <a:xfrm>
              <a:off x="167957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05BF7D8-B4C6-15B9-2B76-F0F9F5891B48}"/>
                    </a:ext>
                  </a:extLst>
                </p:cNvPr>
                <p:cNvSpPr txBox="1"/>
                <p:nvPr/>
              </p:nvSpPr>
              <p:spPr>
                <a:xfrm>
                  <a:off x="2576406" y="2167963"/>
                  <a:ext cx="1129104" cy="369332"/>
                </a:xfrm>
                <a:prstGeom prst="rect">
                  <a:avLst/>
                </a:prstGeom>
                <a:noFill/>
              </p:spPr>
              <p:txBody>
                <a:bodyPr wrap="square" rtlCol="0">
                  <a:spAutoFit/>
                </a:bodyPr>
                <a:lstStyle/>
                <a:p>
                  <a:pPr algn="ctr"/>
                  <a:r>
                    <a:rPr lang="zh-CN" altLang="en-US" b="1" dirty="0">
                      <a:latin typeface="+mn-ea"/>
                    </a:rPr>
                    <a:t>发送方</a:t>
                  </a:r>
                  <a14:m>
                    <m:oMath xmlns:m="http://schemas.openxmlformats.org/officeDocument/2006/math">
                      <m:r>
                        <a:rPr lang="en-US" altLang="zh-CN" b="1" i="1" smtClean="0">
                          <a:latin typeface="Cambria Math" panose="02040503050406030204" pitchFamily="18" charset="0"/>
                        </a:rPr>
                        <m:t>𝑨</m:t>
                      </m:r>
                    </m:oMath>
                  </a14:m>
                  <a:endParaRPr lang="en-US" altLang="zh-CN" b="1" dirty="0">
                    <a:latin typeface="+mn-ea"/>
                  </a:endParaRPr>
                </a:p>
              </p:txBody>
            </p:sp>
          </mc:Choice>
          <mc:Fallback xmlns="">
            <p:sp>
              <p:nvSpPr>
                <p:cNvPr id="37" name="文本框 36">
                  <a:extLst>
                    <a:ext uri="{FF2B5EF4-FFF2-40B4-BE49-F238E27FC236}">
                      <a16:creationId xmlns:a16="http://schemas.microsoft.com/office/drawing/2014/main" id="{605BF7D8-B4C6-15B9-2B76-F0F9F5891B48}"/>
                    </a:ext>
                  </a:extLst>
                </p:cNvPr>
                <p:cNvSpPr txBox="1">
                  <a:spLocks noRot="1" noChangeAspect="1" noMove="1" noResize="1" noEditPoints="1" noAdjustHandles="1" noChangeArrowheads="1" noChangeShapeType="1" noTextEdit="1"/>
                </p:cNvSpPr>
                <p:nvPr/>
              </p:nvSpPr>
              <p:spPr>
                <a:xfrm>
                  <a:off x="2576406" y="2167963"/>
                  <a:ext cx="1129104" cy="369332"/>
                </a:xfrm>
                <a:prstGeom prst="rect">
                  <a:avLst/>
                </a:prstGeom>
                <a:blipFill>
                  <a:blip r:embed="rId14"/>
                  <a:stretch>
                    <a:fillRect t="-8197" b="-24590"/>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DFBAB77A-6C90-0BCA-721C-C70D3E576464}"/>
                </a:ext>
              </a:extLst>
            </p:cNvPr>
            <p:cNvSpPr/>
            <p:nvPr/>
          </p:nvSpPr>
          <p:spPr>
            <a:xfrm>
              <a:off x="752184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EB6C2141-7143-D4A5-2052-90BEA8A51271}"/>
                    </a:ext>
                  </a:extLst>
                </p:cNvPr>
                <p:cNvSpPr txBox="1"/>
                <p:nvPr/>
              </p:nvSpPr>
              <p:spPr>
                <a:xfrm>
                  <a:off x="8418676" y="2167963"/>
                  <a:ext cx="1129104" cy="369332"/>
                </a:xfrm>
                <a:prstGeom prst="rect">
                  <a:avLst/>
                </a:prstGeom>
                <a:noFill/>
              </p:spPr>
              <p:txBody>
                <a:bodyPr wrap="square" rtlCol="0">
                  <a:spAutoFit/>
                </a:bodyPr>
                <a:lstStyle/>
                <a:p>
                  <a:pPr algn="ctr"/>
                  <a:r>
                    <a:rPr lang="zh-CN" altLang="en-US" b="1" dirty="0">
                      <a:latin typeface="+mn-ea"/>
                    </a:rPr>
                    <a:t>接收方</a:t>
                  </a:r>
                  <a14:m>
                    <m:oMath xmlns:m="http://schemas.openxmlformats.org/officeDocument/2006/math">
                      <m:r>
                        <a:rPr lang="en-US" altLang="zh-CN" b="1" i="1" smtClean="0">
                          <a:latin typeface="Cambria Math" panose="02040503050406030204" pitchFamily="18" charset="0"/>
                        </a:rPr>
                        <m:t>𝑩</m:t>
                      </m:r>
                    </m:oMath>
                  </a14:m>
                  <a:endParaRPr lang="en-US" altLang="zh-CN" b="1" dirty="0">
                    <a:latin typeface="+mn-ea"/>
                  </a:endParaRPr>
                </a:p>
              </p:txBody>
            </p:sp>
          </mc:Choice>
          <mc:Fallback xmlns="">
            <p:sp>
              <p:nvSpPr>
                <p:cNvPr id="47" name="文本框 46">
                  <a:extLst>
                    <a:ext uri="{FF2B5EF4-FFF2-40B4-BE49-F238E27FC236}">
                      <a16:creationId xmlns:a16="http://schemas.microsoft.com/office/drawing/2014/main" id="{EB6C2141-7143-D4A5-2052-90BEA8A51271}"/>
                    </a:ext>
                  </a:extLst>
                </p:cNvPr>
                <p:cNvSpPr txBox="1">
                  <a:spLocks noRot="1" noChangeAspect="1" noMove="1" noResize="1" noEditPoints="1" noAdjustHandles="1" noChangeArrowheads="1" noChangeShapeType="1" noTextEdit="1"/>
                </p:cNvSpPr>
                <p:nvPr/>
              </p:nvSpPr>
              <p:spPr>
                <a:xfrm>
                  <a:off x="8418676" y="2167963"/>
                  <a:ext cx="1129104" cy="369332"/>
                </a:xfrm>
                <a:prstGeom prst="rect">
                  <a:avLst/>
                </a:prstGeom>
                <a:blipFill>
                  <a:blip r:embed="rId15"/>
                  <a:stretch>
                    <a:fillRect l="-1081" t="-8197" b="-24590"/>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F39C1356-E895-440D-1514-C32DF0EB3CED}"/>
              </a:ext>
            </a:extLst>
          </p:cNvPr>
          <p:cNvGrpSpPr/>
          <p:nvPr/>
        </p:nvGrpSpPr>
        <p:grpSpPr>
          <a:xfrm>
            <a:off x="8838627" y="2332075"/>
            <a:ext cx="1764921" cy="1638713"/>
            <a:chOff x="8838627" y="2332075"/>
            <a:chExt cx="1764921" cy="1638713"/>
          </a:xfrm>
        </p:grpSpPr>
        <p:grpSp>
          <p:nvGrpSpPr>
            <p:cNvPr id="39" name="组合 38">
              <a:extLst>
                <a:ext uri="{FF2B5EF4-FFF2-40B4-BE49-F238E27FC236}">
                  <a16:creationId xmlns:a16="http://schemas.microsoft.com/office/drawing/2014/main" id="{2E71C84A-E35C-7372-C014-5E7762577AA1}"/>
                </a:ext>
              </a:extLst>
            </p:cNvPr>
            <p:cNvGrpSpPr/>
            <p:nvPr/>
          </p:nvGrpSpPr>
          <p:grpSpPr>
            <a:xfrm>
              <a:off x="9195596" y="2332075"/>
              <a:ext cx="1407952" cy="1638713"/>
              <a:chOff x="10027641" y="3198239"/>
              <a:chExt cx="1407952" cy="1638713"/>
            </a:xfrm>
          </p:grpSpPr>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7A70FAD-C25C-9507-8AF2-64FEC3D89980}"/>
                      </a:ext>
                    </a:extLst>
                  </p:cNvPr>
                  <p:cNvSpPr txBox="1"/>
                  <p:nvPr/>
                </p:nvSpPr>
                <p:spPr>
                  <a:xfrm>
                    <a:off x="10182663" y="3198239"/>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74" name="文本框 73">
                    <a:extLst>
                      <a:ext uri="{FF2B5EF4-FFF2-40B4-BE49-F238E27FC236}">
                        <a16:creationId xmlns:a16="http://schemas.microsoft.com/office/drawing/2014/main" id="{F87F4262-951F-44FB-B257-600D38CD1135}"/>
                      </a:ext>
                    </a:extLst>
                  </p:cNvPr>
                  <p:cNvSpPr txBox="1">
                    <a:spLocks noRot="1" noChangeAspect="1" noMove="1" noResize="1" noEditPoints="1" noAdjustHandles="1" noChangeArrowheads="1" noChangeShapeType="1" noTextEdit="1"/>
                  </p:cNvSpPr>
                  <p:nvPr/>
                </p:nvSpPr>
                <p:spPr>
                  <a:xfrm>
                    <a:off x="10182663" y="3198239"/>
                    <a:ext cx="950446" cy="369332"/>
                  </a:xfrm>
                  <a:prstGeom prst="rect">
                    <a:avLst/>
                  </a:prstGeom>
                  <a:blipFill>
                    <a:blip r:embed="rId16"/>
                    <a:stretch>
                      <a:fillRect l="-1282" t="-13333" b="-23333"/>
                    </a:stretch>
                  </a:blipFill>
                </p:spPr>
                <p:txBody>
                  <a:bodyPr/>
                  <a:lstStyle/>
                  <a:p>
                    <a:r>
                      <a:rPr lang="zh-CN" altLang="en-US">
                        <a:noFill/>
                      </a:rPr>
                      <a:t> </a:t>
                    </a:r>
                  </a:p>
                </p:txBody>
              </p:sp>
            </mc:Fallback>
          </mc:AlternateContent>
          <p:pic>
            <p:nvPicPr>
              <p:cNvPr id="41" name="图形 40" descr="文档 轮廓">
                <a:extLst>
                  <a:ext uri="{FF2B5EF4-FFF2-40B4-BE49-F238E27FC236}">
                    <a16:creationId xmlns:a16="http://schemas.microsoft.com/office/drawing/2014/main" id="{B40ECB9D-0A40-04B5-465A-33DE8C29D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7641" y="3429000"/>
                <a:ext cx="1407952" cy="1407952"/>
              </a:xfrm>
              <a:prstGeom prst="rect">
                <a:avLst/>
              </a:prstGeom>
            </p:spPr>
          </p:pic>
        </p:grpSp>
        <p:cxnSp>
          <p:nvCxnSpPr>
            <p:cNvPr id="48" name="直接箭头连接符 47">
              <a:extLst>
                <a:ext uri="{FF2B5EF4-FFF2-40B4-BE49-F238E27FC236}">
                  <a16:creationId xmlns:a16="http://schemas.microsoft.com/office/drawing/2014/main" id="{CA6005FD-A2AF-CCA8-9A79-CE94E9B5194C}"/>
                </a:ext>
              </a:extLst>
            </p:cNvPr>
            <p:cNvCxnSpPr>
              <a:cxnSpLocks/>
            </p:cNvCxnSpPr>
            <p:nvPr/>
          </p:nvCxnSpPr>
          <p:spPr>
            <a:xfrm>
              <a:off x="8838627" y="3427601"/>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DDF036A-F7AE-B583-5197-2805C079CEE6}"/>
                  </a:ext>
                </a:extLst>
              </p:cNvPr>
              <p:cNvSpPr/>
              <p:nvPr/>
            </p:nvSpPr>
            <p:spPr>
              <a:xfrm>
                <a:off x="1667206" y="4863354"/>
                <a:ext cx="8836132" cy="15011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latin typeface="+mn-ea"/>
                  </a:rPr>
                  <a:t>       由于除</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外的其他任何人都没有</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的私钥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a14:m>
                <a:r>
                  <a:rPr lang="zh-CN" altLang="en-US" b="1" dirty="0">
                    <a:latin typeface="+mn-ea"/>
                  </a:rPr>
                  <a:t>，所以除</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外没有其他任何人能产生带有数字签名的报文</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𝑫</m:t>
                        </m:r>
                      </m:e>
                      <m: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𝑺𝑲</m:t>
                            </m:r>
                          </m:e>
                          <m:sub>
                            <m:r>
                              <a:rPr lang="en-US" altLang="zh-CN" b="1" i="1">
                                <a:latin typeface="Cambria Math" panose="02040503050406030204" pitchFamily="18" charset="0"/>
                              </a:rPr>
                              <m:t>𝑨</m:t>
                            </m:r>
                          </m:sub>
                        </m:sSub>
                      </m:sub>
                    </m:sSub>
                    <m:r>
                      <a:rPr lang="en-US" altLang="zh-CN" b="1" i="1">
                        <a:latin typeface="Cambria Math" panose="02040503050406030204" pitchFamily="18" charset="0"/>
                      </a:rPr>
                      <m:t>(</m:t>
                    </m:r>
                    <m:r>
                      <a:rPr lang="en-US" altLang="zh-CN" b="1" i="1">
                        <a:latin typeface="Cambria Math" panose="02040503050406030204" pitchFamily="18" charset="0"/>
                      </a:rPr>
                      <m:t>𝒎</m:t>
                    </m:r>
                    <m:r>
                      <a:rPr lang="en-US" altLang="zh-CN" b="1" i="1">
                        <a:latin typeface="Cambria Math" panose="02040503050406030204" pitchFamily="18" charset="0"/>
                      </a:rPr>
                      <m:t>)</m:t>
                    </m:r>
                  </m:oMath>
                </a14:m>
                <a:r>
                  <a:rPr lang="zh-CN" altLang="en-US" b="1" dirty="0">
                    <a:latin typeface="+mn-ea"/>
                  </a:rPr>
                  <a:t>，而任何</a:t>
                </a:r>
                <a:r>
                  <a:rPr lang="zh-CN" altLang="en-US" b="1" dirty="0">
                    <a:solidFill>
                      <a:schemeClr val="tx1"/>
                    </a:solidFill>
                    <a:highlight>
                      <a:srgbClr val="FFFF00"/>
                    </a:highlight>
                    <a:latin typeface="+mn-ea"/>
                  </a:rPr>
                  <a:t>伪造</a:t>
                </a:r>
                <a:r>
                  <a:rPr lang="zh-CN" altLang="en-US" b="1" dirty="0">
                    <a:latin typeface="+mn-ea"/>
                  </a:rPr>
                  <a:t>的报文经过 </a:t>
                </a:r>
                <a14:m>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𝑬</m:t>
                        </m:r>
                      </m:e>
                      <m:sub>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𝑷</m:t>
                            </m:r>
                            <m:r>
                              <a:rPr lang="en-US" altLang="zh-CN" b="1" i="1">
                                <a:latin typeface="Cambria Math" panose="02040503050406030204" pitchFamily="18" charset="0"/>
                              </a:rPr>
                              <m:t>𝑲</m:t>
                            </m:r>
                          </m:e>
                          <m:sub>
                            <m:r>
                              <a:rPr lang="en-US" altLang="zh-CN" b="1" i="1">
                                <a:latin typeface="Cambria Math" panose="02040503050406030204" pitchFamily="18" charset="0"/>
                              </a:rPr>
                              <m:t>𝑨</m:t>
                            </m:r>
                          </m:sub>
                        </m:sSub>
                      </m:sub>
                    </m:sSub>
                  </m:oMath>
                </a14:m>
                <a:r>
                  <a:rPr lang="zh-CN" altLang="en-US" b="1" dirty="0">
                    <a:latin typeface="+mn-ea"/>
                  </a:rPr>
                  <a:t>运算后都不会得到可理解的内容。因此，</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就通过这种方式核实了报文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latin typeface="+mn-ea"/>
                  </a:rPr>
                  <a:t>的确是</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签名发送的。</a:t>
                </a:r>
              </a:p>
            </p:txBody>
          </p:sp>
        </mc:Choice>
        <mc:Fallback xmlns="">
          <p:sp>
            <p:nvSpPr>
              <p:cNvPr id="12" name="矩形 11">
                <a:extLst>
                  <a:ext uri="{FF2B5EF4-FFF2-40B4-BE49-F238E27FC236}">
                    <a16:creationId xmlns:a16="http://schemas.microsoft.com/office/drawing/2014/main" id="{0DDF036A-F7AE-B583-5197-2805C079CEE6}"/>
                  </a:ext>
                </a:extLst>
              </p:cNvPr>
              <p:cNvSpPr>
                <a:spLocks noRot="1" noChangeAspect="1" noMove="1" noResize="1" noEditPoints="1" noAdjustHandles="1" noChangeArrowheads="1" noChangeShapeType="1" noTextEdit="1"/>
              </p:cNvSpPr>
              <p:nvPr/>
            </p:nvSpPr>
            <p:spPr>
              <a:xfrm>
                <a:off x="1667206" y="4863354"/>
                <a:ext cx="8836132" cy="1501135"/>
              </a:xfrm>
              <a:prstGeom prst="rect">
                <a:avLst/>
              </a:prstGeom>
              <a:blipFill>
                <a:blip r:embed="rId17"/>
                <a:stretch>
                  <a:fillRect l="-48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7481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 calcmode="lin" valueType="num">
                                      <p:cBhvr>
                                        <p:cTn id="14" dur="500" fill="hold"/>
                                        <p:tgtEl>
                                          <p:spTgt spid="45"/>
                                        </p:tgtEl>
                                        <p:attrNameLst>
                                          <p:attrName>style.rotation</p:attrName>
                                        </p:attrNameLst>
                                      </p:cBhvr>
                                      <p:tavLst>
                                        <p:tav tm="0">
                                          <p:val>
                                            <p:fltVal val="360"/>
                                          </p:val>
                                        </p:tav>
                                        <p:tav tm="100000">
                                          <p:val>
                                            <p:fltVal val="0"/>
                                          </p:val>
                                        </p:tav>
                                      </p:tavLst>
                                    </p:anim>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p:tgtEl>
                                          <p:spTgt spid="43"/>
                                        </p:tgtEl>
                                        <p:attrNameLst>
                                          <p:attrName>ppt_y</p:attrName>
                                        </p:attrNameLst>
                                      </p:cBhvr>
                                      <p:tavLst>
                                        <p:tav tm="0">
                                          <p:val>
                                            <p:strVal val="#ppt_y-#ppt_h*1.125000"/>
                                          </p:val>
                                        </p:tav>
                                        <p:tav tm="100000">
                                          <p:val>
                                            <p:strVal val="#ppt_y"/>
                                          </p:val>
                                        </p:tav>
                                      </p:tavLst>
                                    </p:anim>
                                    <p:animEffect transition="in" filter="wipe(down)">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p:tgtEl>
                                          <p:spTgt spid="12"/>
                                        </p:tgtEl>
                                        <p:attrNameLst>
                                          <p:attrName>ppt_y</p:attrName>
                                        </p:attrNameLst>
                                      </p:cBhvr>
                                      <p:tavLst>
                                        <p:tav tm="0">
                                          <p:val>
                                            <p:strVal val="#ppt_y+#ppt_h*1.125000"/>
                                          </p:val>
                                        </p:tav>
                                        <p:tav tm="100000">
                                          <p:val>
                                            <p:strVal val="#ppt_y"/>
                                          </p:val>
                                        </p:tav>
                                      </p:tavLst>
                                    </p:anim>
                                    <p:animEffect transition="in" filter="wipe(up)">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621C5D6-38AC-1133-63D6-ECDB1D88F091}"/>
                  </a:ext>
                </a:extLst>
              </p:cNvPr>
              <p:cNvSpPr txBox="1"/>
              <p:nvPr/>
            </p:nvSpPr>
            <p:spPr>
              <a:xfrm>
                <a:off x="7505782" y="3855250"/>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的公钥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核实数字签名</a:t>
                </a:r>
              </a:p>
            </p:txBody>
          </p:sp>
        </mc:Choice>
        <mc:Fallback xmlns="">
          <p:sp>
            <p:nvSpPr>
              <p:cNvPr id="43" name="文本框 42">
                <a:extLst>
                  <a:ext uri="{FF2B5EF4-FFF2-40B4-BE49-F238E27FC236}">
                    <a16:creationId xmlns:a16="http://schemas.microsoft.com/office/drawing/2014/main" id="{5621C5D6-38AC-1133-63D6-ECDB1D88F091}"/>
                  </a:ext>
                </a:extLst>
              </p:cNvPr>
              <p:cNvSpPr txBox="1">
                <a:spLocks noRot="1" noChangeAspect="1" noMove="1" noResize="1" noEditPoints="1" noAdjustHandles="1" noChangeArrowheads="1" noChangeShapeType="1" noTextEdit="1"/>
              </p:cNvSpPr>
              <p:nvPr/>
            </p:nvSpPr>
            <p:spPr>
              <a:xfrm>
                <a:off x="7505782" y="3855250"/>
                <a:ext cx="1935845" cy="646331"/>
              </a:xfrm>
              <a:prstGeom prst="rect">
                <a:avLst/>
              </a:prstGeom>
              <a:blipFill>
                <a:blip r:embed="rId3"/>
                <a:stretch>
                  <a:fillRect t="-471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DE25D165-47D5-3306-610D-5F4F04600878}"/>
                  </a:ext>
                </a:extLst>
              </p:cNvPr>
              <p:cNvSpPr txBox="1"/>
              <p:nvPr/>
            </p:nvSpPr>
            <p:spPr>
              <a:xfrm>
                <a:off x="2728915" y="3855250"/>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的私钥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数字签名</a:t>
                </a:r>
              </a:p>
            </p:txBody>
          </p:sp>
        </mc:Choice>
        <mc:Fallback xmlns="">
          <p:sp>
            <p:nvSpPr>
              <p:cNvPr id="33" name="文本框 32">
                <a:extLst>
                  <a:ext uri="{FF2B5EF4-FFF2-40B4-BE49-F238E27FC236}">
                    <a16:creationId xmlns:a16="http://schemas.microsoft.com/office/drawing/2014/main" id="{DE25D165-47D5-3306-610D-5F4F04600878}"/>
                  </a:ext>
                </a:extLst>
              </p:cNvPr>
              <p:cNvSpPr txBox="1">
                <a:spLocks noRot="1" noChangeAspect="1" noMove="1" noResize="1" noEditPoints="1" noAdjustHandles="1" noChangeArrowheads="1" noChangeShapeType="1" noTextEdit="1"/>
              </p:cNvSpPr>
              <p:nvPr/>
            </p:nvSpPr>
            <p:spPr>
              <a:xfrm>
                <a:off x="2728915" y="3855250"/>
                <a:ext cx="1935845" cy="646331"/>
              </a:xfrm>
              <a:prstGeom prst="rect">
                <a:avLst/>
              </a:prstGeom>
              <a:blipFill>
                <a:blip r:embed="rId4"/>
                <a:stretch>
                  <a:fillRect t="-4717" b="-14151"/>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数字签名的实现</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现在已有多种实现数字签名的方法。</a:t>
            </a:r>
            <a:r>
              <a:rPr lang="zh-CN" altLang="en-US" b="1" dirty="0">
                <a:solidFill>
                  <a:schemeClr val="accent1">
                    <a:lumMod val="75000"/>
                  </a:schemeClr>
                </a:solidFill>
              </a:rPr>
              <a:t>采用公钥密码算法</a:t>
            </a:r>
            <a:r>
              <a:rPr lang="zh-CN" altLang="en-US" b="1" dirty="0"/>
              <a:t>比采用对称密钥密码算法更</a:t>
            </a:r>
            <a:r>
              <a:rPr lang="zh-CN" altLang="en-US" b="1" dirty="0">
                <a:solidFill>
                  <a:schemeClr val="accent1">
                    <a:lumMod val="75000"/>
                  </a:schemeClr>
                </a:solidFill>
              </a:rPr>
              <a:t>容易实现数字签名</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3335DDC8-9D40-A3DB-2F43-5A91E6EF16FA}"/>
              </a:ext>
            </a:extLst>
          </p:cNvPr>
          <p:cNvGrpSpPr/>
          <p:nvPr/>
        </p:nvGrpSpPr>
        <p:grpSpPr>
          <a:xfrm>
            <a:off x="1571106" y="2332075"/>
            <a:ext cx="1407952" cy="1638713"/>
            <a:chOff x="403547" y="1790287"/>
            <a:chExt cx="1407952" cy="1638713"/>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145B4D3-9FAB-370D-251C-C6B85EDBCC28}"/>
                    </a:ext>
                  </a:extLst>
                </p:cNvPr>
                <p:cNvSpPr txBox="1"/>
                <p:nvPr/>
              </p:nvSpPr>
              <p:spPr>
                <a:xfrm>
                  <a:off x="558569" y="1790287"/>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48" name="文本框 47">
                  <a:extLst>
                    <a:ext uri="{FF2B5EF4-FFF2-40B4-BE49-F238E27FC236}">
                      <a16:creationId xmlns:a16="http://schemas.microsoft.com/office/drawing/2014/main" id="{DFF35464-BFD8-4AD1-B8B5-CEEC09C9F9C9}"/>
                    </a:ext>
                  </a:extLst>
                </p:cNvPr>
                <p:cNvSpPr txBox="1">
                  <a:spLocks noRot="1" noChangeAspect="1" noMove="1" noResize="1" noEditPoints="1" noAdjustHandles="1" noChangeArrowheads="1" noChangeShapeType="1" noTextEdit="1"/>
                </p:cNvSpPr>
                <p:nvPr/>
              </p:nvSpPr>
              <p:spPr>
                <a:xfrm>
                  <a:off x="558569" y="1790287"/>
                  <a:ext cx="950446" cy="369332"/>
                </a:xfrm>
                <a:prstGeom prst="rect">
                  <a:avLst/>
                </a:prstGeom>
                <a:blipFill>
                  <a:blip r:embed="rId5"/>
                  <a:stretch>
                    <a:fillRect l="-1923" t="-13333" b="-23333"/>
                  </a:stretch>
                </a:blipFill>
              </p:spPr>
              <p:txBody>
                <a:bodyPr/>
                <a:lstStyle/>
                <a:p>
                  <a:r>
                    <a:rPr lang="zh-CN" altLang="en-US">
                      <a:noFill/>
                    </a:rPr>
                    <a:t> </a:t>
                  </a:r>
                </a:p>
              </p:txBody>
            </p:sp>
          </mc:Fallback>
        </mc:AlternateContent>
        <p:pic>
          <p:nvPicPr>
            <p:cNvPr id="31" name="图形 30" descr="文档 轮廓">
              <a:extLst>
                <a:ext uri="{FF2B5EF4-FFF2-40B4-BE49-F238E27FC236}">
                  <a16:creationId xmlns:a16="http://schemas.microsoft.com/office/drawing/2014/main" id="{504CECB5-DE6A-EC74-B204-B8CF3A2FD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547" y="2021048"/>
              <a:ext cx="1407952" cy="1407952"/>
            </a:xfrm>
            <a:prstGeom prst="rect">
              <a:avLst/>
            </a:prstGeom>
          </p:spPr>
        </p:pic>
      </p:grpSp>
      <p:grpSp>
        <p:nvGrpSpPr>
          <p:cNvPr id="7" name="组合 6">
            <a:extLst>
              <a:ext uri="{FF2B5EF4-FFF2-40B4-BE49-F238E27FC236}">
                <a16:creationId xmlns:a16="http://schemas.microsoft.com/office/drawing/2014/main" id="{BC607B0D-F5AC-BF51-D4BA-72494BFFD3FF}"/>
              </a:ext>
            </a:extLst>
          </p:cNvPr>
          <p:cNvGrpSpPr/>
          <p:nvPr/>
        </p:nvGrpSpPr>
        <p:grpSpPr>
          <a:xfrm>
            <a:off x="3331918" y="2691302"/>
            <a:ext cx="729842" cy="1071859"/>
            <a:chOff x="3340591" y="3146280"/>
            <a:chExt cx="729842" cy="1071859"/>
          </a:xfrm>
        </p:grpSpPr>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13A18B1-58DC-B853-0447-CB6B657AFB0F}"/>
                    </a:ext>
                  </a:extLst>
                </p:cNvPr>
                <p:cNvSpPr/>
                <p:nvPr/>
              </p:nvSpPr>
              <p:spPr>
                <a:xfrm>
                  <a:off x="3340591" y="3549816"/>
                  <a:ext cx="729842" cy="66832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m:t>
                        </m:r>
                      </m:oMath>
                    </m:oMathPara>
                  </a14:m>
                  <a:endParaRPr lang="zh-CN" altLang="en-US" b="1" dirty="0">
                    <a:solidFill>
                      <a:schemeClr val="tx1"/>
                    </a:solidFill>
                    <a:latin typeface="+mn-ea"/>
                  </a:endParaRPr>
                </a:p>
              </p:txBody>
            </p:sp>
          </mc:Choice>
          <mc:Fallback xmlns="">
            <p:sp>
              <p:nvSpPr>
                <p:cNvPr id="32" name="矩形 31">
                  <a:extLst>
                    <a:ext uri="{FF2B5EF4-FFF2-40B4-BE49-F238E27FC236}">
                      <a16:creationId xmlns:a16="http://schemas.microsoft.com/office/drawing/2014/main" id="{913A18B1-58DC-B853-0447-CB6B657AFB0F}"/>
                    </a:ext>
                  </a:extLst>
                </p:cNvPr>
                <p:cNvSpPr>
                  <a:spLocks noRot="1" noChangeAspect="1" noMove="1" noResize="1" noEditPoints="1" noAdjustHandles="1" noChangeArrowheads="1" noChangeShapeType="1" noTextEdit="1"/>
                </p:cNvSpPr>
                <p:nvPr/>
              </p:nvSpPr>
              <p:spPr>
                <a:xfrm>
                  <a:off x="3340591" y="3549816"/>
                  <a:ext cx="729842" cy="668323"/>
                </a:xfrm>
                <a:prstGeom prst="rect">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45DEBE0D-B7C4-7280-95AD-79B11BDCD234}"/>
                </a:ext>
              </a:extLst>
            </p:cNvPr>
            <p:cNvCxnSpPr>
              <a:cxnSpLocks/>
            </p:cNvCxnSpPr>
            <p:nvPr/>
          </p:nvCxnSpPr>
          <p:spPr>
            <a:xfrm>
              <a:off x="3705511" y="3146280"/>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808F62C-C6D5-4B96-D27C-DF39C62343A0}"/>
                  </a:ext>
                </a:extLst>
              </p:cNvPr>
              <p:cNvSpPr txBox="1"/>
              <p:nvPr/>
            </p:nvSpPr>
            <p:spPr>
              <a:xfrm>
                <a:off x="3401127" y="2321970"/>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35" name="文本框 34">
                <a:extLst>
                  <a:ext uri="{FF2B5EF4-FFF2-40B4-BE49-F238E27FC236}">
                    <a16:creationId xmlns:a16="http://schemas.microsoft.com/office/drawing/2014/main" id="{1808F62C-C6D5-4B96-D27C-DF39C62343A0}"/>
                  </a:ext>
                </a:extLst>
              </p:cNvPr>
              <p:cNvSpPr txBox="1">
                <a:spLocks noRot="1" noChangeAspect="1" noMove="1" noResize="1" noEditPoints="1" noAdjustHandles="1" noChangeArrowheads="1" noChangeShapeType="1" noTextEdit="1"/>
              </p:cNvSpPr>
              <p:nvPr/>
            </p:nvSpPr>
            <p:spPr>
              <a:xfrm>
                <a:off x="3401127" y="2321970"/>
                <a:ext cx="660633" cy="369332"/>
              </a:xfrm>
              <a:prstGeom prst="rect">
                <a:avLst/>
              </a:prstGeom>
              <a:blipFill>
                <a:blip r:embed="rId9"/>
                <a:stretch>
                  <a:fillRect b="-1667"/>
                </a:stretch>
              </a:blipFill>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0E54FAF9-6E21-79DA-9EC6-260B95BB2266}"/>
              </a:ext>
            </a:extLst>
          </p:cNvPr>
          <p:cNvCxnSpPr>
            <a:cxnSpLocks/>
          </p:cNvCxnSpPr>
          <p:nvPr/>
        </p:nvCxnSpPr>
        <p:spPr>
          <a:xfrm>
            <a:off x="2702483" y="3427601"/>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1F17A21A-992D-8024-3E6F-3AD8AA7536D7}"/>
              </a:ext>
            </a:extLst>
          </p:cNvPr>
          <p:cNvGrpSpPr/>
          <p:nvPr/>
        </p:nvGrpSpPr>
        <p:grpSpPr>
          <a:xfrm>
            <a:off x="8108785" y="2691302"/>
            <a:ext cx="729842" cy="1071859"/>
            <a:chOff x="8108785" y="2691302"/>
            <a:chExt cx="729842" cy="1071859"/>
          </a:xfrm>
        </p:grpSpPr>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FA9DD4BC-1F05-30A9-15E7-562CBF3C2054}"/>
                    </a:ext>
                  </a:extLst>
                </p:cNvPr>
                <p:cNvSpPr/>
                <p:nvPr/>
              </p:nvSpPr>
              <p:spPr>
                <a:xfrm>
                  <a:off x="8108785" y="3094838"/>
                  <a:ext cx="729842" cy="668323"/>
                </a:xfrm>
                <a:prstGeom prst="rect">
                  <a:avLst/>
                </a:prstGeom>
                <a:solidFill>
                  <a:srgbClr val="52BC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𝑬</m:t>
                        </m:r>
                      </m:oMath>
                    </m:oMathPara>
                  </a14:m>
                  <a:endParaRPr lang="zh-CN" altLang="en-US" b="1" dirty="0">
                    <a:solidFill>
                      <a:schemeClr val="tx1"/>
                    </a:solidFill>
                    <a:latin typeface="+mn-ea"/>
                  </a:endParaRPr>
                </a:p>
              </p:txBody>
            </p:sp>
          </mc:Choice>
          <mc:Fallback xmlns="">
            <p:sp>
              <p:nvSpPr>
                <p:cNvPr id="42" name="矩形 41">
                  <a:extLst>
                    <a:ext uri="{FF2B5EF4-FFF2-40B4-BE49-F238E27FC236}">
                      <a16:creationId xmlns:a16="http://schemas.microsoft.com/office/drawing/2014/main" id="{FA9DD4BC-1F05-30A9-15E7-562CBF3C2054}"/>
                    </a:ext>
                  </a:extLst>
                </p:cNvPr>
                <p:cNvSpPr>
                  <a:spLocks noRot="1" noChangeAspect="1" noMove="1" noResize="1" noEditPoints="1" noAdjustHandles="1" noChangeArrowheads="1" noChangeShapeType="1" noTextEdit="1"/>
                </p:cNvSpPr>
                <p:nvPr/>
              </p:nvSpPr>
              <p:spPr>
                <a:xfrm>
                  <a:off x="8108785" y="3094838"/>
                  <a:ext cx="729842" cy="668323"/>
                </a:xfrm>
                <a:prstGeom prst="rect">
                  <a:avLst/>
                </a:prstGeom>
                <a:blipFill>
                  <a:blip r:embed="rId10"/>
                  <a:stretch>
                    <a:fillRect/>
                  </a:stretch>
                </a:blipFill>
                <a:ln>
                  <a:solidFill>
                    <a:schemeClr val="tx1"/>
                  </a:solidFill>
                </a:ln>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973FE345-C1B4-DAEB-C8B4-FB9D2764A60E}"/>
                </a:ext>
              </a:extLst>
            </p:cNvPr>
            <p:cNvCxnSpPr>
              <a:cxnSpLocks/>
            </p:cNvCxnSpPr>
            <p:nvPr/>
          </p:nvCxnSpPr>
          <p:spPr>
            <a:xfrm>
              <a:off x="8473705" y="2691302"/>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30615AD-817F-77C1-50AF-F2C644181BD9}"/>
                  </a:ext>
                </a:extLst>
              </p:cNvPr>
              <p:cNvSpPr txBox="1"/>
              <p:nvPr/>
            </p:nvSpPr>
            <p:spPr>
              <a:xfrm>
                <a:off x="8177994" y="2321970"/>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45" name="文本框 44">
                <a:extLst>
                  <a:ext uri="{FF2B5EF4-FFF2-40B4-BE49-F238E27FC236}">
                    <a16:creationId xmlns:a16="http://schemas.microsoft.com/office/drawing/2014/main" id="{B30615AD-817F-77C1-50AF-F2C644181BD9}"/>
                  </a:ext>
                </a:extLst>
              </p:cNvPr>
              <p:cNvSpPr txBox="1">
                <a:spLocks noRot="1" noChangeAspect="1" noMove="1" noResize="1" noEditPoints="1" noAdjustHandles="1" noChangeArrowheads="1" noChangeShapeType="1" noTextEdit="1"/>
              </p:cNvSpPr>
              <p:nvPr/>
            </p:nvSpPr>
            <p:spPr>
              <a:xfrm>
                <a:off x="8177994" y="2321970"/>
                <a:ext cx="660633" cy="369332"/>
              </a:xfrm>
              <a:prstGeom prst="rect">
                <a:avLst/>
              </a:prstGeom>
              <a:blipFill>
                <a:blip r:embed="rId11"/>
                <a:stretch>
                  <a:fillRect b="-1667"/>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89B7D21B-38D3-393B-75BB-94845D328025}"/>
              </a:ext>
            </a:extLst>
          </p:cNvPr>
          <p:cNvGrpSpPr/>
          <p:nvPr/>
        </p:nvGrpSpPr>
        <p:grpSpPr>
          <a:xfrm>
            <a:off x="4061760" y="2633668"/>
            <a:ext cx="4047025" cy="795332"/>
            <a:chOff x="4061760" y="2633668"/>
            <a:chExt cx="4047025" cy="795332"/>
          </a:xfrm>
        </p:grpSpPr>
        <p:grpSp>
          <p:nvGrpSpPr>
            <p:cNvPr id="25" name="组合 24">
              <a:extLst>
                <a:ext uri="{FF2B5EF4-FFF2-40B4-BE49-F238E27FC236}">
                  <a16:creationId xmlns:a16="http://schemas.microsoft.com/office/drawing/2014/main" id="{1BEEA2F5-B1E5-F6B1-EB11-74C4F7FA2645}"/>
                </a:ext>
              </a:extLst>
            </p:cNvPr>
            <p:cNvGrpSpPr/>
            <p:nvPr/>
          </p:nvGrpSpPr>
          <p:grpSpPr>
            <a:xfrm>
              <a:off x="4842852" y="2633668"/>
              <a:ext cx="2506295" cy="738165"/>
              <a:chOff x="6008529" y="2391072"/>
              <a:chExt cx="2506295" cy="738165"/>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AE0BBC9-C0E5-FF02-E186-AC70D3A4DBAD}"/>
                      </a:ext>
                    </a:extLst>
                  </p:cNvPr>
                  <p:cNvSpPr txBox="1"/>
                  <p:nvPr/>
                </p:nvSpPr>
                <p:spPr>
                  <a:xfrm>
                    <a:off x="6008529" y="2391072"/>
                    <a:ext cx="2506295" cy="369332"/>
                  </a:xfrm>
                  <a:prstGeom prst="rect">
                    <a:avLst/>
                  </a:prstGeom>
                  <a:noFill/>
                </p:spPr>
                <p:txBody>
                  <a:bodyPr wrap="square" rtlCol="0">
                    <a:spAutoFit/>
                  </a:bodyPr>
                  <a:lstStyle/>
                  <a:p>
                    <a:pPr algn="ctr"/>
                    <a:r>
                      <a:rPr lang="zh-CN" altLang="en-US" b="1" dirty="0">
                        <a:latin typeface="+mn-ea"/>
                      </a:rPr>
                      <a:t>带有数字签名的报文</a:t>
                    </a:r>
                    <a14:m>
                      <m:oMath xmlns:m="http://schemas.openxmlformats.org/officeDocument/2006/math">
                        <m:r>
                          <a:rPr lang="en-US" altLang="zh-CN" b="1" i="1" smtClean="0">
                            <a:latin typeface="Cambria Math" panose="02040503050406030204" pitchFamily="18" charset="0"/>
                          </a:rPr>
                          <m:t>𝒎</m:t>
                        </m:r>
                      </m:oMath>
                    </a14:m>
                    <a:endParaRPr lang="en-US" altLang="zh-CN" b="1" dirty="0">
                      <a:latin typeface="+mn-ea"/>
                    </a:endParaRPr>
                  </a:p>
                </p:txBody>
              </p:sp>
            </mc:Choice>
            <mc:Fallback xmlns="">
              <p:sp>
                <p:nvSpPr>
                  <p:cNvPr id="59" name="文本框 58">
                    <a:extLst>
                      <a:ext uri="{FF2B5EF4-FFF2-40B4-BE49-F238E27FC236}">
                        <a16:creationId xmlns:a16="http://schemas.microsoft.com/office/drawing/2014/main" id="{C7B5202D-9E6C-46F9-AB7C-B2F08E6EC138}"/>
                      </a:ext>
                    </a:extLst>
                  </p:cNvPr>
                  <p:cNvSpPr txBox="1">
                    <a:spLocks noRot="1" noChangeAspect="1" noMove="1" noResize="1" noEditPoints="1" noAdjustHandles="1" noChangeArrowheads="1" noChangeShapeType="1" noTextEdit="1"/>
                  </p:cNvSpPr>
                  <p:nvPr/>
                </p:nvSpPr>
                <p:spPr>
                  <a:xfrm>
                    <a:off x="6008529" y="2391072"/>
                    <a:ext cx="2506295" cy="369332"/>
                  </a:xfrm>
                  <a:prstGeom prst="rect">
                    <a:avLst/>
                  </a:prstGeom>
                  <a:blipFill>
                    <a:blip r:embed="rId12"/>
                    <a:stretch>
                      <a:fillRect l="-1946"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E6A68B8-EDE2-195B-6D6B-10E7A9B83EC2}"/>
                      </a:ext>
                    </a:extLst>
                  </p:cNvPr>
                  <p:cNvSpPr txBox="1"/>
                  <p:nvPr/>
                </p:nvSpPr>
                <p:spPr>
                  <a:xfrm>
                    <a:off x="6697124" y="2725024"/>
                    <a:ext cx="1129104"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𝑫</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oMath>
                      </m:oMathPara>
                    </a14:m>
                    <a:endParaRPr lang="en-US" altLang="zh-CN" b="1" dirty="0">
                      <a:latin typeface="+mn-ea"/>
                    </a:endParaRPr>
                  </a:p>
                </p:txBody>
              </p:sp>
            </mc:Choice>
            <mc:Fallback xmlns="">
              <p:sp>
                <p:nvSpPr>
                  <p:cNvPr id="60" name="文本框 59">
                    <a:extLst>
                      <a:ext uri="{FF2B5EF4-FFF2-40B4-BE49-F238E27FC236}">
                        <a16:creationId xmlns:a16="http://schemas.microsoft.com/office/drawing/2014/main" id="{21F141AF-30C3-4E13-AC0A-C9C008A1EC51}"/>
                      </a:ext>
                    </a:extLst>
                  </p:cNvPr>
                  <p:cNvSpPr txBox="1">
                    <a:spLocks noRot="1" noChangeAspect="1" noMove="1" noResize="1" noEditPoints="1" noAdjustHandles="1" noChangeArrowheads="1" noChangeShapeType="1" noTextEdit="1"/>
                  </p:cNvSpPr>
                  <p:nvPr/>
                </p:nvSpPr>
                <p:spPr>
                  <a:xfrm>
                    <a:off x="6697124" y="2725024"/>
                    <a:ext cx="1129104" cy="404213"/>
                  </a:xfrm>
                  <a:prstGeom prst="rect">
                    <a:avLst/>
                  </a:prstGeom>
                  <a:blipFill>
                    <a:blip r:embed="rId13"/>
                    <a:stretch>
                      <a:fillRect b="-4545"/>
                    </a:stretch>
                  </a:blipFill>
                </p:spPr>
                <p:txBody>
                  <a:bodyPr/>
                  <a:lstStyle/>
                  <a:p>
                    <a:r>
                      <a:rPr lang="zh-CN" altLang="en-US">
                        <a:noFill/>
                      </a:rPr>
                      <a:t> </a:t>
                    </a:r>
                  </a:p>
                </p:txBody>
              </p:sp>
            </mc:Fallback>
          </mc:AlternateContent>
        </p:grpSp>
        <p:cxnSp>
          <p:nvCxnSpPr>
            <p:cNvPr id="46" name="直接箭头连接符 45">
              <a:extLst>
                <a:ext uri="{FF2B5EF4-FFF2-40B4-BE49-F238E27FC236}">
                  <a16:creationId xmlns:a16="http://schemas.microsoft.com/office/drawing/2014/main" id="{7BC63583-3ABB-61F9-08D0-4877DD6F0979}"/>
                </a:ext>
              </a:extLst>
            </p:cNvPr>
            <p:cNvCxnSpPr>
              <a:cxnSpLocks/>
              <a:stCxn id="32" idx="3"/>
              <a:endCxn id="42" idx="1"/>
            </p:cNvCxnSpPr>
            <p:nvPr/>
          </p:nvCxnSpPr>
          <p:spPr>
            <a:xfrm>
              <a:off x="4061760" y="3429000"/>
              <a:ext cx="404702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5FF8112-C088-922C-C803-A2D0F6538AE1}"/>
              </a:ext>
            </a:extLst>
          </p:cNvPr>
          <p:cNvGrpSpPr/>
          <p:nvPr/>
        </p:nvGrpSpPr>
        <p:grpSpPr>
          <a:xfrm>
            <a:off x="1670898" y="1712985"/>
            <a:ext cx="8836132" cy="3023298"/>
            <a:chOff x="1679571" y="2167963"/>
            <a:chExt cx="8836132" cy="3023298"/>
          </a:xfrm>
        </p:grpSpPr>
        <p:sp>
          <p:nvSpPr>
            <p:cNvPr id="28" name="矩形 27">
              <a:extLst>
                <a:ext uri="{FF2B5EF4-FFF2-40B4-BE49-F238E27FC236}">
                  <a16:creationId xmlns:a16="http://schemas.microsoft.com/office/drawing/2014/main" id="{1AB9C918-C451-229E-DE99-3EDB715EAB07}"/>
                </a:ext>
              </a:extLst>
            </p:cNvPr>
            <p:cNvSpPr/>
            <p:nvPr/>
          </p:nvSpPr>
          <p:spPr>
            <a:xfrm>
              <a:off x="167957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05BF7D8-B4C6-15B9-2B76-F0F9F5891B48}"/>
                    </a:ext>
                  </a:extLst>
                </p:cNvPr>
                <p:cNvSpPr txBox="1"/>
                <p:nvPr/>
              </p:nvSpPr>
              <p:spPr>
                <a:xfrm>
                  <a:off x="2576406" y="2167963"/>
                  <a:ext cx="1129104" cy="369332"/>
                </a:xfrm>
                <a:prstGeom prst="rect">
                  <a:avLst/>
                </a:prstGeom>
                <a:noFill/>
              </p:spPr>
              <p:txBody>
                <a:bodyPr wrap="square" rtlCol="0">
                  <a:spAutoFit/>
                </a:bodyPr>
                <a:lstStyle/>
                <a:p>
                  <a:pPr algn="ctr"/>
                  <a:r>
                    <a:rPr lang="zh-CN" altLang="en-US" b="1" dirty="0">
                      <a:latin typeface="+mn-ea"/>
                    </a:rPr>
                    <a:t>发送方</a:t>
                  </a:r>
                  <a14:m>
                    <m:oMath xmlns:m="http://schemas.openxmlformats.org/officeDocument/2006/math">
                      <m:r>
                        <a:rPr lang="en-US" altLang="zh-CN" b="1" i="1" smtClean="0">
                          <a:latin typeface="Cambria Math" panose="02040503050406030204" pitchFamily="18" charset="0"/>
                        </a:rPr>
                        <m:t>𝑨</m:t>
                      </m:r>
                    </m:oMath>
                  </a14:m>
                  <a:endParaRPr lang="en-US" altLang="zh-CN" b="1" dirty="0">
                    <a:latin typeface="+mn-ea"/>
                  </a:endParaRPr>
                </a:p>
              </p:txBody>
            </p:sp>
          </mc:Choice>
          <mc:Fallback xmlns="">
            <p:sp>
              <p:nvSpPr>
                <p:cNvPr id="37" name="文本框 36">
                  <a:extLst>
                    <a:ext uri="{FF2B5EF4-FFF2-40B4-BE49-F238E27FC236}">
                      <a16:creationId xmlns:a16="http://schemas.microsoft.com/office/drawing/2014/main" id="{605BF7D8-B4C6-15B9-2B76-F0F9F5891B48}"/>
                    </a:ext>
                  </a:extLst>
                </p:cNvPr>
                <p:cNvSpPr txBox="1">
                  <a:spLocks noRot="1" noChangeAspect="1" noMove="1" noResize="1" noEditPoints="1" noAdjustHandles="1" noChangeArrowheads="1" noChangeShapeType="1" noTextEdit="1"/>
                </p:cNvSpPr>
                <p:nvPr/>
              </p:nvSpPr>
              <p:spPr>
                <a:xfrm>
                  <a:off x="2576406" y="2167963"/>
                  <a:ext cx="1129104" cy="369332"/>
                </a:xfrm>
                <a:prstGeom prst="rect">
                  <a:avLst/>
                </a:prstGeom>
                <a:blipFill>
                  <a:blip r:embed="rId14"/>
                  <a:stretch>
                    <a:fillRect t="-8197" b="-24590"/>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DFBAB77A-6C90-0BCA-721C-C70D3E576464}"/>
                </a:ext>
              </a:extLst>
            </p:cNvPr>
            <p:cNvSpPr/>
            <p:nvPr/>
          </p:nvSpPr>
          <p:spPr>
            <a:xfrm>
              <a:off x="752184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EB6C2141-7143-D4A5-2052-90BEA8A51271}"/>
                    </a:ext>
                  </a:extLst>
                </p:cNvPr>
                <p:cNvSpPr txBox="1"/>
                <p:nvPr/>
              </p:nvSpPr>
              <p:spPr>
                <a:xfrm>
                  <a:off x="8418676" y="2167963"/>
                  <a:ext cx="1129104" cy="369332"/>
                </a:xfrm>
                <a:prstGeom prst="rect">
                  <a:avLst/>
                </a:prstGeom>
                <a:noFill/>
              </p:spPr>
              <p:txBody>
                <a:bodyPr wrap="square" rtlCol="0">
                  <a:spAutoFit/>
                </a:bodyPr>
                <a:lstStyle/>
                <a:p>
                  <a:pPr algn="ctr"/>
                  <a:r>
                    <a:rPr lang="zh-CN" altLang="en-US" b="1" dirty="0">
                      <a:latin typeface="+mn-ea"/>
                    </a:rPr>
                    <a:t>接收方</a:t>
                  </a:r>
                  <a14:m>
                    <m:oMath xmlns:m="http://schemas.openxmlformats.org/officeDocument/2006/math">
                      <m:r>
                        <a:rPr lang="en-US" altLang="zh-CN" b="1" i="1" smtClean="0">
                          <a:latin typeface="Cambria Math" panose="02040503050406030204" pitchFamily="18" charset="0"/>
                        </a:rPr>
                        <m:t>𝑩</m:t>
                      </m:r>
                    </m:oMath>
                  </a14:m>
                  <a:endParaRPr lang="en-US" altLang="zh-CN" b="1" dirty="0">
                    <a:latin typeface="+mn-ea"/>
                  </a:endParaRPr>
                </a:p>
              </p:txBody>
            </p:sp>
          </mc:Choice>
          <mc:Fallback xmlns="">
            <p:sp>
              <p:nvSpPr>
                <p:cNvPr id="47" name="文本框 46">
                  <a:extLst>
                    <a:ext uri="{FF2B5EF4-FFF2-40B4-BE49-F238E27FC236}">
                      <a16:creationId xmlns:a16="http://schemas.microsoft.com/office/drawing/2014/main" id="{EB6C2141-7143-D4A5-2052-90BEA8A51271}"/>
                    </a:ext>
                  </a:extLst>
                </p:cNvPr>
                <p:cNvSpPr txBox="1">
                  <a:spLocks noRot="1" noChangeAspect="1" noMove="1" noResize="1" noEditPoints="1" noAdjustHandles="1" noChangeArrowheads="1" noChangeShapeType="1" noTextEdit="1"/>
                </p:cNvSpPr>
                <p:nvPr/>
              </p:nvSpPr>
              <p:spPr>
                <a:xfrm>
                  <a:off x="8418676" y="2167963"/>
                  <a:ext cx="1129104" cy="369332"/>
                </a:xfrm>
                <a:prstGeom prst="rect">
                  <a:avLst/>
                </a:prstGeom>
                <a:blipFill>
                  <a:blip r:embed="rId15"/>
                  <a:stretch>
                    <a:fillRect l="-1081" t="-8197" b="-24590"/>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F39C1356-E895-440D-1514-C32DF0EB3CED}"/>
              </a:ext>
            </a:extLst>
          </p:cNvPr>
          <p:cNvGrpSpPr/>
          <p:nvPr/>
        </p:nvGrpSpPr>
        <p:grpSpPr>
          <a:xfrm>
            <a:off x="8838627" y="2332075"/>
            <a:ext cx="1764921" cy="1638713"/>
            <a:chOff x="8838627" y="2332075"/>
            <a:chExt cx="1764921" cy="1638713"/>
          </a:xfrm>
        </p:grpSpPr>
        <p:grpSp>
          <p:nvGrpSpPr>
            <p:cNvPr id="39" name="组合 38">
              <a:extLst>
                <a:ext uri="{FF2B5EF4-FFF2-40B4-BE49-F238E27FC236}">
                  <a16:creationId xmlns:a16="http://schemas.microsoft.com/office/drawing/2014/main" id="{2E71C84A-E35C-7372-C014-5E7762577AA1}"/>
                </a:ext>
              </a:extLst>
            </p:cNvPr>
            <p:cNvGrpSpPr/>
            <p:nvPr/>
          </p:nvGrpSpPr>
          <p:grpSpPr>
            <a:xfrm>
              <a:off x="9195596" y="2332075"/>
              <a:ext cx="1407952" cy="1638713"/>
              <a:chOff x="10027641" y="3198239"/>
              <a:chExt cx="1407952" cy="1638713"/>
            </a:xfrm>
          </p:grpSpPr>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7A70FAD-C25C-9507-8AF2-64FEC3D89980}"/>
                      </a:ext>
                    </a:extLst>
                  </p:cNvPr>
                  <p:cNvSpPr txBox="1"/>
                  <p:nvPr/>
                </p:nvSpPr>
                <p:spPr>
                  <a:xfrm>
                    <a:off x="10182663" y="3198239"/>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74" name="文本框 73">
                    <a:extLst>
                      <a:ext uri="{FF2B5EF4-FFF2-40B4-BE49-F238E27FC236}">
                        <a16:creationId xmlns:a16="http://schemas.microsoft.com/office/drawing/2014/main" id="{F87F4262-951F-44FB-B257-600D38CD1135}"/>
                      </a:ext>
                    </a:extLst>
                  </p:cNvPr>
                  <p:cNvSpPr txBox="1">
                    <a:spLocks noRot="1" noChangeAspect="1" noMove="1" noResize="1" noEditPoints="1" noAdjustHandles="1" noChangeArrowheads="1" noChangeShapeType="1" noTextEdit="1"/>
                  </p:cNvSpPr>
                  <p:nvPr/>
                </p:nvSpPr>
                <p:spPr>
                  <a:xfrm>
                    <a:off x="10182663" y="3198239"/>
                    <a:ext cx="950446" cy="369332"/>
                  </a:xfrm>
                  <a:prstGeom prst="rect">
                    <a:avLst/>
                  </a:prstGeom>
                  <a:blipFill>
                    <a:blip r:embed="rId16"/>
                    <a:stretch>
                      <a:fillRect l="-1282" t="-13333" b="-23333"/>
                    </a:stretch>
                  </a:blipFill>
                </p:spPr>
                <p:txBody>
                  <a:bodyPr/>
                  <a:lstStyle/>
                  <a:p>
                    <a:r>
                      <a:rPr lang="zh-CN" altLang="en-US">
                        <a:noFill/>
                      </a:rPr>
                      <a:t> </a:t>
                    </a:r>
                  </a:p>
                </p:txBody>
              </p:sp>
            </mc:Fallback>
          </mc:AlternateContent>
          <p:pic>
            <p:nvPicPr>
              <p:cNvPr id="41" name="图形 40" descr="文档 轮廓">
                <a:extLst>
                  <a:ext uri="{FF2B5EF4-FFF2-40B4-BE49-F238E27FC236}">
                    <a16:creationId xmlns:a16="http://schemas.microsoft.com/office/drawing/2014/main" id="{B40ECB9D-0A40-04B5-465A-33DE8C29D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7641" y="3429000"/>
                <a:ext cx="1407952" cy="1407952"/>
              </a:xfrm>
              <a:prstGeom prst="rect">
                <a:avLst/>
              </a:prstGeom>
            </p:spPr>
          </p:pic>
        </p:grpSp>
        <p:cxnSp>
          <p:nvCxnSpPr>
            <p:cNvPr id="48" name="直接箭头连接符 47">
              <a:extLst>
                <a:ext uri="{FF2B5EF4-FFF2-40B4-BE49-F238E27FC236}">
                  <a16:creationId xmlns:a16="http://schemas.microsoft.com/office/drawing/2014/main" id="{CA6005FD-A2AF-CCA8-9A79-CE94E9B5194C}"/>
                </a:ext>
              </a:extLst>
            </p:cNvPr>
            <p:cNvCxnSpPr>
              <a:cxnSpLocks/>
            </p:cNvCxnSpPr>
            <p:nvPr/>
          </p:nvCxnSpPr>
          <p:spPr>
            <a:xfrm>
              <a:off x="8838627" y="3427601"/>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DDF036A-F7AE-B583-5197-2805C079CEE6}"/>
                  </a:ext>
                </a:extLst>
              </p:cNvPr>
              <p:cNvSpPr/>
              <p:nvPr/>
            </p:nvSpPr>
            <p:spPr>
              <a:xfrm>
                <a:off x="1667206" y="4863355"/>
                <a:ext cx="8836132" cy="7376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latin typeface="+mn-ea"/>
                  </a:rPr>
                  <a:t>        如果</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要</a:t>
                </a:r>
                <a:r>
                  <a:rPr lang="zh-CN" altLang="en-US" b="1" dirty="0">
                    <a:solidFill>
                      <a:schemeClr val="tx1"/>
                    </a:solidFill>
                    <a:highlight>
                      <a:srgbClr val="FFFF00"/>
                    </a:highlight>
                    <a:latin typeface="+mn-ea"/>
                  </a:rPr>
                  <a:t>抵赖</a:t>
                </a:r>
                <a:r>
                  <a:rPr lang="zh-CN" altLang="en-US" b="1" dirty="0">
                    <a:latin typeface="+mn-ea"/>
                  </a:rPr>
                  <a:t>曾发送报文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latin typeface="+mn-ea"/>
                  </a:rPr>
                  <a:t>给</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可以把报文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latin typeface="+mn-ea"/>
                  </a:rPr>
                  <a:t>和带有数字签名的报文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𝑫</m:t>
                        </m:r>
                      </m:e>
                      <m: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𝑺𝑲</m:t>
                            </m:r>
                          </m:e>
                          <m:sub>
                            <m:r>
                              <a:rPr lang="en-US" altLang="zh-CN" b="1" i="1">
                                <a:latin typeface="Cambria Math" panose="02040503050406030204" pitchFamily="18" charset="0"/>
                              </a:rPr>
                              <m:t>𝑨</m:t>
                            </m:r>
                          </m:sub>
                        </m:sSub>
                      </m:sub>
                    </m:sSub>
                    <m:r>
                      <a:rPr lang="en-US" altLang="zh-CN" b="1" i="1">
                        <a:latin typeface="Cambria Math" panose="02040503050406030204" pitchFamily="18" charset="0"/>
                      </a:rPr>
                      <m:t>(</m:t>
                    </m:r>
                    <m:r>
                      <a:rPr lang="en-US" altLang="zh-CN" b="1" i="1">
                        <a:latin typeface="Cambria Math" panose="02040503050406030204" pitchFamily="18" charset="0"/>
                      </a:rPr>
                      <m:t>𝒎</m:t>
                    </m:r>
                    <m:r>
                      <a:rPr lang="en-US" altLang="zh-CN" b="1" i="1">
                        <a:latin typeface="Cambria Math" panose="02040503050406030204" pitchFamily="18" charset="0"/>
                      </a:rPr>
                      <m:t>)</m:t>
                    </m:r>
                  </m:oMath>
                </a14:m>
                <a:r>
                  <a:rPr lang="zh-CN" altLang="en-US" b="1" dirty="0">
                    <a:latin typeface="+mn-ea"/>
                  </a:rPr>
                  <a:t>出具给第三方。第三方很容易用</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的公钥</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𝑷𝑲</m:t>
                        </m:r>
                      </m:e>
                      <m:sub>
                        <m:r>
                          <a:rPr lang="en-US" altLang="zh-CN" b="1" i="1">
                            <a:latin typeface="Cambria Math" panose="02040503050406030204" pitchFamily="18" charset="0"/>
                          </a:rPr>
                          <m:t>𝑨</m:t>
                        </m:r>
                      </m:sub>
                    </m:sSub>
                  </m:oMath>
                </a14:m>
                <a:r>
                  <a:rPr lang="zh-CN" altLang="en-US" b="1" dirty="0">
                    <a:latin typeface="+mn-ea"/>
                  </a:rPr>
                  <a:t>去证实</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确实发送过报文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latin typeface="+mn-ea"/>
                  </a:rPr>
                  <a:t>给</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a:t>
                </a:r>
              </a:p>
            </p:txBody>
          </p:sp>
        </mc:Choice>
        <mc:Fallback xmlns="">
          <p:sp>
            <p:nvSpPr>
              <p:cNvPr id="12" name="矩形 11">
                <a:extLst>
                  <a:ext uri="{FF2B5EF4-FFF2-40B4-BE49-F238E27FC236}">
                    <a16:creationId xmlns:a16="http://schemas.microsoft.com/office/drawing/2014/main" id="{0DDF036A-F7AE-B583-5197-2805C079CEE6}"/>
                  </a:ext>
                </a:extLst>
              </p:cNvPr>
              <p:cNvSpPr>
                <a:spLocks noRot="1" noChangeAspect="1" noMove="1" noResize="1" noEditPoints="1" noAdjustHandles="1" noChangeArrowheads="1" noChangeShapeType="1" noTextEdit="1"/>
              </p:cNvSpPr>
              <p:nvPr/>
            </p:nvSpPr>
            <p:spPr>
              <a:xfrm>
                <a:off x="1667206" y="4863355"/>
                <a:ext cx="8836132" cy="737694"/>
              </a:xfrm>
              <a:prstGeom prst="rect">
                <a:avLst/>
              </a:prstGeom>
              <a:blipFill>
                <a:blip r:embed="rId17"/>
                <a:stretch>
                  <a:fillRect l="-482" b="-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09F4445-26E9-502B-C0EE-8B37BB539D00}"/>
                  </a:ext>
                </a:extLst>
              </p:cNvPr>
              <p:cNvSpPr/>
              <p:nvPr/>
            </p:nvSpPr>
            <p:spPr>
              <a:xfrm>
                <a:off x="1667206" y="5697267"/>
                <a:ext cx="8836132" cy="7376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latin typeface="+mn-ea"/>
                  </a:rPr>
                  <a:t>       反之，若</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把报文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solidFill>
                      <a:schemeClr val="tx1"/>
                    </a:solidFill>
                    <a:highlight>
                      <a:srgbClr val="FFFF00"/>
                    </a:highlight>
                    <a:latin typeface="+mn-ea"/>
                  </a:rPr>
                  <a:t>伪造</a:t>
                </a:r>
                <a:r>
                  <a:rPr lang="zh-CN" altLang="en-US" b="1" dirty="0">
                    <a:latin typeface="+mn-ea"/>
                  </a:rPr>
                  <a:t>成</a:t>
                </a:r>
                <a14:m>
                  <m:oMath xmlns:m="http://schemas.openxmlformats.org/officeDocument/2006/math">
                    <m:r>
                      <a:rPr lang="en-US" altLang="zh-CN" b="1" i="1" dirty="0" smtClean="0">
                        <a:latin typeface="Cambria Math" panose="02040503050406030204" pitchFamily="18" charset="0"/>
                      </a:rPr>
                      <m:t>𝒎</m:t>
                    </m:r>
                    <m:r>
                      <a:rPr lang="en-US" altLang="zh-CN" b="1" i="1" dirty="0" smtClean="0">
                        <a:latin typeface="Cambria Math" panose="02040503050406030204" pitchFamily="18" charset="0"/>
                      </a:rPr>
                      <m:t>′</m:t>
                    </m:r>
                  </m:oMath>
                </a14:m>
                <a:r>
                  <a:rPr lang="zh-CN" altLang="en-US" b="1" dirty="0">
                    <a:latin typeface="+mn-ea"/>
                  </a:rPr>
                  <a:t>，则</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不能在第三方前出示带有数字签名的报文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𝑫</m:t>
                        </m:r>
                      </m:e>
                      <m: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𝑺𝑲</m:t>
                            </m:r>
                          </m:e>
                          <m:sub>
                            <m:r>
                              <a:rPr lang="en-US" altLang="zh-CN" b="1" i="1">
                                <a:latin typeface="Cambria Math" panose="02040503050406030204" pitchFamily="18" charset="0"/>
                              </a:rPr>
                              <m:t>𝑨</m:t>
                            </m:r>
                          </m:sub>
                        </m:sSub>
                      </m:sub>
                    </m:sSub>
                    <m:r>
                      <a:rPr lang="en-US" altLang="zh-CN" b="1" i="1">
                        <a:latin typeface="Cambria Math" panose="02040503050406030204" pitchFamily="18" charset="0"/>
                      </a:rPr>
                      <m:t>(</m:t>
                    </m:r>
                    <m:r>
                      <a:rPr lang="en-US" altLang="zh-CN" b="1" i="1">
                        <a:latin typeface="Cambria Math" panose="02040503050406030204" pitchFamily="18" charset="0"/>
                      </a:rPr>
                      <m:t>𝒎</m:t>
                    </m:r>
                    <m:r>
                      <a:rPr lang="en-US" altLang="zh-CN" b="1" i="1" smtClean="0">
                        <a:latin typeface="Cambria Math" panose="02040503050406030204" pitchFamily="18" charset="0"/>
                      </a:rPr>
                      <m:t>′</m:t>
                    </m:r>
                    <m:r>
                      <a:rPr lang="en-US" altLang="zh-CN" b="1" i="1">
                        <a:latin typeface="Cambria Math" panose="02040503050406030204" pitchFamily="18" charset="0"/>
                      </a:rPr>
                      <m:t>) </m:t>
                    </m:r>
                  </m:oMath>
                </a14:m>
                <a:r>
                  <a:rPr lang="zh-CN" altLang="en-US" b="1" dirty="0">
                    <a:latin typeface="+mn-ea"/>
                  </a:rPr>
                  <a:t>，因为</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不可能具有</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的私钥</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𝑺𝑲</m:t>
                        </m:r>
                      </m:e>
                      <m:sub>
                        <m:r>
                          <a:rPr lang="en-US" altLang="zh-CN" b="1" i="1">
                            <a:latin typeface="Cambria Math" panose="02040503050406030204" pitchFamily="18" charset="0"/>
                          </a:rPr>
                          <m:t>𝑨</m:t>
                        </m:r>
                      </m:sub>
                    </m:sSub>
                    <m:r>
                      <a:rPr lang="en-US" altLang="zh-CN" b="1" i="1">
                        <a:latin typeface="Cambria Math" panose="02040503050406030204" pitchFamily="18" charset="0"/>
                      </a:rPr>
                      <m:t> </m:t>
                    </m:r>
                  </m:oMath>
                </a14:m>
                <a:r>
                  <a:rPr lang="zh-CN" altLang="en-US" b="1" dirty="0">
                    <a:latin typeface="+mn-ea"/>
                  </a:rPr>
                  <a:t>。这样就证明</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伪造了报文。</a:t>
                </a:r>
              </a:p>
            </p:txBody>
          </p:sp>
        </mc:Choice>
        <mc:Fallback xmlns="">
          <p:sp>
            <p:nvSpPr>
              <p:cNvPr id="50" name="矩形 49">
                <a:extLst>
                  <a:ext uri="{FF2B5EF4-FFF2-40B4-BE49-F238E27FC236}">
                    <a16:creationId xmlns:a16="http://schemas.microsoft.com/office/drawing/2014/main" id="{D09F4445-26E9-502B-C0EE-8B37BB539D00}"/>
                  </a:ext>
                </a:extLst>
              </p:cNvPr>
              <p:cNvSpPr>
                <a:spLocks noRot="1" noChangeAspect="1" noMove="1" noResize="1" noEditPoints="1" noAdjustHandles="1" noChangeArrowheads="1" noChangeShapeType="1" noTextEdit="1"/>
              </p:cNvSpPr>
              <p:nvPr/>
            </p:nvSpPr>
            <p:spPr>
              <a:xfrm>
                <a:off x="1667206" y="5697267"/>
                <a:ext cx="8836132" cy="737694"/>
              </a:xfrm>
              <a:prstGeom prst="rect">
                <a:avLst/>
              </a:prstGeom>
              <a:blipFill>
                <a:blip r:embed="rId18"/>
                <a:stretch>
                  <a:fillRect b="-406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44335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p:tgtEl>
                                          <p:spTgt spid="50"/>
                                        </p:tgtEl>
                                        <p:attrNameLst>
                                          <p:attrName>ppt_y</p:attrName>
                                        </p:attrNameLst>
                                      </p:cBhvr>
                                      <p:tavLst>
                                        <p:tav tm="0">
                                          <p:val>
                                            <p:strVal val="#ppt_y+#ppt_h*1.125000"/>
                                          </p:val>
                                        </p:tav>
                                        <p:tav tm="100000">
                                          <p:val>
                                            <p:strVal val="#ppt_y"/>
                                          </p:val>
                                        </p:tav>
                                      </p:tavLst>
                                    </p:anim>
                                    <p:animEffect transition="in" filter="wipe(up)">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7EE46BC-122F-044B-722F-B54717650F73}"/>
              </a:ext>
            </a:extLst>
          </p:cNvPr>
          <p:cNvSpPr/>
          <p:nvPr/>
        </p:nvSpPr>
        <p:spPr>
          <a:xfrm>
            <a:off x="9253182" y="4863355"/>
            <a:ext cx="2622745" cy="157160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sz="2000" b="1" dirty="0"/>
              <a:t>很显然，数字签名实现了对报文来源的鉴别。</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621C5D6-38AC-1133-63D6-ECDB1D88F091}"/>
                  </a:ext>
                </a:extLst>
              </p:cNvPr>
              <p:cNvSpPr txBox="1"/>
              <p:nvPr/>
            </p:nvSpPr>
            <p:spPr>
              <a:xfrm>
                <a:off x="7505782" y="3855250"/>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的公钥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核实数字签名</a:t>
                </a:r>
              </a:p>
            </p:txBody>
          </p:sp>
        </mc:Choice>
        <mc:Fallback xmlns="">
          <p:sp>
            <p:nvSpPr>
              <p:cNvPr id="43" name="文本框 42">
                <a:extLst>
                  <a:ext uri="{FF2B5EF4-FFF2-40B4-BE49-F238E27FC236}">
                    <a16:creationId xmlns:a16="http://schemas.microsoft.com/office/drawing/2014/main" id="{5621C5D6-38AC-1133-63D6-ECDB1D88F091}"/>
                  </a:ext>
                </a:extLst>
              </p:cNvPr>
              <p:cNvSpPr txBox="1">
                <a:spLocks noRot="1" noChangeAspect="1" noMove="1" noResize="1" noEditPoints="1" noAdjustHandles="1" noChangeArrowheads="1" noChangeShapeType="1" noTextEdit="1"/>
              </p:cNvSpPr>
              <p:nvPr/>
            </p:nvSpPr>
            <p:spPr>
              <a:xfrm>
                <a:off x="7505782" y="3855250"/>
                <a:ext cx="1935845" cy="646331"/>
              </a:xfrm>
              <a:prstGeom prst="rect">
                <a:avLst/>
              </a:prstGeom>
              <a:blipFill>
                <a:blip r:embed="rId3"/>
                <a:stretch>
                  <a:fillRect t="-471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DE25D165-47D5-3306-610D-5F4F04600878}"/>
                  </a:ext>
                </a:extLst>
              </p:cNvPr>
              <p:cNvSpPr txBox="1"/>
              <p:nvPr/>
            </p:nvSpPr>
            <p:spPr>
              <a:xfrm>
                <a:off x="2728915" y="3855250"/>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的私钥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数字签名</a:t>
                </a:r>
              </a:p>
            </p:txBody>
          </p:sp>
        </mc:Choice>
        <mc:Fallback xmlns="">
          <p:sp>
            <p:nvSpPr>
              <p:cNvPr id="33" name="文本框 32">
                <a:extLst>
                  <a:ext uri="{FF2B5EF4-FFF2-40B4-BE49-F238E27FC236}">
                    <a16:creationId xmlns:a16="http://schemas.microsoft.com/office/drawing/2014/main" id="{DE25D165-47D5-3306-610D-5F4F04600878}"/>
                  </a:ext>
                </a:extLst>
              </p:cNvPr>
              <p:cNvSpPr txBox="1">
                <a:spLocks noRot="1" noChangeAspect="1" noMove="1" noResize="1" noEditPoints="1" noAdjustHandles="1" noChangeArrowheads="1" noChangeShapeType="1" noTextEdit="1"/>
              </p:cNvSpPr>
              <p:nvPr/>
            </p:nvSpPr>
            <p:spPr>
              <a:xfrm>
                <a:off x="2728915" y="3855250"/>
                <a:ext cx="1935845" cy="646331"/>
              </a:xfrm>
              <a:prstGeom prst="rect">
                <a:avLst/>
              </a:prstGeom>
              <a:blipFill>
                <a:blip r:embed="rId4"/>
                <a:stretch>
                  <a:fillRect t="-4717" b="-14151"/>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数字签名的实现</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现在已有多种实现数字签名的方法。</a:t>
            </a:r>
            <a:r>
              <a:rPr lang="zh-CN" altLang="en-US" b="1" dirty="0">
                <a:solidFill>
                  <a:schemeClr val="accent1">
                    <a:lumMod val="75000"/>
                  </a:schemeClr>
                </a:solidFill>
              </a:rPr>
              <a:t>采用公钥密码算法</a:t>
            </a:r>
            <a:r>
              <a:rPr lang="zh-CN" altLang="en-US" b="1" dirty="0"/>
              <a:t>比采用对称密钥密码算法更</a:t>
            </a:r>
            <a:r>
              <a:rPr lang="zh-CN" altLang="en-US" b="1" dirty="0">
                <a:solidFill>
                  <a:schemeClr val="accent1">
                    <a:lumMod val="75000"/>
                  </a:schemeClr>
                </a:solidFill>
              </a:rPr>
              <a:t>容易实现数字签名</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3335DDC8-9D40-A3DB-2F43-5A91E6EF16FA}"/>
              </a:ext>
            </a:extLst>
          </p:cNvPr>
          <p:cNvGrpSpPr/>
          <p:nvPr/>
        </p:nvGrpSpPr>
        <p:grpSpPr>
          <a:xfrm>
            <a:off x="1571106" y="2332075"/>
            <a:ext cx="1407952" cy="1638713"/>
            <a:chOff x="403547" y="1790287"/>
            <a:chExt cx="1407952" cy="1638713"/>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145B4D3-9FAB-370D-251C-C6B85EDBCC28}"/>
                    </a:ext>
                  </a:extLst>
                </p:cNvPr>
                <p:cNvSpPr txBox="1"/>
                <p:nvPr/>
              </p:nvSpPr>
              <p:spPr>
                <a:xfrm>
                  <a:off x="558569" y="1790287"/>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48" name="文本框 47">
                  <a:extLst>
                    <a:ext uri="{FF2B5EF4-FFF2-40B4-BE49-F238E27FC236}">
                      <a16:creationId xmlns:a16="http://schemas.microsoft.com/office/drawing/2014/main" id="{DFF35464-BFD8-4AD1-B8B5-CEEC09C9F9C9}"/>
                    </a:ext>
                  </a:extLst>
                </p:cNvPr>
                <p:cNvSpPr txBox="1">
                  <a:spLocks noRot="1" noChangeAspect="1" noMove="1" noResize="1" noEditPoints="1" noAdjustHandles="1" noChangeArrowheads="1" noChangeShapeType="1" noTextEdit="1"/>
                </p:cNvSpPr>
                <p:nvPr/>
              </p:nvSpPr>
              <p:spPr>
                <a:xfrm>
                  <a:off x="558569" y="1790287"/>
                  <a:ext cx="950446" cy="369332"/>
                </a:xfrm>
                <a:prstGeom prst="rect">
                  <a:avLst/>
                </a:prstGeom>
                <a:blipFill>
                  <a:blip r:embed="rId5"/>
                  <a:stretch>
                    <a:fillRect l="-1923" t="-13333" b="-23333"/>
                  </a:stretch>
                </a:blipFill>
              </p:spPr>
              <p:txBody>
                <a:bodyPr/>
                <a:lstStyle/>
                <a:p>
                  <a:r>
                    <a:rPr lang="zh-CN" altLang="en-US">
                      <a:noFill/>
                    </a:rPr>
                    <a:t> </a:t>
                  </a:r>
                </a:p>
              </p:txBody>
            </p:sp>
          </mc:Fallback>
        </mc:AlternateContent>
        <p:pic>
          <p:nvPicPr>
            <p:cNvPr id="31" name="图形 30" descr="文档 轮廓">
              <a:extLst>
                <a:ext uri="{FF2B5EF4-FFF2-40B4-BE49-F238E27FC236}">
                  <a16:creationId xmlns:a16="http://schemas.microsoft.com/office/drawing/2014/main" id="{504CECB5-DE6A-EC74-B204-B8CF3A2FD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547" y="2021048"/>
              <a:ext cx="1407952" cy="1407952"/>
            </a:xfrm>
            <a:prstGeom prst="rect">
              <a:avLst/>
            </a:prstGeom>
          </p:spPr>
        </p:pic>
      </p:grpSp>
      <p:grpSp>
        <p:nvGrpSpPr>
          <p:cNvPr id="7" name="组合 6">
            <a:extLst>
              <a:ext uri="{FF2B5EF4-FFF2-40B4-BE49-F238E27FC236}">
                <a16:creationId xmlns:a16="http://schemas.microsoft.com/office/drawing/2014/main" id="{BC607B0D-F5AC-BF51-D4BA-72494BFFD3FF}"/>
              </a:ext>
            </a:extLst>
          </p:cNvPr>
          <p:cNvGrpSpPr/>
          <p:nvPr/>
        </p:nvGrpSpPr>
        <p:grpSpPr>
          <a:xfrm>
            <a:off x="3331918" y="2691302"/>
            <a:ext cx="729842" cy="1071859"/>
            <a:chOff x="3340591" y="3146280"/>
            <a:chExt cx="729842" cy="1071859"/>
          </a:xfrm>
        </p:grpSpPr>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13A18B1-58DC-B853-0447-CB6B657AFB0F}"/>
                    </a:ext>
                  </a:extLst>
                </p:cNvPr>
                <p:cNvSpPr/>
                <p:nvPr/>
              </p:nvSpPr>
              <p:spPr>
                <a:xfrm>
                  <a:off x="3340591" y="3549816"/>
                  <a:ext cx="729842" cy="66832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m:t>
                        </m:r>
                      </m:oMath>
                    </m:oMathPara>
                  </a14:m>
                  <a:endParaRPr lang="zh-CN" altLang="en-US" b="1" dirty="0">
                    <a:solidFill>
                      <a:schemeClr val="tx1"/>
                    </a:solidFill>
                    <a:latin typeface="+mn-ea"/>
                  </a:endParaRPr>
                </a:p>
              </p:txBody>
            </p:sp>
          </mc:Choice>
          <mc:Fallback xmlns="">
            <p:sp>
              <p:nvSpPr>
                <p:cNvPr id="32" name="矩形 31">
                  <a:extLst>
                    <a:ext uri="{FF2B5EF4-FFF2-40B4-BE49-F238E27FC236}">
                      <a16:creationId xmlns:a16="http://schemas.microsoft.com/office/drawing/2014/main" id="{913A18B1-58DC-B853-0447-CB6B657AFB0F}"/>
                    </a:ext>
                  </a:extLst>
                </p:cNvPr>
                <p:cNvSpPr>
                  <a:spLocks noRot="1" noChangeAspect="1" noMove="1" noResize="1" noEditPoints="1" noAdjustHandles="1" noChangeArrowheads="1" noChangeShapeType="1" noTextEdit="1"/>
                </p:cNvSpPr>
                <p:nvPr/>
              </p:nvSpPr>
              <p:spPr>
                <a:xfrm>
                  <a:off x="3340591" y="3549816"/>
                  <a:ext cx="729842" cy="668323"/>
                </a:xfrm>
                <a:prstGeom prst="rect">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45DEBE0D-B7C4-7280-95AD-79B11BDCD234}"/>
                </a:ext>
              </a:extLst>
            </p:cNvPr>
            <p:cNvCxnSpPr>
              <a:cxnSpLocks/>
            </p:cNvCxnSpPr>
            <p:nvPr/>
          </p:nvCxnSpPr>
          <p:spPr>
            <a:xfrm>
              <a:off x="3705511" y="3146280"/>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808F62C-C6D5-4B96-D27C-DF39C62343A0}"/>
                  </a:ext>
                </a:extLst>
              </p:cNvPr>
              <p:cNvSpPr txBox="1"/>
              <p:nvPr/>
            </p:nvSpPr>
            <p:spPr>
              <a:xfrm>
                <a:off x="3401127" y="2321970"/>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35" name="文本框 34">
                <a:extLst>
                  <a:ext uri="{FF2B5EF4-FFF2-40B4-BE49-F238E27FC236}">
                    <a16:creationId xmlns:a16="http://schemas.microsoft.com/office/drawing/2014/main" id="{1808F62C-C6D5-4B96-D27C-DF39C62343A0}"/>
                  </a:ext>
                </a:extLst>
              </p:cNvPr>
              <p:cNvSpPr txBox="1">
                <a:spLocks noRot="1" noChangeAspect="1" noMove="1" noResize="1" noEditPoints="1" noAdjustHandles="1" noChangeArrowheads="1" noChangeShapeType="1" noTextEdit="1"/>
              </p:cNvSpPr>
              <p:nvPr/>
            </p:nvSpPr>
            <p:spPr>
              <a:xfrm>
                <a:off x="3401127" y="2321970"/>
                <a:ext cx="660633" cy="369332"/>
              </a:xfrm>
              <a:prstGeom prst="rect">
                <a:avLst/>
              </a:prstGeom>
              <a:blipFill>
                <a:blip r:embed="rId9"/>
                <a:stretch>
                  <a:fillRect b="-1667"/>
                </a:stretch>
              </a:blipFill>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0E54FAF9-6E21-79DA-9EC6-260B95BB2266}"/>
              </a:ext>
            </a:extLst>
          </p:cNvPr>
          <p:cNvCxnSpPr>
            <a:cxnSpLocks/>
          </p:cNvCxnSpPr>
          <p:nvPr/>
        </p:nvCxnSpPr>
        <p:spPr>
          <a:xfrm>
            <a:off x="2702483" y="3427601"/>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1F17A21A-992D-8024-3E6F-3AD8AA7536D7}"/>
              </a:ext>
            </a:extLst>
          </p:cNvPr>
          <p:cNvGrpSpPr/>
          <p:nvPr/>
        </p:nvGrpSpPr>
        <p:grpSpPr>
          <a:xfrm>
            <a:off x="8108785" y="2691302"/>
            <a:ext cx="729842" cy="1071859"/>
            <a:chOff x="8108785" y="2691302"/>
            <a:chExt cx="729842" cy="1071859"/>
          </a:xfrm>
        </p:grpSpPr>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FA9DD4BC-1F05-30A9-15E7-562CBF3C2054}"/>
                    </a:ext>
                  </a:extLst>
                </p:cNvPr>
                <p:cNvSpPr/>
                <p:nvPr/>
              </p:nvSpPr>
              <p:spPr>
                <a:xfrm>
                  <a:off x="8108785" y="3094838"/>
                  <a:ext cx="729842" cy="668323"/>
                </a:xfrm>
                <a:prstGeom prst="rect">
                  <a:avLst/>
                </a:prstGeom>
                <a:solidFill>
                  <a:srgbClr val="52BC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𝑬</m:t>
                        </m:r>
                      </m:oMath>
                    </m:oMathPara>
                  </a14:m>
                  <a:endParaRPr lang="zh-CN" altLang="en-US" b="1" dirty="0">
                    <a:solidFill>
                      <a:schemeClr val="tx1"/>
                    </a:solidFill>
                    <a:latin typeface="+mn-ea"/>
                  </a:endParaRPr>
                </a:p>
              </p:txBody>
            </p:sp>
          </mc:Choice>
          <mc:Fallback xmlns="">
            <p:sp>
              <p:nvSpPr>
                <p:cNvPr id="42" name="矩形 41">
                  <a:extLst>
                    <a:ext uri="{FF2B5EF4-FFF2-40B4-BE49-F238E27FC236}">
                      <a16:creationId xmlns:a16="http://schemas.microsoft.com/office/drawing/2014/main" id="{FA9DD4BC-1F05-30A9-15E7-562CBF3C2054}"/>
                    </a:ext>
                  </a:extLst>
                </p:cNvPr>
                <p:cNvSpPr>
                  <a:spLocks noRot="1" noChangeAspect="1" noMove="1" noResize="1" noEditPoints="1" noAdjustHandles="1" noChangeArrowheads="1" noChangeShapeType="1" noTextEdit="1"/>
                </p:cNvSpPr>
                <p:nvPr/>
              </p:nvSpPr>
              <p:spPr>
                <a:xfrm>
                  <a:off x="8108785" y="3094838"/>
                  <a:ext cx="729842" cy="668323"/>
                </a:xfrm>
                <a:prstGeom prst="rect">
                  <a:avLst/>
                </a:prstGeom>
                <a:blipFill>
                  <a:blip r:embed="rId10"/>
                  <a:stretch>
                    <a:fillRect/>
                  </a:stretch>
                </a:blipFill>
                <a:ln>
                  <a:solidFill>
                    <a:schemeClr val="tx1"/>
                  </a:solidFill>
                </a:ln>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973FE345-C1B4-DAEB-C8B4-FB9D2764A60E}"/>
                </a:ext>
              </a:extLst>
            </p:cNvPr>
            <p:cNvCxnSpPr>
              <a:cxnSpLocks/>
            </p:cNvCxnSpPr>
            <p:nvPr/>
          </p:nvCxnSpPr>
          <p:spPr>
            <a:xfrm>
              <a:off x="8473705" y="2691302"/>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30615AD-817F-77C1-50AF-F2C644181BD9}"/>
                  </a:ext>
                </a:extLst>
              </p:cNvPr>
              <p:cNvSpPr txBox="1"/>
              <p:nvPr/>
            </p:nvSpPr>
            <p:spPr>
              <a:xfrm>
                <a:off x="8177994" y="2321970"/>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45" name="文本框 44">
                <a:extLst>
                  <a:ext uri="{FF2B5EF4-FFF2-40B4-BE49-F238E27FC236}">
                    <a16:creationId xmlns:a16="http://schemas.microsoft.com/office/drawing/2014/main" id="{B30615AD-817F-77C1-50AF-F2C644181BD9}"/>
                  </a:ext>
                </a:extLst>
              </p:cNvPr>
              <p:cNvSpPr txBox="1">
                <a:spLocks noRot="1" noChangeAspect="1" noMove="1" noResize="1" noEditPoints="1" noAdjustHandles="1" noChangeArrowheads="1" noChangeShapeType="1" noTextEdit="1"/>
              </p:cNvSpPr>
              <p:nvPr/>
            </p:nvSpPr>
            <p:spPr>
              <a:xfrm>
                <a:off x="8177994" y="2321970"/>
                <a:ext cx="660633" cy="369332"/>
              </a:xfrm>
              <a:prstGeom prst="rect">
                <a:avLst/>
              </a:prstGeom>
              <a:blipFill>
                <a:blip r:embed="rId11"/>
                <a:stretch>
                  <a:fillRect b="-1667"/>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89B7D21B-38D3-393B-75BB-94845D328025}"/>
              </a:ext>
            </a:extLst>
          </p:cNvPr>
          <p:cNvGrpSpPr/>
          <p:nvPr/>
        </p:nvGrpSpPr>
        <p:grpSpPr>
          <a:xfrm>
            <a:off x="4061760" y="2633668"/>
            <a:ext cx="4047025" cy="795332"/>
            <a:chOff x="4061760" y="2633668"/>
            <a:chExt cx="4047025" cy="795332"/>
          </a:xfrm>
        </p:grpSpPr>
        <p:grpSp>
          <p:nvGrpSpPr>
            <p:cNvPr id="25" name="组合 24">
              <a:extLst>
                <a:ext uri="{FF2B5EF4-FFF2-40B4-BE49-F238E27FC236}">
                  <a16:creationId xmlns:a16="http://schemas.microsoft.com/office/drawing/2014/main" id="{1BEEA2F5-B1E5-F6B1-EB11-74C4F7FA2645}"/>
                </a:ext>
              </a:extLst>
            </p:cNvPr>
            <p:cNvGrpSpPr/>
            <p:nvPr/>
          </p:nvGrpSpPr>
          <p:grpSpPr>
            <a:xfrm>
              <a:off x="4842852" y="2633668"/>
              <a:ext cx="2506295" cy="738165"/>
              <a:chOff x="6008529" y="2391072"/>
              <a:chExt cx="2506295" cy="738165"/>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AE0BBC9-C0E5-FF02-E186-AC70D3A4DBAD}"/>
                      </a:ext>
                    </a:extLst>
                  </p:cNvPr>
                  <p:cNvSpPr txBox="1"/>
                  <p:nvPr/>
                </p:nvSpPr>
                <p:spPr>
                  <a:xfrm>
                    <a:off x="6008529" y="2391072"/>
                    <a:ext cx="2506295" cy="369332"/>
                  </a:xfrm>
                  <a:prstGeom prst="rect">
                    <a:avLst/>
                  </a:prstGeom>
                  <a:noFill/>
                </p:spPr>
                <p:txBody>
                  <a:bodyPr wrap="square" rtlCol="0">
                    <a:spAutoFit/>
                  </a:bodyPr>
                  <a:lstStyle/>
                  <a:p>
                    <a:pPr algn="ctr"/>
                    <a:r>
                      <a:rPr lang="zh-CN" altLang="en-US" b="1" dirty="0">
                        <a:latin typeface="+mn-ea"/>
                      </a:rPr>
                      <a:t>带有数字签名的报文</a:t>
                    </a:r>
                    <a14:m>
                      <m:oMath xmlns:m="http://schemas.openxmlformats.org/officeDocument/2006/math">
                        <m:r>
                          <a:rPr lang="en-US" altLang="zh-CN" b="1" i="1" smtClean="0">
                            <a:latin typeface="Cambria Math" panose="02040503050406030204" pitchFamily="18" charset="0"/>
                          </a:rPr>
                          <m:t>𝒎</m:t>
                        </m:r>
                      </m:oMath>
                    </a14:m>
                    <a:endParaRPr lang="en-US" altLang="zh-CN" b="1" dirty="0">
                      <a:latin typeface="+mn-ea"/>
                    </a:endParaRPr>
                  </a:p>
                </p:txBody>
              </p:sp>
            </mc:Choice>
            <mc:Fallback xmlns="">
              <p:sp>
                <p:nvSpPr>
                  <p:cNvPr id="59" name="文本框 58">
                    <a:extLst>
                      <a:ext uri="{FF2B5EF4-FFF2-40B4-BE49-F238E27FC236}">
                        <a16:creationId xmlns:a16="http://schemas.microsoft.com/office/drawing/2014/main" id="{C7B5202D-9E6C-46F9-AB7C-B2F08E6EC138}"/>
                      </a:ext>
                    </a:extLst>
                  </p:cNvPr>
                  <p:cNvSpPr txBox="1">
                    <a:spLocks noRot="1" noChangeAspect="1" noMove="1" noResize="1" noEditPoints="1" noAdjustHandles="1" noChangeArrowheads="1" noChangeShapeType="1" noTextEdit="1"/>
                  </p:cNvSpPr>
                  <p:nvPr/>
                </p:nvSpPr>
                <p:spPr>
                  <a:xfrm>
                    <a:off x="6008529" y="2391072"/>
                    <a:ext cx="2506295" cy="369332"/>
                  </a:xfrm>
                  <a:prstGeom prst="rect">
                    <a:avLst/>
                  </a:prstGeom>
                  <a:blipFill>
                    <a:blip r:embed="rId12"/>
                    <a:stretch>
                      <a:fillRect l="-1946"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E6A68B8-EDE2-195B-6D6B-10E7A9B83EC2}"/>
                      </a:ext>
                    </a:extLst>
                  </p:cNvPr>
                  <p:cNvSpPr txBox="1"/>
                  <p:nvPr/>
                </p:nvSpPr>
                <p:spPr>
                  <a:xfrm>
                    <a:off x="6697124" y="2725024"/>
                    <a:ext cx="1129104"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𝑫</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oMath>
                      </m:oMathPara>
                    </a14:m>
                    <a:endParaRPr lang="en-US" altLang="zh-CN" b="1" dirty="0">
                      <a:latin typeface="+mn-ea"/>
                    </a:endParaRPr>
                  </a:p>
                </p:txBody>
              </p:sp>
            </mc:Choice>
            <mc:Fallback xmlns="">
              <p:sp>
                <p:nvSpPr>
                  <p:cNvPr id="60" name="文本框 59">
                    <a:extLst>
                      <a:ext uri="{FF2B5EF4-FFF2-40B4-BE49-F238E27FC236}">
                        <a16:creationId xmlns:a16="http://schemas.microsoft.com/office/drawing/2014/main" id="{21F141AF-30C3-4E13-AC0A-C9C008A1EC51}"/>
                      </a:ext>
                    </a:extLst>
                  </p:cNvPr>
                  <p:cNvSpPr txBox="1">
                    <a:spLocks noRot="1" noChangeAspect="1" noMove="1" noResize="1" noEditPoints="1" noAdjustHandles="1" noChangeArrowheads="1" noChangeShapeType="1" noTextEdit="1"/>
                  </p:cNvSpPr>
                  <p:nvPr/>
                </p:nvSpPr>
                <p:spPr>
                  <a:xfrm>
                    <a:off x="6697124" y="2725024"/>
                    <a:ext cx="1129104" cy="404213"/>
                  </a:xfrm>
                  <a:prstGeom prst="rect">
                    <a:avLst/>
                  </a:prstGeom>
                  <a:blipFill>
                    <a:blip r:embed="rId13"/>
                    <a:stretch>
                      <a:fillRect b="-4545"/>
                    </a:stretch>
                  </a:blipFill>
                </p:spPr>
                <p:txBody>
                  <a:bodyPr/>
                  <a:lstStyle/>
                  <a:p>
                    <a:r>
                      <a:rPr lang="zh-CN" altLang="en-US">
                        <a:noFill/>
                      </a:rPr>
                      <a:t> </a:t>
                    </a:r>
                  </a:p>
                </p:txBody>
              </p:sp>
            </mc:Fallback>
          </mc:AlternateContent>
        </p:grpSp>
        <p:cxnSp>
          <p:nvCxnSpPr>
            <p:cNvPr id="46" name="直接箭头连接符 45">
              <a:extLst>
                <a:ext uri="{FF2B5EF4-FFF2-40B4-BE49-F238E27FC236}">
                  <a16:creationId xmlns:a16="http://schemas.microsoft.com/office/drawing/2014/main" id="{7BC63583-3ABB-61F9-08D0-4877DD6F0979}"/>
                </a:ext>
              </a:extLst>
            </p:cNvPr>
            <p:cNvCxnSpPr>
              <a:cxnSpLocks/>
              <a:stCxn id="32" idx="3"/>
              <a:endCxn id="42" idx="1"/>
            </p:cNvCxnSpPr>
            <p:nvPr/>
          </p:nvCxnSpPr>
          <p:spPr>
            <a:xfrm>
              <a:off x="4061760" y="3429000"/>
              <a:ext cx="404702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5FF8112-C088-922C-C803-A2D0F6538AE1}"/>
              </a:ext>
            </a:extLst>
          </p:cNvPr>
          <p:cNvGrpSpPr/>
          <p:nvPr/>
        </p:nvGrpSpPr>
        <p:grpSpPr>
          <a:xfrm>
            <a:off x="1670898" y="1712985"/>
            <a:ext cx="8836132" cy="3023298"/>
            <a:chOff x="1679571" y="2167963"/>
            <a:chExt cx="8836132" cy="3023298"/>
          </a:xfrm>
        </p:grpSpPr>
        <p:sp>
          <p:nvSpPr>
            <p:cNvPr id="28" name="矩形 27">
              <a:extLst>
                <a:ext uri="{FF2B5EF4-FFF2-40B4-BE49-F238E27FC236}">
                  <a16:creationId xmlns:a16="http://schemas.microsoft.com/office/drawing/2014/main" id="{1AB9C918-C451-229E-DE99-3EDB715EAB07}"/>
                </a:ext>
              </a:extLst>
            </p:cNvPr>
            <p:cNvSpPr/>
            <p:nvPr/>
          </p:nvSpPr>
          <p:spPr>
            <a:xfrm>
              <a:off x="167957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05BF7D8-B4C6-15B9-2B76-F0F9F5891B48}"/>
                    </a:ext>
                  </a:extLst>
                </p:cNvPr>
                <p:cNvSpPr txBox="1"/>
                <p:nvPr/>
              </p:nvSpPr>
              <p:spPr>
                <a:xfrm>
                  <a:off x="2576406" y="2167963"/>
                  <a:ext cx="1129104" cy="369332"/>
                </a:xfrm>
                <a:prstGeom prst="rect">
                  <a:avLst/>
                </a:prstGeom>
                <a:noFill/>
              </p:spPr>
              <p:txBody>
                <a:bodyPr wrap="square" rtlCol="0">
                  <a:spAutoFit/>
                </a:bodyPr>
                <a:lstStyle/>
                <a:p>
                  <a:pPr algn="ctr"/>
                  <a:r>
                    <a:rPr lang="zh-CN" altLang="en-US" b="1" dirty="0">
                      <a:latin typeface="+mn-ea"/>
                    </a:rPr>
                    <a:t>发送方</a:t>
                  </a:r>
                  <a14:m>
                    <m:oMath xmlns:m="http://schemas.openxmlformats.org/officeDocument/2006/math">
                      <m:r>
                        <a:rPr lang="en-US" altLang="zh-CN" b="1" i="1" smtClean="0">
                          <a:latin typeface="Cambria Math" panose="02040503050406030204" pitchFamily="18" charset="0"/>
                        </a:rPr>
                        <m:t>𝑨</m:t>
                      </m:r>
                    </m:oMath>
                  </a14:m>
                  <a:endParaRPr lang="en-US" altLang="zh-CN" b="1" dirty="0">
                    <a:latin typeface="+mn-ea"/>
                  </a:endParaRPr>
                </a:p>
              </p:txBody>
            </p:sp>
          </mc:Choice>
          <mc:Fallback xmlns="">
            <p:sp>
              <p:nvSpPr>
                <p:cNvPr id="37" name="文本框 36">
                  <a:extLst>
                    <a:ext uri="{FF2B5EF4-FFF2-40B4-BE49-F238E27FC236}">
                      <a16:creationId xmlns:a16="http://schemas.microsoft.com/office/drawing/2014/main" id="{605BF7D8-B4C6-15B9-2B76-F0F9F5891B48}"/>
                    </a:ext>
                  </a:extLst>
                </p:cNvPr>
                <p:cNvSpPr txBox="1">
                  <a:spLocks noRot="1" noChangeAspect="1" noMove="1" noResize="1" noEditPoints="1" noAdjustHandles="1" noChangeArrowheads="1" noChangeShapeType="1" noTextEdit="1"/>
                </p:cNvSpPr>
                <p:nvPr/>
              </p:nvSpPr>
              <p:spPr>
                <a:xfrm>
                  <a:off x="2576406" y="2167963"/>
                  <a:ext cx="1129104" cy="369332"/>
                </a:xfrm>
                <a:prstGeom prst="rect">
                  <a:avLst/>
                </a:prstGeom>
                <a:blipFill>
                  <a:blip r:embed="rId14"/>
                  <a:stretch>
                    <a:fillRect t="-8197" b="-24590"/>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DFBAB77A-6C90-0BCA-721C-C70D3E576464}"/>
                </a:ext>
              </a:extLst>
            </p:cNvPr>
            <p:cNvSpPr/>
            <p:nvPr/>
          </p:nvSpPr>
          <p:spPr>
            <a:xfrm>
              <a:off x="752184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EB6C2141-7143-D4A5-2052-90BEA8A51271}"/>
                    </a:ext>
                  </a:extLst>
                </p:cNvPr>
                <p:cNvSpPr txBox="1"/>
                <p:nvPr/>
              </p:nvSpPr>
              <p:spPr>
                <a:xfrm>
                  <a:off x="8418676" y="2167963"/>
                  <a:ext cx="1129104" cy="369332"/>
                </a:xfrm>
                <a:prstGeom prst="rect">
                  <a:avLst/>
                </a:prstGeom>
                <a:noFill/>
              </p:spPr>
              <p:txBody>
                <a:bodyPr wrap="square" rtlCol="0">
                  <a:spAutoFit/>
                </a:bodyPr>
                <a:lstStyle/>
                <a:p>
                  <a:pPr algn="ctr"/>
                  <a:r>
                    <a:rPr lang="zh-CN" altLang="en-US" b="1" dirty="0">
                      <a:latin typeface="+mn-ea"/>
                    </a:rPr>
                    <a:t>接收方</a:t>
                  </a:r>
                  <a14:m>
                    <m:oMath xmlns:m="http://schemas.openxmlformats.org/officeDocument/2006/math">
                      <m:r>
                        <a:rPr lang="en-US" altLang="zh-CN" b="1" i="1" smtClean="0">
                          <a:latin typeface="Cambria Math" panose="02040503050406030204" pitchFamily="18" charset="0"/>
                        </a:rPr>
                        <m:t>𝑩</m:t>
                      </m:r>
                    </m:oMath>
                  </a14:m>
                  <a:endParaRPr lang="en-US" altLang="zh-CN" b="1" dirty="0">
                    <a:latin typeface="+mn-ea"/>
                  </a:endParaRPr>
                </a:p>
              </p:txBody>
            </p:sp>
          </mc:Choice>
          <mc:Fallback xmlns="">
            <p:sp>
              <p:nvSpPr>
                <p:cNvPr id="47" name="文本框 46">
                  <a:extLst>
                    <a:ext uri="{FF2B5EF4-FFF2-40B4-BE49-F238E27FC236}">
                      <a16:creationId xmlns:a16="http://schemas.microsoft.com/office/drawing/2014/main" id="{EB6C2141-7143-D4A5-2052-90BEA8A51271}"/>
                    </a:ext>
                  </a:extLst>
                </p:cNvPr>
                <p:cNvSpPr txBox="1">
                  <a:spLocks noRot="1" noChangeAspect="1" noMove="1" noResize="1" noEditPoints="1" noAdjustHandles="1" noChangeArrowheads="1" noChangeShapeType="1" noTextEdit="1"/>
                </p:cNvSpPr>
                <p:nvPr/>
              </p:nvSpPr>
              <p:spPr>
                <a:xfrm>
                  <a:off x="8418676" y="2167963"/>
                  <a:ext cx="1129104" cy="369332"/>
                </a:xfrm>
                <a:prstGeom prst="rect">
                  <a:avLst/>
                </a:prstGeom>
                <a:blipFill>
                  <a:blip r:embed="rId15"/>
                  <a:stretch>
                    <a:fillRect l="-1081" t="-8197" b="-24590"/>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F39C1356-E895-440D-1514-C32DF0EB3CED}"/>
              </a:ext>
            </a:extLst>
          </p:cNvPr>
          <p:cNvGrpSpPr/>
          <p:nvPr/>
        </p:nvGrpSpPr>
        <p:grpSpPr>
          <a:xfrm>
            <a:off x="8838627" y="2332075"/>
            <a:ext cx="1764921" cy="1638713"/>
            <a:chOff x="8838627" y="2332075"/>
            <a:chExt cx="1764921" cy="1638713"/>
          </a:xfrm>
        </p:grpSpPr>
        <p:grpSp>
          <p:nvGrpSpPr>
            <p:cNvPr id="39" name="组合 38">
              <a:extLst>
                <a:ext uri="{FF2B5EF4-FFF2-40B4-BE49-F238E27FC236}">
                  <a16:creationId xmlns:a16="http://schemas.microsoft.com/office/drawing/2014/main" id="{2E71C84A-E35C-7372-C014-5E7762577AA1}"/>
                </a:ext>
              </a:extLst>
            </p:cNvPr>
            <p:cNvGrpSpPr/>
            <p:nvPr/>
          </p:nvGrpSpPr>
          <p:grpSpPr>
            <a:xfrm>
              <a:off x="9195596" y="2332075"/>
              <a:ext cx="1407952" cy="1638713"/>
              <a:chOff x="10027641" y="3198239"/>
              <a:chExt cx="1407952" cy="1638713"/>
            </a:xfrm>
          </p:grpSpPr>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7A70FAD-C25C-9507-8AF2-64FEC3D89980}"/>
                      </a:ext>
                    </a:extLst>
                  </p:cNvPr>
                  <p:cNvSpPr txBox="1"/>
                  <p:nvPr/>
                </p:nvSpPr>
                <p:spPr>
                  <a:xfrm>
                    <a:off x="10182663" y="3198239"/>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74" name="文本框 73">
                    <a:extLst>
                      <a:ext uri="{FF2B5EF4-FFF2-40B4-BE49-F238E27FC236}">
                        <a16:creationId xmlns:a16="http://schemas.microsoft.com/office/drawing/2014/main" id="{F87F4262-951F-44FB-B257-600D38CD1135}"/>
                      </a:ext>
                    </a:extLst>
                  </p:cNvPr>
                  <p:cNvSpPr txBox="1">
                    <a:spLocks noRot="1" noChangeAspect="1" noMove="1" noResize="1" noEditPoints="1" noAdjustHandles="1" noChangeArrowheads="1" noChangeShapeType="1" noTextEdit="1"/>
                  </p:cNvSpPr>
                  <p:nvPr/>
                </p:nvSpPr>
                <p:spPr>
                  <a:xfrm>
                    <a:off x="10182663" y="3198239"/>
                    <a:ext cx="950446" cy="369332"/>
                  </a:xfrm>
                  <a:prstGeom prst="rect">
                    <a:avLst/>
                  </a:prstGeom>
                  <a:blipFill>
                    <a:blip r:embed="rId16"/>
                    <a:stretch>
                      <a:fillRect l="-1282" t="-13333" b="-23333"/>
                    </a:stretch>
                  </a:blipFill>
                </p:spPr>
                <p:txBody>
                  <a:bodyPr/>
                  <a:lstStyle/>
                  <a:p>
                    <a:r>
                      <a:rPr lang="zh-CN" altLang="en-US">
                        <a:noFill/>
                      </a:rPr>
                      <a:t> </a:t>
                    </a:r>
                  </a:p>
                </p:txBody>
              </p:sp>
            </mc:Fallback>
          </mc:AlternateContent>
          <p:pic>
            <p:nvPicPr>
              <p:cNvPr id="41" name="图形 40" descr="文档 轮廓">
                <a:extLst>
                  <a:ext uri="{FF2B5EF4-FFF2-40B4-BE49-F238E27FC236}">
                    <a16:creationId xmlns:a16="http://schemas.microsoft.com/office/drawing/2014/main" id="{B40ECB9D-0A40-04B5-465A-33DE8C29D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7641" y="3429000"/>
                <a:ext cx="1407952" cy="1407952"/>
              </a:xfrm>
              <a:prstGeom prst="rect">
                <a:avLst/>
              </a:prstGeom>
            </p:spPr>
          </p:pic>
        </p:grpSp>
        <p:cxnSp>
          <p:nvCxnSpPr>
            <p:cNvPr id="48" name="直接箭头连接符 47">
              <a:extLst>
                <a:ext uri="{FF2B5EF4-FFF2-40B4-BE49-F238E27FC236}">
                  <a16:creationId xmlns:a16="http://schemas.microsoft.com/office/drawing/2014/main" id="{CA6005FD-A2AF-CCA8-9A79-CE94E9B5194C}"/>
                </a:ext>
              </a:extLst>
            </p:cNvPr>
            <p:cNvCxnSpPr>
              <a:cxnSpLocks/>
            </p:cNvCxnSpPr>
            <p:nvPr/>
          </p:nvCxnSpPr>
          <p:spPr>
            <a:xfrm>
              <a:off x="8838627" y="3427601"/>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DDF036A-F7AE-B583-5197-2805C079CEE6}"/>
                  </a:ext>
                </a:extLst>
              </p:cNvPr>
              <p:cNvSpPr/>
              <p:nvPr/>
            </p:nvSpPr>
            <p:spPr>
              <a:xfrm>
                <a:off x="316073" y="4863355"/>
                <a:ext cx="8836132" cy="7376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latin typeface="+mn-ea"/>
                  </a:rPr>
                  <a:t>        如果</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要</a:t>
                </a:r>
                <a:r>
                  <a:rPr lang="zh-CN" altLang="en-US" b="1" dirty="0">
                    <a:solidFill>
                      <a:schemeClr val="tx1"/>
                    </a:solidFill>
                    <a:highlight>
                      <a:srgbClr val="FFFF00"/>
                    </a:highlight>
                    <a:latin typeface="+mn-ea"/>
                  </a:rPr>
                  <a:t>抵赖</a:t>
                </a:r>
                <a:r>
                  <a:rPr lang="zh-CN" altLang="en-US" b="1" dirty="0">
                    <a:latin typeface="+mn-ea"/>
                  </a:rPr>
                  <a:t>曾发送报文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latin typeface="+mn-ea"/>
                  </a:rPr>
                  <a:t>给</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可以把报文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latin typeface="+mn-ea"/>
                  </a:rPr>
                  <a:t>和带有数字签名的报文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𝑫</m:t>
                        </m:r>
                      </m:e>
                      <m: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𝑺𝑲</m:t>
                            </m:r>
                          </m:e>
                          <m:sub>
                            <m:r>
                              <a:rPr lang="en-US" altLang="zh-CN" b="1" i="1">
                                <a:latin typeface="Cambria Math" panose="02040503050406030204" pitchFamily="18" charset="0"/>
                              </a:rPr>
                              <m:t>𝑨</m:t>
                            </m:r>
                          </m:sub>
                        </m:sSub>
                      </m:sub>
                    </m:sSub>
                    <m:r>
                      <a:rPr lang="en-US" altLang="zh-CN" b="1" i="1">
                        <a:latin typeface="Cambria Math" panose="02040503050406030204" pitchFamily="18" charset="0"/>
                      </a:rPr>
                      <m:t>(</m:t>
                    </m:r>
                    <m:r>
                      <a:rPr lang="en-US" altLang="zh-CN" b="1" i="1">
                        <a:latin typeface="Cambria Math" panose="02040503050406030204" pitchFamily="18" charset="0"/>
                      </a:rPr>
                      <m:t>𝒎</m:t>
                    </m:r>
                    <m:r>
                      <a:rPr lang="en-US" altLang="zh-CN" b="1" i="1">
                        <a:latin typeface="Cambria Math" panose="02040503050406030204" pitchFamily="18" charset="0"/>
                      </a:rPr>
                      <m:t>)</m:t>
                    </m:r>
                  </m:oMath>
                </a14:m>
                <a:r>
                  <a:rPr lang="zh-CN" altLang="en-US" b="1" dirty="0">
                    <a:latin typeface="+mn-ea"/>
                  </a:rPr>
                  <a:t>出具给第三方。第三方很容易用</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的公钥</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𝑷𝑲</m:t>
                        </m:r>
                      </m:e>
                      <m:sub>
                        <m:r>
                          <a:rPr lang="en-US" altLang="zh-CN" b="1" i="1">
                            <a:latin typeface="Cambria Math" panose="02040503050406030204" pitchFamily="18" charset="0"/>
                          </a:rPr>
                          <m:t>𝑨</m:t>
                        </m:r>
                      </m:sub>
                    </m:sSub>
                  </m:oMath>
                </a14:m>
                <a:r>
                  <a:rPr lang="zh-CN" altLang="en-US" b="1" dirty="0">
                    <a:latin typeface="+mn-ea"/>
                  </a:rPr>
                  <a:t>去证实</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确实发送过报文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latin typeface="+mn-ea"/>
                  </a:rPr>
                  <a:t>给</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a:t>
                </a:r>
              </a:p>
            </p:txBody>
          </p:sp>
        </mc:Choice>
        <mc:Fallback xmlns="">
          <p:sp>
            <p:nvSpPr>
              <p:cNvPr id="12" name="矩形 11">
                <a:extLst>
                  <a:ext uri="{FF2B5EF4-FFF2-40B4-BE49-F238E27FC236}">
                    <a16:creationId xmlns:a16="http://schemas.microsoft.com/office/drawing/2014/main" id="{0DDF036A-F7AE-B583-5197-2805C079CEE6}"/>
                  </a:ext>
                </a:extLst>
              </p:cNvPr>
              <p:cNvSpPr>
                <a:spLocks noRot="1" noChangeAspect="1" noMove="1" noResize="1" noEditPoints="1" noAdjustHandles="1" noChangeArrowheads="1" noChangeShapeType="1" noTextEdit="1"/>
              </p:cNvSpPr>
              <p:nvPr/>
            </p:nvSpPr>
            <p:spPr>
              <a:xfrm>
                <a:off x="316073" y="4863355"/>
                <a:ext cx="8836132" cy="737694"/>
              </a:xfrm>
              <a:prstGeom prst="rect">
                <a:avLst/>
              </a:prstGeom>
              <a:blipFill>
                <a:blip r:embed="rId17"/>
                <a:stretch>
                  <a:fillRect l="-551" b="-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09F4445-26E9-502B-C0EE-8B37BB539D00}"/>
                  </a:ext>
                </a:extLst>
              </p:cNvPr>
              <p:cNvSpPr/>
              <p:nvPr/>
            </p:nvSpPr>
            <p:spPr>
              <a:xfrm>
                <a:off x="316073" y="5697267"/>
                <a:ext cx="8836132" cy="7376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latin typeface="+mn-ea"/>
                  </a:rPr>
                  <a:t>       反之，若</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把报文</a:t>
                </a:r>
                <a14:m>
                  <m:oMath xmlns:m="http://schemas.openxmlformats.org/officeDocument/2006/math">
                    <m:r>
                      <a:rPr lang="en-US" altLang="zh-CN" b="1" i="1" dirty="0" smtClean="0">
                        <a:latin typeface="Cambria Math" panose="02040503050406030204" pitchFamily="18" charset="0"/>
                      </a:rPr>
                      <m:t>𝒎</m:t>
                    </m:r>
                  </m:oMath>
                </a14:m>
                <a:r>
                  <a:rPr lang="zh-CN" altLang="en-US" b="1" dirty="0">
                    <a:solidFill>
                      <a:schemeClr val="tx1"/>
                    </a:solidFill>
                    <a:highlight>
                      <a:srgbClr val="FFFF00"/>
                    </a:highlight>
                    <a:latin typeface="+mn-ea"/>
                  </a:rPr>
                  <a:t>伪造</a:t>
                </a:r>
                <a:r>
                  <a:rPr lang="zh-CN" altLang="en-US" b="1" dirty="0">
                    <a:latin typeface="+mn-ea"/>
                  </a:rPr>
                  <a:t>成</a:t>
                </a:r>
                <a14:m>
                  <m:oMath xmlns:m="http://schemas.openxmlformats.org/officeDocument/2006/math">
                    <m:r>
                      <a:rPr lang="en-US" altLang="zh-CN" b="1" i="1" dirty="0" smtClean="0">
                        <a:latin typeface="Cambria Math" panose="02040503050406030204" pitchFamily="18" charset="0"/>
                      </a:rPr>
                      <m:t>𝒎</m:t>
                    </m:r>
                    <m:r>
                      <a:rPr lang="en-US" altLang="zh-CN" b="1" i="1" dirty="0" smtClean="0">
                        <a:latin typeface="Cambria Math" panose="02040503050406030204" pitchFamily="18" charset="0"/>
                      </a:rPr>
                      <m:t>′</m:t>
                    </m:r>
                  </m:oMath>
                </a14:m>
                <a:r>
                  <a:rPr lang="zh-CN" altLang="en-US" b="1" dirty="0">
                    <a:latin typeface="+mn-ea"/>
                  </a:rPr>
                  <a:t>，则</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不能在第三方前出示带有数字签名的报文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𝑫</m:t>
                        </m:r>
                      </m:e>
                      <m: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𝑺𝑲</m:t>
                            </m:r>
                          </m:e>
                          <m:sub>
                            <m:r>
                              <a:rPr lang="en-US" altLang="zh-CN" b="1" i="1">
                                <a:latin typeface="Cambria Math" panose="02040503050406030204" pitchFamily="18" charset="0"/>
                              </a:rPr>
                              <m:t>𝑨</m:t>
                            </m:r>
                          </m:sub>
                        </m:sSub>
                      </m:sub>
                    </m:sSub>
                    <m:r>
                      <a:rPr lang="en-US" altLang="zh-CN" b="1" i="1">
                        <a:latin typeface="Cambria Math" panose="02040503050406030204" pitchFamily="18" charset="0"/>
                      </a:rPr>
                      <m:t>(</m:t>
                    </m:r>
                    <m:r>
                      <a:rPr lang="en-US" altLang="zh-CN" b="1" i="1">
                        <a:latin typeface="Cambria Math" panose="02040503050406030204" pitchFamily="18" charset="0"/>
                      </a:rPr>
                      <m:t>𝒎</m:t>
                    </m:r>
                    <m:r>
                      <a:rPr lang="en-US" altLang="zh-CN" b="1" i="1" smtClean="0">
                        <a:latin typeface="Cambria Math" panose="02040503050406030204" pitchFamily="18" charset="0"/>
                      </a:rPr>
                      <m:t>′</m:t>
                    </m:r>
                    <m:r>
                      <a:rPr lang="en-US" altLang="zh-CN" b="1" i="1">
                        <a:latin typeface="Cambria Math" panose="02040503050406030204" pitchFamily="18" charset="0"/>
                      </a:rPr>
                      <m:t>) </m:t>
                    </m:r>
                  </m:oMath>
                </a14:m>
                <a:r>
                  <a:rPr lang="zh-CN" altLang="en-US" b="1" dirty="0">
                    <a:latin typeface="+mn-ea"/>
                  </a:rPr>
                  <a:t>，因为</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不可能具有</a:t>
                </a: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的私钥</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𝑺𝑲</m:t>
                        </m:r>
                      </m:e>
                      <m:sub>
                        <m:r>
                          <a:rPr lang="en-US" altLang="zh-CN" b="1" i="1">
                            <a:latin typeface="Cambria Math" panose="02040503050406030204" pitchFamily="18" charset="0"/>
                          </a:rPr>
                          <m:t>𝑨</m:t>
                        </m:r>
                      </m:sub>
                    </m:sSub>
                    <m:r>
                      <a:rPr lang="en-US" altLang="zh-CN" b="1" i="1">
                        <a:latin typeface="Cambria Math" panose="02040503050406030204" pitchFamily="18" charset="0"/>
                      </a:rPr>
                      <m:t> </m:t>
                    </m:r>
                  </m:oMath>
                </a14:m>
                <a:r>
                  <a:rPr lang="zh-CN" altLang="en-US" b="1" dirty="0">
                    <a:latin typeface="+mn-ea"/>
                  </a:rPr>
                  <a:t>。这样就证明</a:t>
                </a: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伪造了报文。</a:t>
                </a:r>
              </a:p>
            </p:txBody>
          </p:sp>
        </mc:Choice>
        <mc:Fallback xmlns="">
          <p:sp>
            <p:nvSpPr>
              <p:cNvPr id="50" name="矩形 49">
                <a:extLst>
                  <a:ext uri="{FF2B5EF4-FFF2-40B4-BE49-F238E27FC236}">
                    <a16:creationId xmlns:a16="http://schemas.microsoft.com/office/drawing/2014/main" id="{D09F4445-26E9-502B-C0EE-8B37BB539D00}"/>
                  </a:ext>
                </a:extLst>
              </p:cNvPr>
              <p:cNvSpPr>
                <a:spLocks noRot="1" noChangeAspect="1" noMove="1" noResize="1" noEditPoints="1" noAdjustHandles="1" noChangeArrowheads="1" noChangeShapeType="1" noTextEdit="1"/>
              </p:cNvSpPr>
              <p:nvPr/>
            </p:nvSpPr>
            <p:spPr>
              <a:xfrm>
                <a:off x="316073" y="5697267"/>
                <a:ext cx="8836132" cy="737694"/>
              </a:xfrm>
              <a:prstGeom prst="rect">
                <a:avLst/>
              </a:prstGeom>
              <a:blipFill>
                <a:blip r:embed="rId18"/>
                <a:stretch>
                  <a:fillRect b="-406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72125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1E32A62-DA20-10E6-9AA1-B2812430FC49}"/>
              </a:ext>
            </a:extLst>
          </p:cNvPr>
          <p:cNvSpPr txBox="1"/>
          <p:nvPr/>
        </p:nvSpPr>
        <p:spPr>
          <a:xfrm>
            <a:off x="4624628" y="1767479"/>
            <a:ext cx="7163895" cy="646331"/>
          </a:xfrm>
          <a:prstGeom prst="rect">
            <a:avLst/>
          </a:prstGeom>
          <a:noFill/>
        </p:spPr>
        <p:txBody>
          <a:bodyPr wrap="square" rtlCol="0">
            <a:spAutoFit/>
          </a:bodyPr>
          <a:lstStyle/>
          <a:p>
            <a:r>
              <a:rPr lang="zh-CN" altLang="en-US" b="1" dirty="0"/>
              <a:t>攻击者通过</a:t>
            </a:r>
            <a:r>
              <a:rPr lang="zh-CN" altLang="en-US" b="1" dirty="0">
                <a:solidFill>
                  <a:schemeClr val="accent1">
                    <a:lumMod val="75000"/>
                  </a:schemeClr>
                </a:solidFill>
              </a:rPr>
              <a:t>窃听</a:t>
            </a:r>
            <a:r>
              <a:rPr lang="zh-CN" altLang="en-US" b="1" dirty="0"/>
              <a:t>手段仅观察和分析网络中传输数据流中的敏感信息，而</a:t>
            </a:r>
            <a:r>
              <a:rPr lang="zh-CN" altLang="en-US" b="1" dirty="0">
                <a:solidFill>
                  <a:schemeClr val="accent1">
                    <a:lumMod val="75000"/>
                  </a:schemeClr>
                </a:solidFill>
              </a:rPr>
              <a:t>不对其进行干扰</a:t>
            </a:r>
            <a:r>
              <a:rPr lang="zh-CN" altLang="en-US" b="1" dirty="0"/>
              <a:t>。</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sp>
        <p:nvSpPr>
          <p:cNvPr id="5" name="矩形 4">
            <a:extLst>
              <a:ext uri="{FF2B5EF4-FFF2-40B4-BE49-F238E27FC236}">
                <a16:creationId xmlns:a16="http://schemas.microsoft.com/office/drawing/2014/main" id="{34F1128C-49C5-3311-C6A6-17E9833B19A8}"/>
              </a:ext>
            </a:extLst>
          </p:cNvPr>
          <p:cNvSpPr/>
          <p:nvPr/>
        </p:nvSpPr>
        <p:spPr>
          <a:xfrm>
            <a:off x="798632" y="2870522"/>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安全威胁</a:t>
            </a:r>
          </a:p>
        </p:txBody>
      </p:sp>
      <p:sp>
        <p:nvSpPr>
          <p:cNvPr id="79" name="矩形 78">
            <a:extLst>
              <a:ext uri="{FF2B5EF4-FFF2-40B4-BE49-F238E27FC236}">
                <a16:creationId xmlns:a16="http://schemas.microsoft.com/office/drawing/2014/main" id="{BB2C1384-7980-75C9-F734-ED62F7608ACB}"/>
              </a:ext>
            </a:extLst>
          </p:cNvPr>
          <p:cNvSpPr/>
          <p:nvPr/>
        </p:nvSpPr>
        <p:spPr>
          <a:xfrm>
            <a:off x="3158765" y="1862045"/>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被动攻击</a:t>
            </a:r>
          </a:p>
        </p:txBody>
      </p:sp>
      <p:sp>
        <p:nvSpPr>
          <p:cNvPr id="80" name="矩形 79">
            <a:extLst>
              <a:ext uri="{FF2B5EF4-FFF2-40B4-BE49-F238E27FC236}">
                <a16:creationId xmlns:a16="http://schemas.microsoft.com/office/drawing/2014/main" id="{A5126E92-48BD-7677-72DC-2223D1DEDBE5}"/>
              </a:ext>
            </a:extLst>
          </p:cNvPr>
          <p:cNvSpPr/>
          <p:nvPr/>
        </p:nvSpPr>
        <p:spPr>
          <a:xfrm>
            <a:off x="3158765" y="4000242"/>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主动攻击</a:t>
            </a:r>
          </a:p>
        </p:txBody>
      </p:sp>
      <p:grpSp>
        <p:nvGrpSpPr>
          <p:cNvPr id="7" name="组合 6">
            <a:extLst>
              <a:ext uri="{FF2B5EF4-FFF2-40B4-BE49-F238E27FC236}">
                <a16:creationId xmlns:a16="http://schemas.microsoft.com/office/drawing/2014/main" id="{A584868B-FE4B-F4D4-A935-282614E9EB52}"/>
              </a:ext>
            </a:extLst>
          </p:cNvPr>
          <p:cNvGrpSpPr/>
          <p:nvPr/>
        </p:nvGrpSpPr>
        <p:grpSpPr>
          <a:xfrm>
            <a:off x="1942218" y="2090645"/>
            <a:ext cx="1216547" cy="2138197"/>
            <a:chOff x="1942218" y="2090645"/>
            <a:chExt cx="1216547" cy="2138197"/>
          </a:xfrm>
        </p:grpSpPr>
        <p:cxnSp>
          <p:nvCxnSpPr>
            <p:cNvPr id="13" name="连接符: 肘形 12">
              <a:extLst>
                <a:ext uri="{FF2B5EF4-FFF2-40B4-BE49-F238E27FC236}">
                  <a16:creationId xmlns:a16="http://schemas.microsoft.com/office/drawing/2014/main" id="{F54E43B4-0C14-531A-F6D8-C8E1EFB62FFE}"/>
                </a:ext>
              </a:extLst>
            </p:cNvPr>
            <p:cNvCxnSpPr>
              <a:stCxn id="5" idx="3"/>
              <a:endCxn id="79" idx="1"/>
            </p:cNvCxnSpPr>
            <p:nvPr/>
          </p:nvCxnSpPr>
          <p:spPr>
            <a:xfrm flipV="1">
              <a:off x="1942218" y="2090645"/>
              <a:ext cx="1216547" cy="1008477"/>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2F584458-2900-990F-EE5E-4AC35FA55512}"/>
                </a:ext>
              </a:extLst>
            </p:cNvPr>
            <p:cNvCxnSpPr>
              <a:cxnSpLocks/>
              <a:stCxn id="5" idx="3"/>
              <a:endCxn id="80" idx="1"/>
            </p:cNvCxnSpPr>
            <p:nvPr/>
          </p:nvCxnSpPr>
          <p:spPr>
            <a:xfrm>
              <a:off x="1942218" y="3099122"/>
              <a:ext cx="1216547" cy="112972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3C075257-D483-E07C-EDC4-22456A531560}"/>
              </a:ext>
            </a:extLst>
          </p:cNvPr>
          <p:cNvSpPr/>
          <p:nvPr/>
        </p:nvSpPr>
        <p:spPr>
          <a:xfrm>
            <a:off x="8454336" y="3594100"/>
            <a:ext cx="1157802" cy="4480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攻击者</a:t>
            </a:r>
          </a:p>
        </p:txBody>
      </p:sp>
      <p:grpSp>
        <p:nvGrpSpPr>
          <p:cNvPr id="20" name="组合 19">
            <a:extLst>
              <a:ext uri="{FF2B5EF4-FFF2-40B4-BE49-F238E27FC236}">
                <a16:creationId xmlns:a16="http://schemas.microsoft.com/office/drawing/2014/main" id="{2B8D0985-63CD-3AC2-8906-ED76A76D1BE5}"/>
              </a:ext>
            </a:extLst>
          </p:cNvPr>
          <p:cNvGrpSpPr/>
          <p:nvPr/>
        </p:nvGrpSpPr>
        <p:grpSpPr>
          <a:xfrm>
            <a:off x="6809184" y="2514944"/>
            <a:ext cx="4448107" cy="452610"/>
            <a:chOff x="6380576" y="2514944"/>
            <a:chExt cx="4448107" cy="452610"/>
          </a:xfrm>
        </p:grpSpPr>
        <p:sp>
          <p:nvSpPr>
            <p:cNvPr id="12" name="矩形 11">
              <a:extLst>
                <a:ext uri="{FF2B5EF4-FFF2-40B4-BE49-F238E27FC236}">
                  <a16:creationId xmlns:a16="http://schemas.microsoft.com/office/drawing/2014/main" id="{98F95872-5886-4615-0204-95FF16792AF4}"/>
                </a:ext>
              </a:extLst>
            </p:cNvPr>
            <p:cNvSpPr/>
            <p:nvPr/>
          </p:nvSpPr>
          <p:spPr>
            <a:xfrm>
              <a:off x="6380576" y="2519534"/>
              <a:ext cx="1157802" cy="448020"/>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发送方</a:t>
              </a:r>
            </a:p>
          </p:txBody>
        </p:sp>
        <p:sp>
          <p:nvSpPr>
            <p:cNvPr id="40" name="矩形 39">
              <a:extLst>
                <a:ext uri="{FF2B5EF4-FFF2-40B4-BE49-F238E27FC236}">
                  <a16:creationId xmlns:a16="http://schemas.microsoft.com/office/drawing/2014/main" id="{8A5777E7-08FB-8547-1744-800D0B24F81C}"/>
                </a:ext>
              </a:extLst>
            </p:cNvPr>
            <p:cNvSpPr/>
            <p:nvPr/>
          </p:nvSpPr>
          <p:spPr>
            <a:xfrm>
              <a:off x="9670881" y="2514944"/>
              <a:ext cx="1157802" cy="448020"/>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接收方</a:t>
              </a:r>
            </a:p>
          </p:txBody>
        </p:sp>
        <p:cxnSp>
          <p:nvCxnSpPr>
            <p:cNvPr id="15" name="直接箭头连接符 14">
              <a:extLst>
                <a:ext uri="{FF2B5EF4-FFF2-40B4-BE49-F238E27FC236}">
                  <a16:creationId xmlns:a16="http://schemas.microsoft.com/office/drawing/2014/main" id="{7DACA148-ECC4-8983-6FB2-FF5285EAF28D}"/>
                </a:ext>
              </a:extLst>
            </p:cNvPr>
            <p:cNvCxnSpPr>
              <a:stCxn id="12" idx="3"/>
              <a:endCxn id="40" idx="1"/>
            </p:cNvCxnSpPr>
            <p:nvPr/>
          </p:nvCxnSpPr>
          <p:spPr>
            <a:xfrm flipV="1">
              <a:off x="7538378" y="2738954"/>
              <a:ext cx="2132503" cy="45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DBC96153-73C4-760C-088D-8B0593FA8439}"/>
              </a:ext>
            </a:extLst>
          </p:cNvPr>
          <p:cNvGrpSpPr/>
          <p:nvPr/>
        </p:nvGrpSpPr>
        <p:grpSpPr>
          <a:xfrm>
            <a:off x="8454336" y="2738957"/>
            <a:ext cx="1574322" cy="855144"/>
            <a:chOff x="8449374" y="2671001"/>
            <a:chExt cx="1574322" cy="855144"/>
          </a:xfrm>
        </p:grpSpPr>
        <p:cxnSp>
          <p:nvCxnSpPr>
            <p:cNvPr id="17" name="连接符: 曲线 16">
              <a:extLst>
                <a:ext uri="{FF2B5EF4-FFF2-40B4-BE49-F238E27FC236}">
                  <a16:creationId xmlns:a16="http://schemas.microsoft.com/office/drawing/2014/main" id="{B8039AEA-D4C7-14B0-A9C9-A5FBDEA3B495}"/>
                </a:ext>
              </a:extLst>
            </p:cNvPr>
            <p:cNvCxnSpPr>
              <a:cxnSpLocks/>
            </p:cNvCxnSpPr>
            <p:nvPr/>
          </p:nvCxnSpPr>
          <p:spPr>
            <a:xfrm rot="16200000" flipH="1">
              <a:off x="8311252" y="2809123"/>
              <a:ext cx="855144" cy="578899"/>
            </a:xfrm>
            <a:prstGeom prst="curvedConnector3">
              <a:avLst>
                <a:gd name="adj1" fmla="val 76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B758E1-751C-78DF-0BE3-2FB55F611A29}"/>
                </a:ext>
              </a:extLst>
            </p:cNvPr>
            <p:cNvSpPr txBox="1"/>
            <p:nvPr/>
          </p:nvSpPr>
          <p:spPr>
            <a:xfrm>
              <a:off x="8865894" y="2780658"/>
              <a:ext cx="1157802" cy="646331"/>
            </a:xfrm>
            <a:prstGeom prst="rect">
              <a:avLst/>
            </a:prstGeom>
            <a:noFill/>
          </p:spPr>
          <p:txBody>
            <a:bodyPr wrap="square" rtlCol="0">
              <a:spAutoFit/>
            </a:bodyPr>
            <a:lstStyle/>
            <a:p>
              <a:pPr algn="ctr"/>
              <a:r>
                <a:rPr lang="zh-CN" altLang="en-US" b="1" dirty="0">
                  <a:solidFill>
                    <a:schemeClr val="accent1">
                      <a:lumMod val="75000"/>
                    </a:schemeClr>
                  </a:solidFill>
                </a:rPr>
                <a:t>仅窃听</a:t>
              </a:r>
              <a:endParaRPr lang="en-US" altLang="zh-CN" b="1" dirty="0">
                <a:solidFill>
                  <a:schemeClr val="accent1">
                    <a:lumMod val="75000"/>
                  </a:schemeClr>
                </a:solidFill>
              </a:endParaRPr>
            </a:p>
            <a:p>
              <a:pPr algn="ctr"/>
              <a:r>
                <a:rPr lang="zh-CN" altLang="en-US" b="1" dirty="0">
                  <a:solidFill>
                    <a:schemeClr val="accent1">
                      <a:lumMod val="75000"/>
                    </a:schemeClr>
                  </a:solidFill>
                </a:rPr>
                <a:t>不修改</a:t>
              </a:r>
            </a:p>
          </p:txBody>
        </p:sp>
      </p:grpSp>
    </p:spTree>
    <p:custDataLst>
      <p:tags r:id="rId1"/>
    </p:custDataLst>
    <p:extLst>
      <p:ext uri="{BB962C8B-B14F-4D97-AF65-F5344CB8AC3E}">
        <p14:creationId xmlns:p14="http://schemas.microsoft.com/office/powerpoint/2010/main" val="392267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500" fill="hold"/>
                                        <p:tgtEl>
                                          <p:spTgt spid="79"/>
                                        </p:tgtEl>
                                        <p:attrNameLst>
                                          <p:attrName>ppt_w</p:attrName>
                                        </p:attrNameLst>
                                      </p:cBhvr>
                                      <p:tavLst>
                                        <p:tav tm="0">
                                          <p:val>
                                            <p:fltVal val="0"/>
                                          </p:val>
                                        </p:tav>
                                        <p:tav tm="100000">
                                          <p:val>
                                            <p:strVal val="#ppt_w"/>
                                          </p:val>
                                        </p:tav>
                                      </p:tavLst>
                                    </p:anim>
                                    <p:anim calcmode="lin" valueType="num">
                                      <p:cBhvr>
                                        <p:cTn id="26" dur="500" fill="hold"/>
                                        <p:tgtEl>
                                          <p:spTgt spid="79"/>
                                        </p:tgtEl>
                                        <p:attrNameLst>
                                          <p:attrName>ppt_h</p:attrName>
                                        </p:attrNameLst>
                                      </p:cBhvr>
                                      <p:tavLst>
                                        <p:tav tm="0">
                                          <p:val>
                                            <p:fltVal val="0"/>
                                          </p:val>
                                        </p:tav>
                                        <p:tav tm="100000">
                                          <p:val>
                                            <p:strVal val="#ppt_h"/>
                                          </p:val>
                                        </p:tav>
                                      </p:tavLst>
                                    </p:anim>
                                    <p:animEffect transition="in" filter="fad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80"/>
                                        </p:tgtEl>
                                        <p:attrNameLst>
                                          <p:attrName>style.visibility</p:attrName>
                                        </p:attrNameLst>
                                      </p:cBhvr>
                                      <p:to>
                                        <p:strVal val="visible"/>
                                      </p:to>
                                    </p:set>
                                    <p:anim calcmode="lin" valueType="num">
                                      <p:cBhvr>
                                        <p:cTn id="32" dur="500" fill="hold"/>
                                        <p:tgtEl>
                                          <p:spTgt spid="80"/>
                                        </p:tgtEl>
                                        <p:attrNameLst>
                                          <p:attrName>ppt_w</p:attrName>
                                        </p:attrNameLst>
                                      </p:cBhvr>
                                      <p:tavLst>
                                        <p:tav tm="0">
                                          <p:val>
                                            <p:fltVal val="0"/>
                                          </p:val>
                                        </p:tav>
                                        <p:tav tm="100000">
                                          <p:val>
                                            <p:strVal val="#ppt_w"/>
                                          </p:val>
                                        </p:tav>
                                      </p:tavLst>
                                    </p:anim>
                                    <p:anim calcmode="lin" valueType="num">
                                      <p:cBhvr>
                                        <p:cTn id="33" dur="500" fill="hold"/>
                                        <p:tgtEl>
                                          <p:spTgt spid="80"/>
                                        </p:tgtEl>
                                        <p:attrNameLst>
                                          <p:attrName>ppt_h</p:attrName>
                                        </p:attrNameLst>
                                      </p:cBhvr>
                                      <p:tavLst>
                                        <p:tav tm="0">
                                          <p:val>
                                            <p:fltVal val="0"/>
                                          </p:val>
                                        </p:tav>
                                        <p:tav tm="100000">
                                          <p:val>
                                            <p:strVal val="#ppt_h"/>
                                          </p:val>
                                        </p:tav>
                                      </p:tavLst>
                                    </p:anim>
                                    <p:animEffect transition="in" filter="fade">
                                      <p:cBhvr>
                                        <p:cTn id="34" dur="500"/>
                                        <p:tgtEl>
                                          <p:spTgt spid="80"/>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grpId="0" nodeType="clickEffect">
                                  <p:stCondLst>
                                    <p:cond delay="2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left)">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500" fill="hold"/>
                                        <p:tgtEl>
                                          <p:spTgt spid="41"/>
                                        </p:tgtEl>
                                        <p:attrNameLst>
                                          <p:attrName>ppt_w</p:attrName>
                                        </p:attrNameLst>
                                      </p:cBhvr>
                                      <p:tavLst>
                                        <p:tav tm="0">
                                          <p:val>
                                            <p:fltVal val="0"/>
                                          </p:val>
                                        </p:tav>
                                        <p:tav tm="100000">
                                          <p:val>
                                            <p:strVal val="#ppt_w"/>
                                          </p:val>
                                        </p:tav>
                                      </p:tavLst>
                                    </p:anim>
                                    <p:anim calcmode="lin" valueType="num">
                                      <p:cBhvr>
                                        <p:cTn id="53" dur="500" fill="hold"/>
                                        <p:tgtEl>
                                          <p:spTgt spid="41"/>
                                        </p:tgtEl>
                                        <p:attrNameLst>
                                          <p:attrName>ppt_h</p:attrName>
                                        </p:attrNameLst>
                                      </p:cBhvr>
                                      <p:tavLst>
                                        <p:tav tm="0">
                                          <p:val>
                                            <p:fltVal val="0"/>
                                          </p:val>
                                        </p:tav>
                                        <p:tav tm="100000">
                                          <p:val>
                                            <p:strVal val="#ppt_h"/>
                                          </p:val>
                                        </p:tav>
                                      </p:tavLst>
                                    </p:anim>
                                    <p:anim calcmode="lin" valueType="num">
                                      <p:cBhvr>
                                        <p:cTn id="54" dur="500" fill="hold"/>
                                        <p:tgtEl>
                                          <p:spTgt spid="41"/>
                                        </p:tgtEl>
                                        <p:attrNameLst>
                                          <p:attrName>style.rotation</p:attrName>
                                        </p:attrNameLst>
                                      </p:cBhvr>
                                      <p:tavLst>
                                        <p:tav tm="0">
                                          <p:val>
                                            <p:fltVal val="360"/>
                                          </p:val>
                                        </p:tav>
                                        <p:tav tm="100000">
                                          <p:val>
                                            <p:fltVal val="0"/>
                                          </p:val>
                                        </p:tav>
                                      </p:tavLst>
                                    </p:anim>
                                    <p:animEffect transition="in" filter="fade">
                                      <p:cBhvr>
                                        <p:cTn id="55" dur="500"/>
                                        <p:tgtEl>
                                          <p:spTgt spid="41"/>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79" grpId="0" animBg="1"/>
      <p:bldP spid="80" grpId="0" animBg="1"/>
      <p:bldP spid="4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数字签名的实现</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现在已有多种实现数字签名的方法。</a:t>
            </a:r>
            <a:r>
              <a:rPr lang="zh-CN" altLang="en-US" b="1" dirty="0">
                <a:solidFill>
                  <a:schemeClr val="accent1">
                    <a:lumMod val="75000"/>
                  </a:schemeClr>
                </a:solidFill>
              </a:rPr>
              <a:t>采用公钥密码算法</a:t>
            </a:r>
            <a:r>
              <a:rPr lang="zh-CN" altLang="en-US" b="1" dirty="0"/>
              <a:t>比采用对称密钥密码算法更</a:t>
            </a:r>
            <a:r>
              <a:rPr lang="zh-CN" altLang="en-US" b="1" dirty="0">
                <a:solidFill>
                  <a:schemeClr val="accent1">
                    <a:lumMod val="75000"/>
                  </a:schemeClr>
                </a:solidFill>
              </a:rPr>
              <a:t>容易实现数字签名</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形用户界面, 文本&#10;&#10;描述已自动生成">
            <a:extLst>
              <a:ext uri="{FF2B5EF4-FFF2-40B4-BE49-F238E27FC236}">
                <a16:creationId xmlns:a16="http://schemas.microsoft.com/office/drawing/2014/main" id="{7639FB0D-68C7-B8C2-3387-CF56CBC25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3704" y="1709145"/>
            <a:ext cx="8944592" cy="3680683"/>
          </a:xfrm>
          <a:prstGeom prst="rect">
            <a:avLst/>
          </a:prstGeom>
        </p:spPr>
      </p:pic>
      <p:sp>
        <p:nvSpPr>
          <p:cNvPr id="14" name="矩形 13">
            <a:extLst>
              <a:ext uri="{FF2B5EF4-FFF2-40B4-BE49-F238E27FC236}">
                <a16:creationId xmlns:a16="http://schemas.microsoft.com/office/drawing/2014/main" id="{EDEB680D-B6F7-9B08-1C11-25DD17D85617}"/>
              </a:ext>
            </a:extLst>
          </p:cNvPr>
          <p:cNvSpPr/>
          <p:nvPr/>
        </p:nvSpPr>
        <p:spPr>
          <a:xfrm>
            <a:off x="1623704" y="5438632"/>
            <a:ext cx="8944592" cy="959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        需要说明的是，由于公钥密码算法的计算代价非常高，对整个报文进行数字签名是一件非常耗时的事情，更有效的方法是</a:t>
            </a:r>
            <a:r>
              <a:rPr lang="zh-CN" altLang="en-US" b="1" dirty="0">
                <a:solidFill>
                  <a:schemeClr val="tx1"/>
                </a:solidFill>
                <a:highlight>
                  <a:srgbClr val="FFFF00"/>
                </a:highlight>
              </a:rPr>
              <a:t>仅对报文摘要进行数字签名</a:t>
            </a:r>
            <a:r>
              <a:rPr lang="zh-CN" altLang="en-US" b="1" dirty="0"/>
              <a:t>。</a:t>
            </a:r>
          </a:p>
        </p:txBody>
      </p:sp>
    </p:spTree>
    <p:custDataLst>
      <p:tags r:id="rId1"/>
    </p:custDataLst>
    <p:extLst>
      <p:ext uri="{BB962C8B-B14F-4D97-AF65-F5344CB8AC3E}">
        <p14:creationId xmlns:p14="http://schemas.microsoft.com/office/powerpoint/2010/main" val="397417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具有保密性的数字签名</a:t>
              </a:r>
            </a:p>
          </p:txBody>
        </p:sp>
      </p:grpSp>
      <p:grpSp>
        <p:nvGrpSpPr>
          <p:cNvPr id="5" name="组合 4">
            <a:extLst>
              <a:ext uri="{FF2B5EF4-FFF2-40B4-BE49-F238E27FC236}">
                <a16:creationId xmlns:a16="http://schemas.microsoft.com/office/drawing/2014/main" id="{8B53E70F-6E8B-278B-2D2E-73806282C354}"/>
              </a:ext>
            </a:extLst>
          </p:cNvPr>
          <p:cNvGrpSpPr/>
          <p:nvPr/>
        </p:nvGrpSpPr>
        <p:grpSpPr>
          <a:xfrm>
            <a:off x="1571106" y="1180723"/>
            <a:ext cx="9032442" cy="3023298"/>
            <a:chOff x="1571106" y="1712985"/>
            <a:chExt cx="9032442" cy="3023298"/>
          </a:xfrm>
        </p:grpSpPr>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C205AFDF-B513-DCD5-6DA3-549F971BF73D}"/>
                    </a:ext>
                  </a:extLst>
                </p:cNvPr>
                <p:cNvSpPr txBox="1"/>
                <p:nvPr/>
              </p:nvSpPr>
              <p:spPr>
                <a:xfrm>
                  <a:off x="7505782" y="3855250"/>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的公钥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核实数字签名</a:t>
                  </a:r>
                </a:p>
              </p:txBody>
            </p:sp>
          </mc:Choice>
          <mc:Fallback xmlns="">
            <p:sp>
              <p:nvSpPr>
                <p:cNvPr id="65" name="文本框 64">
                  <a:extLst>
                    <a:ext uri="{FF2B5EF4-FFF2-40B4-BE49-F238E27FC236}">
                      <a16:creationId xmlns:a16="http://schemas.microsoft.com/office/drawing/2014/main" id="{C205AFDF-B513-DCD5-6DA3-549F971BF73D}"/>
                    </a:ext>
                  </a:extLst>
                </p:cNvPr>
                <p:cNvSpPr txBox="1">
                  <a:spLocks noRot="1" noChangeAspect="1" noMove="1" noResize="1" noEditPoints="1" noAdjustHandles="1" noChangeArrowheads="1" noChangeShapeType="1" noTextEdit="1"/>
                </p:cNvSpPr>
                <p:nvPr/>
              </p:nvSpPr>
              <p:spPr>
                <a:xfrm>
                  <a:off x="7505782" y="3855250"/>
                  <a:ext cx="1935845" cy="646331"/>
                </a:xfrm>
                <a:prstGeom prst="rect">
                  <a:avLst/>
                </a:prstGeom>
                <a:blipFill>
                  <a:blip r:embed="rId3"/>
                  <a:stretch>
                    <a:fillRect t="-471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852D00F-F4E6-8049-62CE-5B35ED67FCF2}"/>
                    </a:ext>
                  </a:extLst>
                </p:cNvPr>
                <p:cNvSpPr txBox="1"/>
                <p:nvPr/>
              </p:nvSpPr>
              <p:spPr>
                <a:xfrm>
                  <a:off x="2728915" y="3855250"/>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的私钥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数字签名</a:t>
                  </a:r>
                </a:p>
              </p:txBody>
            </p:sp>
          </mc:Choice>
          <mc:Fallback xmlns="">
            <p:sp>
              <p:nvSpPr>
                <p:cNvPr id="66" name="文本框 65">
                  <a:extLst>
                    <a:ext uri="{FF2B5EF4-FFF2-40B4-BE49-F238E27FC236}">
                      <a16:creationId xmlns:a16="http://schemas.microsoft.com/office/drawing/2014/main" id="{1852D00F-F4E6-8049-62CE-5B35ED67FCF2}"/>
                    </a:ext>
                  </a:extLst>
                </p:cNvPr>
                <p:cNvSpPr txBox="1">
                  <a:spLocks noRot="1" noChangeAspect="1" noMove="1" noResize="1" noEditPoints="1" noAdjustHandles="1" noChangeArrowheads="1" noChangeShapeType="1" noTextEdit="1"/>
                </p:cNvSpPr>
                <p:nvPr/>
              </p:nvSpPr>
              <p:spPr>
                <a:xfrm>
                  <a:off x="2728915" y="3855250"/>
                  <a:ext cx="1935845" cy="646331"/>
                </a:xfrm>
                <a:prstGeom prst="rect">
                  <a:avLst/>
                </a:prstGeom>
                <a:blipFill>
                  <a:blip r:embed="rId4"/>
                  <a:stretch>
                    <a:fillRect t="-4717" b="-14151"/>
                  </a:stretch>
                </a:blipFill>
              </p:spPr>
              <p:txBody>
                <a:bodyPr/>
                <a:lstStyle/>
                <a:p>
                  <a:r>
                    <a:rPr lang="zh-CN" altLang="en-US">
                      <a:noFill/>
                    </a:rPr>
                    <a:t> </a:t>
                  </a:r>
                </a:p>
              </p:txBody>
            </p:sp>
          </mc:Fallback>
        </mc:AlternateContent>
        <p:grpSp>
          <p:nvGrpSpPr>
            <p:cNvPr id="67" name="组合 66">
              <a:extLst>
                <a:ext uri="{FF2B5EF4-FFF2-40B4-BE49-F238E27FC236}">
                  <a16:creationId xmlns:a16="http://schemas.microsoft.com/office/drawing/2014/main" id="{420D7EB4-73F7-F861-92A5-B0FB9B52FF4F}"/>
                </a:ext>
              </a:extLst>
            </p:cNvPr>
            <p:cNvGrpSpPr/>
            <p:nvPr/>
          </p:nvGrpSpPr>
          <p:grpSpPr>
            <a:xfrm>
              <a:off x="1571106" y="2332075"/>
              <a:ext cx="1407952" cy="1638713"/>
              <a:chOff x="403547" y="1790287"/>
              <a:chExt cx="1407952" cy="1638713"/>
            </a:xfrm>
          </p:grpSpPr>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89E0244-131D-5446-70DE-BB27472DC775}"/>
                      </a:ext>
                    </a:extLst>
                  </p:cNvPr>
                  <p:cNvSpPr txBox="1"/>
                  <p:nvPr/>
                </p:nvSpPr>
                <p:spPr>
                  <a:xfrm>
                    <a:off x="558569" y="1790287"/>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48" name="文本框 47">
                    <a:extLst>
                      <a:ext uri="{FF2B5EF4-FFF2-40B4-BE49-F238E27FC236}">
                        <a16:creationId xmlns:a16="http://schemas.microsoft.com/office/drawing/2014/main" id="{DFF35464-BFD8-4AD1-B8B5-CEEC09C9F9C9}"/>
                      </a:ext>
                    </a:extLst>
                  </p:cNvPr>
                  <p:cNvSpPr txBox="1">
                    <a:spLocks noRot="1" noChangeAspect="1" noMove="1" noResize="1" noEditPoints="1" noAdjustHandles="1" noChangeArrowheads="1" noChangeShapeType="1" noTextEdit="1"/>
                  </p:cNvSpPr>
                  <p:nvPr/>
                </p:nvSpPr>
                <p:spPr>
                  <a:xfrm>
                    <a:off x="558569" y="1790287"/>
                    <a:ext cx="950446" cy="369332"/>
                  </a:xfrm>
                  <a:prstGeom prst="rect">
                    <a:avLst/>
                  </a:prstGeom>
                  <a:blipFill>
                    <a:blip r:embed="rId5"/>
                    <a:stretch>
                      <a:fillRect l="-1923" t="-13333" b="-23333"/>
                    </a:stretch>
                  </a:blipFill>
                </p:spPr>
                <p:txBody>
                  <a:bodyPr/>
                  <a:lstStyle/>
                  <a:p>
                    <a:r>
                      <a:rPr lang="zh-CN" altLang="en-US">
                        <a:noFill/>
                      </a:rPr>
                      <a:t> </a:t>
                    </a:r>
                  </a:p>
                </p:txBody>
              </p:sp>
            </mc:Fallback>
          </mc:AlternateContent>
          <p:pic>
            <p:nvPicPr>
              <p:cNvPr id="69" name="图形 68" descr="文档 轮廓">
                <a:extLst>
                  <a:ext uri="{FF2B5EF4-FFF2-40B4-BE49-F238E27FC236}">
                    <a16:creationId xmlns:a16="http://schemas.microsoft.com/office/drawing/2014/main" id="{DEA4CEF1-2D9D-3889-B361-C957FAFB83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547" y="2021048"/>
                <a:ext cx="1407952" cy="1407952"/>
              </a:xfrm>
              <a:prstGeom prst="rect">
                <a:avLst/>
              </a:prstGeom>
            </p:spPr>
          </p:pic>
        </p:grpSp>
        <p:grpSp>
          <p:nvGrpSpPr>
            <p:cNvPr id="70" name="组合 69">
              <a:extLst>
                <a:ext uri="{FF2B5EF4-FFF2-40B4-BE49-F238E27FC236}">
                  <a16:creationId xmlns:a16="http://schemas.microsoft.com/office/drawing/2014/main" id="{A1EDD854-B6AD-1544-9583-52590EE3E771}"/>
                </a:ext>
              </a:extLst>
            </p:cNvPr>
            <p:cNvGrpSpPr/>
            <p:nvPr/>
          </p:nvGrpSpPr>
          <p:grpSpPr>
            <a:xfrm>
              <a:off x="3331918" y="2691302"/>
              <a:ext cx="729842" cy="1071859"/>
              <a:chOff x="3340591" y="3146280"/>
              <a:chExt cx="729842" cy="1071859"/>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A7BEFCE0-6FA7-3289-336E-A22E53965AA6}"/>
                      </a:ext>
                    </a:extLst>
                  </p:cNvPr>
                  <p:cNvSpPr/>
                  <p:nvPr/>
                </p:nvSpPr>
                <p:spPr>
                  <a:xfrm>
                    <a:off x="3340591" y="3549816"/>
                    <a:ext cx="729842" cy="66832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m:t>
                          </m:r>
                        </m:oMath>
                      </m:oMathPara>
                    </a14:m>
                    <a:endParaRPr lang="zh-CN" altLang="en-US" b="1" dirty="0">
                      <a:solidFill>
                        <a:schemeClr val="tx1"/>
                      </a:solidFill>
                      <a:latin typeface="+mn-ea"/>
                    </a:endParaRPr>
                  </a:p>
                </p:txBody>
              </p:sp>
            </mc:Choice>
            <mc:Fallback xmlns="">
              <p:sp>
                <p:nvSpPr>
                  <p:cNvPr id="71" name="矩形 70">
                    <a:extLst>
                      <a:ext uri="{FF2B5EF4-FFF2-40B4-BE49-F238E27FC236}">
                        <a16:creationId xmlns:a16="http://schemas.microsoft.com/office/drawing/2014/main" id="{A7BEFCE0-6FA7-3289-336E-A22E53965AA6}"/>
                      </a:ext>
                    </a:extLst>
                  </p:cNvPr>
                  <p:cNvSpPr>
                    <a:spLocks noRot="1" noChangeAspect="1" noMove="1" noResize="1" noEditPoints="1" noAdjustHandles="1" noChangeArrowheads="1" noChangeShapeType="1" noTextEdit="1"/>
                  </p:cNvSpPr>
                  <p:nvPr/>
                </p:nvSpPr>
                <p:spPr>
                  <a:xfrm>
                    <a:off x="3340591" y="3549816"/>
                    <a:ext cx="729842" cy="668323"/>
                  </a:xfrm>
                  <a:prstGeom prst="rect">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72" name="直接箭头连接符 71">
                <a:extLst>
                  <a:ext uri="{FF2B5EF4-FFF2-40B4-BE49-F238E27FC236}">
                    <a16:creationId xmlns:a16="http://schemas.microsoft.com/office/drawing/2014/main" id="{5A6C47A0-84DE-78E6-2DDC-EAEADEC7B2CB}"/>
                  </a:ext>
                </a:extLst>
              </p:cNvPr>
              <p:cNvCxnSpPr>
                <a:cxnSpLocks/>
              </p:cNvCxnSpPr>
              <p:nvPr/>
            </p:nvCxnSpPr>
            <p:spPr>
              <a:xfrm>
                <a:off x="3705511" y="3146280"/>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DD9C89A0-C571-42E7-CE5D-FAAE68C8F9D2}"/>
                    </a:ext>
                  </a:extLst>
                </p:cNvPr>
                <p:cNvSpPr txBox="1"/>
                <p:nvPr/>
              </p:nvSpPr>
              <p:spPr>
                <a:xfrm>
                  <a:off x="3401127" y="2321970"/>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73" name="文本框 72">
                  <a:extLst>
                    <a:ext uri="{FF2B5EF4-FFF2-40B4-BE49-F238E27FC236}">
                      <a16:creationId xmlns:a16="http://schemas.microsoft.com/office/drawing/2014/main" id="{DD9C89A0-C571-42E7-CE5D-FAAE68C8F9D2}"/>
                    </a:ext>
                  </a:extLst>
                </p:cNvPr>
                <p:cNvSpPr txBox="1">
                  <a:spLocks noRot="1" noChangeAspect="1" noMove="1" noResize="1" noEditPoints="1" noAdjustHandles="1" noChangeArrowheads="1" noChangeShapeType="1" noTextEdit="1"/>
                </p:cNvSpPr>
                <p:nvPr/>
              </p:nvSpPr>
              <p:spPr>
                <a:xfrm>
                  <a:off x="3401127" y="2321970"/>
                  <a:ext cx="660633" cy="369332"/>
                </a:xfrm>
                <a:prstGeom prst="rect">
                  <a:avLst/>
                </a:prstGeom>
                <a:blipFill>
                  <a:blip r:embed="rId9"/>
                  <a:stretch>
                    <a:fillRect b="-1667"/>
                  </a:stretch>
                </a:blipFill>
              </p:spPr>
              <p:txBody>
                <a:bodyPr/>
                <a:lstStyle/>
                <a:p>
                  <a:r>
                    <a:rPr lang="zh-CN" altLang="en-US">
                      <a:noFill/>
                    </a:rPr>
                    <a:t> </a:t>
                  </a:r>
                </a:p>
              </p:txBody>
            </p:sp>
          </mc:Fallback>
        </mc:AlternateContent>
        <p:cxnSp>
          <p:nvCxnSpPr>
            <p:cNvPr id="74" name="直接箭头连接符 73">
              <a:extLst>
                <a:ext uri="{FF2B5EF4-FFF2-40B4-BE49-F238E27FC236}">
                  <a16:creationId xmlns:a16="http://schemas.microsoft.com/office/drawing/2014/main" id="{A1B20728-B47B-A47F-E382-58314C2F6BCC}"/>
                </a:ext>
              </a:extLst>
            </p:cNvPr>
            <p:cNvCxnSpPr>
              <a:cxnSpLocks/>
            </p:cNvCxnSpPr>
            <p:nvPr/>
          </p:nvCxnSpPr>
          <p:spPr>
            <a:xfrm>
              <a:off x="2702483" y="3427601"/>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D4DF601E-3A13-303F-7127-99FC848940A8}"/>
                </a:ext>
              </a:extLst>
            </p:cNvPr>
            <p:cNvGrpSpPr/>
            <p:nvPr/>
          </p:nvGrpSpPr>
          <p:grpSpPr>
            <a:xfrm>
              <a:off x="8108785" y="2691302"/>
              <a:ext cx="729842" cy="1071859"/>
              <a:chOff x="8108785" y="2691302"/>
              <a:chExt cx="729842" cy="1071859"/>
            </a:xfrm>
          </p:grpSpPr>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AA1CEB52-B316-F140-494F-29D2C341C695}"/>
                      </a:ext>
                    </a:extLst>
                  </p:cNvPr>
                  <p:cNvSpPr/>
                  <p:nvPr/>
                </p:nvSpPr>
                <p:spPr>
                  <a:xfrm>
                    <a:off x="8108785" y="3094838"/>
                    <a:ext cx="729842" cy="668323"/>
                  </a:xfrm>
                  <a:prstGeom prst="rect">
                    <a:avLst/>
                  </a:prstGeom>
                  <a:solidFill>
                    <a:srgbClr val="52BC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𝑬</m:t>
                          </m:r>
                        </m:oMath>
                      </m:oMathPara>
                    </a14:m>
                    <a:endParaRPr lang="zh-CN" altLang="en-US" b="1" dirty="0">
                      <a:solidFill>
                        <a:schemeClr val="tx1"/>
                      </a:solidFill>
                      <a:latin typeface="+mn-ea"/>
                    </a:endParaRPr>
                  </a:p>
                </p:txBody>
              </p:sp>
            </mc:Choice>
            <mc:Fallback xmlns="">
              <p:sp>
                <p:nvSpPr>
                  <p:cNvPr id="76" name="矩形 75">
                    <a:extLst>
                      <a:ext uri="{FF2B5EF4-FFF2-40B4-BE49-F238E27FC236}">
                        <a16:creationId xmlns:a16="http://schemas.microsoft.com/office/drawing/2014/main" id="{AA1CEB52-B316-F140-494F-29D2C341C695}"/>
                      </a:ext>
                    </a:extLst>
                  </p:cNvPr>
                  <p:cNvSpPr>
                    <a:spLocks noRot="1" noChangeAspect="1" noMove="1" noResize="1" noEditPoints="1" noAdjustHandles="1" noChangeArrowheads="1" noChangeShapeType="1" noTextEdit="1"/>
                  </p:cNvSpPr>
                  <p:nvPr/>
                </p:nvSpPr>
                <p:spPr>
                  <a:xfrm>
                    <a:off x="8108785" y="3094838"/>
                    <a:ext cx="729842" cy="668323"/>
                  </a:xfrm>
                  <a:prstGeom prst="rect">
                    <a:avLst/>
                  </a:prstGeom>
                  <a:blipFill>
                    <a:blip r:embed="rId10"/>
                    <a:stretch>
                      <a:fillRect/>
                    </a:stretch>
                  </a:blipFill>
                  <a:ln>
                    <a:solidFill>
                      <a:schemeClr val="tx1"/>
                    </a:solidFill>
                  </a:ln>
                </p:spPr>
                <p:txBody>
                  <a:bodyPr/>
                  <a:lstStyle/>
                  <a:p>
                    <a:r>
                      <a:rPr lang="zh-CN" altLang="en-US">
                        <a:noFill/>
                      </a:rPr>
                      <a:t> </a:t>
                    </a:r>
                  </a:p>
                </p:txBody>
              </p:sp>
            </mc:Fallback>
          </mc:AlternateContent>
          <p:cxnSp>
            <p:nvCxnSpPr>
              <p:cNvPr id="77" name="直接箭头连接符 76">
                <a:extLst>
                  <a:ext uri="{FF2B5EF4-FFF2-40B4-BE49-F238E27FC236}">
                    <a16:creationId xmlns:a16="http://schemas.microsoft.com/office/drawing/2014/main" id="{151D8F54-407A-18F6-51CF-E1EAFC06E3DD}"/>
                  </a:ext>
                </a:extLst>
              </p:cNvPr>
              <p:cNvCxnSpPr>
                <a:cxnSpLocks/>
              </p:cNvCxnSpPr>
              <p:nvPr/>
            </p:nvCxnSpPr>
            <p:spPr>
              <a:xfrm>
                <a:off x="8473705" y="2691302"/>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3D6825E7-5762-07CC-4960-BC73EDCFA2A1}"/>
                    </a:ext>
                  </a:extLst>
                </p:cNvPr>
                <p:cNvSpPr txBox="1"/>
                <p:nvPr/>
              </p:nvSpPr>
              <p:spPr>
                <a:xfrm>
                  <a:off x="8177994" y="2321970"/>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78" name="文本框 77">
                  <a:extLst>
                    <a:ext uri="{FF2B5EF4-FFF2-40B4-BE49-F238E27FC236}">
                      <a16:creationId xmlns:a16="http://schemas.microsoft.com/office/drawing/2014/main" id="{3D6825E7-5762-07CC-4960-BC73EDCFA2A1}"/>
                    </a:ext>
                  </a:extLst>
                </p:cNvPr>
                <p:cNvSpPr txBox="1">
                  <a:spLocks noRot="1" noChangeAspect="1" noMove="1" noResize="1" noEditPoints="1" noAdjustHandles="1" noChangeArrowheads="1" noChangeShapeType="1" noTextEdit="1"/>
                </p:cNvSpPr>
                <p:nvPr/>
              </p:nvSpPr>
              <p:spPr>
                <a:xfrm>
                  <a:off x="8177994" y="2321970"/>
                  <a:ext cx="660633" cy="369332"/>
                </a:xfrm>
                <a:prstGeom prst="rect">
                  <a:avLst/>
                </a:prstGeom>
                <a:blipFill>
                  <a:blip r:embed="rId11"/>
                  <a:stretch>
                    <a:fillRect b="-1667"/>
                  </a:stretch>
                </a:blipFill>
              </p:spPr>
              <p:txBody>
                <a:bodyPr/>
                <a:lstStyle/>
                <a:p>
                  <a:r>
                    <a:rPr lang="zh-CN" altLang="en-US">
                      <a:noFill/>
                    </a:rPr>
                    <a:t> </a:t>
                  </a:r>
                </a:p>
              </p:txBody>
            </p:sp>
          </mc:Fallback>
        </mc:AlternateContent>
        <p:grpSp>
          <p:nvGrpSpPr>
            <p:cNvPr id="79" name="组合 78">
              <a:extLst>
                <a:ext uri="{FF2B5EF4-FFF2-40B4-BE49-F238E27FC236}">
                  <a16:creationId xmlns:a16="http://schemas.microsoft.com/office/drawing/2014/main" id="{E15B26DE-288D-136D-0567-1F50F501060B}"/>
                </a:ext>
              </a:extLst>
            </p:cNvPr>
            <p:cNvGrpSpPr/>
            <p:nvPr/>
          </p:nvGrpSpPr>
          <p:grpSpPr>
            <a:xfrm>
              <a:off x="4061760" y="2633668"/>
              <a:ext cx="4047025" cy="795332"/>
              <a:chOff x="4061760" y="2633668"/>
              <a:chExt cx="4047025" cy="795332"/>
            </a:xfrm>
          </p:grpSpPr>
          <p:grpSp>
            <p:nvGrpSpPr>
              <p:cNvPr id="80" name="组合 79">
                <a:extLst>
                  <a:ext uri="{FF2B5EF4-FFF2-40B4-BE49-F238E27FC236}">
                    <a16:creationId xmlns:a16="http://schemas.microsoft.com/office/drawing/2014/main" id="{34DF6CC7-3E5D-09B9-8D64-3D7A9919DA42}"/>
                  </a:ext>
                </a:extLst>
              </p:cNvPr>
              <p:cNvGrpSpPr/>
              <p:nvPr/>
            </p:nvGrpSpPr>
            <p:grpSpPr>
              <a:xfrm>
                <a:off x="4842852" y="2633668"/>
                <a:ext cx="2506295" cy="738165"/>
                <a:chOff x="6008529" y="2391072"/>
                <a:chExt cx="2506295" cy="738165"/>
              </a:xfrm>
            </p:grpSpPr>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E3D77A45-0762-03DB-1564-1AF53BF732F0}"/>
                        </a:ext>
                      </a:extLst>
                    </p:cNvPr>
                    <p:cNvSpPr txBox="1"/>
                    <p:nvPr/>
                  </p:nvSpPr>
                  <p:spPr>
                    <a:xfrm>
                      <a:off x="6008529" y="2391072"/>
                      <a:ext cx="2506295" cy="369332"/>
                    </a:xfrm>
                    <a:prstGeom prst="rect">
                      <a:avLst/>
                    </a:prstGeom>
                    <a:noFill/>
                  </p:spPr>
                  <p:txBody>
                    <a:bodyPr wrap="square" rtlCol="0">
                      <a:spAutoFit/>
                    </a:bodyPr>
                    <a:lstStyle/>
                    <a:p>
                      <a:pPr algn="ctr"/>
                      <a:r>
                        <a:rPr lang="zh-CN" altLang="en-US" b="1" dirty="0">
                          <a:latin typeface="+mn-ea"/>
                        </a:rPr>
                        <a:t>带有数字签名的报文</a:t>
                      </a:r>
                      <a14:m>
                        <m:oMath xmlns:m="http://schemas.openxmlformats.org/officeDocument/2006/math">
                          <m:r>
                            <a:rPr lang="en-US" altLang="zh-CN" b="1" i="1" smtClean="0">
                              <a:latin typeface="Cambria Math" panose="02040503050406030204" pitchFamily="18" charset="0"/>
                            </a:rPr>
                            <m:t>𝒎</m:t>
                          </m:r>
                        </m:oMath>
                      </a14:m>
                      <a:endParaRPr lang="en-US" altLang="zh-CN" b="1" dirty="0">
                        <a:latin typeface="+mn-ea"/>
                      </a:endParaRPr>
                    </a:p>
                  </p:txBody>
                </p:sp>
              </mc:Choice>
              <mc:Fallback xmlns="">
                <p:sp>
                  <p:nvSpPr>
                    <p:cNvPr id="59" name="文本框 58">
                      <a:extLst>
                        <a:ext uri="{FF2B5EF4-FFF2-40B4-BE49-F238E27FC236}">
                          <a16:creationId xmlns:a16="http://schemas.microsoft.com/office/drawing/2014/main" id="{C7B5202D-9E6C-46F9-AB7C-B2F08E6EC138}"/>
                        </a:ext>
                      </a:extLst>
                    </p:cNvPr>
                    <p:cNvSpPr txBox="1">
                      <a:spLocks noRot="1" noChangeAspect="1" noMove="1" noResize="1" noEditPoints="1" noAdjustHandles="1" noChangeArrowheads="1" noChangeShapeType="1" noTextEdit="1"/>
                    </p:cNvSpPr>
                    <p:nvPr/>
                  </p:nvSpPr>
                  <p:spPr>
                    <a:xfrm>
                      <a:off x="6008529" y="2391072"/>
                      <a:ext cx="2506295" cy="369332"/>
                    </a:xfrm>
                    <a:prstGeom prst="rect">
                      <a:avLst/>
                    </a:prstGeom>
                    <a:blipFill>
                      <a:blip r:embed="rId12"/>
                      <a:stretch>
                        <a:fillRect l="-1946"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618EEEEA-804B-523F-2D6E-8B3CA8DDF957}"/>
                        </a:ext>
                      </a:extLst>
                    </p:cNvPr>
                    <p:cNvSpPr txBox="1"/>
                    <p:nvPr/>
                  </p:nvSpPr>
                  <p:spPr>
                    <a:xfrm>
                      <a:off x="6697124" y="2725024"/>
                      <a:ext cx="1129104"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𝑫</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oMath>
                        </m:oMathPara>
                      </a14:m>
                      <a:endParaRPr lang="en-US" altLang="zh-CN" b="1" dirty="0">
                        <a:latin typeface="+mn-ea"/>
                      </a:endParaRPr>
                    </a:p>
                  </p:txBody>
                </p:sp>
              </mc:Choice>
              <mc:Fallback xmlns="">
                <p:sp>
                  <p:nvSpPr>
                    <p:cNvPr id="60" name="文本框 59">
                      <a:extLst>
                        <a:ext uri="{FF2B5EF4-FFF2-40B4-BE49-F238E27FC236}">
                          <a16:creationId xmlns:a16="http://schemas.microsoft.com/office/drawing/2014/main" id="{21F141AF-30C3-4E13-AC0A-C9C008A1EC51}"/>
                        </a:ext>
                      </a:extLst>
                    </p:cNvPr>
                    <p:cNvSpPr txBox="1">
                      <a:spLocks noRot="1" noChangeAspect="1" noMove="1" noResize="1" noEditPoints="1" noAdjustHandles="1" noChangeArrowheads="1" noChangeShapeType="1" noTextEdit="1"/>
                    </p:cNvSpPr>
                    <p:nvPr/>
                  </p:nvSpPr>
                  <p:spPr>
                    <a:xfrm>
                      <a:off x="6697124" y="2725024"/>
                      <a:ext cx="1129104" cy="404213"/>
                    </a:xfrm>
                    <a:prstGeom prst="rect">
                      <a:avLst/>
                    </a:prstGeom>
                    <a:blipFill>
                      <a:blip r:embed="rId13"/>
                      <a:stretch>
                        <a:fillRect b="-4545"/>
                      </a:stretch>
                    </a:blipFill>
                  </p:spPr>
                  <p:txBody>
                    <a:bodyPr/>
                    <a:lstStyle/>
                    <a:p>
                      <a:r>
                        <a:rPr lang="zh-CN" altLang="en-US">
                          <a:noFill/>
                        </a:rPr>
                        <a:t> </a:t>
                      </a:r>
                    </a:p>
                  </p:txBody>
                </p:sp>
              </mc:Fallback>
            </mc:AlternateContent>
          </p:grpSp>
          <p:cxnSp>
            <p:nvCxnSpPr>
              <p:cNvPr id="81" name="直接箭头连接符 80">
                <a:extLst>
                  <a:ext uri="{FF2B5EF4-FFF2-40B4-BE49-F238E27FC236}">
                    <a16:creationId xmlns:a16="http://schemas.microsoft.com/office/drawing/2014/main" id="{F0BCD374-EBAD-B576-EF7B-DCEEFF18C6A5}"/>
                  </a:ext>
                </a:extLst>
              </p:cNvPr>
              <p:cNvCxnSpPr>
                <a:cxnSpLocks/>
                <a:stCxn id="71" idx="3"/>
                <a:endCxn id="76" idx="1"/>
              </p:cNvCxnSpPr>
              <p:nvPr/>
            </p:nvCxnSpPr>
            <p:spPr>
              <a:xfrm>
                <a:off x="4061760" y="3429000"/>
                <a:ext cx="404702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1A9CA052-8751-F1C4-95F1-02C4D051B445}"/>
                </a:ext>
              </a:extLst>
            </p:cNvPr>
            <p:cNvGrpSpPr/>
            <p:nvPr/>
          </p:nvGrpSpPr>
          <p:grpSpPr>
            <a:xfrm>
              <a:off x="1670898" y="1712985"/>
              <a:ext cx="8836132" cy="3023298"/>
              <a:chOff x="1679571" y="2167963"/>
              <a:chExt cx="8836132" cy="3023298"/>
            </a:xfrm>
          </p:grpSpPr>
          <p:sp>
            <p:nvSpPr>
              <p:cNvPr id="85" name="矩形 84">
                <a:extLst>
                  <a:ext uri="{FF2B5EF4-FFF2-40B4-BE49-F238E27FC236}">
                    <a16:creationId xmlns:a16="http://schemas.microsoft.com/office/drawing/2014/main" id="{D79D0050-3052-F021-6C72-084332D8FF82}"/>
                  </a:ext>
                </a:extLst>
              </p:cNvPr>
              <p:cNvSpPr/>
              <p:nvPr/>
            </p:nvSpPr>
            <p:spPr>
              <a:xfrm>
                <a:off x="167957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C1A12E56-FA55-7497-5B5B-FA1C0946AEA1}"/>
                      </a:ext>
                    </a:extLst>
                  </p:cNvPr>
                  <p:cNvSpPr txBox="1"/>
                  <p:nvPr/>
                </p:nvSpPr>
                <p:spPr>
                  <a:xfrm>
                    <a:off x="2576406" y="2167963"/>
                    <a:ext cx="1129104" cy="369332"/>
                  </a:xfrm>
                  <a:prstGeom prst="rect">
                    <a:avLst/>
                  </a:prstGeom>
                  <a:noFill/>
                </p:spPr>
                <p:txBody>
                  <a:bodyPr wrap="square" rtlCol="0">
                    <a:spAutoFit/>
                  </a:bodyPr>
                  <a:lstStyle/>
                  <a:p>
                    <a:pPr algn="ctr"/>
                    <a:r>
                      <a:rPr lang="zh-CN" altLang="en-US" b="1" dirty="0">
                        <a:latin typeface="+mn-ea"/>
                      </a:rPr>
                      <a:t>发送方</a:t>
                    </a:r>
                    <a14:m>
                      <m:oMath xmlns:m="http://schemas.openxmlformats.org/officeDocument/2006/math">
                        <m:r>
                          <a:rPr lang="en-US" altLang="zh-CN" b="1" i="1" smtClean="0">
                            <a:latin typeface="Cambria Math" panose="02040503050406030204" pitchFamily="18" charset="0"/>
                          </a:rPr>
                          <m:t>𝑨</m:t>
                        </m:r>
                      </m:oMath>
                    </a14:m>
                    <a:endParaRPr lang="en-US" altLang="zh-CN" b="1" dirty="0">
                      <a:latin typeface="+mn-ea"/>
                    </a:endParaRPr>
                  </a:p>
                </p:txBody>
              </p:sp>
            </mc:Choice>
            <mc:Fallback xmlns="">
              <p:sp>
                <p:nvSpPr>
                  <p:cNvPr id="86" name="文本框 85">
                    <a:extLst>
                      <a:ext uri="{FF2B5EF4-FFF2-40B4-BE49-F238E27FC236}">
                        <a16:creationId xmlns:a16="http://schemas.microsoft.com/office/drawing/2014/main" id="{C1A12E56-FA55-7497-5B5B-FA1C0946AEA1}"/>
                      </a:ext>
                    </a:extLst>
                  </p:cNvPr>
                  <p:cNvSpPr txBox="1">
                    <a:spLocks noRot="1" noChangeAspect="1" noMove="1" noResize="1" noEditPoints="1" noAdjustHandles="1" noChangeArrowheads="1" noChangeShapeType="1" noTextEdit="1"/>
                  </p:cNvSpPr>
                  <p:nvPr/>
                </p:nvSpPr>
                <p:spPr>
                  <a:xfrm>
                    <a:off x="2576406" y="2167963"/>
                    <a:ext cx="1129104" cy="369332"/>
                  </a:xfrm>
                  <a:prstGeom prst="rect">
                    <a:avLst/>
                  </a:prstGeom>
                  <a:blipFill>
                    <a:blip r:embed="rId14"/>
                    <a:stretch>
                      <a:fillRect t="-10000" b="-26667"/>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95041DC5-5810-C082-C30B-ECCB63E35A64}"/>
                  </a:ext>
                </a:extLst>
              </p:cNvPr>
              <p:cNvSpPr/>
              <p:nvPr/>
            </p:nvSpPr>
            <p:spPr>
              <a:xfrm>
                <a:off x="7521841" y="2548729"/>
                <a:ext cx="2993862" cy="26425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26C9F569-CA54-B557-B341-5C841B71F64C}"/>
                      </a:ext>
                    </a:extLst>
                  </p:cNvPr>
                  <p:cNvSpPr txBox="1"/>
                  <p:nvPr/>
                </p:nvSpPr>
                <p:spPr>
                  <a:xfrm>
                    <a:off x="8418676" y="2167963"/>
                    <a:ext cx="1129104" cy="369332"/>
                  </a:xfrm>
                  <a:prstGeom prst="rect">
                    <a:avLst/>
                  </a:prstGeom>
                  <a:noFill/>
                </p:spPr>
                <p:txBody>
                  <a:bodyPr wrap="square" rtlCol="0">
                    <a:spAutoFit/>
                  </a:bodyPr>
                  <a:lstStyle/>
                  <a:p>
                    <a:pPr algn="ctr"/>
                    <a:r>
                      <a:rPr lang="zh-CN" altLang="en-US" b="1" dirty="0">
                        <a:latin typeface="+mn-ea"/>
                      </a:rPr>
                      <a:t>接收方</a:t>
                    </a:r>
                    <a14:m>
                      <m:oMath xmlns:m="http://schemas.openxmlformats.org/officeDocument/2006/math">
                        <m:r>
                          <a:rPr lang="en-US" altLang="zh-CN" b="1" i="1" smtClean="0">
                            <a:latin typeface="Cambria Math" panose="02040503050406030204" pitchFamily="18" charset="0"/>
                          </a:rPr>
                          <m:t>𝑩</m:t>
                        </m:r>
                      </m:oMath>
                    </a14:m>
                    <a:endParaRPr lang="en-US" altLang="zh-CN" b="1" dirty="0">
                      <a:latin typeface="+mn-ea"/>
                    </a:endParaRPr>
                  </a:p>
                </p:txBody>
              </p:sp>
            </mc:Choice>
            <mc:Fallback xmlns="">
              <p:sp>
                <p:nvSpPr>
                  <p:cNvPr id="88" name="文本框 87">
                    <a:extLst>
                      <a:ext uri="{FF2B5EF4-FFF2-40B4-BE49-F238E27FC236}">
                        <a16:creationId xmlns:a16="http://schemas.microsoft.com/office/drawing/2014/main" id="{26C9F569-CA54-B557-B341-5C841B71F64C}"/>
                      </a:ext>
                    </a:extLst>
                  </p:cNvPr>
                  <p:cNvSpPr txBox="1">
                    <a:spLocks noRot="1" noChangeAspect="1" noMove="1" noResize="1" noEditPoints="1" noAdjustHandles="1" noChangeArrowheads="1" noChangeShapeType="1" noTextEdit="1"/>
                  </p:cNvSpPr>
                  <p:nvPr/>
                </p:nvSpPr>
                <p:spPr>
                  <a:xfrm>
                    <a:off x="8418676" y="2167963"/>
                    <a:ext cx="1129104" cy="369332"/>
                  </a:xfrm>
                  <a:prstGeom prst="rect">
                    <a:avLst/>
                  </a:prstGeom>
                  <a:blipFill>
                    <a:blip r:embed="rId15"/>
                    <a:stretch>
                      <a:fillRect l="-1081" t="-10000" b="-26667"/>
                    </a:stretch>
                  </a:blipFill>
                </p:spPr>
                <p:txBody>
                  <a:bodyPr/>
                  <a:lstStyle/>
                  <a:p>
                    <a:r>
                      <a:rPr lang="zh-CN" altLang="en-US">
                        <a:noFill/>
                      </a:rPr>
                      <a:t> </a:t>
                    </a:r>
                  </a:p>
                </p:txBody>
              </p:sp>
            </mc:Fallback>
          </mc:AlternateContent>
        </p:grpSp>
        <p:grpSp>
          <p:nvGrpSpPr>
            <p:cNvPr id="89" name="组合 88">
              <a:extLst>
                <a:ext uri="{FF2B5EF4-FFF2-40B4-BE49-F238E27FC236}">
                  <a16:creationId xmlns:a16="http://schemas.microsoft.com/office/drawing/2014/main" id="{4B5C5766-C954-B4ED-D615-7064DE0D5162}"/>
                </a:ext>
              </a:extLst>
            </p:cNvPr>
            <p:cNvGrpSpPr/>
            <p:nvPr/>
          </p:nvGrpSpPr>
          <p:grpSpPr>
            <a:xfrm>
              <a:off x="8838627" y="2332075"/>
              <a:ext cx="1764921" cy="1638713"/>
              <a:chOff x="8838627" y="2332075"/>
              <a:chExt cx="1764921" cy="1638713"/>
            </a:xfrm>
          </p:grpSpPr>
          <p:grpSp>
            <p:nvGrpSpPr>
              <p:cNvPr id="90" name="组合 89">
                <a:extLst>
                  <a:ext uri="{FF2B5EF4-FFF2-40B4-BE49-F238E27FC236}">
                    <a16:creationId xmlns:a16="http://schemas.microsoft.com/office/drawing/2014/main" id="{32F84F1F-17BA-37A0-C506-0124B4730AE2}"/>
                  </a:ext>
                </a:extLst>
              </p:cNvPr>
              <p:cNvGrpSpPr/>
              <p:nvPr/>
            </p:nvGrpSpPr>
            <p:grpSpPr>
              <a:xfrm>
                <a:off x="9195596" y="2332075"/>
                <a:ext cx="1407952" cy="1638713"/>
                <a:chOff x="10027641" y="3198239"/>
                <a:chExt cx="1407952" cy="1638713"/>
              </a:xfrm>
            </p:grpSpPr>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7D54CE1F-5F1A-321E-E154-0273939574A6}"/>
                        </a:ext>
                      </a:extLst>
                    </p:cNvPr>
                    <p:cNvSpPr txBox="1"/>
                    <p:nvPr/>
                  </p:nvSpPr>
                  <p:spPr>
                    <a:xfrm>
                      <a:off x="10182663" y="3198239"/>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74" name="文本框 73">
                      <a:extLst>
                        <a:ext uri="{FF2B5EF4-FFF2-40B4-BE49-F238E27FC236}">
                          <a16:creationId xmlns:a16="http://schemas.microsoft.com/office/drawing/2014/main" id="{F87F4262-951F-44FB-B257-600D38CD1135}"/>
                        </a:ext>
                      </a:extLst>
                    </p:cNvPr>
                    <p:cNvSpPr txBox="1">
                      <a:spLocks noRot="1" noChangeAspect="1" noMove="1" noResize="1" noEditPoints="1" noAdjustHandles="1" noChangeArrowheads="1" noChangeShapeType="1" noTextEdit="1"/>
                    </p:cNvSpPr>
                    <p:nvPr/>
                  </p:nvSpPr>
                  <p:spPr>
                    <a:xfrm>
                      <a:off x="10182663" y="3198239"/>
                      <a:ext cx="950446" cy="369332"/>
                    </a:xfrm>
                    <a:prstGeom prst="rect">
                      <a:avLst/>
                    </a:prstGeom>
                    <a:blipFill>
                      <a:blip r:embed="rId16"/>
                      <a:stretch>
                        <a:fillRect l="-1282" t="-13333" b="-23333"/>
                      </a:stretch>
                    </a:blipFill>
                  </p:spPr>
                  <p:txBody>
                    <a:bodyPr/>
                    <a:lstStyle/>
                    <a:p>
                      <a:r>
                        <a:rPr lang="zh-CN" altLang="en-US">
                          <a:noFill/>
                        </a:rPr>
                        <a:t> </a:t>
                      </a:r>
                    </a:p>
                  </p:txBody>
                </p:sp>
              </mc:Fallback>
            </mc:AlternateContent>
            <p:pic>
              <p:nvPicPr>
                <p:cNvPr id="93" name="图形 92" descr="文档 轮廓">
                  <a:extLst>
                    <a:ext uri="{FF2B5EF4-FFF2-40B4-BE49-F238E27FC236}">
                      <a16:creationId xmlns:a16="http://schemas.microsoft.com/office/drawing/2014/main" id="{79AB0A4F-1C8C-C1B6-552A-6C56206E4F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7641" y="3429000"/>
                  <a:ext cx="1407952" cy="1407952"/>
                </a:xfrm>
                <a:prstGeom prst="rect">
                  <a:avLst/>
                </a:prstGeom>
              </p:spPr>
            </p:pic>
          </p:grpSp>
          <p:cxnSp>
            <p:nvCxnSpPr>
              <p:cNvPr id="91" name="直接箭头连接符 90">
                <a:extLst>
                  <a:ext uri="{FF2B5EF4-FFF2-40B4-BE49-F238E27FC236}">
                    <a16:creationId xmlns:a16="http://schemas.microsoft.com/office/drawing/2014/main" id="{A4455D25-3D29-5051-159E-91242BAB3A0B}"/>
                  </a:ext>
                </a:extLst>
              </p:cNvPr>
              <p:cNvCxnSpPr>
                <a:cxnSpLocks/>
              </p:cNvCxnSpPr>
              <p:nvPr/>
            </p:nvCxnSpPr>
            <p:spPr>
              <a:xfrm>
                <a:off x="8838627" y="3427601"/>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组合 15">
            <a:extLst>
              <a:ext uri="{FF2B5EF4-FFF2-40B4-BE49-F238E27FC236}">
                <a16:creationId xmlns:a16="http://schemas.microsoft.com/office/drawing/2014/main" id="{BD310F90-617C-D2F2-3F01-85B09F676A63}"/>
              </a:ext>
            </a:extLst>
          </p:cNvPr>
          <p:cNvGrpSpPr/>
          <p:nvPr/>
        </p:nvGrpSpPr>
        <p:grpSpPr>
          <a:xfrm>
            <a:off x="5363015" y="4338891"/>
            <a:ext cx="5336830" cy="875950"/>
            <a:chOff x="5363015" y="4338891"/>
            <a:chExt cx="5336830" cy="875950"/>
          </a:xfrm>
        </p:grpSpPr>
        <p:sp>
          <p:nvSpPr>
            <p:cNvPr id="94" name="iconfont-10471-5111323">
              <a:extLst>
                <a:ext uri="{FF2B5EF4-FFF2-40B4-BE49-F238E27FC236}">
                  <a16:creationId xmlns:a16="http://schemas.microsoft.com/office/drawing/2014/main" id="{EE066E79-6EF0-A297-C4CF-33D801D4946D}"/>
                </a:ext>
              </a:extLst>
            </p:cNvPr>
            <p:cNvSpPr/>
            <p:nvPr/>
          </p:nvSpPr>
          <p:spPr>
            <a:xfrm>
              <a:off x="5363015" y="4338891"/>
              <a:ext cx="1363327" cy="875950"/>
            </a:xfrm>
            <a:custGeom>
              <a:avLst/>
              <a:gdLst>
                <a:gd name="connsiteX0" fmla="*/ 323702 w 457214"/>
                <a:gd name="connsiteY0" fmla="*/ 227314 h 293764"/>
                <a:gd name="connsiteX1" fmla="*/ 326842 w 457214"/>
                <a:gd name="connsiteY1" fmla="*/ 228406 h 293764"/>
                <a:gd name="connsiteX2" fmla="*/ 323715 w 457214"/>
                <a:gd name="connsiteY2" fmla="*/ 227324 h 293764"/>
                <a:gd name="connsiteX3" fmla="*/ 323240 w 457214"/>
                <a:gd name="connsiteY3" fmla="*/ 227154 h 293764"/>
                <a:gd name="connsiteX4" fmla="*/ 323602 w 457214"/>
                <a:gd name="connsiteY4" fmla="*/ 227239 h 293764"/>
                <a:gd name="connsiteX5" fmla="*/ 323702 w 457214"/>
                <a:gd name="connsiteY5" fmla="*/ 227314 h 293764"/>
                <a:gd name="connsiteX6" fmla="*/ 323593 w 457214"/>
                <a:gd name="connsiteY6" fmla="*/ 227276 h 293764"/>
                <a:gd name="connsiteX7" fmla="*/ 320397 w 457214"/>
                <a:gd name="connsiteY7" fmla="*/ 226174 h 293764"/>
                <a:gd name="connsiteX8" fmla="*/ 323240 w 457214"/>
                <a:gd name="connsiteY8" fmla="*/ 227154 h 293764"/>
                <a:gd name="connsiteX9" fmla="*/ 323197 w 457214"/>
                <a:gd name="connsiteY9" fmla="*/ 227144 h 293764"/>
                <a:gd name="connsiteX10" fmla="*/ 115171 w 457214"/>
                <a:gd name="connsiteY10" fmla="*/ 213908 h 293764"/>
                <a:gd name="connsiteX11" fmla="*/ 114328 w 457214"/>
                <a:gd name="connsiteY11" fmla="*/ 214282 h 293764"/>
                <a:gd name="connsiteX12" fmla="*/ 113485 w 457214"/>
                <a:gd name="connsiteY12" fmla="*/ 214702 h 293764"/>
                <a:gd name="connsiteX13" fmla="*/ 84567 w 457214"/>
                <a:gd name="connsiteY13" fmla="*/ 49041 h 293764"/>
                <a:gd name="connsiteX14" fmla="*/ 133041 w 457214"/>
                <a:gd name="connsiteY14" fmla="*/ 86576 h 293764"/>
                <a:gd name="connsiteX15" fmla="*/ 134564 w 457214"/>
                <a:gd name="connsiteY15" fmla="*/ 135877 h 293764"/>
                <a:gd name="connsiteX16" fmla="*/ 140088 w 457214"/>
                <a:gd name="connsiteY16" fmla="*/ 160265 h 293764"/>
                <a:gd name="connsiteX17" fmla="*/ 143040 w 457214"/>
                <a:gd name="connsiteY17" fmla="*/ 169030 h 293764"/>
                <a:gd name="connsiteX18" fmla="*/ 136374 w 457214"/>
                <a:gd name="connsiteY18" fmla="*/ 172507 h 293764"/>
                <a:gd name="connsiteX19" fmla="*/ 119137 w 457214"/>
                <a:gd name="connsiteY19" fmla="*/ 176556 h 293764"/>
                <a:gd name="connsiteX20" fmla="*/ 110280 w 457214"/>
                <a:gd name="connsiteY20" fmla="*/ 177413 h 293764"/>
                <a:gd name="connsiteX21" fmla="*/ 109994 w 457214"/>
                <a:gd name="connsiteY21" fmla="*/ 188702 h 293764"/>
                <a:gd name="connsiteX22" fmla="*/ 114994 w 457214"/>
                <a:gd name="connsiteY22" fmla="*/ 195561 h 293764"/>
                <a:gd name="connsiteX23" fmla="*/ 139040 w 457214"/>
                <a:gd name="connsiteY23" fmla="*/ 204135 h 293764"/>
                <a:gd name="connsiteX24" fmla="*/ 136993 w 457214"/>
                <a:gd name="connsiteY24" fmla="*/ 209137 h 293764"/>
                <a:gd name="connsiteX25" fmla="*/ 115184 w 457214"/>
                <a:gd name="connsiteY25" fmla="*/ 213948 h 293764"/>
                <a:gd name="connsiteX26" fmla="*/ 114375 w 457214"/>
                <a:gd name="connsiteY26" fmla="*/ 214329 h 293764"/>
                <a:gd name="connsiteX27" fmla="*/ 113565 w 457214"/>
                <a:gd name="connsiteY27" fmla="*/ 214758 h 293764"/>
                <a:gd name="connsiteX28" fmla="*/ 88948 w 457214"/>
                <a:gd name="connsiteY28" fmla="*/ 233811 h 293764"/>
                <a:gd name="connsiteX29" fmla="*/ 81091 w 457214"/>
                <a:gd name="connsiteY29" fmla="*/ 244862 h 293764"/>
                <a:gd name="connsiteX30" fmla="*/ 0 w 457214"/>
                <a:gd name="connsiteY30" fmla="*/ 244862 h 293764"/>
                <a:gd name="connsiteX31" fmla="*/ 31141 w 457214"/>
                <a:gd name="connsiteY31" fmla="*/ 204040 h 293764"/>
                <a:gd name="connsiteX32" fmla="*/ 61711 w 457214"/>
                <a:gd name="connsiteY32" fmla="*/ 192608 h 293764"/>
                <a:gd name="connsiteX33" fmla="*/ 62330 w 457214"/>
                <a:gd name="connsiteY33" fmla="*/ 176460 h 293764"/>
                <a:gd name="connsiteX34" fmla="*/ 29379 w 457214"/>
                <a:gd name="connsiteY34" fmla="*/ 169220 h 293764"/>
                <a:gd name="connsiteX35" fmla="*/ 33998 w 457214"/>
                <a:gd name="connsiteY35" fmla="*/ 157407 h 293764"/>
                <a:gd name="connsiteX36" fmla="*/ 36950 w 457214"/>
                <a:gd name="connsiteY36" fmla="*/ 145451 h 293764"/>
                <a:gd name="connsiteX37" fmla="*/ 37569 w 457214"/>
                <a:gd name="connsiteY37" fmla="*/ 116871 h 293764"/>
                <a:gd name="connsiteX38" fmla="*/ 45902 w 457214"/>
                <a:gd name="connsiteY38" fmla="*/ 67475 h 293764"/>
                <a:gd name="connsiteX39" fmla="*/ 84567 w 457214"/>
                <a:gd name="connsiteY39" fmla="*/ 49041 h 293764"/>
                <a:gd name="connsiteX40" fmla="*/ 374826 w 457214"/>
                <a:gd name="connsiteY40" fmla="*/ 48773 h 293764"/>
                <a:gd name="connsiteX41" fmla="*/ 399265 w 457214"/>
                <a:gd name="connsiteY41" fmla="*/ 55758 h 293764"/>
                <a:gd name="connsiteX42" fmla="*/ 419692 w 457214"/>
                <a:gd name="connsiteY42" fmla="*/ 101057 h 293764"/>
                <a:gd name="connsiteX43" fmla="*/ 426311 w 457214"/>
                <a:gd name="connsiteY43" fmla="*/ 163933 h 293764"/>
                <a:gd name="connsiteX44" fmla="*/ 426216 w 457214"/>
                <a:gd name="connsiteY44" fmla="*/ 170125 h 293764"/>
                <a:gd name="connsiteX45" fmla="*/ 420787 w 457214"/>
                <a:gd name="connsiteY45" fmla="*/ 172602 h 293764"/>
                <a:gd name="connsiteX46" fmla="*/ 408550 w 457214"/>
                <a:gd name="connsiteY46" fmla="*/ 175460 h 293764"/>
                <a:gd name="connsiteX47" fmla="*/ 394598 w 457214"/>
                <a:gd name="connsiteY47" fmla="*/ 176365 h 293764"/>
                <a:gd name="connsiteX48" fmla="*/ 395598 w 457214"/>
                <a:gd name="connsiteY48" fmla="*/ 193323 h 293764"/>
                <a:gd name="connsiteX49" fmla="*/ 425692 w 457214"/>
                <a:gd name="connsiteY49" fmla="*/ 203945 h 293764"/>
                <a:gd name="connsiteX50" fmla="*/ 457214 w 457214"/>
                <a:gd name="connsiteY50" fmla="*/ 244957 h 293764"/>
                <a:gd name="connsiteX51" fmla="*/ 375409 w 457214"/>
                <a:gd name="connsiteY51" fmla="*/ 244957 h 293764"/>
                <a:gd name="connsiteX52" fmla="*/ 358791 w 457214"/>
                <a:gd name="connsiteY52" fmla="*/ 225046 h 293764"/>
                <a:gd name="connsiteX53" fmla="*/ 330840 w 457214"/>
                <a:gd name="connsiteY53" fmla="*/ 210661 h 293764"/>
                <a:gd name="connsiteX54" fmla="*/ 317459 w 457214"/>
                <a:gd name="connsiteY54" fmla="*/ 205136 h 293764"/>
                <a:gd name="connsiteX55" fmla="*/ 330602 w 457214"/>
                <a:gd name="connsiteY55" fmla="*/ 199324 h 293764"/>
                <a:gd name="connsiteX56" fmla="*/ 346744 w 457214"/>
                <a:gd name="connsiteY56" fmla="*/ 191798 h 293764"/>
                <a:gd name="connsiteX57" fmla="*/ 346744 w 457214"/>
                <a:gd name="connsiteY57" fmla="*/ 177604 h 293764"/>
                <a:gd name="connsiteX58" fmla="*/ 328602 w 457214"/>
                <a:gd name="connsiteY58" fmla="*/ 175127 h 293764"/>
                <a:gd name="connsiteX59" fmla="*/ 317269 w 457214"/>
                <a:gd name="connsiteY59" fmla="*/ 171173 h 293764"/>
                <a:gd name="connsiteX60" fmla="*/ 317079 w 457214"/>
                <a:gd name="connsiteY60" fmla="*/ 160456 h 293764"/>
                <a:gd name="connsiteX61" fmla="*/ 349601 w 457214"/>
                <a:gd name="connsiteY61" fmla="*/ 52900 h 293764"/>
                <a:gd name="connsiteX62" fmla="*/ 374826 w 457214"/>
                <a:gd name="connsiteY62" fmla="*/ 48773 h 293764"/>
                <a:gd name="connsiteX63" fmla="*/ 231270 w 457214"/>
                <a:gd name="connsiteY63" fmla="*/ 44 h 293764"/>
                <a:gd name="connsiteX64" fmla="*/ 291745 w 457214"/>
                <a:gd name="connsiteY64" fmla="*/ 42283 h 293764"/>
                <a:gd name="connsiteX65" fmla="*/ 292888 w 457214"/>
                <a:gd name="connsiteY65" fmla="*/ 82379 h 293764"/>
                <a:gd name="connsiteX66" fmla="*/ 288602 w 457214"/>
                <a:gd name="connsiteY66" fmla="*/ 97379 h 293764"/>
                <a:gd name="connsiteX67" fmla="*/ 291269 w 457214"/>
                <a:gd name="connsiteY67" fmla="*/ 121475 h 293764"/>
                <a:gd name="connsiteX68" fmla="*/ 279698 w 457214"/>
                <a:gd name="connsiteY68" fmla="*/ 140428 h 293764"/>
                <a:gd name="connsiteX69" fmla="*/ 272698 w 457214"/>
                <a:gd name="connsiteY69" fmla="*/ 172381 h 293764"/>
                <a:gd name="connsiteX70" fmla="*/ 264745 w 457214"/>
                <a:gd name="connsiteY70" fmla="*/ 182667 h 293764"/>
                <a:gd name="connsiteX71" fmla="*/ 265031 w 457214"/>
                <a:gd name="connsiteY71" fmla="*/ 194286 h 293764"/>
                <a:gd name="connsiteX72" fmla="*/ 266983 w 457214"/>
                <a:gd name="connsiteY72" fmla="*/ 209381 h 293764"/>
                <a:gd name="connsiteX73" fmla="*/ 281126 w 457214"/>
                <a:gd name="connsiteY73" fmla="*/ 217334 h 293764"/>
                <a:gd name="connsiteX74" fmla="*/ 323197 w 457214"/>
                <a:gd name="connsiteY74" fmla="*/ 227144 h 293764"/>
                <a:gd name="connsiteX75" fmla="*/ 323629 w 457214"/>
                <a:gd name="connsiteY75" fmla="*/ 227294 h 293764"/>
                <a:gd name="connsiteX76" fmla="*/ 323715 w 457214"/>
                <a:gd name="connsiteY76" fmla="*/ 227324 h 293764"/>
                <a:gd name="connsiteX77" fmla="*/ 357672 w 457214"/>
                <a:gd name="connsiteY77" fmla="*/ 252930 h 293764"/>
                <a:gd name="connsiteX78" fmla="*/ 370315 w 457214"/>
                <a:gd name="connsiteY78" fmla="*/ 293764 h 293764"/>
                <a:gd name="connsiteX79" fmla="*/ 86701 w 457214"/>
                <a:gd name="connsiteY79" fmla="*/ 293764 h 293764"/>
                <a:gd name="connsiteX80" fmla="*/ 113843 w 457214"/>
                <a:gd name="connsiteY80" fmla="*/ 237953 h 293764"/>
                <a:gd name="connsiteX81" fmla="*/ 164462 w 457214"/>
                <a:gd name="connsiteY81" fmla="*/ 221001 h 293764"/>
                <a:gd name="connsiteX82" fmla="*/ 190366 w 457214"/>
                <a:gd name="connsiteY82" fmla="*/ 208572 h 293764"/>
                <a:gd name="connsiteX83" fmla="*/ 192271 w 457214"/>
                <a:gd name="connsiteY83" fmla="*/ 184286 h 293764"/>
                <a:gd name="connsiteX84" fmla="*/ 189652 w 457214"/>
                <a:gd name="connsiteY84" fmla="*/ 179381 h 293764"/>
                <a:gd name="connsiteX85" fmla="*/ 181271 w 457214"/>
                <a:gd name="connsiteY85" fmla="*/ 165238 h 293764"/>
                <a:gd name="connsiteX86" fmla="*/ 177318 w 457214"/>
                <a:gd name="connsiteY86" fmla="*/ 140428 h 293764"/>
                <a:gd name="connsiteX87" fmla="*/ 164938 w 457214"/>
                <a:gd name="connsiteY87" fmla="*/ 119094 h 293764"/>
                <a:gd name="connsiteX88" fmla="*/ 168414 w 457214"/>
                <a:gd name="connsiteY88" fmla="*/ 97379 h 293764"/>
                <a:gd name="connsiteX89" fmla="*/ 163604 w 457214"/>
                <a:gd name="connsiteY89" fmla="*/ 78903 h 293764"/>
                <a:gd name="connsiteX90" fmla="*/ 166461 w 457214"/>
                <a:gd name="connsiteY90" fmla="*/ 38616 h 293764"/>
                <a:gd name="connsiteX91" fmla="*/ 231270 w 457214"/>
                <a:gd name="connsiteY91" fmla="*/ 44 h 2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7214" h="293764">
                  <a:moveTo>
                    <a:pt x="323702" y="227314"/>
                  </a:moveTo>
                  <a:lnTo>
                    <a:pt x="326842" y="228406"/>
                  </a:lnTo>
                  <a:lnTo>
                    <a:pt x="323715" y="227324"/>
                  </a:lnTo>
                  <a:close/>
                  <a:moveTo>
                    <a:pt x="323240" y="227154"/>
                  </a:moveTo>
                  <a:lnTo>
                    <a:pt x="323602" y="227239"/>
                  </a:lnTo>
                  <a:lnTo>
                    <a:pt x="323702" y="227314"/>
                  </a:lnTo>
                  <a:lnTo>
                    <a:pt x="323593" y="227276"/>
                  </a:lnTo>
                  <a:close/>
                  <a:moveTo>
                    <a:pt x="320397" y="226174"/>
                  </a:moveTo>
                  <a:lnTo>
                    <a:pt x="323240" y="227154"/>
                  </a:lnTo>
                  <a:lnTo>
                    <a:pt x="323197" y="227144"/>
                  </a:lnTo>
                  <a:close/>
                  <a:moveTo>
                    <a:pt x="115171" y="213908"/>
                  </a:moveTo>
                  <a:cubicBezTo>
                    <a:pt x="114824" y="214001"/>
                    <a:pt x="114526" y="214188"/>
                    <a:pt x="114328" y="214282"/>
                  </a:cubicBezTo>
                  <a:cubicBezTo>
                    <a:pt x="113981" y="214375"/>
                    <a:pt x="113783" y="214468"/>
                    <a:pt x="113485" y="214702"/>
                  </a:cubicBezTo>
                  <a:close/>
                  <a:moveTo>
                    <a:pt x="84567" y="49041"/>
                  </a:moveTo>
                  <a:cubicBezTo>
                    <a:pt x="109137" y="49041"/>
                    <a:pt x="128422" y="61569"/>
                    <a:pt x="133041" y="86576"/>
                  </a:cubicBezTo>
                  <a:cubicBezTo>
                    <a:pt x="136088" y="102915"/>
                    <a:pt x="133517" y="119443"/>
                    <a:pt x="134564" y="135877"/>
                  </a:cubicBezTo>
                  <a:cubicBezTo>
                    <a:pt x="135088" y="144213"/>
                    <a:pt x="136612" y="152596"/>
                    <a:pt x="140088" y="160265"/>
                  </a:cubicBezTo>
                  <a:cubicBezTo>
                    <a:pt x="141183" y="162694"/>
                    <a:pt x="145469" y="167172"/>
                    <a:pt x="143040" y="169030"/>
                  </a:cubicBezTo>
                  <a:cubicBezTo>
                    <a:pt x="140993" y="170459"/>
                    <a:pt x="138755" y="171554"/>
                    <a:pt x="136374" y="172507"/>
                  </a:cubicBezTo>
                  <a:cubicBezTo>
                    <a:pt x="130898" y="174650"/>
                    <a:pt x="124993" y="175841"/>
                    <a:pt x="119137" y="176556"/>
                  </a:cubicBezTo>
                  <a:cubicBezTo>
                    <a:pt x="117708" y="176794"/>
                    <a:pt x="111280" y="176365"/>
                    <a:pt x="110280" y="177413"/>
                  </a:cubicBezTo>
                  <a:cubicBezTo>
                    <a:pt x="108851" y="178699"/>
                    <a:pt x="109851" y="186892"/>
                    <a:pt x="109994" y="188702"/>
                  </a:cubicBezTo>
                  <a:cubicBezTo>
                    <a:pt x="110280" y="192799"/>
                    <a:pt x="111280" y="194132"/>
                    <a:pt x="114994" y="195561"/>
                  </a:cubicBezTo>
                  <a:cubicBezTo>
                    <a:pt x="120898" y="197895"/>
                    <a:pt x="134945" y="198943"/>
                    <a:pt x="139040" y="204135"/>
                  </a:cubicBezTo>
                  <a:cubicBezTo>
                    <a:pt x="141183" y="206898"/>
                    <a:pt x="139850" y="208803"/>
                    <a:pt x="136993" y="209137"/>
                  </a:cubicBezTo>
                  <a:cubicBezTo>
                    <a:pt x="129565" y="209851"/>
                    <a:pt x="122136" y="210661"/>
                    <a:pt x="115184" y="213948"/>
                  </a:cubicBezTo>
                  <a:lnTo>
                    <a:pt x="114375" y="214329"/>
                  </a:lnTo>
                  <a:cubicBezTo>
                    <a:pt x="105899" y="218616"/>
                    <a:pt x="110089" y="216472"/>
                    <a:pt x="113565" y="214758"/>
                  </a:cubicBezTo>
                  <a:cubicBezTo>
                    <a:pt x="104375" y="219521"/>
                    <a:pt x="95900" y="226190"/>
                    <a:pt x="88948" y="233811"/>
                  </a:cubicBezTo>
                  <a:cubicBezTo>
                    <a:pt x="87519" y="235335"/>
                    <a:pt x="82424" y="244862"/>
                    <a:pt x="81091" y="244862"/>
                  </a:cubicBezTo>
                  <a:lnTo>
                    <a:pt x="0" y="244862"/>
                  </a:lnTo>
                  <a:cubicBezTo>
                    <a:pt x="0" y="224427"/>
                    <a:pt x="13285" y="209947"/>
                    <a:pt x="31141" y="204040"/>
                  </a:cubicBezTo>
                  <a:cubicBezTo>
                    <a:pt x="37569" y="201897"/>
                    <a:pt x="58854" y="199944"/>
                    <a:pt x="61711" y="192608"/>
                  </a:cubicBezTo>
                  <a:cubicBezTo>
                    <a:pt x="63568" y="187892"/>
                    <a:pt x="62663" y="181462"/>
                    <a:pt x="62330" y="176460"/>
                  </a:cubicBezTo>
                  <a:cubicBezTo>
                    <a:pt x="52140" y="177270"/>
                    <a:pt x="37855" y="175270"/>
                    <a:pt x="29379" y="169220"/>
                  </a:cubicBezTo>
                  <a:cubicBezTo>
                    <a:pt x="27141" y="167696"/>
                    <a:pt x="32855" y="160360"/>
                    <a:pt x="33998" y="157407"/>
                  </a:cubicBezTo>
                  <a:cubicBezTo>
                    <a:pt x="35427" y="153501"/>
                    <a:pt x="36331" y="149548"/>
                    <a:pt x="36950" y="145451"/>
                  </a:cubicBezTo>
                  <a:cubicBezTo>
                    <a:pt x="38284" y="135972"/>
                    <a:pt x="37855" y="126350"/>
                    <a:pt x="37569" y="116871"/>
                  </a:cubicBezTo>
                  <a:cubicBezTo>
                    <a:pt x="37046" y="100247"/>
                    <a:pt x="36522" y="82099"/>
                    <a:pt x="45902" y="67475"/>
                  </a:cubicBezTo>
                  <a:cubicBezTo>
                    <a:pt x="54378" y="54233"/>
                    <a:pt x="69377" y="49041"/>
                    <a:pt x="84567" y="49041"/>
                  </a:cubicBezTo>
                  <a:close/>
                  <a:moveTo>
                    <a:pt x="374826" y="48773"/>
                  </a:moveTo>
                  <a:cubicBezTo>
                    <a:pt x="383623" y="49172"/>
                    <a:pt x="392289" y="51423"/>
                    <a:pt x="399265" y="55758"/>
                  </a:cubicBezTo>
                  <a:cubicBezTo>
                    <a:pt x="414788" y="65332"/>
                    <a:pt x="419264" y="84004"/>
                    <a:pt x="419692" y="101057"/>
                  </a:cubicBezTo>
                  <a:cubicBezTo>
                    <a:pt x="420168" y="121587"/>
                    <a:pt x="415169" y="145261"/>
                    <a:pt x="426311" y="163933"/>
                  </a:cubicBezTo>
                  <a:cubicBezTo>
                    <a:pt x="428358" y="167410"/>
                    <a:pt x="430168" y="167791"/>
                    <a:pt x="426216" y="170125"/>
                  </a:cubicBezTo>
                  <a:cubicBezTo>
                    <a:pt x="424454" y="171173"/>
                    <a:pt x="422644" y="171888"/>
                    <a:pt x="420787" y="172602"/>
                  </a:cubicBezTo>
                  <a:cubicBezTo>
                    <a:pt x="416835" y="174031"/>
                    <a:pt x="412740" y="174841"/>
                    <a:pt x="408550" y="175460"/>
                  </a:cubicBezTo>
                  <a:cubicBezTo>
                    <a:pt x="403979" y="176079"/>
                    <a:pt x="399074" y="176794"/>
                    <a:pt x="394598" y="176365"/>
                  </a:cubicBezTo>
                  <a:cubicBezTo>
                    <a:pt x="394265" y="180652"/>
                    <a:pt x="392646" y="189750"/>
                    <a:pt x="395598" y="193323"/>
                  </a:cubicBezTo>
                  <a:cubicBezTo>
                    <a:pt x="401503" y="200468"/>
                    <a:pt x="417454" y="201277"/>
                    <a:pt x="425692" y="203945"/>
                  </a:cubicBezTo>
                  <a:cubicBezTo>
                    <a:pt x="443643" y="209851"/>
                    <a:pt x="457024" y="224427"/>
                    <a:pt x="457214" y="244957"/>
                  </a:cubicBezTo>
                  <a:lnTo>
                    <a:pt x="375409" y="244957"/>
                  </a:lnTo>
                  <a:cubicBezTo>
                    <a:pt x="373171" y="236764"/>
                    <a:pt x="364886" y="230048"/>
                    <a:pt x="358791" y="225046"/>
                  </a:cubicBezTo>
                  <a:cubicBezTo>
                    <a:pt x="350601" y="218425"/>
                    <a:pt x="341315" y="212614"/>
                    <a:pt x="330840" y="210661"/>
                  </a:cubicBezTo>
                  <a:cubicBezTo>
                    <a:pt x="327554" y="210042"/>
                    <a:pt x="314412" y="211661"/>
                    <a:pt x="317459" y="205136"/>
                  </a:cubicBezTo>
                  <a:cubicBezTo>
                    <a:pt x="319507" y="200753"/>
                    <a:pt x="326459" y="200468"/>
                    <a:pt x="330602" y="199324"/>
                  </a:cubicBezTo>
                  <a:cubicBezTo>
                    <a:pt x="334697" y="198229"/>
                    <a:pt x="345601" y="196800"/>
                    <a:pt x="346744" y="191798"/>
                  </a:cubicBezTo>
                  <a:cubicBezTo>
                    <a:pt x="347029" y="190465"/>
                    <a:pt x="347744" y="177604"/>
                    <a:pt x="346744" y="177604"/>
                  </a:cubicBezTo>
                  <a:cubicBezTo>
                    <a:pt x="340601" y="177413"/>
                    <a:pt x="334506" y="176556"/>
                    <a:pt x="328602" y="175127"/>
                  </a:cubicBezTo>
                  <a:cubicBezTo>
                    <a:pt x="324697" y="174222"/>
                    <a:pt x="320840" y="172983"/>
                    <a:pt x="317269" y="171173"/>
                  </a:cubicBezTo>
                  <a:cubicBezTo>
                    <a:pt x="310841" y="167886"/>
                    <a:pt x="314507" y="165981"/>
                    <a:pt x="317079" y="160456"/>
                  </a:cubicBezTo>
                  <a:cubicBezTo>
                    <a:pt x="331840" y="127589"/>
                    <a:pt x="306365" y="70238"/>
                    <a:pt x="349601" y="52900"/>
                  </a:cubicBezTo>
                  <a:cubicBezTo>
                    <a:pt x="357100" y="49827"/>
                    <a:pt x="366029" y="48375"/>
                    <a:pt x="374826" y="48773"/>
                  </a:cubicBezTo>
                  <a:close/>
                  <a:moveTo>
                    <a:pt x="231270" y="44"/>
                  </a:moveTo>
                  <a:cubicBezTo>
                    <a:pt x="258079" y="853"/>
                    <a:pt x="283507" y="15758"/>
                    <a:pt x="291745" y="42283"/>
                  </a:cubicBezTo>
                  <a:cubicBezTo>
                    <a:pt x="295745" y="55045"/>
                    <a:pt x="294935" y="69331"/>
                    <a:pt x="292888" y="82379"/>
                  </a:cubicBezTo>
                  <a:cubicBezTo>
                    <a:pt x="292174" y="87379"/>
                    <a:pt x="291126" y="92903"/>
                    <a:pt x="288602" y="97379"/>
                  </a:cubicBezTo>
                  <a:cubicBezTo>
                    <a:pt x="299221" y="94093"/>
                    <a:pt x="292364" y="117999"/>
                    <a:pt x="291269" y="121475"/>
                  </a:cubicBezTo>
                  <a:cubicBezTo>
                    <a:pt x="289697" y="126475"/>
                    <a:pt x="288602" y="142856"/>
                    <a:pt x="279698" y="140428"/>
                  </a:cubicBezTo>
                  <a:cubicBezTo>
                    <a:pt x="278698" y="150856"/>
                    <a:pt x="278174" y="163190"/>
                    <a:pt x="272698" y="172381"/>
                  </a:cubicBezTo>
                  <a:cubicBezTo>
                    <a:pt x="271269" y="174714"/>
                    <a:pt x="264745" y="180095"/>
                    <a:pt x="264745" y="182667"/>
                  </a:cubicBezTo>
                  <a:cubicBezTo>
                    <a:pt x="264745" y="186524"/>
                    <a:pt x="264841" y="190429"/>
                    <a:pt x="265031" y="194286"/>
                  </a:cubicBezTo>
                  <a:cubicBezTo>
                    <a:pt x="265317" y="199191"/>
                    <a:pt x="265317" y="204715"/>
                    <a:pt x="266983" y="209381"/>
                  </a:cubicBezTo>
                  <a:cubicBezTo>
                    <a:pt x="268698" y="214191"/>
                    <a:pt x="276983" y="215905"/>
                    <a:pt x="281126" y="217334"/>
                  </a:cubicBezTo>
                  <a:lnTo>
                    <a:pt x="323197" y="227144"/>
                  </a:lnTo>
                  <a:lnTo>
                    <a:pt x="323629" y="227294"/>
                  </a:lnTo>
                  <a:lnTo>
                    <a:pt x="323715" y="227324"/>
                  </a:lnTo>
                  <a:lnTo>
                    <a:pt x="357672" y="252930"/>
                  </a:lnTo>
                  <a:cubicBezTo>
                    <a:pt x="365779" y="264561"/>
                    <a:pt x="370315" y="278716"/>
                    <a:pt x="370315" y="293764"/>
                  </a:cubicBezTo>
                  <a:lnTo>
                    <a:pt x="86701" y="293764"/>
                  </a:lnTo>
                  <a:cubicBezTo>
                    <a:pt x="86701" y="271621"/>
                    <a:pt x="95987" y="251096"/>
                    <a:pt x="113843" y="237953"/>
                  </a:cubicBezTo>
                  <a:cubicBezTo>
                    <a:pt x="129129" y="226525"/>
                    <a:pt x="146081" y="224810"/>
                    <a:pt x="164462" y="221001"/>
                  </a:cubicBezTo>
                  <a:cubicBezTo>
                    <a:pt x="171271" y="219572"/>
                    <a:pt x="188318" y="216334"/>
                    <a:pt x="190366" y="208572"/>
                  </a:cubicBezTo>
                  <a:cubicBezTo>
                    <a:pt x="192413" y="200810"/>
                    <a:pt x="192175" y="192238"/>
                    <a:pt x="192271" y="184286"/>
                  </a:cubicBezTo>
                  <a:cubicBezTo>
                    <a:pt x="192413" y="181667"/>
                    <a:pt x="191461" y="181428"/>
                    <a:pt x="189652" y="179381"/>
                  </a:cubicBezTo>
                  <a:cubicBezTo>
                    <a:pt x="185985" y="175238"/>
                    <a:pt x="182795" y="170619"/>
                    <a:pt x="181271" y="165238"/>
                  </a:cubicBezTo>
                  <a:cubicBezTo>
                    <a:pt x="179033" y="157142"/>
                    <a:pt x="178128" y="148713"/>
                    <a:pt x="177318" y="140428"/>
                  </a:cubicBezTo>
                  <a:cubicBezTo>
                    <a:pt x="168033" y="142999"/>
                    <a:pt x="166604" y="124332"/>
                    <a:pt x="164938" y="119094"/>
                  </a:cubicBezTo>
                  <a:cubicBezTo>
                    <a:pt x="163842" y="115427"/>
                    <a:pt x="158509" y="94427"/>
                    <a:pt x="168414" y="97379"/>
                  </a:cubicBezTo>
                  <a:cubicBezTo>
                    <a:pt x="165366" y="91855"/>
                    <a:pt x="164319" y="85046"/>
                    <a:pt x="163604" y="78903"/>
                  </a:cubicBezTo>
                  <a:cubicBezTo>
                    <a:pt x="161985" y="65426"/>
                    <a:pt x="161604" y="51473"/>
                    <a:pt x="166461" y="38616"/>
                  </a:cubicBezTo>
                  <a:cubicBezTo>
                    <a:pt x="176699" y="12187"/>
                    <a:pt x="204032" y="-861"/>
                    <a:pt x="231270" y="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B6B18BB-C758-7FEC-C4D2-3E3F0FCBA6AD}"/>
                    </a:ext>
                  </a:extLst>
                </p:cNvPr>
                <p:cNvSpPr txBox="1"/>
                <p:nvPr/>
              </p:nvSpPr>
              <p:spPr>
                <a:xfrm>
                  <a:off x="6828986" y="4338891"/>
                  <a:ext cx="3870859" cy="873637"/>
                </a:xfrm>
                <a:prstGeom prst="rect">
                  <a:avLst/>
                </a:prstGeom>
                <a:noFill/>
              </p:spPr>
              <p:txBody>
                <a:bodyPr wrap="square" rtlCol="0">
                  <a:spAutoFit/>
                </a:bodyPr>
                <a:lstStyle/>
                <a:p>
                  <a:pPr>
                    <a:lnSpc>
                      <a:spcPct val="150000"/>
                    </a:lnSpc>
                  </a:pPr>
                  <a:r>
                    <a:rPr lang="zh-CN" altLang="en-US" b="1" dirty="0">
                      <a:solidFill>
                        <a:schemeClr val="accent1">
                          <a:lumMod val="75000"/>
                        </a:schemeClr>
                      </a:solidFill>
                    </a:rPr>
                    <a:t>知道发送方</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𝑨</m:t>
                      </m:r>
                    </m:oMath>
                  </a14:m>
                  <a:r>
                    <a:rPr lang="zh-CN" altLang="en-US" b="1" dirty="0">
                      <a:solidFill>
                        <a:schemeClr val="accent1">
                          <a:lumMod val="75000"/>
                        </a:schemeClr>
                      </a:solidFill>
                    </a:rPr>
                    <a:t>的任何人，</a:t>
                  </a:r>
                  <a:endParaRPr lang="en-US" altLang="zh-CN" b="1" dirty="0">
                    <a:solidFill>
                      <a:schemeClr val="accent1">
                        <a:lumMod val="75000"/>
                      </a:schemeClr>
                    </a:solidFill>
                  </a:endParaRPr>
                </a:p>
                <a:p>
                  <a:pPr>
                    <a:lnSpc>
                      <a:spcPct val="150000"/>
                    </a:lnSpc>
                  </a:pPr>
                  <a:r>
                    <a:rPr lang="zh-CN" altLang="en-US" b="1" dirty="0">
                      <a:solidFill>
                        <a:schemeClr val="accent1">
                          <a:lumMod val="75000"/>
                        </a:schemeClr>
                      </a:solidFill>
                    </a:rPr>
                    <a:t>通过查阅手册就可获得</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𝑨</m:t>
                      </m:r>
                    </m:oMath>
                  </a14:m>
                  <a:r>
                    <a:rPr lang="zh-CN" altLang="en-US" b="1" dirty="0">
                      <a:solidFill>
                        <a:schemeClr val="accent1">
                          <a:lumMod val="75000"/>
                        </a:schemeClr>
                      </a:solidFill>
                    </a:rPr>
                    <a:t>的公钥</a:t>
                  </a:r>
                  <a14:m>
                    <m:oMath xmlns:m="http://schemas.openxmlformats.org/officeDocument/2006/math">
                      <m:sSub>
                        <m:sSubPr>
                          <m:ctrlPr>
                            <a:rPr lang="en-US" altLang="zh-CN" b="1" i="1" smtClean="0">
                              <a:solidFill>
                                <a:schemeClr val="accent1">
                                  <a:lumMod val="75000"/>
                                </a:schemeClr>
                              </a:solidFill>
                              <a:latin typeface="Cambria Math" panose="02040503050406030204" pitchFamily="18" charset="0"/>
                            </a:rPr>
                          </m:ctrlPr>
                        </m:sSubPr>
                        <m:e>
                          <m:r>
                            <a:rPr lang="en-US" altLang="zh-CN" b="1" i="1">
                              <a:solidFill>
                                <a:schemeClr val="accent1">
                                  <a:lumMod val="75000"/>
                                </a:schemeClr>
                              </a:solidFill>
                              <a:latin typeface="Cambria Math" panose="02040503050406030204" pitchFamily="18" charset="0"/>
                            </a:rPr>
                            <m:t>𝑷𝑲</m:t>
                          </m:r>
                        </m:e>
                        <m:sub>
                          <m:r>
                            <a:rPr lang="en-US" altLang="zh-CN" b="1" i="1">
                              <a:solidFill>
                                <a:schemeClr val="accent1">
                                  <a:lumMod val="75000"/>
                                </a:schemeClr>
                              </a:solidFill>
                              <a:latin typeface="Cambria Math" panose="02040503050406030204" pitchFamily="18" charset="0"/>
                            </a:rPr>
                            <m:t>𝑨</m:t>
                          </m:r>
                        </m:sub>
                      </m:sSub>
                      <m:r>
                        <a:rPr lang="en-US" altLang="zh-CN" b="1" i="1">
                          <a:solidFill>
                            <a:schemeClr val="accent1">
                              <a:lumMod val="75000"/>
                            </a:schemeClr>
                          </a:solidFill>
                          <a:latin typeface="Cambria Math" panose="02040503050406030204" pitchFamily="18" charset="0"/>
                        </a:rPr>
                        <m:t> </m:t>
                      </m:r>
                    </m:oMath>
                  </a14:m>
                  <a:r>
                    <a:rPr lang="zh-CN" altLang="en-US" b="1" dirty="0">
                      <a:solidFill>
                        <a:schemeClr val="accent1">
                          <a:lumMod val="75000"/>
                        </a:schemeClr>
                      </a:solidFill>
                    </a:rPr>
                    <a:t>。</a:t>
                  </a:r>
                </a:p>
              </p:txBody>
            </p:sp>
          </mc:Choice>
          <mc:Fallback xmlns="">
            <p:sp>
              <p:nvSpPr>
                <p:cNvPr id="8" name="文本框 7">
                  <a:extLst>
                    <a:ext uri="{FF2B5EF4-FFF2-40B4-BE49-F238E27FC236}">
                      <a16:creationId xmlns:a16="http://schemas.microsoft.com/office/drawing/2014/main" id="{9B6B18BB-C758-7FEC-C4D2-3E3F0FCBA6AD}"/>
                    </a:ext>
                  </a:extLst>
                </p:cNvPr>
                <p:cNvSpPr txBox="1">
                  <a:spLocks noRot="1" noChangeAspect="1" noMove="1" noResize="1" noEditPoints="1" noAdjustHandles="1" noChangeArrowheads="1" noChangeShapeType="1" noTextEdit="1"/>
                </p:cNvSpPr>
                <p:nvPr/>
              </p:nvSpPr>
              <p:spPr>
                <a:xfrm>
                  <a:off x="6828986" y="4338891"/>
                  <a:ext cx="3870859" cy="873637"/>
                </a:xfrm>
                <a:prstGeom prst="rect">
                  <a:avLst/>
                </a:prstGeom>
                <a:blipFill>
                  <a:blip r:embed="rId17"/>
                  <a:stretch>
                    <a:fillRect l="-1260" r="-7244" b="-1049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1796AA1-D31D-B880-056B-4139681D41EA}"/>
                  </a:ext>
                </a:extLst>
              </p:cNvPr>
              <p:cNvSpPr txBox="1"/>
              <p:nvPr/>
            </p:nvSpPr>
            <p:spPr>
              <a:xfrm>
                <a:off x="4622098" y="5389025"/>
                <a:ext cx="244855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1">
                                  <a:lumMod val="75000"/>
                                </a:schemeClr>
                              </a:solidFill>
                              <a:latin typeface="Cambria Math" panose="02040503050406030204" pitchFamily="18" charset="0"/>
                            </a:rPr>
                          </m:ctrlPr>
                        </m:sSubPr>
                        <m:e>
                          <m:r>
                            <a:rPr lang="en-US" altLang="zh-CN" sz="2000" b="1" i="1" smtClean="0">
                              <a:solidFill>
                                <a:schemeClr val="accent1">
                                  <a:lumMod val="75000"/>
                                </a:schemeClr>
                              </a:solidFill>
                              <a:latin typeface="Cambria Math" panose="02040503050406030204" pitchFamily="18" charset="0"/>
                            </a:rPr>
                            <m:t>𝑬</m:t>
                          </m:r>
                        </m:e>
                        <m:sub>
                          <m:sSub>
                            <m:sSubPr>
                              <m:ctrlPr>
                                <a:rPr lang="en-US" altLang="zh-CN" sz="2000" b="1" i="1" smtClean="0">
                                  <a:solidFill>
                                    <a:schemeClr val="accent1">
                                      <a:lumMod val="75000"/>
                                    </a:schemeClr>
                                  </a:solidFill>
                                  <a:latin typeface="Cambria Math" panose="02040503050406030204" pitchFamily="18" charset="0"/>
                                </a:rPr>
                              </m:ctrlPr>
                            </m:sSubPr>
                            <m:e>
                              <m:r>
                                <a:rPr lang="en-US" altLang="zh-CN" sz="2000" b="1" i="1" smtClean="0">
                                  <a:solidFill>
                                    <a:schemeClr val="accent1">
                                      <a:lumMod val="75000"/>
                                    </a:schemeClr>
                                  </a:solidFill>
                                  <a:latin typeface="Cambria Math" panose="02040503050406030204" pitchFamily="18" charset="0"/>
                                </a:rPr>
                                <m:t>𝑷𝑲</m:t>
                              </m:r>
                            </m:e>
                            <m:sub>
                              <m:r>
                                <a:rPr lang="en-US" altLang="zh-CN" sz="2000" b="1" i="1" smtClean="0">
                                  <a:solidFill>
                                    <a:schemeClr val="accent1">
                                      <a:lumMod val="75000"/>
                                    </a:schemeClr>
                                  </a:solidFill>
                                  <a:latin typeface="Cambria Math" panose="02040503050406030204" pitchFamily="18" charset="0"/>
                                </a:rPr>
                                <m:t>𝑨</m:t>
                              </m:r>
                            </m:sub>
                          </m:sSub>
                        </m:sub>
                      </m:sSub>
                      <m:r>
                        <a:rPr lang="en-US" altLang="zh-CN" sz="2000" b="1" i="1" smtClean="0">
                          <a:solidFill>
                            <a:schemeClr val="accent1">
                              <a:lumMod val="75000"/>
                            </a:schemeClr>
                          </a:solidFill>
                          <a:latin typeface="Cambria Math" panose="02040503050406030204" pitchFamily="18" charset="0"/>
                        </a:rPr>
                        <m:t>(                      )</m:t>
                      </m:r>
                    </m:oMath>
                  </m:oMathPara>
                </a14:m>
                <a:endParaRPr lang="zh-CN" altLang="en-US" sz="2000" b="1" dirty="0">
                  <a:solidFill>
                    <a:schemeClr val="accent1">
                      <a:lumMod val="75000"/>
                    </a:schemeClr>
                  </a:solidFill>
                </a:endParaRPr>
              </a:p>
            </p:txBody>
          </p:sp>
        </mc:Choice>
        <mc:Fallback xmlns="">
          <p:sp>
            <p:nvSpPr>
              <p:cNvPr id="13" name="文本框 12">
                <a:extLst>
                  <a:ext uri="{FF2B5EF4-FFF2-40B4-BE49-F238E27FC236}">
                    <a16:creationId xmlns:a16="http://schemas.microsoft.com/office/drawing/2014/main" id="{81796AA1-D31D-B880-056B-4139681D41EA}"/>
                  </a:ext>
                </a:extLst>
              </p:cNvPr>
              <p:cNvSpPr txBox="1">
                <a:spLocks noRot="1" noChangeAspect="1" noMove="1" noResize="1" noEditPoints="1" noAdjustHandles="1" noChangeArrowheads="1" noChangeShapeType="1" noTextEdit="1"/>
              </p:cNvSpPr>
              <p:nvPr/>
            </p:nvSpPr>
            <p:spPr>
              <a:xfrm>
                <a:off x="4622098" y="5389025"/>
                <a:ext cx="2448550" cy="426527"/>
              </a:xfrm>
              <a:prstGeom prst="rect">
                <a:avLst/>
              </a:prstGeom>
              <a:blipFill>
                <a:blip r:embed="rId18"/>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3D0E243-E82A-F1D5-46EE-E286D4B07D98}"/>
                  </a:ext>
                </a:extLst>
              </p:cNvPr>
              <p:cNvSpPr txBox="1"/>
              <p:nvPr/>
            </p:nvSpPr>
            <p:spPr>
              <a:xfrm>
                <a:off x="4498160" y="5386807"/>
                <a:ext cx="319568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1">
                                  <a:lumMod val="75000"/>
                                </a:schemeClr>
                              </a:solidFill>
                              <a:latin typeface="Cambria Math" panose="02040503050406030204" pitchFamily="18" charset="0"/>
                            </a:rPr>
                          </m:ctrlPr>
                        </m:sSubPr>
                        <m:e>
                          <m:r>
                            <a:rPr lang="en-US" altLang="zh-CN" sz="2000" b="1" i="1">
                              <a:solidFill>
                                <a:schemeClr val="accent1">
                                  <a:lumMod val="75000"/>
                                </a:schemeClr>
                              </a:solidFill>
                              <a:latin typeface="Cambria Math" panose="02040503050406030204" pitchFamily="18" charset="0"/>
                            </a:rPr>
                            <m:t>𝑫</m:t>
                          </m:r>
                        </m:e>
                        <m:sub>
                          <m:sSub>
                            <m:sSubPr>
                              <m:ctrlPr>
                                <a:rPr lang="en-US" altLang="zh-CN" sz="2000" b="1" i="1">
                                  <a:solidFill>
                                    <a:schemeClr val="accent1">
                                      <a:lumMod val="75000"/>
                                    </a:schemeClr>
                                  </a:solidFill>
                                  <a:latin typeface="Cambria Math" panose="02040503050406030204" pitchFamily="18" charset="0"/>
                                </a:rPr>
                              </m:ctrlPr>
                            </m:sSubPr>
                            <m:e>
                              <m:r>
                                <a:rPr lang="en-US" altLang="zh-CN" sz="2000" b="1" i="1">
                                  <a:solidFill>
                                    <a:schemeClr val="accent1">
                                      <a:lumMod val="75000"/>
                                    </a:schemeClr>
                                  </a:solidFill>
                                  <a:latin typeface="Cambria Math" panose="02040503050406030204" pitchFamily="18" charset="0"/>
                                </a:rPr>
                                <m:t>𝑺𝑲</m:t>
                              </m:r>
                            </m:e>
                            <m:sub>
                              <m:r>
                                <a:rPr lang="en-US" altLang="zh-CN" sz="2000" b="1" i="1">
                                  <a:solidFill>
                                    <a:schemeClr val="accent1">
                                      <a:lumMod val="75000"/>
                                    </a:schemeClr>
                                  </a:solidFill>
                                  <a:latin typeface="Cambria Math" panose="02040503050406030204" pitchFamily="18" charset="0"/>
                                </a:rPr>
                                <m:t>𝑨</m:t>
                              </m:r>
                            </m:sub>
                          </m:sSub>
                        </m:sub>
                      </m:sSub>
                      <m:r>
                        <a:rPr lang="en-US" altLang="zh-CN" sz="2000" b="1" i="1">
                          <a:solidFill>
                            <a:schemeClr val="accent1">
                              <a:lumMod val="75000"/>
                            </a:schemeClr>
                          </a:solidFill>
                          <a:latin typeface="Cambria Math" panose="02040503050406030204" pitchFamily="18" charset="0"/>
                        </a:rPr>
                        <m:t>(</m:t>
                      </m:r>
                      <m:r>
                        <a:rPr lang="en-US" altLang="zh-CN" sz="2000" b="1" i="1">
                          <a:solidFill>
                            <a:schemeClr val="accent1">
                              <a:lumMod val="75000"/>
                            </a:schemeClr>
                          </a:solidFill>
                          <a:latin typeface="Cambria Math" panose="02040503050406030204" pitchFamily="18" charset="0"/>
                        </a:rPr>
                        <m:t>𝒎</m:t>
                      </m:r>
                      <m:r>
                        <a:rPr lang="en-US" altLang="zh-CN" sz="2000" b="1" i="1">
                          <a:solidFill>
                            <a:schemeClr val="accent1">
                              <a:lumMod val="75000"/>
                            </a:schemeClr>
                          </a:solidFill>
                          <a:latin typeface="Cambria Math" panose="02040503050406030204" pitchFamily="18" charset="0"/>
                        </a:rPr>
                        <m:t>)</m:t>
                      </m:r>
                    </m:oMath>
                  </m:oMathPara>
                </a14:m>
                <a:endParaRPr lang="zh-CN" altLang="en-US" sz="2000" b="1" dirty="0">
                  <a:solidFill>
                    <a:schemeClr val="accent1">
                      <a:lumMod val="75000"/>
                    </a:schemeClr>
                  </a:solidFill>
                </a:endParaRPr>
              </a:p>
            </p:txBody>
          </p:sp>
        </mc:Choice>
        <mc:Fallback xmlns="">
          <p:sp>
            <p:nvSpPr>
              <p:cNvPr id="95" name="文本框 94">
                <a:extLst>
                  <a:ext uri="{FF2B5EF4-FFF2-40B4-BE49-F238E27FC236}">
                    <a16:creationId xmlns:a16="http://schemas.microsoft.com/office/drawing/2014/main" id="{93D0E243-E82A-F1D5-46EE-E286D4B07D98}"/>
                  </a:ext>
                </a:extLst>
              </p:cNvPr>
              <p:cNvSpPr txBox="1">
                <a:spLocks noRot="1" noChangeAspect="1" noMove="1" noResize="1" noEditPoints="1" noAdjustHandles="1" noChangeArrowheads="1" noChangeShapeType="1" noTextEdit="1"/>
              </p:cNvSpPr>
              <p:nvPr/>
            </p:nvSpPr>
            <p:spPr>
              <a:xfrm>
                <a:off x="4498160" y="5386807"/>
                <a:ext cx="3195680" cy="426527"/>
              </a:xfrm>
              <a:prstGeom prst="rect">
                <a:avLst/>
              </a:prstGeom>
              <a:blipFill>
                <a:blip r:embed="rId19"/>
                <a:stretch>
                  <a:fillRect b="-8571"/>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8C39AC72-6FF8-3666-24C6-DA2BB01B7448}"/>
              </a:ext>
            </a:extLst>
          </p:cNvPr>
          <p:cNvGrpSpPr/>
          <p:nvPr/>
        </p:nvGrpSpPr>
        <p:grpSpPr>
          <a:xfrm>
            <a:off x="6068025" y="2839571"/>
            <a:ext cx="646331" cy="1364450"/>
            <a:chOff x="6068025" y="2839571"/>
            <a:chExt cx="646331" cy="1364450"/>
          </a:xfrm>
        </p:grpSpPr>
        <p:cxnSp>
          <p:nvCxnSpPr>
            <p:cNvPr id="12" name="直接箭头连接符 11">
              <a:extLst>
                <a:ext uri="{FF2B5EF4-FFF2-40B4-BE49-F238E27FC236}">
                  <a16:creationId xmlns:a16="http://schemas.microsoft.com/office/drawing/2014/main" id="{88BA5593-30EA-9E7B-F233-3C0C5D7FB992}"/>
                </a:ext>
              </a:extLst>
            </p:cNvPr>
            <p:cNvCxnSpPr>
              <a:stCxn id="83" idx="2"/>
            </p:cNvCxnSpPr>
            <p:nvPr/>
          </p:nvCxnSpPr>
          <p:spPr>
            <a:xfrm>
              <a:off x="6095999" y="2839571"/>
              <a:ext cx="1" cy="136445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16FE6C8-25DC-2CE9-2851-87024B585C68}"/>
                </a:ext>
              </a:extLst>
            </p:cNvPr>
            <p:cNvSpPr txBox="1"/>
            <p:nvPr/>
          </p:nvSpPr>
          <p:spPr>
            <a:xfrm>
              <a:off x="6068025" y="3284192"/>
              <a:ext cx="646331" cy="369332"/>
            </a:xfrm>
            <a:prstGeom prst="rect">
              <a:avLst/>
            </a:prstGeom>
            <a:noFill/>
          </p:spPr>
          <p:txBody>
            <a:bodyPr wrap="none" rtlCol="0">
              <a:spAutoFit/>
            </a:bodyPr>
            <a:lstStyle/>
            <a:p>
              <a:r>
                <a:rPr lang="zh-CN" altLang="en-US" b="1" dirty="0">
                  <a:solidFill>
                    <a:schemeClr val="accent1">
                      <a:lumMod val="75000"/>
                    </a:schemeClr>
                  </a:solidFill>
                </a:rPr>
                <a:t>截获</a:t>
              </a:r>
            </a:p>
          </p:txBody>
        </p:sp>
      </p:gr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3F3B4129-7282-870F-5FA9-EE5349E97DCC}"/>
                  </a:ext>
                </a:extLst>
              </p:cNvPr>
              <p:cNvSpPr txBox="1"/>
              <p:nvPr/>
            </p:nvSpPr>
            <p:spPr>
              <a:xfrm>
                <a:off x="6729123" y="5384589"/>
                <a:ext cx="91162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lumMod val="75000"/>
                            </a:schemeClr>
                          </a:solidFill>
                          <a:latin typeface="Cambria Math" panose="02040503050406030204" pitchFamily="18" charset="0"/>
                        </a:rPr>
                        <m:t>=</m:t>
                      </m:r>
                      <m:r>
                        <a:rPr lang="en-US" altLang="zh-CN" sz="2000" b="1" i="1" smtClean="0">
                          <a:solidFill>
                            <a:schemeClr val="accent1">
                              <a:lumMod val="75000"/>
                            </a:schemeClr>
                          </a:solidFill>
                          <a:latin typeface="Cambria Math" panose="02040503050406030204" pitchFamily="18" charset="0"/>
                        </a:rPr>
                        <m:t>𝒎</m:t>
                      </m:r>
                    </m:oMath>
                  </m:oMathPara>
                </a14:m>
                <a:endParaRPr lang="zh-CN" altLang="en-US" sz="2000" b="1" dirty="0">
                  <a:solidFill>
                    <a:schemeClr val="accent1">
                      <a:lumMod val="75000"/>
                    </a:schemeClr>
                  </a:solidFill>
                </a:endParaRPr>
              </a:p>
            </p:txBody>
          </p:sp>
        </mc:Choice>
        <mc:Fallback xmlns="">
          <p:sp>
            <p:nvSpPr>
              <p:cNvPr id="96" name="文本框 95">
                <a:extLst>
                  <a:ext uri="{FF2B5EF4-FFF2-40B4-BE49-F238E27FC236}">
                    <a16:creationId xmlns:a16="http://schemas.microsoft.com/office/drawing/2014/main" id="{3F3B4129-7282-870F-5FA9-EE5349E97DCC}"/>
                  </a:ext>
                </a:extLst>
              </p:cNvPr>
              <p:cNvSpPr txBox="1">
                <a:spLocks noRot="1" noChangeAspect="1" noMove="1" noResize="1" noEditPoints="1" noAdjustHandles="1" noChangeArrowheads="1" noChangeShapeType="1" noTextEdit="1"/>
              </p:cNvSpPr>
              <p:nvPr/>
            </p:nvSpPr>
            <p:spPr>
              <a:xfrm>
                <a:off x="6729123" y="5384589"/>
                <a:ext cx="911624" cy="400110"/>
              </a:xfrm>
              <a:prstGeom prst="rect">
                <a:avLst/>
              </a:prstGeom>
              <a:blipFill>
                <a:blip r:embed="rId20"/>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85041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800" decel="100000"/>
                                        <p:tgtEl>
                                          <p:spTgt spid="16"/>
                                        </p:tgtEl>
                                      </p:cBhvr>
                                    </p:animEffect>
                                    <p:anim calcmode="lin" valueType="num">
                                      <p:cBhvr>
                                        <p:cTn id="24" dur="800" decel="100000" fill="hold"/>
                                        <p:tgtEl>
                                          <p:spTgt spid="16"/>
                                        </p:tgtEl>
                                        <p:attrNameLst>
                                          <p:attrName>style.rotation</p:attrName>
                                        </p:attrNameLst>
                                      </p:cBhvr>
                                      <p:tavLst>
                                        <p:tav tm="0">
                                          <p:val>
                                            <p:fltVal val="-90"/>
                                          </p:val>
                                        </p:tav>
                                        <p:tav tm="100000">
                                          <p:val>
                                            <p:fltVal val="0"/>
                                          </p:val>
                                        </p:tav>
                                      </p:tavLst>
                                    </p:anim>
                                    <p:anim calcmode="lin" valueType="num">
                                      <p:cBhvr>
                                        <p:cTn id="25" dur="800" decel="100000" fill="hold"/>
                                        <p:tgtEl>
                                          <p:spTgt spid="16"/>
                                        </p:tgtEl>
                                        <p:attrNameLst>
                                          <p:attrName>ppt_x</p:attrName>
                                        </p:attrNameLst>
                                      </p:cBhvr>
                                      <p:tavLst>
                                        <p:tav tm="0">
                                          <p:val>
                                            <p:strVal val="#ppt_x+0.4"/>
                                          </p:val>
                                        </p:tav>
                                        <p:tav tm="100000">
                                          <p:val>
                                            <p:strVal val="#ppt_x-0.05"/>
                                          </p:val>
                                        </p:tav>
                                      </p:tavLst>
                                    </p:anim>
                                    <p:anim calcmode="lin" valueType="num">
                                      <p:cBhvr>
                                        <p:cTn id="26" dur="800" decel="100000" fill="hold"/>
                                        <p:tgtEl>
                                          <p:spTgt spid="1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par>
                          <p:cTn id="34" fill="hold">
                            <p:stCondLst>
                              <p:cond delay="500"/>
                            </p:stCondLst>
                            <p:childTnLst>
                              <p:par>
                                <p:cTn id="35" presetID="12" presetClass="entr" presetSubtype="1" fill="hold" grpId="0" nodeType="afterEffect">
                                  <p:stCondLst>
                                    <p:cond delay="0"/>
                                  </p:stCondLst>
                                  <p:childTnLst>
                                    <p:set>
                                      <p:cBhvr>
                                        <p:cTn id="36" dur="1" fill="hold">
                                          <p:stCondLst>
                                            <p:cond delay="0"/>
                                          </p:stCondLst>
                                        </p:cTn>
                                        <p:tgtEl>
                                          <p:spTgt spid="95"/>
                                        </p:tgtEl>
                                        <p:attrNameLst>
                                          <p:attrName>style.visibility</p:attrName>
                                        </p:attrNameLst>
                                      </p:cBhvr>
                                      <p:to>
                                        <p:strVal val="visible"/>
                                      </p:to>
                                    </p:set>
                                    <p:anim calcmode="lin" valueType="num">
                                      <p:cBhvr additive="base">
                                        <p:cTn id="37" dur="500"/>
                                        <p:tgtEl>
                                          <p:spTgt spid="95"/>
                                        </p:tgtEl>
                                        <p:attrNameLst>
                                          <p:attrName>ppt_y</p:attrName>
                                        </p:attrNameLst>
                                      </p:cBhvr>
                                      <p:tavLst>
                                        <p:tav tm="0">
                                          <p:val>
                                            <p:strVal val="#ppt_y-#ppt_h*1.125000"/>
                                          </p:val>
                                        </p:tav>
                                        <p:tav tm="100000">
                                          <p:val>
                                            <p:strVal val="#ppt_y"/>
                                          </p:val>
                                        </p:tav>
                                      </p:tavLst>
                                    </p:anim>
                                    <p:animEffect transition="in" filter="wipe(down)">
                                      <p:cBhvr>
                                        <p:cTn id="38" dur="500"/>
                                        <p:tgtEl>
                                          <p:spTgt spid="95"/>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ppt_y</p:attrName>
                                        </p:attrNameLst>
                                      </p:cBhvr>
                                      <p:tavLst>
                                        <p:tav tm="0">
                                          <p:val>
                                            <p:strVal val="#ppt_y+#ppt_h*1.125000"/>
                                          </p:val>
                                        </p:tav>
                                        <p:tav tm="100000">
                                          <p:val>
                                            <p:strVal val="#ppt_y"/>
                                          </p:val>
                                        </p:tav>
                                      </p:tavLst>
                                    </p:anim>
                                    <p:animEffect transition="in" filter="wipe(up)">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grpId="0" nodeType="clickEffect">
                                  <p:stCondLst>
                                    <p:cond delay="0"/>
                                  </p:stCondLst>
                                  <p:childTnLst>
                                    <p:set>
                                      <p:cBhvr>
                                        <p:cTn id="48" dur="1" fill="hold">
                                          <p:stCondLst>
                                            <p:cond delay="0"/>
                                          </p:stCondLst>
                                        </p:cTn>
                                        <p:tgtEl>
                                          <p:spTgt spid="96"/>
                                        </p:tgtEl>
                                        <p:attrNameLst>
                                          <p:attrName>style.visibility</p:attrName>
                                        </p:attrNameLst>
                                      </p:cBhvr>
                                      <p:to>
                                        <p:strVal val="visible"/>
                                      </p:to>
                                    </p:set>
                                    <p:anim calcmode="lin" valueType="num">
                                      <p:cBhvr additive="base">
                                        <p:cTn id="49" dur="500"/>
                                        <p:tgtEl>
                                          <p:spTgt spid="96"/>
                                        </p:tgtEl>
                                        <p:attrNameLst>
                                          <p:attrName>ppt_x</p:attrName>
                                        </p:attrNameLst>
                                      </p:cBhvr>
                                      <p:tavLst>
                                        <p:tav tm="0">
                                          <p:val>
                                            <p:strVal val="#ppt_x-#ppt_w*1.125000"/>
                                          </p:val>
                                        </p:tav>
                                        <p:tav tm="100000">
                                          <p:val>
                                            <p:strVal val="#ppt_x"/>
                                          </p:val>
                                        </p:tav>
                                      </p:tavLst>
                                    </p:anim>
                                    <p:animEffect transition="in" filter="wipe(right)">
                                      <p:cBhvr>
                                        <p:cTn id="5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5" grpId="0"/>
      <p:bldP spid="9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具有保密性的数字签名</a:t>
              </a:r>
            </a:p>
          </p:txBody>
        </p:sp>
      </p:grpSp>
      <p:grpSp>
        <p:nvGrpSpPr>
          <p:cNvPr id="45" name="组合 44">
            <a:extLst>
              <a:ext uri="{FF2B5EF4-FFF2-40B4-BE49-F238E27FC236}">
                <a16:creationId xmlns:a16="http://schemas.microsoft.com/office/drawing/2014/main" id="{A64E4F6D-31D7-F573-E1AC-A284C71A4307}"/>
              </a:ext>
            </a:extLst>
          </p:cNvPr>
          <p:cNvGrpSpPr/>
          <p:nvPr/>
        </p:nvGrpSpPr>
        <p:grpSpPr>
          <a:xfrm>
            <a:off x="1276503" y="1314261"/>
            <a:ext cx="1407952" cy="1638713"/>
            <a:chOff x="403547" y="1790287"/>
            <a:chExt cx="1407952" cy="1638713"/>
          </a:xfrm>
        </p:grpSpPr>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3C086278-3299-3F36-97FC-CEED1AAA189E}"/>
                    </a:ext>
                  </a:extLst>
                </p:cNvPr>
                <p:cNvSpPr txBox="1"/>
                <p:nvPr/>
              </p:nvSpPr>
              <p:spPr>
                <a:xfrm>
                  <a:off x="558569" y="1790287"/>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48" name="文本框 47">
                  <a:extLst>
                    <a:ext uri="{FF2B5EF4-FFF2-40B4-BE49-F238E27FC236}">
                      <a16:creationId xmlns:a16="http://schemas.microsoft.com/office/drawing/2014/main" id="{DFF35464-BFD8-4AD1-B8B5-CEEC09C9F9C9}"/>
                    </a:ext>
                  </a:extLst>
                </p:cNvPr>
                <p:cNvSpPr txBox="1">
                  <a:spLocks noRot="1" noChangeAspect="1" noMove="1" noResize="1" noEditPoints="1" noAdjustHandles="1" noChangeArrowheads="1" noChangeShapeType="1" noTextEdit="1"/>
                </p:cNvSpPr>
                <p:nvPr/>
              </p:nvSpPr>
              <p:spPr>
                <a:xfrm>
                  <a:off x="558569" y="1790287"/>
                  <a:ext cx="950446" cy="369332"/>
                </a:xfrm>
                <a:prstGeom prst="rect">
                  <a:avLst/>
                </a:prstGeom>
                <a:blipFill>
                  <a:blip r:embed="rId5"/>
                  <a:stretch>
                    <a:fillRect l="-1923" t="-13333" b="-23333"/>
                  </a:stretch>
                </a:blipFill>
              </p:spPr>
              <p:txBody>
                <a:bodyPr/>
                <a:lstStyle/>
                <a:p>
                  <a:r>
                    <a:rPr lang="zh-CN" altLang="en-US">
                      <a:noFill/>
                    </a:rPr>
                    <a:t> </a:t>
                  </a:r>
                </a:p>
              </p:txBody>
            </p:sp>
          </mc:Fallback>
        </mc:AlternateContent>
        <p:pic>
          <p:nvPicPr>
            <p:cNvPr id="47" name="图形 46" descr="文档 轮廓">
              <a:extLst>
                <a:ext uri="{FF2B5EF4-FFF2-40B4-BE49-F238E27FC236}">
                  <a16:creationId xmlns:a16="http://schemas.microsoft.com/office/drawing/2014/main" id="{9472A20B-F235-6811-91E4-F035D3942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547" y="2021048"/>
              <a:ext cx="1407952" cy="1407952"/>
            </a:xfrm>
            <a:prstGeom prst="rect">
              <a:avLst/>
            </a:prstGeom>
          </p:spPr>
        </p:pic>
      </p:grpSp>
      <p:grpSp>
        <p:nvGrpSpPr>
          <p:cNvPr id="19" name="组合 18">
            <a:extLst>
              <a:ext uri="{FF2B5EF4-FFF2-40B4-BE49-F238E27FC236}">
                <a16:creationId xmlns:a16="http://schemas.microsoft.com/office/drawing/2014/main" id="{455622FE-0223-F1EC-F366-FFC917001F51}"/>
              </a:ext>
            </a:extLst>
          </p:cNvPr>
          <p:cNvGrpSpPr/>
          <p:nvPr/>
        </p:nvGrpSpPr>
        <p:grpSpPr>
          <a:xfrm>
            <a:off x="2407880" y="1304156"/>
            <a:ext cx="1962277" cy="2179611"/>
            <a:chOff x="2407880" y="1304156"/>
            <a:chExt cx="1962277" cy="2179611"/>
          </a:xfrm>
        </p:grpSpPr>
        <p:grpSp>
          <p:nvGrpSpPr>
            <p:cNvPr id="48" name="组合 47">
              <a:extLst>
                <a:ext uri="{FF2B5EF4-FFF2-40B4-BE49-F238E27FC236}">
                  <a16:creationId xmlns:a16="http://schemas.microsoft.com/office/drawing/2014/main" id="{F31B43EF-5B2E-829A-0E87-0CF23F548EFC}"/>
                </a:ext>
              </a:extLst>
            </p:cNvPr>
            <p:cNvGrpSpPr/>
            <p:nvPr/>
          </p:nvGrpSpPr>
          <p:grpSpPr>
            <a:xfrm>
              <a:off x="2434312" y="1304156"/>
              <a:ext cx="1935845" cy="2179611"/>
              <a:chOff x="1561356" y="1780182"/>
              <a:chExt cx="1935845" cy="2179611"/>
            </a:xfrm>
          </p:grpSpPr>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594D224-9280-F23E-B70E-4C299A031233}"/>
                      </a:ext>
                    </a:extLst>
                  </p:cNvPr>
                  <p:cNvSpPr/>
                  <p:nvPr/>
                </p:nvSpPr>
                <p:spPr>
                  <a:xfrm>
                    <a:off x="2164359" y="2553050"/>
                    <a:ext cx="729842" cy="66832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m:t>
                          </m:r>
                        </m:oMath>
                      </m:oMathPara>
                    </a14:m>
                    <a:endParaRPr lang="zh-CN" altLang="en-US" b="1" dirty="0">
                      <a:solidFill>
                        <a:schemeClr val="tx1"/>
                      </a:solidFill>
                      <a:latin typeface="+mn-ea"/>
                    </a:endParaRPr>
                  </a:p>
                </p:txBody>
              </p:sp>
            </mc:Choice>
            <mc:Fallback xmlns="">
              <p:sp>
                <p:nvSpPr>
                  <p:cNvPr id="2" name="矩形 1">
                    <a:extLst>
                      <a:ext uri="{FF2B5EF4-FFF2-40B4-BE49-F238E27FC236}">
                        <a16:creationId xmlns:a16="http://schemas.microsoft.com/office/drawing/2014/main" id="{BABFE470-C3EB-4045-8243-BEA3560A94CB}"/>
                      </a:ext>
                    </a:extLst>
                  </p:cNvPr>
                  <p:cNvSpPr>
                    <a:spLocks noRot="1" noChangeAspect="1" noMove="1" noResize="1" noEditPoints="1" noAdjustHandles="1" noChangeArrowheads="1" noChangeShapeType="1" noTextEdit="1"/>
                  </p:cNvSpPr>
                  <p:nvPr/>
                </p:nvSpPr>
                <p:spPr>
                  <a:xfrm>
                    <a:off x="2164359" y="2553050"/>
                    <a:ext cx="729842" cy="668323"/>
                  </a:xfrm>
                  <a:prstGeom prst="rect">
                    <a:avLst/>
                  </a:prstGeom>
                  <a:blipFill>
                    <a:blip r:embed="rId8"/>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6DA65BB-38B7-C537-3B73-FD4F045BF54E}"/>
                      </a:ext>
                    </a:extLst>
                  </p:cNvPr>
                  <p:cNvSpPr txBox="1"/>
                  <p:nvPr/>
                </p:nvSpPr>
                <p:spPr>
                  <a:xfrm>
                    <a:off x="1561356" y="3313462"/>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的私钥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数字签名</a:t>
                    </a:r>
                  </a:p>
                </p:txBody>
              </p:sp>
            </mc:Choice>
            <mc:Fallback xmlns="">
              <p:sp>
                <p:nvSpPr>
                  <p:cNvPr id="57" name="文本框 56">
                    <a:extLst>
                      <a:ext uri="{FF2B5EF4-FFF2-40B4-BE49-F238E27FC236}">
                        <a16:creationId xmlns:a16="http://schemas.microsoft.com/office/drawing/2014/main" id="{DC4D7E30-70D2-4260-BB44-E4B79F81447A}"/>
                      </a:ext>
                    </a:extLst>
                  </p:cNvPr>
                  <p:cNvSpPr txBox="1">
                    <a:spLocks noRot="1" noChangeAspect="1" noMove="1" noResize="1" noEditPoints="1" noAdjustHandles="1" noChangeArrowheads="1" noChangeShapeType="1" noTextEdit="1"/>
                  </p:cNvSpPr>
                  <p:nvPr/>
                </p:nvSpPr>
                <p:spPr>
                  <a:xfrm>
                    <a:off x="1561356" y="3313462"/>
                    <a:ext cx="1935845" cy="646331"/>
                  </a:xfrm>
                  <a:prstGeom prst="rect">
                    <a:avLst/>
                  </a:prstGeom>
                  <a:blipFill>
                    <a:blip r:embed="rId9"/>
                    <a:stretch>
                      <a:fillRect t="-6604" b="-12264"/>
                    </a:stretch>
                  </a:blipFill>
                </p:spPr>
                <p:txBody>
                  <a:bodyPr/>
                  <a:lstStyle/>
                  <a:p>
                    <a:r>
                      <a:rPr lang="zh-CN" altLang="en-US">
                        <a:noFill/>
                      </a:rPr>
                      <a:t> </a:t>
                    </a:r>
                  </a:p>
                </p:txBody>
              </p:sp>
            </mc:Fallback>
          </mc:AlternateContent>
          <p:cxnSp>
            <p:nvCxnSpPr>
              <p:cNvPr id="51" name="直接箭头连接符 50">
                <a:extLst>
                  <a:ext uri="{FF2B5EF4-FFF2-40B4-BE49-F238E27FC236}">
                    <a16:creationId xmlns:a16="http://schemas.microsoft.com/office/drawing/2014/main" id="{8C803EBB-3BA4-87A3-64B6-55F2B20CC1F4}"/>
                  </a:ext>
                </a:extLst>
              </p:cNvPr>
              <p:cNvCxnSpPr>
                <a:cxnSpLocks/>
              </p:cNvCxnSpPr>
              <p:nvPr/>
            </p:nvCxnSpPr>
            <p:spPr>
              <a:xfrm>
                <a:off x="2529279" y="2149514"/>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02851972-D077-3428-9142-32F74138777F}"/>
                      </a:ext>
                    </a:extLst>
                  </p:cNvPr>
                  <p:cNvSpPr txBox="1"/>
                  <p:nvPr/>
                </p:nvSpPr>
                <p:spPr>
                  <a:xfrm>
                    <a:off x="2233568" y="1780182"/>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62" name="文本框 61">
                    <a:extLst>
                      <a:ext uri="{FF2B5EF4-FFF2-40B4-BE49-F238E27FC236}">
                        <a16:creationId xmlns:a16="http://schemas.microsoft.com/office/drawing/2014/main" id="{66820672-2F57-467E-A2C0-FF937B79AAB6}"/>
                      </a:ext>
                    </a:extLst>
                  </p:cNvPr>
                  <p:cNvSpPr txBox="1">
                    <a:spLocks noRot="1" noChangeAspect="1" noMove="1" noResize="1" noEditPoints="1" noAdjustHandles="1" noChangeArrowheads="1" noChangeShapeType="1" noTextEdit="1"/>
                  </p:cNvSpPr>
                  <p:nvPr/>
                </p:nvSpPr>
                <p:spPr>
                  <a:xfrm>
                    <a:off x="2233568" y="1780182"/>
                    <a:ext cx="660633" cy="369332"/>
                  </a:xfrm>
                  <a:prstGeom prst="rect">
                    <a:avLst/>
                  </a:prstGeom>
                  <a:blipFill>
                    <a:blip r:embed="rId10"/>
                    <a:stretch>
                      <a:fillRect/>
                    </a:stretch>
                  </a:blipFill>
                </p:spPr>
                <p:txBody>
                  <a:bodyPr/>
                  <a:lstStyle/>
                  <a:p>
                    <a:r>
                      <a:rPr lang="zh-CN" altLang="en-US">
                        <a:noFill/>
                      </a:rPr>
                      <a:t> </a:t>
                    </a:r>
                  </a:p>
                </p:txBody>
              </p:sp>
            </mc:Fallback>
          </mc:AlternateContent>
        </p:grpSp>
        <p:cxnSp>
          <p:nvCxnSpPr>
            <p:cNvPr id="53" name="直接箭头连接符 52">
              <a:extLst>
                <a:ext uri="{FF2B5EF4-FFF2-40B4-BE49-F238E27FC236}">
                  <a16:creationId xmlns:a16="http://schemas.microsoft.com/office/drawing/2014/main" id="{13764932-7456-E01D-A0AE-F9D078679217}"/>
                </a:ext>
              </a:extLst>
            </p:cNvPr>
            <p:cNvCxnSpPr>
              <a:cxnSpLocks/>
            </p:cNvCxnSpPr>
            <p:nvPr/>
          </p:nvCxnSpPr>
          <p:spPr>
            <a:xfrm>
              <a:off x="2407880" y="2409787"/>
              <a:ext cx="622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B2A67823-B65A-E469-CEDC-B1104223FDF6}"/>
              </a:ext>
            </a:extLst>
          </p:cNvPr>
          <p:cNvGrpSpPr/>
          <p:nvPr/>
        </p:nvGrpSpPr>
        <p:grpSpPr>
          <a:xfrm>
            <a:off x="1376294" y="1246906"/>
            <a:ext cx="6702537" cy="2324400"/>
            <a:chOff x="1376294" y="1246906"/>
            <a:chExt cx="6702537" cy="2324400"/>
          </a:xfrm>
        </p:grpSpPr>
        <p:sp>
          <p:nvSpPr>
            <p:cNvPr id="44" name="矩形 43">
              <a:extLst>
                <a:ext uri="{FF2B5EF4-FFF2-40B4-BE49-F238E27FC236}">
                  <a16:creationId xmlns:a16="http://schemas.microsoft.com/office/drawing/2014/main" id="{72E6FB51-0206-3D31-E16F-5CDD2746EE18}"/>
                </a:ext>
              </a:extLst>
            </p:cNvPr>
            <p:cNvSpPr/>
            <p:nvPr/>
          </p:nvSpPr>
          <p:spPr>
            <a:xfrm>
              <a:off x="1376294" y="1246906"/>
              <a:ext cx="6702537" cy="23244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F1DA9B6-1F55-A97A-DFF8-CDBDBF1E4639}"/>
                    </a:ext>
                  </a:extLst>
                </p:cNvPr>
                <p:cNvSpPr txBox="1"/>
                <p:nvPr/>
              </p:nvSpPr>
              <p:spPr>
                <a:xfrm>
                  <a:off x="1384601" y="3127196"/>
                  <a:ext cx="1129104" cy="400110"/>
                </a:xfrm>
                <a:prstGeom prst="rect">
                  <a:avLst/>
                </a:prstGeom>
                <a:noFill/>
              </p:spPr>
              <p:txBody>
                <a:bodyPr wrap="square" rtlCol="0">
                  <a:spAutoFit/>
                </a:bodyPr>
                <a:lstStyle/>
                <a:p>
                  <a:pPr algn="ctr"/>
                  <a:r>
                    <a:rPr lang="zh-CN" altLang="en-US" sz="2000" b="1" dirty="0">
                      <a:latin typeface="+mn-ea"/>
                    </a:rPr>
                    <a:t>发送方</a:t>
                  </a:r>
                  <a14:m>
                    <m:oMath xmlns:m="http://schemas.openxmlformats.org/officeDocument/2006/math">
                      <m:r>
                        <a:rPr lang="en-US" altLang="zh-CN" sz="2000" b="1" i="1" smtClean="0">
                          <a:latin typeface="Cambria Math" panose="02040503050406030204" pitchFamily="18" charset="0"/>
                        </a:rPr>
                        <m:t>𝑨</m:t>
                      </m:r>
                    </m:oMath>
                  </a14:m>
                  <a:endParaRPr lang="en-US" altLang="zh-CN" sz="2000" b="1" dirty="0">
                    <a:latin typeface="+mn-ea"/>
                  </a:endParaRPr>
                </a:p>
              </p:txBody>
            </p:sp>
          </mc:Choice>
          <mc:Fallback xmlns="">
            <p:sp>
              <p:nvSpPr>
                <p:cNvPr id="54" name="文本框 53">
                  <a:extLst>
                    <a:ext uri="{FF2B5EF4-FFF2-40B4-BE49-F238E27FC236}">
                      <a16:creationId xmlns:a16="http://schemas.microsoft.com/office/drawing/2014/main" id="{AF1DA9B6-1F55-A97A-DFF8-CDBDBF1E4639}"/>
                    </a:ext>
                  </a:extLst>
                </p:cNvPr>
                <p:cNvSpPr txBox="1">
                  <a:spLocks noRot="1" noChangeAspect="1" noMove="1" noResize="1" noEditPoints="1" noAdjustHandles="1" noChangeArrowheads="1" noChangeShapeType="1" noTextEdit="1"/>
                </p:cNvSpPr>
                <p:nvPr/>
              </p:nvSpPr>
              <p:spPr>
                <a:xfrm>
                  <a:off x="1384601" y="3127196"/>
                  <a:ext cx="1129104" cy="400110"/>
                </a:xfrm>
                <a:prstGeom prst="rect">
                  <a:avLst/>
                </a:prstGeom>
                <a:blipFill>
                  <a:blip r:embed="rId11"/>
                  <a:stretch>
                    <a:fillRect l="-5405" t="-9091" b="-25758"/>
                  </a:stretch>
                </a:blipFill>
              </p:spPr>
              <p:txBody>
                <a:bodyPr/>
                <a:lstStyle/>
                <a:p>
                  <a:r>
                    <a:rPr lang="zh-CN" altLang="en-US">
                      <a:noFill/>
                    </a:rPr>
                    <a:t> </a:t>
                  </a:r>
                </a:p>
              </p:txBody>
            </p:sp>
          </mc:Fallback>
        </mc:AlternateContent>
      </p:grpSp>
      <p:grpSp>
        <p:nvGrpSpPr>
          <p:cNvPr id="55" name="组合 54">
            <a:extLst>
              <a:ext uri="{FF2B5EF4-FFF2-40B4-BE49-F238E27FC236}">
                <a16:creationId xmlns:a16="http://schemas.microsoft.com/office/drawing/2014/main" id="{E8C24D7D-996C-5232-C2BA-2165D7C9D1CD}"/>
              </a:ext>
            </a:extLst>
          </p:cNvPr>
          <p:cNvGrpSpPr/>
          <p:nvPr/>
        </p:nvGrpSpPr>
        <p:grpSpPr>
          <a:xfrm>
            <a:off x="1276503" y="3909426"/>
            <a:ext cx="1407952" cy="1638713"/>
            <a:chOff x="10027641" y="3198239"/>
            <a:chExt cx="1407952" cy="1638713"/>
          </a:xfrm>
        </p:grpSpPr>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94F5B956-AE97-A4A3-B59D-5D90EC6B9F51}"/>
                    </a:ext>
                  </a:extLst>
                </p:cNvPr>
                <p:cNvSpPr txBox="1"/>
                <p:nvPr/>
              </p:nvSpPr>
              <p:spPr>
                <a:xfrm>
                  <a:off x="10182663" y="3198239"/>
                  <a:ext cx="950446" cy="369332"/>
                </a:xfrm>
                <a:prstGeom prst="rect">
                  <a:avLst/>
                </a:prstGeom>
                <a:noFill/>
              </p:spPr>
              <p:txBody>
                <a:bodyPr wrap="square" rtlCol="0">
                  <a:spAutoFit/>
                </a:bodyPr>
                <a:lstStyle/>
                <a:p>
                  <a:pPr algn="ctr"/>
                  <a:r>
                    <a:rPr lang="zh-CN" altLang="en-US" b="1" dirty="0">
                      <a:latin typeface="+mn-ea"/>
                    </a:rPr>
                    <a:t>报文</a:t>
                  </a:r>
                  <a14:m>
                    <m:oMath xmlns:m="http://schemas.openxmlformats.org/officeDocument/2006/math">
                      <m:r>
                        <a:rPr lang="en-US" altLang="zh-CN" b="1" i="1" smtClean="0">
                          <a:latin typeface="Cambria Math" panose="02040503050406030204" pitchFamily="18" charset="0"/>
                        </a:rPr>
                        <m:t>𝒎</m:t>
                      </m:r>
                    </m:oMath>
                  </a14:m>
                  <a:endParaRPr lang="zh-CN" altLang="en-US" b="1" dirty="0">
                    <a:latin typeface="+mn-ea"/>
                  </a:endParaRPr>
                </a:p>
              </p:txBody>
            </p:sp>
          </mc:Choice>
          <mc:Fallback xmlns="">
            <p:sp>
              <p:nvSpPr>
                <p:cNvPr id="74" name="文本框 73">
                  <a:extLst>
                    <a:ext uri="{FF2B5EF4-FFF2-40B4-BE49-F238E27FC236}">
                      <a16:creationId xmlns:a16="http://schemas.microsoft.com/office/drawing/2014/main" id="{F87F4262-951F-44FB-B257-600D38CD1135}"/>
                    </a:ext>
                  </a:extLst>
                </p:cNvPr>
                <p:cNvSpPr txBox="1">
                  <a:spLocks noRot="1" noChangeAspect="1" noMove="1" noResize="1" noEditPoints="1" noAdjustHandles="1" noChangeArrowheads="1" noChangeShapeType="1" noTextEdit="1"/>
                </p:cNvSpPr>
                <p:nvPr/>
              </p:nvSpPr>
              <p:spPr>
                <a:xfrm>
                  <a:off x="10182663" y="3198239"/>
                  <a:ext cx="950446" cy="369332"/>
                </a:xfrm>
                <a:prstGeom prst="rect">
                  <a:avLst/>
                </a:prstGeom>
                <a:blipFill>
                  <a:blip r:embed="rId12"/>
                  <a:stretch>
                    <a:fillRect l="-1282" t="-13333" b="-23333"/>
                  </a:stretch>
                </a:blipFill>
              </p:spPr>
              <p:txBody>
                <a:bodyPr/>
                <a:lstStyle/>
                <a:p>
                  <a:r>
                    <a:rPr lang="zh-CN" altLang="en-US">
                      <a:noFill/>
                    </a:rPr>
                    <a:t> </a:t>
                  </a:r>
                </a:p>
              </p:txBody>
            </p:sp>
          </mc:Fallback>
        </mc:AlternateContent>
        <p:pic>
          <p:nvPicPr>
            <p:cNvPr id="57" name="图形 56" descr="文档 轮廓">
              <a:extLst>
                <a:ext uri="{FF2B5EF4-FFF2-40B4-BE49-F238E27FC236}">
                  <a16:creationId xmlns:a16="http://schemas.microsoft.com/office/drawing/2014/main" id="{202B5597-175F-82E3-47DE-BDCDB0140F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7641" y="3429000"/>
              <a:ext cx="1407952" cy="1407952"/>
            </a:xfrm>
            <a:prstGeom prst="rect">
              <a:avLst/>
            </a:prstGeom>
          </p:spPr>
        </p:pic>
      </p:grpSp>
      <p:grpSp>
        <p:nvGrpSpPr>
          <p:cNvPr id="11" name="组合 10">
            <a:extLst>
              <a:ext uri="{FF2B5EF4-FFF2-40B4-BE49-F238E27FC236}">
                <a16:creationId xmlns:a16="http://schemas.microsoft.com/office/drawing/2014/main" id="{4322C03E-367A-26D3-5D5F-6132BD9E75E9}"/>
              </a:ext>
            </a:extLst>
          </p:cNvPr>
          <p:cNvGrpSpPr/>
          <p:nvPr/>
        </p:nvGrpSpPr>
        <p:grpSpPr>
          <a:xfrm>
            <a:off x="6142985" y="3909426"/>
            <a:ext cx="1935845" cy="2179611"/>
            <a:chOff x="6142985" y="3909426"/>
            <a:chExt cx="1935845" cy="2179611"/>
          </a:xfrm>
        </p:grpSpPr>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DCB40DC1-938E-4F55-2F26-B685ACF0C9D6}"/>
                    </a:ext>
                  </a:extLst>
                </p:cNvPr>
                <p:cNvSpPr/>
                <p:nvPr/>
              </p:nvSpPr>
              <p:spPr>
                <a:xfrm>
                  <a:off x="6745988" y="4682294"/>
                  <a:ext cx="729842" cy="66832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𝑫</m:t>
                        </m:r>
                      </m:oMath>
                    </m:oMathPara>
                  </a14:m>
                  <a:endParaRPr lang="zh-CN" altLang="en-US" b="1" dirty="0">
                    <a:solidFill>
                      <a:schemeClr val="tx1"/>
                    </a:solidFill>
                    <a:latin typeface="+mn-ea"/>
                  </a:endParaRPr>
                </a:p>
              </p:txBody>
            </p:sp>
          </mc:Choice>
          <mc:Fallback xmlns="">
            <p:sp>
              <p:nvSpPr>
                <p:cNvPr id="58" name="矩形 57">
                  <a:extLst>
                    <a:ext uri="{FF2B5EF4-FFF2-40B4-BE49-F238E27FC236}">
                      <a16:creationId xmlns:a16="http://schemas.microsoft.com/office/drawing/2014/main" id="{DCB40DC1-938E-4F55-2F26-B685ACF0C9D6}"/>
                    </a:ext>
                  </a:extLst>
                </p:cNvPr>
                <p:cNvSpPr>
                  <a:spLocks noRot="1" noChangeAspect="1" noMove="1" noResize="1" noEditPoints="1" noAdjustHandles="1" noChangeArrowheads="1" noChangeShapeType="1" noTextEdit="1"/>
                </p:cNvSpPr>
                <p:nvPr/>
              </p:nvSpPr>
              <p:spPr>
                <a:xfrm>
                  <a:off x="6745988" y="4682294"/>
                  <a:ext cx="729842" cy="668323"/>
                </a:xfrm>
                <a:prstGeom prst="rect">
                  <a:avLst/>
                </a:prstGeom>
                <a:blipFill>
                  <a:blip r:embed="rId1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D9CCF0F-99EE-1D65-5D83-6540304DD1F0}"/>
                    </a:ext>
                  </a:extLst>
                </p:cNvPr>
                <p:cNvSpPr txBox="1"/>
                <p:nvPr/>
              </p:nvSpPr>
              <p:spPr>
                <a:xfrm>
                  <a:off x="6142985" y="5442706"/>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smtClean="0">
                          <a:latin typeface="Cambria Math" panose="02040503050406030204" pitchFamily="18" charset="0"/>
                        </a:rPr>
                        <m:t>𝑩</m:t>
                      </m:r>
                    </m:oMath>
                  </a14:m>
                  <a:r>
                    <a:rPr lang="zh-CN" altLang="en-US" b="1" dirty="0">
                      <a:latin typeface="+mn-ea"/>
                    </a:rPr>
                    <a:t>的私钥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𝑩</m:t>
                          </m:r>
                        </m:sub>
                      </m:sSub>
                    </m:oMath>
                  </a14:m>
                  <a:endParaRPr lang="en-US" altLang="zh-CN" b="1" baseline="-25000" dirty="0">
                    <a:latin typeface="+mn-ea"/>
                  </a:endParaRPr>
                </a:p>
                <a:p>
                  <a:pPr algn="ctr"/>
                  <a:r>
                    <a:rPr lang="zh-CN" altLang="en-US" b="1" dirty="0">
                      <a:latin typeface="+mn-ea"/>
                    </a:rPr>
                    <a:t>解密</a:t>
                  </a:r>
                </a:p>
              </p:txBody>
            </p:sp>
          </mc:Choice>
          <mc:Fallback xmlns="">
            <p:sp>
              <p:nvSpPr>
                <p:cNvPr id="59" name="文本框 58">
                  <a:extLst>
                    <a:ext uri="{FF2B5EF4-FFF2-40B4-BE49-F238E27FC236}">
                      <a16:creationId xmlns:a16="http://schemas.microsoft.com/office/drawing/2014/main" id="{8D9CCF0F-99EE-1D65-5D83-6540304DD1F0}"/>
                    </a:ext>
                  </a:extLst>
                </p:cNvPr>
                <p:cNvSpPr txBox="1">
                  <a:spLocks noRot="1" noChangeAspect="1" noMove="1" noResize="1" noEditPoints="1" noAdjustHandles="1" noChangeArrowheads="1" noChangeShapeType="1" noTextEdit="1"/>
                </p:cNvSpPr>
                <p:nvPr/>
              </p:nvSpPr>
              <p:spPr>
                <a:xfrm>
                  <a:off x="6142985" y="5442706"/>
                  <a:ext cx="1935845" cy="646331"/>
                </a:xfrm>
                <a:prstGeom prst="rect">
                  <a:avLst/>
                </a:prstGeom>
                <a:blipFill>
                  <a:blip r:embed="rId14"/>
                  <a:stretch>
                    <a:fillRect t="-5660" b="-14151"/>
                  </a:stretch>
                </a:blipFill>
              </p:spPr>
              <p:txBody>
                <a:bodyPr/>
                <a:lstStyle/>
                <a:p>
                  <a:r>
                    <a:rPr lang="zh-CN" altLang="en-US">
                      <a:noFill/>
                    </a:rPr>
                    <a:t> </a:t>
                  </a:r>
                </a:p>
              </p:txBody>
            </p:sp>
          </mc:Fallback>
        </mc:AlternateContent>
        <p:cxnSp>
          <p:nvCxnSpPr>
            <p:cNvPr id="60" name="直接箭头连接符 59">
              <a:extLst>
                <a:ext uri="{FF2B5EF4-FFF2-40B4-BE49-F238E27FC236}">
                  <a16:creationId xmlns:a16="http://schemas.microsoft.com/office/drawing/2014/main" id="{8E26FA7C-63D8-6977-3647-643013719820}"/>
                </a:ext>
              </a:extLst>
            </p:cNvPr>
            <p:cNvCxnSpPr>
              <a:cxnSpLocks/>
            </p:cNvCxnSpPr>
            <p:nvPr/>
          </p:nvCxnSpPr>
          <p:spPr>
            <a:xfrm>
              <a:off x="7110908" y="4278758"/>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32936B5-E799-F3B8-69B8-C5BCDCF56679}"/>
                    </a:ext>
                  </a:extLst>
                </p:cNvPr>
                <p:cNvSpPr txBox="1"/>
                <p:nvPr/>
              </p:nvSpPr>
              <p:spPr>
                <a:xfrm>
                  <a:off x="6815197" y="3909426"/>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𝑩</m:t>
                            </m:r>
                          </m:sub>
                        </m:sSub>
                      </m:oMath>
                    </m:oMathPara>
                  </a14:m>
                  <a:endParaRPr lang="zh-CN" altLang="en-US" b="1" dirty="0">
                    <a:latin typeface="+mn-ea"/>
                  </a:endParaRPr>
                </a:p>
              </p:txBody>
            </p:sp>
          </mc:Choice>
          <mc:Fallback xmlns="">
            <p:sp>
              <p:nvSpPr>
                <p:cNvPr id="61" name="文本框 60">
                  <a:extLst>
                    <a:ext uri="{FF2B5EF4-FFF2-40B4-BE49-F238E27FC236}">
                      <a16:creationId xmlns:a16="http://schemas.microsoft.com/office/drawing/2014/main" id="{732936B5-E799-F3B8-69B8-C5BCDCF56679}"/>
                    </a:ext>
                  </a:extLst>
                </p:cNvPr>
                <p:cNvSpPr txBox="1">
                  <a:spLocks noRot="1" noChangeAspect="1" noMove="1" noResize="1" noEditPoints="1" noAdjustHandles="1" noChangeArrowheads="1" noChangeShapeType="1" noTextEdit="1"/>
                </p:cNvSpPr>
                <p:nvPr/>
              </p:nvSpPr>
              <p:spPr>
                <a:xfrm>
                  <a:off x="6815197" y="3909426"/>
                  <a:ext cx="660633" cy="369332"/>
                </a:xfrm>
                <a:prstGeom prst="rect">
                  <a:avLst/>
                </a:prstGeom>
                <a:blipFill>
                  <a:blip r:embed="rId15"/>
                  <a:stretch>
                    <a:fillRect b="-1639"/>
                  </a:stretch>
                </a:blipFill>
              </p:spPr>
              <p:txBody>
                <a:bodyPr/>
                <a:lstStyle/>
                <a:p>
                  <a:r>
                    <a:rPr lang="zh-CN" altLang="en-US">
                      <a:noFill/>
                    </a:rPr>
                    <a:t> </a:t>
                  </a:r>
                </a:p>
              </p:txBody>
            </p:sp>
          </mc:Fallback>
        </mc:AlternateContent>
      </p:grpSp>
      <p:grpSp>
        <p:nvGrpSpPr>
          <p:cNvPr id="63" name="组合 62">
            <a:extLst>
              <a:ext uri="{FF2B5EF4-FFF2-40B4-BE49-F238E27FC236}">
                <a16:creationId xmlns:a16="http://schemas.microsoft.com/office/drawing/2014/main" id="{2CBE3B9C-6204-CF48-9B08-A6109BCA471B}"/>
              </a:ext>
            </a:extLst>
          </p:cNvPr>
          <p:cNvGrpSpPr/>
          <p:nvPr/>
        </p:nvGrpSpPr>
        <p:grpSpPr>
          <a:xfrm>
            <a:off x="6142986" y="1304156"/>
            <a:ext cx="1935845" cy="2179611"/>
            <a:chOff x="1561356" y="1780182"/>
            <a:chExt cx="1935845" cy="2179611"/>
          </a:xfrm>
        </p:grpSpPr>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C7B0ECB-0E72-1585-ED41-D6EA70F4ACEB}"/>
                    </a:ext>
                  </a:extLst>
                </p:cNvPr>
                <p:cNvSpPr/>
                <p:nvPr/>
              </p:nvSpPr>
              <p:spPr>
                <a:xfrm>
                  <a:off x="2164359" y="2553050"/>
                  <a:ext cx="729842" cy="66832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rPr>
                          <m:t>𝑬</m:t>
                        </m:r>
                      </m:oMath>
                    </m:oMathPara>
                  </a14:m>
                  <a:endParaRPr lang="zh-CN" altLang="en-US" b="1" dirty="0">
                    <a:solidFill>
                      <a:schemeClr val="bg1"/>
                    </a:solidFill>
                    <a:latin typeface="+mn-ea"/>
                  </a:endParaRPr>
                </a:p>
              </p:txBody>
            </p:sp>
          </mc:Choice>
          <mc:Fallback xmlns="">
            <p:sp>
              <p:nvSpPr>
                <p:cNvPr id="64" name="矩形 63">
                  <a:extLst>
                    <a:ext uri="{FF2B5EF4-FFF2-40B4-BE49-F238E27FC236}">
                      <a16:creationId xmlns:a16="http://schemas.microsoft.com/office/drawing/2014/main" id="{8C7B0ECB-0E72-1585-ED41-D6EA70F4ACEB}"/>
                    </a:ext>
                  </a:extLst>
                </p:cNvPr>
                <p:cNvSpPr>
                  <a:spLocks noRot="1" noChangeAspect="1" noMove="1" noResize="1" noEditPoints="1" noAdjustHandles="1" noChangeArrowheads="1" noChangeShapeType="1" noTextEdit="1"/>
                </p:cNvSpPr>
                <p:nvPr/>
              </p:nvSpPr>
              <p:spPr>
                <a:xfrm>
                  <a:off x="2164359" y="2553050"/>
                  <a:ext cx="729842" cy="668323"/>
                </a:xfrm>
                <a:prstGeom prst="rect">
                  <a:avLst/>
                </a:prstGeom>
                <a:blipFill>
                  <a:blip r:embed="rId16"/>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313A0ED4-1C72-B027-1A6E-7DA0A333B048}"/>
                    </a:ext>
                  </a:extLst>
                </p:cNvPr>
                <p:cNvSpPr txBox="1"/>
                <p:nvPr/>
              </p:nvSpPr>
              <p:spPr>
                <a:xfrm>
                  <a:off x="1561356" y="3313462"/>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smtClean="0">
                          <a:latin typeface="Cambria Math" panose="02040503050406030204" pitchFamily="18" charset="0"/>
                        </a:rPr>
                        <m:t>𝑩</m:t>
                      </m:r>
                    </m:oMath>
                  </a14:m>
                  <a:r>
                    <a:rPr lang="zh-CN" altLang="en-US" b="1" dirty="0">
                      <a:latin typeface="+mn-ea"/>
                    </a:rPr>
                    <a:t>的公钥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𝑩</m:t>
                          </m:r>
                        </m:sub>
                      </m:sSub>
                    </m:oMath>
                  </a14:m>
                  <a:endParaRPr lang="en-US" altLang="zh-CN" b="1" baseline="-25000" dirty="0">
                    <a:latin typeface="+mn-ea"/>
                  </a:endParaRPr>
                </a:p>
                <a:p>
                  <a:pPr algn="ctr"/>
                  <a:r>
                    <a:rPr lang="zh-CN" altLang="en-US" b="1" dirty="0">
                      <a:latin typeface="+mn-ea"/>
                    </a:rPr>
                    <a:t>加密</a:t>
                  </a:r>
                </a:p>
              </p:txBody>
            </p:sp>
          </mc:Choice>
          <mc:Fallback xmlns="">
            <p:sp>
              <p:nvSpPr>
                <p:cNvPr id="30" name="文本框 29">
                  <a:extLst>
                    <a:ext uri="{FF2B5EF4-FFF2-40B4-BE49-F238E27FC236}">
                      <a16:creationId xmlns:a16="http://schemas.microsoft.com/office/drawing/2014/main" id="{37CB40F8-7A46-416E-ACEE-4C1D0E2F78DB}"/>
                    </a:ext>
                  </a:extLst>
                </p:cNvPr>
                <p:cNvSpPr txBox="1">
                  <a:spLocks noRot="1" noChangeAspect="1" noMove="1" noResize="1" noEditPoints="1" noAdjustHandles="1" noChangeArrowheads="1" noChangeShapeType="1" noTextEdit="1"/>
                </p:cNvSpPr>
                <p:nvPr/>
              </p:nvSpPr>
              <p:spPr>
                <a:xfrm>
                  <a:off x="1561356" y="3313462"/>
                  <a:ext cx="1935845" cy="646331"/>
                </a:xfrm>
                <a:prstGeom prst="rect">
                  <a:avLst/>
                </a:prstGeom>
                <a:blipFill>
                  <a:blip r:embed="rId18"/>
                  <a:stretch>
                    <a:fillRect t="-6604" b="-12264"/>
                  </a:stretch>
                </a:blipFill>
              </p:spPr>
              <p:txBody>
                <a:bodyPr/>
                <a:lstStyle/>
                <a:p>
                  <a:r>
                    <a:rPr lang="zh-CN" altLang="en-US">
                      <a:noFill/>
                    </a:rPr>
                    <a:t> </a:t>
                  </a:r>
                </a:p>
              </p:txBody>
            </p:sp>
          </mc:Fallback>
        </mc:AlternateContent>
        <p:cxnSp>
          <p:nvCxnSpPr>
            <p:cNvPr id="98" name="直接箭头连接符 97">
              <a:extLst>
                <a:ext uri="{FF2B5EF4-FFF2-40B4-BE49-F238E27FC236}">
                  <a16:creationId xmlns:a16="http://schemas.microsoft.com/office/drawing/2014/main" id="{4E50755C-751D-C64B-785D-4543B97D0295}"/>
                </a:ext>
              </a:extLst>
            </p:cNvPr>
            <p:cNvCxnSpPr>
              <a:cxnSpLocks/>
            </p:cNvCxnSpPr>
            <p:nvPr/>
          </p:nvCxnSpPr>
          <p:spPr>
            <a:xfrm>
              <a:off x="2529279" y="2149514"/>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D103B0D0-B8D2-1DDA-BF66-147189C2F206}"/>
                    </a:ext>
                  </a:extLst>
                </p:cNvPr>
                <p:cNvSpPr txBox="1"/>
                <p:nvPr/>
              </p:nvSpPr>
              <p:spPr>
                <a:xfrm>
                  <a:off x="2233568" y="1780182"/>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𝑩</m:t>
                            </m:r>
                          </m:sub>
                        </m:sSub>
                      </m:oMath>
                    </m:oMathPara>
                  </a14:m>
                  <a:endParaRPr lang="zh-CN" altLang="en-US" b="1" dirty="0">
                    <a:latin typeface="+mn-ea"/>
                  </a:endParaRPr>
                </a:p>
              </p:txBody>
            </p:sp>
          </mc:Choice>
          <mc:Fallback xmlns="">
            <p:sp>
              <p:nvSpPr>
                <p:cNvPr id="32" name="文本框 31">
                  <a:extLst>
                    <a:ext uri="{FF2B5EF4-FFF2-40B4-BE49-F238E27FC236}">
                      <a16:creationId xmlns:a16="http://schemas.microsoft.com/office/drawing/2014/main" id="{2D744F55-FB03-4D22-A8B2-3DD5A4B8D852}"/>
                    </a:ext>
                  </a:extLst>
                </p:cNvPr>
                <p:cNvSpPr txBox="1">
                  <a:spLocks noRot="1" noChangeAspect="1" noMove="1" noResize="1" noEditPoints="1" noAdjustHandles="1" noChangeArrowheads="1" noChangeShapeType="1" noTextEdit="1"/>
                </p:cNvSpPr>
                <p:nvPr/>
              </p:nvSpPr>
              <p:spPr>
                <a:xfrm>
                  <a:off x="2233568" y="1780182"/>
                  <a:ext cx="660633" cy="369332"/>
                </a:xfrm>
                <a:prstGeom prst="rect">
                  <a:avLst/>
                </a:prstGeom>
                <a:blipFill>
                  <a:blip r:embed="rId19"/>
                  <a:stretch>
                    <a:fillRect/>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14E50C8A-B712-270D-D26F-7CE7D60B973F}"/>
              </a:ext>
            </a:extLst>
          </p:cNvPr>
          <p:cNvGrpSpPr/>
          <p:nvPr/>
        </p:nvGrpSpPr>
        <p:grpSpPr>
          <a:xfrm>
            <a:off x="3767157" y="1643249"/>
            <a:ext cx="2978832" cy="767937"/>
            <a:chOff x="3767157" y="1643249"/>
            <a:chExt cx="2978832" cy="767937"/>
          </a:xfrm>
        </p:grpSpPr>
        <p:cxnSp>
          <p:nvCxnSpPr>
            <p:cNvPr id="62" name="直接箭头连接符 61">
              <a:extLst>
                <a:ext uri="{FF2B5EF4-FFF2-40B4-BE49-F238E27FC236}">
                  <a16:creationId xmlns:a16="http://schemas.microsoft.com/office/drawing/2014/main" id="{06B0E35B-5293-9674-F0D2-6A678921C9A6}"/>
                </a:ext>
              </a:extLst>
            </p:cNvPr>
            <p:cNvCxnSpPr>
              <a:cxnSpLocks/>
              <a:stCxn id="49" idx="3"/>
              <a:endCxn id="64" idx="1"/>
            </p:cNvCxnSpPr>
            <p:nvPr/>
          </p:nvCxnSpPr>
          <p:spPr>
            <a:xfrm>
              <a:off x="3767157" y="2411186"/>
              <a:ext cx="29788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74C75180-22FE-7CA7-B145-3C3543DCEBD8}"/>
                </a:ext>
              </a:extLst>
            </p:cNvPr>
            <p:cNvGrpSpPr/>
            <p:nvPr/>
          </p:nvGrpSpPr>
          <p:grpSpPr>
            <a:xfrm>
              <a:off x="4011732" y="1643249"/>
              <a:ext cx="2526232" cy="766107"/>
              <a:chOff x="2565951" y="2120154"/>
              <a:chExt cx="2526232" cy="766107"/>
            </a:xfrm>
          </p:grpSpPr>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CB343045-CBCB-FBE9-F165-6C790A8EA4EC}"/>
                      </a:ext>
                    </a:extLst>
                  </p:cNvPr>
                  <p:cNvSpPr txBox="1"/>
                  <p:nvPr/>
                </p:nvSpPr>
                <p:spPr>
                  <a:xfrm>
                    <a:off x="3298967" y="2482048"/>
                    <a:ext cx="1018388"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𝑫</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oMath>
                      </m:oMathPara>
                    </a14:m>
                    <a:endParaRPr lang="en-US" altLang="zh-CN" b="1" dirty="0">
                      <a:latin typeface="+mn-ea"/>
                    </a:endParaRPr>
                  </a:p>
                </p:txBody>
              </p:sp>
            </mc:Choice>
            <mc:Fallback xmlns="">
              <p:sp>
                <p:nvSpPr>
                  <p:cNvPr id="60" name="文本框 59">
                    <a:extLst>
                      <a:ext uri="{FF2B5EF4-FFF2-40B4-BE49-F238E27FC236}">
                        <a16:creationId xmlns:a16="http://schemas.microsoft.com/office/drawing/2014/main" id="{21F141AF-30C3-4E13-AC0A-C9C008A1EC51}"/>
                      </a:ext>
                    </a:extLst>
                  </p:cNvPr>
                  <p:cNvSpPr txBox="1">
                    <a:spLocks noRot="1" noChangeAspect="1" noMove="1" noResize="1" noEditPoints="1" noAdjustHandles="1" noChangeArrowheads="1" noChangeShapeType="1" noTextEdit="1"/>
                  </p:cNvSpPr>
                  <p:nvPr/>
                </p:nvSpPr>
                <p:spPr>
                  <a:xfrm>
                    <a:off x="3298967" y="2482048"/>
                    <a:ext cx="1018388" cy="404213"/>
                  </a:xfrm>
                  <a:prstGeom prst="rect">
                    <a:avLst/>
                  </a:prstGeom>
                  <a:blipFill>
                    <a:blip r:embed="rId20"/>
                    <a:stretch>
                      <a:fillRect l="-4790" r="-3593"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39F01F5C-457C-CF56-DB0D-9622C01FB32E}"/>
                      </a:ext>
                    </a:extLst>
                  </p:cNvPr>
                  <p:cNvSpPr txBox="1"/>
                  <p:nvPr/>
                </p:nvSpPr>
                <p:spPr>
                  <a:xfrm>
                    <a:off x="2565951" y="2120154"/>
                    <a:ext cx="2526232" cy="369332"/>
                  </a:xfrm>
                  <a:prstGeom prst="rect">
                    <a:avLst/>
                  </a:prstGeom>
                  <a:noFill/>
                </p:spPr>
                <p:txBody>
                  <a:bodyPr wrap="square" rtlCol="0">
                    <a:spAutoFit/>
                  </a:bodyPr>
                  <a:lstStyle/>
                  <a:p>
                    <a:pPr algn="ctr"/>
                    <a:r>
                      <a:rPr lang="zh-CN" altLang="en-US" b="1" dirty="0">
                        <a:latin typeface="+mn-ea"/>
                      </a:rPr>
                      <a:t>带有数字签名的报文</a:t>
                    </a:r>
                    <a14:m>
                      <m:oMath xmlns:m="http://schemas.openxmlformats.org/officeDocument/2006/math">
                        <m:r>
                          <a:rPr lang="en-US" altLang="zh-CN" b="1" i="1" smtClean="0">
                            <a:latin typeface="Cambria Math" panose="02040503050406030204" pitchFamily="18" charset="0"/>
                          </a:rPr>
                          <m:t>𝒎</m:t>
                        </m:r>
                      </m:oMath>
                    </a14:m>
                    <a:endParaRPr lang="en-US" altLang="zh-CN" b="1" dirty="0">
                      <a:latin typeface="+mn-ea"/>
                    </a:endParaRPr>
                  </a:p>
                </p:txBody>
              </p:sp>
            </mc:Choice>
            <mc:Fallback xmlns="">
              <p:sp>
                <p:nvSpPr>
                  <p:cNvPr id="33" name="文本框 32">
                    <a:extLst>
                      <a:ext uri="{FF2B5EF4-FFF2-40B4-BE49-F238E27FC236}">
                        <a16:creationId xmlns:a16="http://schemas.microsoft.com/office/drawing/2014/main" id="{0274FDF0-06EE-4E69-A4CA-A666051AC66B}"/>
                      </a:ext>
                    </a:extLst>
                  </p:cNvPr>
                  <p:cNvSpPr txBox="1">
                    <a:spLocks noRot="1" noChangeAspect="1" noMove="1" noResize="1" noEditPoints="1" noAdjustHandles="1" noChangeArrowheads="1" noChangeShapeType="1" noTextEdit="1"/>
                  </p:cNvSpPr>
                  <p:nvPr/>
                </p:nvSpPr>
                <p:spPr>
                  <a:xfrm>
                    <a:off x="2565951" y="2120154"/>
                    <a:ext cx="2526232" cy="369332"/>
                  </a:xfrm>
                  <a:prstGeom prst="rect">
                    <a:avLst/>
                  </a:prstGeom>
                  <a:blipFill>
                    <a:blip r:embed="rId21"/>
                    <a:stretch>
                      <a:fillRect l="-1208" t="-11475" b="-21311"/>
                    </a:stretch>
                  </a:blipFill>
                </p:spPr>
                <p:txBody>
                  <a:bodyPr/>
                  <a:lstStyle/>
                  <a:p>
                    <a:r>
                      <a:rPr lang="zh-CN" altLang="en-US">
                        <a:noFill/>
                      </a:rPr>
                      <a:t> </a:t>
                    </a:r>
                  </a:p>
                </p:txBody>
              </p:sp>
            </mc:Fallback>
          </mc:AlternateContent>
        </p:grpSp>
      </p:grpSp>
      <p:grpSp>
        <p:nvGrpSpPr>
          <p:cNvPr id="17" name="组合 16">
            <a:extLst>
              <a:ext uri="{FF2B5EF4-FFF2-40B4-BE49-F238E27FC236}">
                <a16:creationId xmlns:a16="http://schemas.microsoft.com/office/drawing/2014/main" id="{8CC23B9B-55A0-C7BC-E598-3ABEFC36F20A}"/>
              </a:ext>
            </a:extLst>
          </p:cNvPr>
          <p:cNvGrpSpPr/>
          <p:nvPr/>
        </p:nvGrpSpPr>
        <p:grpSpPr>
          <a:xfrm>
            <a:off x="3801762" y="4247501"/>
            <a:ext cx="2944226" cy="768955"/>
            <a:chOff x="3801762" y="4247501"/>
            <a:chExt cx="2944226" cy="768955"/>
          </a:xfrm>
        </p:grpSpPr>
        <p:cxnSp>
          <p:nvCxnSpPr>
            <p:cNvPr id="108" name="直接箭头连接符 107">
              <a:extLst>
                <a:ext uri="{FF2B5EF4-FFF2-40B4-BE49-F238E27FC236}">
                  <a16:creationId xmlns:a16="http://schemas.microsoft.com/office/drawing/2014/main" id="{9E2B0D67-BCA3-7E32-EA5D-9EDCED7A1CF4}"/>
                </a:ext>
              </a:extLst>
            </p:cNvPr>
            <p:cNvCxnSpPr>
              <a:cxnSpLocks/>
              <a:stCxn id="58" idx="1"/>
              <a:endCxn id="104" idx="3"/>
            </p:cNvCxnSpPr>
            <p:nvPr/>
          </p:nvCxnSpPr>
          <p:spPr>
            <a:xfrm flipH="1">
              <a:off x="3801762" y="5016456"/>
              <a:ext cx="294422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a:extLst>
                <a:ext uri="{FF2B5EF4-FFF2-40B4-BE49-F238E27FC236}">
                  <a16:creationId xmlns:a16="http://schemas.microsoft.com/office/drawing/2014/main" id="{FFFD9088-7843-342F-89B9-EBF6C75DEA1B}"/>
                </a:ext>
              </a:extLst>
            </p:cNvPr>
            <p:cNvGrpSpPr/>
            <p:nvPr/>
          </p:nvGrpSpPr>
          <p:grpSpPr>
            <a:xfrm>
              <a:off x="4004754" y="4247501"/>
              <a:ext cx="2526232" cy="766107"/>
              <a:chOff x="2565951" y="2120154"/>
              <a:chExt cx="2526232" cy="766107"/>
            </a:xfrm>
          </p:grpSpPr>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462AA09C-12B8-39E0-572F-6EA9A223A645}"/>
                      </a:ext>
                    </a:extLst>
                  </p:cNvPr>
                  <p:cNvSpPr txBox="1"/>
                  <p:nvPr/>
                </p:nvSpPr>
                <p:spPr>
                  <a:xfrm>
                    <a:off x="3298967" y="2482048"/>
                    <a:ext cx="1018388"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𝑫</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oMath>
                      </m:oMathPara>
                    </a14:m>
                    <a:endParaRPr lang="en-US" altLang="zh-CN" b="1" dirty="0">
                      <a:latin typeface="+mn-ea"/>
                    </a:endParaRPr>
                  </a:p>
                </p:txBody>
              </p:sp>
            </mc:Choice>
            <mc:Fallback xmlns="">
              <p:sp>
                <p:nvSpPr>
                  <p:cNvPr id="60" name="文本框 59">
                    <a:extLst>
                      <a:ext uri="{FF2B5EF4-FFF2-40B4-BE49-F238E27FC236}">
                        <a16:creationId xmlns:a16="http://schemas.microsoft.com/office/drawing/2014/main" id="{21F141AF-30C3-4E13-AC0A-C9C008A1EC51}"/>
                      </a:ext>
                    </a:extLst>
                  </p:cNvPr>
                  <p:cNvSpPr txBox="1">
                    <a:spLocks noRot="1" noChangeAspect="1" noMove="1" noResize="1" noEditPoints="1" noAdjustHandles="1" noChangeArrowheads="1" noChangeShapeType="1" noTextEdit="1"/>
                  </p:cNvSpPr>
                  <p:nvPr/>
                </p:nvSpPr>
                <p:spPr>
                  <a:xfrm>
                    <a:off x="3298967" y="2482048"/>
                    <a:ext cx="1018388" cy="404213"/>
                  </a:xfrm>
                  <a:prstGeom prst="rect">
                    <a:avLst/>
                  </a:prstGeom>
                  <a:blipFill>
                    <a:blip r:embed="rId20"/>
                    <a:stretch>
                      <a:fillRect l="-4790" r="-3593"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6C6CA5F0-084C-10B5-8C0E-CED4AC3144B0}"/>
                      </a:ext>
                    </a:extLst>
                  </p:cNvPr>
                  <p:cNvSpPr txBox="1"/>
                  <p:nvPr/>
                </p:nvSpPr>
                <p:spPr>
                  <a:xfrm>
                    <a:off x="2565951" y="2120154"/>
                    <a:ext cx="2526232" cy="369332"/>
                  </a:xfrm>
                  <a:prstGeom prst="rect">
                    <a:avLst/>
                  </a:prstGeom>
                  <a:noFill/>
                </p:spPr>
                <p:txBody>
                  <a:bodyPr wrap="square" rtlCol="0">
                    <a:spAutoFit/>
                  </a:bodyPr>
                  <a:lstStyle/>
                  <a:p>
                    <a:pPr algn="ctr"/>
                    <a:r>
                      <a:rPr lang="zh-CN" altLang="en-US" b="1" dirty="0">
                        <a:latin typeface="+mn-ea"/>
                      </a:rPr>
                      <a:t>带有数字签名的报文</a:t>
                    </a:r>
                    <a14:m>
                      <m:oMath xmlns:m="http://schemas.openxmlformats.org/officeDocument/2006/math">
                        <m:r>
                          <a:rPr lang="en-US" altLang="zh-CN" b="1" i="1" smtClean="0">
                            <a:latin typeface="Cambria Math" panose="02040503050406030204" pitchFamily="18" charset="0"/>
                          </a:rPr>
                          <m:t>𝒎</m:t>
                        </m:r>
                      </m:oMath>
                    </a14:m>
                    <a:endParaRPr lang="en-US" altLang="zh-CN" b="1" dirty="0">
                      <a:latin typeface="+mn-ea"/>
                    </a:endParaRPr>
                  </a:p>
                </p:txBody>
              </p:sp>
            </mc:Choice>
            <mc:Fallback xmlns="">
              <p:sp>
                <p:nvSpPr>
                  <p:cNvPr id="33" name="文本框 32">
                    <a:extLst>
                      <a:ext uri="{FF2B5EF4-FFF2-40B4-BE49-F238E27FC236}">
                        <a16:creationId xmlns:a16="http://schemas.microsoft.com/office/drawing/2014/main" id="{0274FDF0-06EE-4E69-A4CA-A666051AC66B}"/>
                      </a:ext>
                    </a:extLst>
                  </p:cNvPr>
                  <p:cNvSpPr txBox="1">
                    <a:spLocks noRot="1" noChangeAspect="1" noMove="1" noResize="1" noEditPoints="1" noAdjustHandles="1" noChangeArrowheads="1" noChangeShapeType="1" noTextEdit="1"/>
                  </p:cNvSpPr>
                  <p:nvPr/>
                </p:nvSpPr>
                <p:spPr>
                  <a:xfrm>
                    <a:off x="2565951" y="2120154"/>
                    <a:ext cx="2526232" cy="369332"/>
                  </a:xfrm>
                  <a:prstGeom prst="rect">
                    <a:avLst/>
                  </a:prstGeom>
                  <a:blipFill>
                    <a:blip r:embed="rId21"/>
                    <a:stretch>
                      <a:fillRect l="-1208" t="-11475" b="-21311"/>
                    </a:stretch>
                  </a:blipFill>
                </p:spPr>
                <p:txBody>
                  <a:bodyPr/>
                  <a:lstStyle/>
                  <a:p>
                    <a:r>
                      <a:rPr lang="zh-CN" altLang="en-US">
                        <a:noFill/>
                      </a:rPr>
                      <a:t> </a:t>
                    </a:r>
                  </a:p>
                </p:txBody>
              </p:sp>
            </mc:Fallback>
          </mc:AlternateContent>
        </p:grpSp>
      </p:grpSp>
      <p:grpSp>
        <p:nvGrpSpPr>
          <p:cNvPr id="7" name="组合 6">
            <a:extLst>
              <a:ext uri="{FF2B5EF4-FFF2-40B4-BE49-F238E27FC236}">
                <a16:creationId xmlns:a16="http://schemas.microsoft.com/office/drawing/2014/main" id="{B4D83C34-97D7-9871-94F3-85ADF2165067}"/>
              </a:ext>
            </a:extLst>
          </p:cNvPr>
          <p:cNvGrpSpPr/>
          <p:nvPr/>
        </p:nvGrpSpPr>
        <p:grpSpPr>
          <a:xfrm>
            <a:off x="1376293" y="3844944"/>
            <a:ext cx="6702537" cy="2374659"/>
            <a:chOff x="1376293" y="3844944"/>
            <a:chExt cx="6702537" cy="2374659"/>
          </a:xfrm>
        </p:grpSpPr>
        <p:sp>
          <p:nvSpPr>
            <p:cNvPr id="112" name="矩形 111">
              <a:extLst>
                <a:ext uri="{FF2B5EF4-FFF2-40B4-BE49-F238E27FC236}">
                  <a16:creationId xmlns:a16="http://schemas.microsoft.com/office/drawing/2014/main" id="{2616F450-CF2E-DEFA-9DDD-405F66B371A4}"/>
                </a:ext>
              </a:extLst>
            </p:cNvPr>
            <p:cNvSpPr/>
            <p:nvPr/>
          </p:nvSpPr>
          <p:spPr>
            <a:xfrm>
              <a:off x="1376293" y="3844944"/>
              <a:ext cx="6702537" cy="237465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560B3875-25E0-4064-5581-7FBABF5301AD}"/>
                    </a:ext>
                  </a:extLst>
                </p:cNvPr>
                <p:cNvSpPr txBox="1"/>
                <p:nvPr/>
              </p:nvSpPr>
              <p:spPr>
                <a:xfrm>
                  <a:off x="1384601" y="5781529"/>
                  <a:ext cx="1299853" cy="400110"/>
                </a:xfrm>
                <a:prstGeom prst="rect">
                  <a:avLst/>
                </a:prstGeom>
                <a:noFill/>
              </p:spPr>
              <p:txBody>
                <a:bodyPr wrap="square" rtlCol="0">
                  <a:spAutoFit/>
                </a:bodyPr>
                <a:lstStyle/>
                <a:p>
                  <a:pPr algn="ctr"/>
                  <a:r>
                    <a:rPr lang="zh-CN" altLang="en-US" sz="2000" b="1" dirty="0">
                      <a:latin typeface="+mn-ea"/>
                    </a:rPr>
                    <a:t>接收方</a:t>
                  </a:r>
                  <a14:m>
                    <m:oMath xmlns:m="http://schemas.openxmlformats.org/officeDocument/2006/math">
                      <m:r>
                        <a:rPr lang="en-US" altLang="zh-CN" sz="2000" b="1" i="1" smtClean="0">
                          <a:latin typeface="Cambria Math" panose="02040503050406030204" pitchFamily="18" charset="0"/>
                        </a:rPr>
                        <m:t>𝑩</m:t>
                      </m:r>
                    </m:oMath>
                  </a14:m>
                  <a:endParaRPr lang="en-US" altLang="zh-CN" sz="2000" b="1" dirty="0">
                    <a:latin typeface="+mn-ea"/>
                  </a:endParaRPr>
                </a:p>
              </p:txBody>
            </p:sp>
          </mc:Choice>
          <mc:Fallback xmlns="">
            <p:sp>
              <p:nvSpPr>
                <p:cNvPr id="113" name="文本框 112">
                  <a:extLst>
                    <a:ext uri="{FF2B5EF4-FFF2-40B4-BE49-F238E27FC236}">
                      <a16:creationId xmlns:a16="http://schemas.microsoft.com/office/drawing/2014/main" id="{560B3875-25E0-4064-5581-7FBABF5301AD}"/>
                    </a:ext>
                  </a:extLst>
                </p:cNvPr>
                <p:cNvSpPr txBox="1">
                  <a:spLocks noRot="1" noChangeAspect="1" noMove="1" noResize="1" noEditPoints="1" noAdjustHandles="1" noChangeArrowheads="1" noChangeShapeType="1" noTextEdit="1"/>
                </p:cNvSpPr>
                <p:nvPr/>
              </p:nvSpPr>
              <p:spPr>
                <a:xfrm>
                  <a:off x="1384601" y="5781529"/>
                  <a:ext cx="1299853" cy="400110"/>
                </a:xfrm>
                <a:prstGeom prst="rect">
                  <a:avLst/>
                </a:prstGeom>
                <a:blipFill>
                  <a:blip r:embed="rId22"/>
                  <a:stretch>
                    <a:fillRect t="-7576" b="-25758"/>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337D7213-DC71-5B4D-055D-1130EA67848A}"/>
              </a:ext>
            </a:extLst>
          </p:cNvPr>
          <p:cNvGrpSpPr/>
          <p:nvPr/>
        </p:nvGrpSpPr>
        <p:grpSpPr>
          <a:xfrm>
            <a:off x="2407880" y="3909426"/>
            <a:ext cx="1996882" cy="2179611"/>
            <a:chOff x="2407880" y="3909426"/>
            <a:chExt cx="1996882" cy="2179611"/>
          </a:xfrm>
        </p:grpSpPr>
        <p:grpSp>
          <p:nvGrpSpPr>
            <p:cNvPr id="103" name="组合 102">
              <a:extLst>
                <a:ext uri="{FF2B5EF4-FFF2-40B4-BE49-F238E27FC236}">
                  <a16:creationId xmlns:a16="http://schemas.microsoft.com/office/drawing/2014/main" id="{4E1B79CE-A5B7-9FFB-192F-2A0C21888247}"/>
                </a:ext>
              </a:extLst>
            </p:cNvPr>
            <p:cNvGrpSpPr/>
            <p:nvPr/>
          </p:nvGrpSpPr>
          <p:grpSpPr>
            <a:xfrm>
              <a:off x="2468917" y="3909426"/>
              <a:ext cx="1935845" cy="2179611"/>
              <a:chOff x="1561356" y="1780182"/>
              <a:chExt cx="1935845" cy="2179611"/>
            </a:xfrm>
          </p:grpSpPr>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F71C6123-00D2-089E-97D2-B13B23BFCD8D}"/>
                      </a:ext>
                    </a:extLst>
                  </p:cNvPr>
                  <p:cNvSpPr/>
                  <p:nvPr/>
                </p:nvSpPr>
                <p:spPr>
                  <a:xfrm>
                    <a:off x="2164359" y="2553050"/>
                    <a:ext cx="729842" cy="66832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rPr>
                            <m:t>𝑬</m:t>
                          </m:r>
                        </m:oMath>
                      </m:oMathPara>
                    </a14:m>
                    <a:endParaRPr lang="zh-CN" altLang="en-US" b="1" dirty="0">
                      <a:solidFill>
                        <a:schemeClr val="bg1"/>
                      </a:solidFill>
                      <a:latin typeface="+mn-ea"/>
                    </a:endParaRPr>
                  </a:p>
                </p:txBody>
              </p:sp>
            </mc:Choice>
            <mc:Fallback xmlns="">
              <p:sp>
                <p:nvSpPr>
                  <p:cNvPr id="104" name="矩形 103">
                    <a:extLst>
                      <a:ext uri="{FF2B5EF4-FFF2-40B4-BE49-F238E27FC236}">
                        <a16:creationId xmlns:a16="http://schemas.microsoft.com/office/drawing/2014/main" id="{F71C6123-00D2-089E-97D2-B13B23BFCD8D}"/>
                      </a:ext>
                    </a:extLst>
                  </p:cNvPr>
                  <p:cNvSpPr>
                    <a:spLocks noRot="1" noChangeAspect="1" noMove="1" noResize="1" noEditPoints="1" noAdjustHandles="1" noChangeArrowheads="1" noChangeShapeType="1" noTextEdit="1"/>
                  </p:cNvSpPr>
                  <p:nvPr/>
                </p:nvSpPr>
                <p:spPr>
                  <a:xfrm>
                    <a:off x="2164359" y="2553050"/>
                    <a:ext cx="729842" cy="668323"/>
                  </a:xfrm>
                  <a:prstGeom prst="rect">
                    <a:avLst/>
                  </a:prstGeom>
                  <a:blipFill>
                    <a:blip r:embed="rId2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EAD73408-1729-460A-2E0C-44C1D21545E6}"/>
                      </a:ext>
                    </a:extLst>
                  </p:cNvPr>
                  <p:cNvSpPr txBox="1"/>
                  <p:nvPr/>
                </p:nvSpPr>
                <p:spPr>
                  <a:xfrm>
                    <a:off x="1561356" y="3313462"/>
                    <a:ext cx="1935845" cy="646331"/>
                  </a:xfrm>
                  <a:prstGeom prst="rect">
                    <a:avLst/>
                  </a:prstGeom>
                  <a:noFill/>
                </p:spPr>
                <p:txBody>
                  <a:bodyPr wrap="square" rtlCol="0">
                    <a:spAutoFit/>
                  </a:bodyPr>
                  <a:lstStyle/>
                  <a:p>
                    <a:pPr algn="ctr"/>
                    <a:r>
                      <a:rPr lang="zh-CN" altLang="en-US" b="1" dirty="0">
                        <a:latin typeface="+mn-ea"/>
                      </a:rPr>
                      <a:t>用</a:t>
                    </a:r>
                    <a14:m>
                      <m:oMath xmlns:m="http://schemas.openxmlformats.org/officeDocument/2006/math">
                        <m:r>
                          <a:rPr lang="en-US" altLang="zh-CN" b="1" i="1">
                            <a:latin typeface="Cambria Math" panose="02040503050406030204" pitchFamily="18" charset="0"/>
                          </a:rPr>
                          <m:t>𝑨</m:t>
                        </m:r>
                      </m:oMath>
                    </a14:m>
                    <a:r>
                      <a:rPr lang="zh-CN" altLang="en-US" b="1" dirty="0">
                        <a:latin typeface="+mn-ea"/>
                      </a:rPr>
                      <a:t>的公钥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a14:m>
                    <a:endParaRPr lang="en-US" altLang="zh-CN" b="1" baseline="-25000" dirty="0">
                      <a:latin typeface="+mn-ea"/>
                    </a:endParaRPr>
                  </a:p>
                  <a:p>
                    <a:pPr algn="ctr"/>
                    <a:r>
                      <a:rPr lang="zh-CN" altLang="en-US" b="1" dirty="0">
                        <a:latin typeface="+mn-ea"/>
                      </a:rPr>
                      <a:t>核实数字签名</a:t>
                    </a:r>
                  </a:p>
                </p:txBody>
              </p:sp>
            </mc:Choice>
            <mc:Fallback xmlns="">
              <p:sp>
                <p:nvSpPr>
                  <p:cNvPr id="36" name="文本框 35">
                    <a:extLst>
                      <a:ext uri="{FF2B5EF4-FFF2-40B4-BE49-F238E27FC236}">
                        <a16:creationId xmlns:a16="http://schemas.microsoft.com/office/drawing/2014/main" id="{833B28D7-B5BC-4CBD-B8E5-C473CDE81FFF}"/>
                      </a:ext>
                    </a:extLst>
                  </p:cNvPr>
                  <p:cNvSpPr txBox="1">
                    <a:spLocks noRot="1" noChangeAspect="1" noMove="1" noResize="1" noEditPoints="1" noAdjustHandles="1" noChangeArrowheads="1" noChangeShapeType="1" noTextEdit="1"/>
                  </p:cNvSpPr>
                  <p:nvPr/>
                </p:nvSpPr>
                <p:spPr>
                  <a:xfrm>
                    <a:off x="1561356" y="3313462"/>
                    <a:ext cx="1935845" cy="646331"/>
                  </a:xfrm>
                  <a:prstGeom prst="rect">
                    <a:avLst/>
                  </a:prstGeom>
                  <a:blipFill>
                    <a:blip r:embed="rId24"/>
                    <a:stretch>
                      <a:fillRect t="-7547" b="-12264"/>
                    </a:stretch>
                  </a:blipFill>
                </p:spPr>
                <p:txBody>
                  <a:bodyPr/>
                  <a:lstStyle/>
                  <a:p>
                    <a:r>
                      <a:rPr lang="zh-CN" altLang="en-US">
                        <a:noFill/>
                      </a:rPr>
                      <a:t> </a:t>
                    </a:r>
                  </a:p>
                </p:txBody>
              </p:sp>
            </mc:Fallback>
          </mc:AlternateContent>
          <p:cxnSp>
            <p:nvCxnSpPr>
              <p:cNvPr id="106" name="直接箭头连接符 105">
                <a:extLst>
                  <a:ext uri="{FF2B5EF4-FFF2-40B4-BE49-F238E27FC236}">
                    <a16:creationId xmlns:a16="http://schemas.microsoft.com/office/drawing/2014/main" id="{A1644584-0D1A-A2D7-E562-0F0DCFBD3CFA}"/>
                  </a:ext>
                </a:extLst>
              </p:cNvPr>
              <p:cNvCxnSpPr>
                <a:cxnSpLocks/>
              </p:cNvCxnSpPr>
              <p:nvPr/>
            </p:nvCxnSpPr>
            <p:spPr>
              <a:xfrm>
                <a:off x="2529279" y="2149514"/>
                <a:ext cx="0" cy="40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E3BE044D-7878-EB4A-06B9-95A232BA707F}"/>
                      </a:ext>
                    </a:extLst>
                  </p:cNvPr>
                  <p:cNvSpPr txBox="1"/>
                  <p:nvPr/>
                </p:nvSpPr>
                <p:spPr>
                  <a:xfrm>
                    <a:off x="2233568" y="1780182"/>
                    <a:ext cx="660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𝑨</m:t>
                              </m:r>
                            </m:sub>
                          </m:sSub>
                        </m:oMath>
                      </m:oMathPara>
                    </a14:m>
                    <a:endParaRPr lang="zh-CN" altLang="en-US" b="1" dirty="0">
                      <a:latin typeface="+mn-ea"/>
                    </a:endParaRPr>
                  </a:p>
                </p:txBody>
              </p:sp>
            </mc:Choice>
            <mc:Fallback xmlns="">
              <p:sp>
                <p:nvSpPr>
                  <p:cNvPr id="38" name="文本框 37">
                    <a:extLst>
                      <a:ext uri="{FF2B5EF4-FFF2-40B4-BE49-F238E27FC236}">
                        <a16:creationId xmlns:a16="http://schemas.microsoft.com/office/drawing/2014/main" id="{7831A910-ED26-485E-9631-8B891BB99A29}"/>
                      </a:ext>
                    </a:extLst>
                  </p:cNvPr>
                  <p:cNvSpPr txBox="1">
                    <a:spLocks noRot="1" noChangeAspect="1" noMove="1" noResize="1" noEditPoints="1" noAdjustHandles="1" noChangeArrowheads="1" noChangeShapeType="1" noTextEdit="1"/>
                  </p:cNvSpPr>
                  <p:nvPr/>
                </p:nvSpPr>
                <p:spPr>
                  <a:xfrm>
                    <a:off x="2233568" y="1780182"/>
                    <a:ext cx="660633" cy="369332"/>
                  </a:xfrm>
                  <a:prstGeom prst="rect">
                    <a:avLst/>
                  </a:prstGeom>
                  <a:blipFill>
                    <a:blip r:embed="rId25"/>
                    <a:stretch>
                      <a:fillRect/>
                    </a:stretch>
                  </a:blipFill>
                </p:spPr>
                <p:txBody>
                  <a:bodyPr/>
                  <a:lstStyle/>
                  <a:p>
                    <a:r>
                      <a:rPr lang="zh-CN" altLang="en-US">
                        <a:noFill/>
                      </a:rPr>
                      <a:t> </a:t>
                    </a:r>
                  </a:p>
                </p:txBody>
              </p:sp>
            </mc:Fallback>
          </mc:AlternateContent>
        </p:grpSp>
        <p:cxnSp>
          <p:nvCxnSpPr>
            <p:cNvPr id="114" name="直接箭头连接符 113">
              <a:extLst>
                <a:ext uri="{FF2B5EF4-FFF2-40B4-BE49-F238E27FC236}">
                  <a16:creationId xmlns:a16="http://schemas.microsoft.com/office/drawing/2014/main" id="{4714076E-6DF4-FC38-7B07-6B0DDAF7AC25}"/>
                </a:ext>
              </a:extLst>
            </p:cNvPr>
            <p:cNvCxnSpPr>
              <a:cxnSpLocks/>
              <a:stCxn id="104" idx="1"/>
            </p:cNvCxnSpPr>
            <p:nvPr/>
          </p:nvCxnSpPr>
          <p:spPr>
            <a:xfrm flipH="1">
              <a:off x="2407880" y="5016456"/>
              <a:ext cx="6640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19C30097-E945-32ED-72E2-F53EC68F15F8}"/>
              </a:ext>
            </a:extLst>
          </p:cNvPr>
          <p:cNvGrpSpPr/>
          <p:nvPr/>
        </p:nvGrpSpPr>
        <p:grpSpPr>
          <a:xfrm>
            <a:off x="7475830" y="2409356"/>
            <a:ext cx="3994305" cy="2622917"/>
            <a:chOff x="7475830" y="2409356"/>
            <a:chExt cx="3994305" cy="2622917"/>
          </a:xfrm>
        </p:grpSpPr>
        <p:cxnSp>
          <p:nvCxnSpPr>
            <p:cNvPr id="115" name="直接连接符 114">
              <a:extLst>
                <a:ext uri="{FF2B5EF4-FFF2-40B4-BE49-F238E27FC236}">
                  <a16:creationId xmlns:a16="http://schemas.microsoft.com/office/drawing/2014/main" id="{60EA582F-6E4C-E119-642C-374733FB00CB}"/>
                </a:ext>
              </a:extLst>
            </p:cNvPr>
            <p:cNvCxnSpPr/>
            <p:nvPr/>
          </p:nvCxnSpPr>
          <p:spPr>
            <a:xfrm>
              <a:off x="7475830" y="2409356"/>
              <a:ext cx="14009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4829D539-E968-9018-C561-FF60DC86CC1B}"/>
                </a:ext>
              </a:extLst>
            </p:cNvPr>
            <p:cNvCxnSpPr>
              <a:cxnSpLocks/>
              <a:stCxn id="58" idx="3"/>
            </p:cNvCxnSpPr>
            <p:nvPr/>
          </p:nvCxnSpPr>
          <p:spPr>
            <a:xfrm>
              <a:off x="7475830" y="5016456"/>
              <a:ext cx="1400962" cy="12485"/>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37561399-7B1B-65F5-7217-3D087D3C7D4E}"/>
                </a:ext>
              </a:extLst>
            </p:cNvPr>
            <p:cNvCxnSpPr>
              <a:cxnSpLocks/>
            </p:cNvCxnSpPr>
            <p:nvPr/>
          </p:nvCxnSpPr>
          <p:spPr>
            <a:xfrm>
              <a:off x="8876792" y="2409356"/>
              <a:ext cx="0" cy="2622917"/>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118" name="组合 117">
              <a:extLst>
                <a:ext uri="{FF2B5EF4-FFF2-40B4-BE49-F238E27FC236}">
                  <a16:creationId xmlns:a16="http://schemas.microsoft.com/office/drawing/2014/main" id="{4028F0D8-5487-C9F3-E8F8-2CB3E58E0D7D}"/>
                </a:ext>
              </a:extLst>
            </p:cNvPr>
            <p:cNvGrpSpPr/>
            <p:nvPr/>
          </p:nvGrpSpPr>
          <p:grpSpPr>
            <a:xfrm>
              <a:off x="8943903" y="3443339"/>
              <a:ext cx="2526232" cy="1057047"/>
              <a:chOff x="7779214" y="3220993"/>
              <a:chExt cx="2526232" cy="1057047"/>
            </a:xfrm>
          </p:grpSpPr>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38744738-BD5A-6633-382E-5E9E497C725E}"/>
                      </a:ext>
                    </a:extLst>
                  </p:cNvPr>
                  <p:cNvSpPr txBox="1"/>
                  <p:nvPr/>
                </p:nvSpPr>
                <p:spPr>
                  <a:xfrm>
                    <a:off x="7779214" y="3220993"/>
                    <a:ext cx="2526232" cy="646331"/>
                  </a:xfrm>
                  <a:prstGeom prst="rect">
                    <a:avLst/>
                  </a:prstGeom>
                  <a:noFill/>
                </p:spPr>
                <p:txBody>
                  <a:bodyPr wrap="square" rtlCol="0">
                    <a:spAutoFit/>
                  </a:bodyPr>
                  <a:lstStyle/>
                  <a:p>
                    <a:pPr algn="ctr"/>
                    <a:r>
                      <a:rPr lang="zh-CN" altLang="en-US" b="1" dirty="0">
                        <a:latin typeface="+mn-ea"/>
                      </a:rPr>
                      <a:t>加密后的</a:t>
                    </a:r>
                    <a:endParaRPr lang="en-US" altLang="zh-CN" b="1" dirty="0">
                      <a:latin typeface="+mn-ea"/>
                    </a:endParaRPr>
                  </a:p>
                  <a:p>
                    <a:pPr algn="ctr"/>
                    <a:r>
                      <a:rPr lang="zh-CN" altLang="en-US" b="1" dirty="0">
                        <a:latin typeface="+mn-ea"/>
                      </a:rPr>
                      <a:t>带有数字签名的报文</a:t>
                    </a:r>
                    <a14:m>
                      <m:oMath xmlns:m="http://schemas.openxmlformats.org/officeDocument/2006/math">
                        <m:r>
                          <a:rPr lang="en-US" altLang="zh-CN" b="1" i="1" smtClean="0">
                            <a:latin typeface="Cambria Math" panose="02040503050406030204" pitchFamily="18" charset="0"/>
                          </a:rPr>
                          <m:t>𝒎</m:t>
                        </m:r>
                      </m:oMath>
                    </a14:m>
                    <a:endParaRPr lang="en-US" altLang="zh-CN" b="1" dirty="0">
                      <a:latin typeface="+mn-ea"/>
                    </a:endParaRPr>
                  </a:p>
                </p:txBody>
              </p:sp>
            </mc:Choice>
            <mc:Fallback xmlns="">
              <p:sp>
                <p:nvSpPr>
                  <p:cNvPr id="59" name="文本框 58">
                    <a:extLst>
                      <a:ext uri="{FF2B5EF4-FFF2-40B4-BE49-F238E27FC236}">
                        <a16:creationId xmlns:a16="http://schemas.microsoft.com/office/drawing/2014/main" id="{C7B5202D-9E6C-46F9-AB7C-B2F08E6EC138}"/>
                      </a:ext>
                    </a:extLst>
                  </p:cNvPr>
                  <p:cNvSpPr txBox="1">
                    <a:spLocks noRot="1" noChangeAspect="1" noMove="1" noResize="1" noEditPoints="1" noAdjustHandles="1" noChangeArrowheads="1" noChangeShapeType="1" noTextEdit="1"/>
                  </p:cNvSpPr>
                  <p:nvPr/>
                </p:nvSpPr>
                <p:spPr>
                  <a:xfrm>
                    <a:off x="7779214" y="3220993"/>
                    <a:ext cx="2526232" cy="646331"/>
                  </a:xfrm>
                  <a:prstGeom prst="rect">
                    <a:avLst/>
                  </a:prstGeom>
                  <a:blipFill>
                    <a:blip r:embed="rId26"/>
                    <a:stretch>
                      <a:fillRect l="-1205" t="-7547"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37A9B34E-82F1-E0E5-FCD0-A12DCAD972B5}"/>
                      </a:ext>
                    </a:extLst>
                  </p:cNvPr>
                  <p:cNvSpPr txBox="1"/>
                  <p:nvPr/>
                </p:nvSpPr>
                <p:spPr>
                  <a:xfrm>
                    <a:off x="8156176" y="3873827"/>
                    <a:ext cx="1772308"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𝑷𝑲</m:t>
                                  </m:r>
                                </m:e>
                                <m:sub>
                                  <m:r>
                                    <a:rPr lang="en-US" altLang="zh-CN" b="1" i="1" smtClean="0">
                                      <a:latin typeface="Cambria Math" panose="02040503050406030204" pitchFamily="18" charset="0"/>
                                    </a:rPr>
                                    <m:t>𝑩</m:t>
                                  </m:r>
                                </m:sub>
                              </m:sSub>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𝑫</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𝑨</m:t>
                                  </m:r>
                                </m:sub>
                              </m:sSub>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𝒎</m:t>
                              </m:r>
                            </m:e>
                          </m:d>
                          <m:r>
                            <a:rPr lang="en-US" altLang="zh-CN" b="1" i="1" smtClean="0">
                              <a:latin typeface="Cambria Math" panose="02040503050406030204" pitchFamily="18" charset="0"/>
                            </a:rPr>
                            <m:t>)</m:t>
                          </m:r>
                        </m:oMath>
                      </m:oMathPara>
                    </a14:m>
                    <a:endParaRPr lang="en-US" altLang="zh-CN" b="1" dirty="0">
                      <a:latin typeface="+mn-ea"/>
                    </a:endParaRPr>
                  </a:p>
                </p:txBody>
              </p:sp>
            </mc:Choice>
            <mc:Fallback xmlns="">
              <p:sp>
                <p:nvSpPr>
                  <p:cNvPr id="69" name="文本框 68">
                    <a:extLst>
                      <a:ext uri="{FF2B5EF4-FFF2-40B4-BE49-F238E27FC236}">
                        <a16:creationId xmlns:a16="http://schemas.microsoft.com/office/drawing/2014/main" id="{9EA33039-1452-4A4A-9E76-68266148C4C4}"/>
                      </a:ext>
                    </a:extLst>
                  </p:cNvPr>
                  <p:cNvSpPr txBox="1">
                    <a:spLocks noRot="1" noChangeAspect="1" noMove="1" noResize="1" noEditPoints="1" noAdjustHandles="1" noChangeArrowheads="1" noChangeShapeType="1" noTextEdit="1"/>
                  </p:cNvSpPr>
                  <p:nvPr/>
                </p:nvSpPr>
                <p:spPr>
                  <a:xfrm>
                    <a:off x="8156176" y="3873827"/>
                    <a:ext cx="1772308" cy="404213"/>
                  </a:xfrm>
                  <a:prstGeom prst="rect">
                    <a:avLst/>
                  </a:prstGeom>
                  <a:blipFill>
                    <a:blip r:embed="rId27"/>
                    <a:stretch>
                      <a:fillRect l="-1375" r="-344" b="-4545"/>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9E12FD6F-50C0-8596-38B4-DA616E145022}"/>
                  </a:ext>
                </a:extLst>
              </p:cNvPr>
              <p:cNvSpPr/>
              <p:nvPr/>
            </p:nvSpPr>
            <p:spPr>
              <a:xfrm>
                <a:off x="9082587" y="4647618"/>
                <a:ext cx="2804613" cy="1332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其他人无法知道接收方</a:t>
                </a:r>
                <a14:m>
                  <m:oMath xmlns:m="http://schemas.openxmlformats.org/officeDocument/2006/math">
                    <m:r>
                      <a:rPr lang="en-US" altLang="zh-CN" b="1" i="1" dirty="0" smtClean="0">
                        <a:latin typeface="Cambria Math" panose="02040503050406030204" pitchFamily="18" charset="0"/>
                      </a:rPr>
                      <m:t>𝑩</m:t>
                    </m:r>
                  </m:oMath>
                </a14:m>
                <a:r>
                  <a:rPr lang="zh-CN" altLang="en-US" b="1" dirty="0"/>
                  <a:t>的私钥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𝑺𝑲</m:t>
                        </m:r>
                      </m:e>
                      <m:sub>
                        <m:r>
                          <a:rPr lang="en-US" altLang="zh-CN" b="1" i="1" smtClean="0">
                            <a:latin typeface="Cambria Math" panose="02040503050406030204" pitchFamily="18" charset="0"/>
                          </a:rPr>
                          <m:t>𝑩</m:t>
                        </m:r>
                      </m:sub>
                    </m:sSub>
                  </m:oMath>
                </a14:m>
                <a:r>
                  <a:rPr lang="zh-CN" altLang="en-US" b="1" dirty="0"/>
                  <a:t>，因此无法解密出</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𝑫</m:t>
                        </m:r>
                      </m:e>
                      <m: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𝑺𝑲</m:t>
                            </m:r>
                          </m:e>
                          <m:sub>
                            <m:r>
                              <a:rPr lang="en-US" altLang="zh-CN" b="1" i="1">
                                <a:latin typeface="Cambria Math" panose="02040503050406030204" pitchFamily="18" charset="0"/>
                              </a:rPr>
                              <m:t>𝑨</m:t>
                            </m:r>
                          </m:sub>
                        </m:sSub>
                      </m:sub>
                    </m:sSub>
                    <m:d>
                      <m:dPr>
                        <m:ctrlPr>
                          <a:rPr lang="en-US" altLang="zh-CN" b="1" i="1">
                            <a:latin typeface="Cambria Math" panose="02040503050406030204" pitchFamily="18" charset="0"/>
                          </a:rPr>
                        </m:ctrlPr>
                      </m:dPr>
                      <m:e>
                        <m:r>
                          <a:rPr lang="en-US" altLang="zh-CN" b="1" i="1">
                            <a:latin typeface="Cambria Math" panose="02040503050406030204" pitchFamily="18" charset="0"/>
                          </a:rPr>
                          <m:t>𝒎</m:t>
                        </m:r>
                      </m:e>
                    </m:d>
                  </m:oMath>
                </a14:m>
                <a:r>
                  <a:rPr lang="zh-CN" altLang="en-US" b="1" dirty="0"/>
                  <a:t>。</a:t>
                </a:r>
              </a:p>
            </p:txBody>
          </p:sp>
        </mc:Choice>
        <mc:Fallback xmlns="">
          <p:sp>
            <p:nvSpPr>
              <p:cNvPr id="20" name="矩形 19">
                <a:extLst>
                  <a:ext uri="{FF2B5EF4-FFF2-40B4-BE49-F238E27FC236}">
                    <a16:creationId xmlns:a16="http://schemas.microsoft.com/office/drawing/2014/main" id="{9E12FD6F-50C0-8596-38B4-DA616E145022}"/>
                  </a:ext>
                </a:extLst>
              </p:cNvPr>
              <p:cNvSpPr>
                <a:spLocks noRot="1" noChangeAspect="1" noMove="1" noResize="1" noEditPoints="1" noAdjustHandles="1" noChangeArrowheads="1" noChangeShapeType="1" noTextEdit="1"/>
              </p:cNvSpPr>
              <p:nvPr/>
            </p:nvSpPr>
            <p:spPr>
              <a:xfrm>
                <a:off x="9082587" y="4647618"/>
                <a:ext cx="2804613" cy="1332312"/>
              </a:xfrm>
              <a:prstGeom prst="rect">
                <a:avLst/>
              </a:prstGeom>
              <a:blipFill>
                <a:blip r:embed="rId28"/>
                <a:stretch>
                  <a:fillRect l="-1732" b="-452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82423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800" decel="100000"/>
                                        <p:tgtEl>
                                          <p:spTgt spid="6"/>
                                        </p:tgtEl>
                                      </p:cBhvr>
                                    </p:animEffect>
                                    <p:anim calcmode="lin" valueType="num">
                                      <p:cBhvr>
                                        <p:cTn id="16" dur="800" decel="100000" fill="hold"/>
                                        <p:tgtEl>
                                          <p:spTgt spid="6"/>
                                        </p:tgtEl>
                                        <p:attrNameLst>
                                          <p:attrName>style.rotation</p:attrName>
                                        </p:attrNameLst>
                                      </p:cBhvr>
                                      <p:tavLst>
                                        <p:tav tm="0">
                                          <p:val>
                                            <p:fltVal val="-90"/>
                                          </p:val>
                                        </p:tav>
                                        <p:tav tm="100000">
                                          <p:val>
                                            <p:fltVal val="0"/>
                                          </p:val>
                                        </p:tav>
                                      </p:tavLst>
                                    </p:anim>
                                    <p:anim calcmode="lin" valueType="num">
                                      <p:cBhvr>
                                        <p:cTn id="17" dur="800" decel="100000" fill="hold"/>
                                        <p:tgtEl>
                                          <p:spTgt spid="6"/>
                                        </p:tgtEl>
                                        <p:attrNameLst>
                                          <p:attrName>ppt_x</p:attrName>
                                        </p:attrNameLst>
                                      </p:cBhvr>
                                      <p:tavLst>
                                        <p:tav tm="0">
                                          <p:val>
                                            <p:strVal val="#ppt_x+0.4"/>
                                          </p:val>
                                        </p:tav>
                                        <p:tav tm="100000">
                                          <p:val>
                                            <p:strVal val="#ppt_x-0.05"/>
                                          </p:val>
                                        </p:tav>
                                      </p:tavLst>
                                    </p:anim>
                                    <p:anim calcmode="lin" valueType="num">
                                      <p:cBhvr>
                                        <p:cTn id="18" dur="800" decel="100000" fill="hold"/>
                                        <p:tgtEl>
                                          <p:spTgt spid="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500" fill="hold"/>
                                        <p:tgtEl>
                                          <p:spTgt spid="45"/>
                                        </p:tgtEl>
                                        <p:attrNameLst>
                                          <p:attrName>ppt_w</p:attrName>
                                        </p:attrNameLst>
                                      </p:cBhvr>
                                      <p:tavLst>
                                        <p:tav tm="0">
                                          <p:val>
                                            <p:fltVal val="0"/>
                                          </p:val>
                                        </p:tav>
                                        <p:tav tm="100000">
                                          <p:val>
                                            <p:strVal val="#ppt_w"/>
                                          </p:val>
                                        </p:tav>
                                      </p:tavLst>
                                    </p:anim>
                                    <p:anim calcmode="lin" valueType="num">
                                      <p:cBhvr>
                                        <p:cTn id="26" dur="500" fill="hold"/>
                                        <p:tgtEl>
                                          <p:spTgt spid="45"/>
                                        </p:tgtEl>
                                        <p:attrNameLst>
                                          <p:attrName>ppt_h</p:attrName>
                                        </p:attrNameLst>
                                      </p:cBhvr>
                                      <p:tavLst>
                                        <p:tav tm="0">
                                          <p:val>
                                            <p:fltVal val="0"/>
                                          </p:val>
                                        </p:tav>
                                        <p:tav tm="100000">
                                          <p:val>
                                            <p:strVal val="#ppt_h"/>
                                          </p:val>
                                        </p:tav>
                                      </p:tavLst>
                                    </p:anim>
                                    <p:anim calcmode="lin" valueType="num">
                                      <p:cBhvr>
                                        <p:cTn id="27" dur="500" fill="hold"/>
                                        <p:tgtEl>
                                          <p:spTgt spid="45"/>
                                        </p:tgtEl>
                                        <p:attrNameLst>
                                          <p:attrName>style.rotation</p:attrName>
                                        </p:attrNameLst>
                                      </p:cBhvr>
                                      <p:tavLst>
                                        <p:tav tm="0">
                                          <p:val>
                                            <p:fltVal val="360"/>
                                          </p:val>
                                        </p:tav>
                                        <p:tav tm="100000">
                                          <p:val>
                                            <p:fltVal val="0"/>
                                          </p:val>
                                        </p:tav>
                                      </p:tavLst>
                                    </p:anim>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righ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righ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nodeType="clickEffect">
                                  <p:stCondLst>
                                    <p:cond delay="0"/>
                                  </p:stCondLst>
                                  <p:childTnLst>
                                    <p:set>
                                      <p:cBhvr>
                                        <p:cTn id="67" dur="1" fill="hold">
                                          <p:stCondLst>
                                            <p:cond delay="0"/>
                                          </p:stCondLst>
                                        </p:cTn>
                                        <p:tgtEl>
                                          <p:spTgt spid="55"/>
                                        </p:tgtEl>
                                        <p:attrNameLst>
                                          <p:attrName>style.visibility</p:attrName>
                                        </p:attrNameLst>
                                      </p:cBhvr>
                                      <p:to>
                                        <p:strVal val="visible"/>
                                      </p:to>
                                    </p:set>
                                    <p:anim calcmode="lin" valueType="num">
                                      <p:cBhvr>
                                        <p:cTn id="68" dur="500" fill="hold"/>
                                        <p:tgtEl>
                                          <p:spTgt spid="55"/>
                                        </p:tgtEl>
                                        <p:attrNameLst>
                                          <p:attrName>ppt_w</p:attrName>
                                        </p:attrNameLst>
                                      </p:cBhvr>
                                      <p:tavLst>
                                        <p:tav tm="0">
                                          <p:val>
                                            <p:fltVal val="0"/>
                                          </p:val>
                                        </p:tav>
                                        <p:tav tm="100000">
                                          <p:val>
                                            <p:strVal val="#ppt_w"/>
                                          </p:val>
                                        </p:tav>
                                      </p:tavLst>
                                    </p:anim>
                                    <p:anim calcmode="lin" valueType="num">
                                      <p:cBhvr>
                                        <p:cTn id="69" dur="500" fill="hold"/>
                                        <p:tgtEl>
                                          <p:spTgt spid="55"/>
                                        </p:tgtEl>
                                        <p:attrNameLst>
                                          <p:attrName>ppt_h</p:attrName>
                                        </p:attrNameLst>
                                      </p:cBhvr>
                                      <p:tavLst>
                                        <p:tav tm="0">
                                          <p:val>
                                            <p:fltVal val="0"/>
                                          </p:val>
                                        </p:tav>
                                        <p:tav tm="100000">
                                          <p:val>
                                            <p:strVal val="#ppt_h"/>
                                          </p:val>
                                        </p:tav>
                                      </p:tavLst>
                                    </p:anim>
                                    <p:anim calcmode="lin" valueType="num">
                                      <p:cBhvr>
                                        <p:cTn id="70" dur="500" fill="hold"/>
                                        <p:tgtEl>
                                          <p:spTgt spid="55"/>
                                        </p:tgtEl>
                                        <p:attrNameLst>
                                          <p:attrName>style.rotation</p:attrName>
                                        </p:attrNameLst>
                                      </p:cBhvr>
                                      <p:tavLst>
                                        <p:tav tm="0">
                                          <p:val>
                                            <p:fltVal val="360"/>
                                          </p:val>
                                        </p:tav>
                                        <p:tav tm="100000">
                                          <p:val>
                                            <p:fltVal val="0"/>
                                          </p:val>
                                        </p:tav>
                                      </p:tavLst>
                                    </p:anim>
                                    <p:animEffect transition="in" filter="fade">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1"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additive="base">
                                        <p:cTn id="76" dur="500"/>
                                        <p:tgtEl>
                                          <p:spTgt spid="20"/>
                                        </p:tgtEl>
                                        <p:attrNameLst>
                                          <p:attrName>ppt_y</p:attrName>
                                        </p:attrNameLst>
                                      </p:cBhvr>
                                      <p:tavLst>
                                        <p:tav tm="0">
                                          <p:val>
                                            <p:strVal val="#ppt_y-#ppt_h*1.125000"/>
                                          </p:val>
                                        </p:tav>
                                        <p:tav tm="100000">
                                          <p:val>
                                            <p:strVal val="#ppt_y"/>
                                          </p:val>
                                        </p:tav>
                                      </p:tavLst>
                                    </p:anim>
                                    <p:animEffect transition="in" filter="wipe(down)">
                                      <p:cBhvr>
                                        <p:cTn id="7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4FD4555-5908-6499-DEAA-2217F8A76CC5}"/>
              </a:ext>
            </a:extLst>
          </p:cNvPr>
          <p:cNvGrpSpPr/>
          <p:nvPr/>
        </p:nvGrpSpPr>
        <p:grpSpPr>
          <a:xfrm>
            <a:off x="2558888" y="1188116"/>
            <a:ext cx="7098583" cy="1417496"/>
            <a:chOff x="2558888" y="1188116"/>
            <a:chExt cx="7098583" cy="1417496"/>
          </a:xfrm>
        </p:grpSpPr>
        <p:sp>
          <p:nvSpPr>
            <p:cNvPr id="12" name="íşlïḍè"/>
            <p:cNvSpPr txBox="1"/>
            <p:nvPr/>
          </p:nvSpPr>
          <p:spPr>
            <a:xfrm>
              <a:off x="3965620" y="1188116"/>
              <a:ext cx="4287076" cy="419100"/>
            </a:xfrm>
            <a:prstGeom prst="rect">
              <a:avLst/>
            </a:prstGeom>
            <a:noFill/>
          </p:spPr>
          <p:txBody>
            <a:bodyPr wrap="square" lIns="91440" tIns="45720" rIns="91440" bIns="45720" anchor="ctr">
              <a:noAutofit/>
            </a:bodyPr>
            <a:lstStyle/>
            <a:p>
              <a:pPr algn="ctr"/>
              <a:r>
                <a:rPr lang="en-US" altLang="zh-CN" sz="2400" b="1" dirty="0"/>
                <a:t>7.4 </a:t>
              </a:r>
              <a:r>
                <a:rPr lang="zh-CN" altLang="en-US" sz="2400" b="1" dirty="0"/>
                <a:t>实体鉴别</a:t>
              </a:r>
              <a:endParaRPr lang="en-US" altLang="zh-CN" sz="2400" b="1" dirty="0"/>
            </a:p>
          </p:txBody>
        </p:sp>
        <p:grpSp>
          <p:nvGrpSpPr>
            <p:cNvPr id="6" name="组合 5"/>
            <p:cNvGrpSpPr/>
            <p:nvPr/>
          </p:nvGrpSpPr>
          <p:grpSpPr>
            <a:xfrm>
              <a:off x="2558888"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实体鉴别</a:t>
                </a:r>
              </a:p>
            </p:txBody>
          </p:sp>
        </p:grpSp>
      </p:grpSp>
    </p:spTree>
    <p:extLst>
      <p:ext uri="{BB962C8B-B14F-4D97-AF65-F5344CB8AC3E}">
        <p14:creationId xmlns:p14="http://schemas.microsoft.com/office/powerpoint/2010/main" val="151731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实体鉴别</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实体鉴别就是</a:t>
            </a:r>
            <a:r>
              <a:rPr lang="zh-CN" altLang="en-US" b="1" dirty="0">
                <a:solidFill>
                  <a:srgbClr val="FF0000"/>
                </a:solidFill>
              </a:rPr>
              <a:t>通信双方的一方验证另一方身份的技术</a:t>
            </a:r>
            <a:r>
              <a:rPr lang="zh-CN" altLang="en-US" b="1" dirty="0"/>
              <a:t>，常简称为鉴别。</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şlïḍè">
            <a:extLst>
              <a:ext uri="{FF2B5EF4-FFF2-40B4-BE49-F238E27FC236}">
                <a16:creationId xmlns:a16="http://schemas.microsoft.com/office/drawing/2014/main" id="{DAD65459-B270-69B0-A61A-751A35B2F54F}"/>
              </a:ext>
            </a:extLst>
          </p:cNvPr>
          <p:cNvSpPr txBox="1"/>
          <p:nvPr/>
        </p:nvSpPr>
        <p:spPr>
          <a:xfrm>
            <a:off x="1634737" y="1709145"/>
            <a:ext cx="10252463" cy="450843"/>
          </a:xfrm>
          <a:prstGeom prst="rect">
            <a:avLst/>
          </a:prstGeom>
          <a:noFill/>
        </p:spPr>
        <p:txBody>
          <a:bodyPr wrap="square" lIns="91440" tIns="45720" rIns="91440" bIns="45720" anchor="ctr">
            <a:noAutofit/>
          </a:bodyPr>
          <a:lstStyle/>
          <a:p>
            <a:r>
              <a:rPr lang="zh-CN" altLang="en-US" b="1" dirty="0"/>
              <a:t>实体可以是人、客户进程或服务器进程。</a:t>
            </a:r>
            <a:endParaRPr lang="en-US" altLang="zh-CN" b="1" dirty="0"/>
          </a:p>
        </p:txBody>
      </p:sp>
      <p:sp>
        <p:nvSpPr>
          <p:cNvPr id="120" name="矩形 119">
            <a:extLst>
              <a:ext uri="{FF2B5EF4-FFF2-40B4-BE49-F238E27FC236}">
                <a16:creationId xmlns:a16="http://schemas.microsoft.com/office/drawing/2014/main" id="{93BCF385-9ADF-94AF-BB79-077DA5F24E97}"/>
              </a:ext>
            </a:extLst>
          </p:cNvPr>
          <p:cNvSpPr/>
          <p:nvPr/>
        </p:nvSpPr>
        <p:spPr>
          <a:xfrm>
            <a:off x="1377761" y="180785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íşlïḍè">
            <a:extLst>
              <a:ext uri="{FF2B5EF4-FFF2-40B4-BE49-F238E27FC236}">
                <a16:creationId xmlns:a16="http://schemas.microsoft.com/office/drawing/2014/main" id="{A97A7D29-C469-378A-2E7D-A50D6D3F6905}"/>
              </a:ext>
            </a:extLst>
          </p:cNvPr>
          <p:cNvSpPr txBox="1"/>
          <p:nvPr/>
        </p:nvSpPr>
        <p:spPr>
          <a:xfrm>
            <a:off x="1266346" y="2251783"/>
            <a:ext cx="10620854" cy="741397"/>
          </a:xfrm>
          <a:prstGeom prst="rect">
            <a:avLst/>
          </a:prstGeom>
          <a:noFill/>
        </p:spPr>
        <p:txBody>
          <a:bodyPr wrap="square" lIns="91440" tIns="45720" rIns="91440" bIns="45720" anchor="ctr">
            <a:noAutofit/>
          </a:bodyPr>
          <a:lstStyle/>
          <a:p>
            <a:r>
              <a:rPr lang="zh-CN" altLang="en-US" b="1" dirty="0"/>
              <a:t>下面仅介绍如何鉴别通信对端实体的身份，也就是</a:t>
            </a:r>
            <a:r>
              <a:rPr lang="zh-CN" altLang="en-US" b="1" dirty="0">
                <a:solidFill>
                  <a:srgbClr val="FF0000"/>
                </a:solidFill>
              </a:rPr>
              <a:t>验证通信的对方</a:t>
            </a:r>
            <a:r>
              <a:rPr lang="zh-CN" altLang="en-US" b="1" dirty="0"/>
              <a:t>确实是所要通信的实体，而</a:t>
            </a:r>
            <a:r>
              <a:rPr lang="zh-CN" altLang="en-US" b="1" dirty="0">
                <a:solidFill>
                  <a:srgbClr val="FF0000"/>
                </a:solidFill>
              </a:rPr>
              <a:t>不是其他伪装者</a:t>
            </a:r>
            <a:r>
              <a:rPr lang="zh-CN" altLang="en-US" b="1" dirty="0"/>
              <a:t>。</a:t>
            </a:r>
            <a:endParaRPr lang="en-US" altLang="zh-CN" b="1" dirty="0"/>
          </a:p>
        </p:txBody>
      </p:sp>
      <p:sp>
        <p:nvSpPr>
          <p:cNvPr id="26" name="矩形 25">
            <a:extLst>
              <a:ext uri="{FF2B5EF4-FFF2-40B4-BE49-F238E27FC236}">
                <a16:creationId xmlns:a16="http://schemas.microsoft.com/office/drawing/2014/main" id="{B16D6E6F-23B0-E873-4736-88486B0F2355}"/>
              </a:ext>
            </a:extLst>
          </p:cNvPr>
          <p:cNvSpPr/>
          <p:nvPr/>
        </p:nvSpPr>
        <p:spPr>
          <a:xfrm>
            <a:off x="1009370" y="235049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a:extLst>
              <a:ext uri="{FF2B5EF4-FFF2-40B4-BE49-F238E27FC236}">
                <a16:creationId xmlns:a16="http://schemas.microsoft.com/office/drawing/2014/main" id="{C31F4C59-DF33-9A00-EDC9-CA68100BA620}"/>
              </a:ext>
            </a:extLst>
          </p:cNvPr>
          <p:cNvSpPr txBox="1"/>
          <p:nvPr/>
        </p:nvSpPr>
        <p:spPr>
          <a:xfrm>
            <a:off x="1266346" y="3079830"/>
            <a:ext cx="10620854" cy="741397"/>
          </a:xfrm>
          <a:prstGeom prst="rect">
            <a:avLst/>
          </a:prstGeom>
          <a:noFill/>
        </p:spPr>
        <p:txBody>
          <a:bodyPr wrap="square" lIns="91440" tIns="45720" rIns="91440" bIns="45720" anchor="ctr">
            <a:noAutofit/>
          </a:bodyPr>
          <a:lstStyle/>
          <a:p>
            <a:r>
              <a:rPr lang="zh-CN" altLang="en-US" b="1" dirty="0">
                <a:solidFill>
                  <a:srgbClr val="FF0000"/>
                </a:solidFill>
              </a:rPr>
              <a:t>通信实体的鉴别</a:t>
            </a:r>
            <a:r>
              <a:rPr lang="zh-CN" altLang="en-US" b="1" dirty="0"/>
              <a:t>通常是两个通信实体之间传输实际数据之前或进行访问控制之前的</a:t>
            </a:r>
            <a:r>
              <a:rPr lang="zh-CN" altLang="en-US" b="1" dirty="0">
                <a:solidFill>
                  <a:srgbClr val="FF0000"/>
                </a:solidFill>
              </a:rPr>
              <a:t>必要过程</a:t>
            </a:r>
            <a:r>
              <a:rPr lang="zh-CN" altLang="en-US" b="1" dirty="0"/>
              <a:t>，这是很多安全协议的重要组成部分。</a:t>
            </a:r>
            <a:endParaRPr lang="en-US" altLang="zh-CN" b="1" dirty="0"/>
          </a:p>
        </p:txBody>
      </p:sp>
      <p:sp>
        <p:nvSpPr>
          <p:cNvPr id="28" name="矩形 27">
            <a:extLst>
              <a:ext uri="{FF2B5EF4-FFF2-40B4-BE49-F238E27FC236}">
                <a16:creationId xmlns:a16="http://schemas.microsoft.com/office/drawing/2014/main" id="{F3F6076C-1FAF-9590-EC25-863D4D076CA6}"/>
              </a:ext>
            </a:extLst>
          </p:cNvPr>
          <p:cNvSpPr/>
          <p:nvPr/>
        </p:nvSpPr>
        <p:spPr>
          <a:xfrm>
            <a:off x="1009370" y="317854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şlïḍè">
            <a:extLst>
              <a:ext uri="{FF2B5EF4-FFF2-40B4-BE49-F238E27FC236}">
                <a16:creationId xmlns:a16="http://schemas.microsoft.com/office/drawing/2014/main" id="{BBA1542B-1F09-1034-81EA-8B48399BDAFF}"/>
              </a:ext>
            </a:extLst>
          </p:cNvPr>
          <p:cNvSpPr txBox="1"/>
          <p:nvPr/>
        </p:nvSpPr>
        <p:spPr>
          <a:xfrm>
            <a:off x="1266346" y="4036612"/>
            <a:ext cx="10620854" cy="450843"/>
          </a:xfrm>
          <a:prstGeom prst="rect">
            <a:avLst/>
          </a:prstGeom>
          <a:noFill/>
        </p:spPr>
        <p:txBody>
          <a:bodyPr wrap="square" lIns="91440" tIns="45720" rIns="91440" bIns="45720" anchor="ctr">
            <a:noAutofit/>
          </a:bodyPr>
          <a:lstStyle/>
          <a:p>
            <a:r>
              <a:rPr lang="zh-CN" altLang="en-US" b="1" dirty="0"/>
              <a:t>实体鉴别的最简单方法就是使用用户名和口令。</a:t>
            </a:r>
            <a:endParaRPr lang="en-US" altLang="zh-CN" b="1" dirty="0"/>
          </a:p>
        </p:txBody>
      </p:sp>
      <p:sp>
        <p:nvSpPr>
          <p:cNvPr id="30" name="矩形 29">
            <a:extLst>
              <a:ext uri="{FF2B5EF4-FFF2-40B4-BE49-F238E27FC236}">
                <a16:creationId xmlns:a16="http://schemas.microsoft.com/office/drawing/2014/main" id="{F827B53F-2E53-D0A7-7EB5-EEA8E98B6EAE}"/>
              </a:ext>
            </a:extLst>
          </p:cNvPr>
          <p:cNvSpPr/>
          <p:nvPr/>
        </p:nvSpPr>
        <p:spPr>
          <a:xfrm>
            <a:off x="1009370" y="413532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4864F42-7360-B248-22CE-C25DD52DE745}"/>
              </a:ext>
            </a:extLst>
          </p:cNvPr>
          <p:cNvGrpSpPr/>
          <p:nvPr/>
        </p:nvGrpSpPr>
        <p:grpSpPr>
          <a:xfrm>
            <a:off x="1947212" y="4956977"/>
            <a:ext cx="8297576" cy="914400"/>
            <a:chOff x="1947212" y="4956977"/>
            <a:chExt cx="8297576" cy="914400"/>
          </a:xfrm>
        </p:grpSpPr>
        <p:pic>
          <p:nvPicPr>
            <p:cNvPr id="31" name="图形 3" descr="用户 纯色填充">
              <a:extLst>
                <a:ext uri="{FF2B5EF4-FFF2-40B4-BE49-F238E27FC236}">
                  <a16:creationId xmlns:a16="http://schemas.microsoft.com/office/drawing/2014/main" id="{789EEA18-267F-93A8-85AD-626712964A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2404" y="4956977"/>
              <a:ext cx="914400" cy="914400"/>
            </a:xfrm>
            <a:prstGeom prst="rect">
              <a:avLst/>
            </a:prstGeom>
          </p:spPr>
        </p:pic>
        <p:pic>
          <p:nvPicPr>
            <p:cNvPr id="32" name="图形 3" descr="用户 纯色填充">
              <a:extLst>
                <a:ext uri="{FF2B5EF4-FFF2-40B4-BE49-F238E27FC236}">
                  <a16:creationId xmlns:a16="http://schemas.microsoft.com/office/drawing/2014/main" id="{EAB88F3D-9E58-040C-AB7E-9DDBCD2585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5198" y="4956977"/>
              <a:ext cx="914400" cy="9144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04E90FA-5CCE-4C70-1511-9B9721761714}"/>
                    </a:ext>
                  </a:extLst>
                </p:cNvPr>
                <p:cNvSpPr txBox="1"/>
                <p:nvPr/>
              </p:nvSpPr>
              <p:spPr>
                <a:xfrm>
                  <a:off x="1947212" y="524824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𝑨</m:t>
                        </m:r>
                      </m:oMath>
                    </m:oMathPara>
                  </a14:m>
                  <a:endParaRPr lang="zh-CN" altLang="en-US" sz="2000" b="1" dirty="0"/>
                </a:p>
              </p:txBody>
            </p:sp>
          </mc:Choice>
          <mc:Fallback xmlns="">
            <p:sp>
              <p:nvSpPr>
                <p:cNvPr id="5" name="文本框 4">
                  <a:extLst>
                    <a:ext uri="{FF2B5EF4-FFF2-40B4-BE49-F238E27FC236}">
                      <a16:creationId xmlns:a16="http://schemas.microsoft.com/office/drawing/2014/main" id="{504E90FA-5CCE-4C70-1511-9B9721761714}"/>
                    </a:ext>
                  </a:extLst>
                </p:cNvPr>
                <p:cNvSpPr txBox="1">
                  <a:spLocks noRot="1" noChangeAspect="1" noMove="1" noResize="1" noEditPoints="1" noAdjustHandles="1" noChangeArrowheads="1" noChangeShapeType="1" noTextEdit="1"/>
                </p:cNvSpPr>
                <p:nvPr/>
              </p:nvSpPr>
              <p:spPr>
                <a:xfrm>
                  <a:off x="1947212" y="5248249"/>
                  <a:ext cx="473646"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25A3CE5-39C2-FF9E-35EE-48453A790012}"/>
                    </a:ext>
                  </a:extLst>
                </p:cNvPr>
                <p:cNvSpPr txBox="1"/>
                <p:nvPr/>
              </p:nvSpPr>
              <p:spPr>
                <a:xfrm>
                  <a:off x="9771142" y="5214122"/>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𝑩</m:t>
                        </m:r>
                      </m:oMath>
                    </m:oMathPara>
                  </a14:m>
                  <a:endParaRPr lang="zh-CN" altLang="en-US" sz="2000" b="1" dirty="0"/>
                </a:p>
              </p:txBody>
            </p:sp>
          </mc:Choice>
          <mc:Fallback xmlns="">
            <p:sp>
              <p:nvSpPr>
                <p:cNvPr id="33" name="文本框 32">
                  <a:extLst>
                    <a:ext uri="{FF2B5EF4-FFF2-40B4-BE49-F238E27FC236}">
                      <a16:creationId xmlns:a16="http://schemas.microsoft.com/office/drawing/2014/main" id="{325A3CE5-39C2-FF9E-35EE-48453A790012}"/>
                    </a:ext>
                  </a:extLst>
                </p:cNvPr>
                <p:cNvSpPr txBox="1">
                  <a:spLocks noRot="1" noChangeAspect="1" noMove="1" noResize="1" noEditPoints="1" noAdjustHandles="1" noChangeArrowheads="1" noChangeShapeType="1" noTextEdit="1"/>
                </p:cNvSpPr>
                <p:nvPr/>
              </p:nvSpPr>
              <p:spPr>
                <a:xfrm>
                  <a:off x="9771142" y="5214122"/>
                  <a:ext cx="473646" cy="400110"/>
                </a:xfrm>
                <a:prstGeom prst="rect">
                  <a:avLst/>
                </a:prstGeom>
                <a:blipFill>
                  <a:blip r:embed="rId7"/>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A7E6F785-42C9-4C83-8F3A-6BCF1B260B97}"/>
              </a:ext>
            </a:extLst>
          </p:cNvPr>
          <p:cNvGrpSpPr/>
          <p:nvPr/>
        </p:nvGrpSpPr>
        <p:grpSpPr>
          <a:xfrm>
            <a:off x="3256804" y="5175044"/>
            <a:ext cx="5678394" cy="439188"/>
            <a:chOff x="3256804" y="5175044"/>
            <a:chExt cx="5678394" cy="439188"/>
          </a:xfrm>
        </p:grpSpPr>
        <p:cxnSp>
          <p:nvCxnSpPr>
            <p:cNvPr id="8" name="直接箭头连接符 7">
              <a:extLst>
                <a:ext uri="{FF2B5EF4-FFF2-40B4-BE49-F238E27FC236}">
                  <a16:creationId xmlns:a16="http://schemas.microsoft.com/office/drawing/2014/main" id="{44368604-F484-4746-B728-5DC7D5E7EA2D}"/>
                </a:ext>
              </a:extLst>
            </p:cNvPr>
            <p:cNvCxnSpPr>
              <a:stCxn id="31" idx="3"/>
              <a:endCxn id="32" idx="1"/>
            </p:cNvCxnSpPr>
            <p:nvPr/>
          </p:nvCxnSpPr>
          <p:spPr>
            <a:xfrm>
              <a:off x="3256804" y="5414177"/>
              <a:ext cx="5678394"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A87C4FB-780E-9912-EFBE-AEAAB25789CA}"/>
                    </a:ext>
                  </a:extLst>
                </p:cNvPr>
                <p:cNvSpPr/>
                <p:nvPr/>
              </p:nvSpPr>
              <p:spPr>
                <a:xfrm>
                  <a:off x="5077200" y="5175044"/>
                  <a:ext cx="2037600" cy="4391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1" dirty="0" smtClean="0">
                          <a:solidFill>
                            <a:schemeClr val="tx1"/>
                          </a:solidFill>
                          <a:latin typeface="Cambria Math" panose="02040503050406030204" pitchFamily="18" charset="0"/>
                        </a:rPr>
                        <m:t>𝑨</m:t>
                      </m:r>
                    </m:oMath>
                  </a14:m>
                  <a:r>
                    <a:rPr lang="zh-CN" altLang="en-US" b="1" dirty="0">
                      <a:solidFill>
                        <a:schemeClr val="tx1"/>
                      </a:solidFill>
                    </a:rPr>
                    <a:t>的用户名和口令</a:t>
                  </a:r>
                </a:p>
              </p:txBody>
            </p:sp>
          </mc:Choice>
          <mc:Fallback xmlns="">
            <p:sp>
              <p:nvSpPr>
                <p:cNvPr id="9" name="矩形 8">
                  <a:extLst>
                    <a:ext uri="{FF2B5EF4-FFF2-40B4-BE49-F238E27FC236}">
                      <a16:creationId xmlns:a16="http://schemas.microsoft.com/office/drawing/2014/main" id="{0A87C4FB-780E-9912-EFBE-AEAAB25789CA}"/>
                    </a:ext>
                  </a:extLst>
                </p:cNvPr>
                <p:cNvSpPr>
                  <a:spLocks noRot="1" noChangeAspect="1" noMove="1" noResize="1" noEditPoints="1" noAdjustHandles="1" noChangeArrowheads="1" noChangeShapeType="1" noTextEdit="1"/>
                </p:cNvSpPr>
                <p:nvPr/>
              </p:nvSpPr>
              <p:spPr>
                <a:xfrm>
                  <a:off x="5077200" y="5175044"/>
                  <a:ext cx="2037600" cy="439188"/>
                </a:xfrm>
                <a:prstGeom prst="rect">
                  <a:avLst/>
                </a:prstGeom>
                <a:blipFill>
                  <a:blip r:embed="rId8"/>
                  <a:stretch>
                    <a:fillRect b="-12162"/>
                  </a:stretch>
                </a:blipFill>
                <a:ln>
                  <a:solidFill>
                    <a:schemeClr val="tx1"/>
                  </a:solidFill>
                </a:ln>
              </p:spPr>
              <p:txBody>
                <a:bodyPr/>
                <a:lstStyle/>
                <a:p>
                  <a:r>
                    <a:rPr lang="zh-CN" altLang="en-US">
                      <a:noFill/>
                    </a:rPr>
                    <a:t> </a:t>
                  </a:r>
                </a:p>
              </p:txBody>
            </p:sp>
          </mc:Fallback>
        </mc:AlternateContent>
      </p:grpSp>
      <p:sp>
        <p:nvSpPr>
          <p:cNvPr id="11" name="对话气泡: 圆角矩形 10">
            <a:extLst>
              <a:ext uri="{FF2B5EF4-FFF2-40B4-BE49-F238E27FC236}">
                <a16:creationId xmlns:a16="http://schemas.microsoft.com/office/drawing/2014/main" id="{96F0F42C-ECAA-F4CC-2686-43640E42462A}"/>
              </a:ext>
            </a:extLst>
          </p:cNvPr>
          <p:cNvSpPr/>
          <p:nvPr/>
        </p:nvSpPr>
        <p:spPr>
          <a:xfrm>
            <a:off x="4609618" y="5988137"/>
            <a:ext cx="3450648" cy="430444"/>
          </a:xfrm>
          <a:prstGeom prst="wedgeRoundRectCallout">
            <a:avLst>
              <a:gd name="adj1" fmla="val -8708"/>
              <a:gd name="adj2" fmla="val -1557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面临被攻击者截获的安全威胁</a:t>
            </a:r>
          </a:p>
        </p:txBody>
      </p:sp>
      <p:sp>
        <p:nvSpPr>
          <p:cNvPr id="34" name="íşlïḍè">
            <a:extLst>
              <a:ext uri="{FF2B5EF4-FFF2-40B4-BE49-F238E27FC236}">
                <a16:creationId xmlns:a16="http://schemas.microsoft.com/office/drawing/2014/main" id="{B91C8675-9CBE-A7E1-2B58-7DDF050185AB}"/>
              </a:ext>
            </a:extLst>
          </p:cNvPr>
          <p:cNvSpPr txBox="1"/>
          <p:nvPr/>
        </p:nvSpPr>
        <p:spPr>
          <a:xfrm>
            <a:off x="6096000" y="4027753"/>
            <a:ext cx="5791200" cy="450843"/>
          </a:xfrm>
          <a:prstGeom prst="rect">
            <a:avLst/>
          </a:prstGeom>
          <a:noFill/>
        </p:spPr>
        <p:txBody>
          <a:bodyPr wrap="square" lIns="91440" tIns="45720" rIns="91440" bIns="45720" anchor="ctr">
            <a:noAutofit/>
          </a:bodyPr>
          <a:lstStyle/>
          <a:p>
            <a:r>
              <a:rPr lang="zh-CN" altLang="en-US" b="1" dirty="0"/>
              <a:t>为了应对用户名和口令被攻击者截获的安全威胁，需要</a:t>
            </a:r>
            <a:endParaRPr lang="en-US" altLang="zh-CN" b="1" dirty="0"/>
          </a:p>
        </p:txBody>
      </p:sp>
      <p:sp>
        <p:nvSpPr>
          <p:cNvPr id="35" name="íşlïḍè">
            <a:extLst>
              <a:ext uri="{FF2B5EF4-FFF2-40B4-BE49-F238E27FC236}">
                <a16:creationId xmlns:a16="http://schemas.microsoft.com/office/drawing/2014/main" id="{82BE8735-442F-E403-4CAC-58CB25A2E5D9}"/>
              </a:ext>
            </a:extLst>
          </p:cNvPr>
          <p:cNvSpPr txBox="1"/>
          <p:nvPr/>
        </p:nvSpPr>
        <p:spPr>
          <a:xfrm>
            <a:off x="1266346" y="4426349"/>
            <a:ext cx="5791200" cy="450843"/>
          </a:xfrm>
          <a:prstGeom prst="rect">
            <a:avLst/>
          </a:prstGeom>
          <a:noFill/>
        </p:spPr>
        <p:txBody>
          <a:bodyPr wrap="square" lIns="91440" tIns="45720" rIns="91440" bIns="45720" anchor="ctr">
            <a:noAutofit/>
          </a:bodyPr>
          <a:lstStyle/>
          <a:p>
            <a:r>
              <a:rPr lang="zh-CN" altLang="en-US" b="1" dirty="0"/>
              <a:t>对用户名和口令进行加密。</a:t>
            </a:r>
            <a:endParaRPr lang="en-US" altLang="zh-CN" b="1" dirty="0"/>
          </a:p>
        </p:txBody>
      </p:sp>
    </p:spTree>
    <p:custDataLst>
      <p:tags r:id="rId1"/>
    </p:custDataLst>
    <p:extLst>
      <p:ext uri="{BB962C8B-B14F-4D97-AF65-F5344CB8AC3E}">
        <p14:creationId xmlns:p14="http://schemas.microsoft.com/office/powerpoint/2010/main" val="270787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20"/>
                                        </p:tgtEl>
                                        <p:attrNameLst>
                                          <p:attrName>style.visibility</p:attrName>
                                        </p:attrNameLst>
                                      </p:cBhvr>
                                      <p:to>
                                        <p:strVal val="visible"/>
                                      </p:to>
                                    </p:set>
                                    <p:anim calcmode="lin" valueType="num">
                                      <p:cBhvr>
                                        <p:cTn id="24" dur="500" fill="hold"/>
                                        <p:tgtEl>
                                          <p:spTgt spid="120"/>
                                        </p:tgtEl>
                                        <p:attrNameLst>
                                          <p:attrName>ppt_w</p:attrName>
                                        </p:attrNameLst>
                                      </p:cBhvr>
                                      <p:tavLst>
                                        <p:tav tm="0">
                                          <p:val>
                                            <p:fltVal val="0"/>
                                          </p:val>
                                        </p:tav>
                                        <p:tav tm="100000">
                                          <p:val>
                                            <p:strVal val="#ppt_w"/>
                                          </p:val>
                                        </p:tav>
                                      </p:tavLst>
                                    </p:anim>
                                    <p:anim calcmode="lin" valueType="num">
                                      <p:cBhvr>
                                        <p:cTn id="25" dur="500" fill="hold"/>
                                        <p:tgtEl>
                                          <p:spTgt spid="120"/>
                                        </p:tgtEl>
                                        <p:attrNameLst>
                                          <p:attrName>ppt_h</p:attrName>
                                        </p:attrNameLst>
                                      </p:cBhvr>
                                      <p:tavLst>
                                        <p:tav tm="0">
                                          <p:val>
                                            <p:fltVal val="0"/>
                                          </p:val>
                                        </p:tav>
                                        <p:tav tm="100000">
                                          <p:val>
                                            <p:strVal val="#ppt_h"/>
                                          </p:val>
                                        </p:tav>
                                      </p:tavLst>
                                    </p:anim>
                                    <p:anim calcmode="lin" valueType="num">
                                      <p:cBhvr>
                                        <p:cTn id="26" dur="500" fill="hold"/>
                                        <p:tgtEl>
                                          <p:spTgt spid="120"/>
                                        </p:tgtEl>
                                        <p:attrNameLst>
                                          <p:attrName>style.rotation</p:attrName>
                                        </p:attrNameLst>
                                      </p:cBhvr>
                                      <p:tavLst>
                                        <p:tav tm="0">
                                          <p:val>
                                            <p:fltVal val="360"/>
                                          </p:val>
                                        </p:tav>
                                        <p:tav tm="100000">
                                          <p:val>
                                            <p:fltVal val="0"/>
                                          </p:val>
                                        </p:tav>
                                      </p:tavLst>
                                    </p:anim>
                                    <p:animEffect transition="in" filter="fade">
                                      <p:cBhvr>
                                        <p:cTn id="27" dur="500"/>
                                        <p:tgtEl>
                                          <p:spTgt spid="120"/>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 calcmode="lin" valueType="num">
                                      <p:cBhvr>
                                        <p:cTn id="37" dur="500" fill="hold"/>
                                        <p:tgtEl>
                                          <p:spTgt spid="26"/>
                                        </p:tgtEl>
                                        <p:attrNameLst>
                                          <p:attrName>style.rotation</p:attrName>
                                        </p:attrNameLst>
                                      </p:cBhvr>
                                      <p:tavLst>
                                        <p:tav tm="0">
                                          <p:val>
                                            <p:fltVal val="360"/>
                                          </p:val>
                                        </p:tav>
                                        <p:tav tm="100000">
                                          <p:val>
                                            <p:fltVal val="0"/>
                                          </p:val>
                                        </p:tav>
                                      </p:tavLst>
                                    </p:anim>
                                    <p:animEffect transition="in" filter="fade">
                                      <p:cBhvr>
                                        <p:cTn id="38" dur="500"/>
                                        <p:tgtEl>
                                          <p:spTgt spid="26"/>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 calcmode="lin" valueType="num">
                                      <p:cBhvr>
                                        <p:cTn id="48" dur="500" fill="hold"/>
                                        <p:tgtEl>
                                          <p:spTgt spid="28"/>
                                        </p:tgtEl>
                                        <p:attrNameLst>
                                          <p:attrName>style.rotation</p:attrName>
                                        </p:attrNameLst>
                                      </p:cBhvr>
                                      <p:tavLst>
                                        <p:tav tm="0">
                                          <p:val>
                                            <p:fltVal val="360"/>
                                          </p:val>
                                        </p:tav>
                                        <p:tav tm="100000">
                                          <p:val>
                                            <p:fltVal val="0"/>
                                          </p:val>
                                        </p:tav>
                                      </p:tavLst>
                                    </p:anim>
                                    <p:animEffect transition="in" filter="fade">
                                      <p:cBhvr>
                                        <p:cTn id="49" dur="500"/>
                                        <p:tgtEl>
                                          <p:spTgt spid="28"/>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 calcmode="lin" valueType="num">
                                      <p:cBhvr>
                                        <p:cTn id="59" dur="500" fill="hold"/>
                                        <p:tgtEl>
                                          <p:spTgt spid="30"/>
                                        </p:tgtEl>
                                        <p:attrNameLst>
                                          <p:attrName>style.rotation</p:attrName>
                                        </p:attrNameLst>
                                      </p:cBhvr>
                                      <p:tavLst>
                                        <p:tav tm="0">
                                          <p:val>
                                            <p:fltVal val="360"/>
                                          </p:val>
                                        </p:tav>
                                        <p:tav tm="100000">
                                          <p:val>
                                            <p:fltVal val="0"/>
                                          </p:val>
                                        </p:tav>
                                      </p:tavLst>
                                    </p:anim>
                                    <p:animEffect transition="in" filter="fade">
                                      <p:cBhvr>
                                        <p:cTn id="60" dur="500"/>
                                        <p:tgtEl>
                                          <p:spTgt spid="30"/>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2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30" presetClass="entr" presetSubtype="0"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800" decel="100000"/>
                                        <p:tgtEl>
                                          <p:spTgt spid="6"/>
                                        </p:tgtEl>
                                      </p:cBhvr>
                                    </p:animEffect>
                                    <p:anim calcmode="lin" valueType="num">
                                      <p:cBhvr>
                                        <p:cTn id="69" dur="800" decel="100000" fill="hold"/>
                                        <p:tgtEl>
                                          <p:spTgt spid="6"/>
                                        </p:tgtEl>
                                        <p:attrNameLst>
                                          <p:attrName>style.rotation</p:attrName>
                                        </p:attrNameLst>
                                      </p:cBhvr>
                                      <p:tavLst>
                                        <p:tav tm="0">
                                          <p:val>
                                            <p:fltVal val="-90"/>
                                          </p:val>
                                        </p:tav>
                                        <p:tav tm="100000">
                                          <p:val>
                                            <p:fltVal val="0"/>
                                          </p:val>
                                        </p:tav>
                                      </p:tavLst>
                                    </p:anim>
                                    <p:anim calcmode="lin" valueType="num">
                                      <p:cBhvr>
                                        <p:cTn id="70" dur="800" decel="100000" fill="hold"/>
                                        <p:tgtEl>
                                          <p:spTgt spid="6"/>
                                        </p:tgtEl>
                                        <p:attrNameLst>
                                          <p:attrName>ppt_x</p:attrName>
                                        </p:attrNameLst>
                                      </p:cBhvr>
                                      <p:tavLst>
                                        <p:tav tm="0">
                                          <p:val>
                                            <p:strVal val="#ppt_x+0.4"/>
                                          </p:val>
                                        </p:tav>
                                        <p:tav tm="100000">
                                          <p:val>
                                            <p:strVal val="#ppt_x-0.05"/>
                                          </p:val>
                                        </p:tav>
                                      </p:tavLst>
                                    </p:anim>
                                    <p:anim calcmode="lin" valueType="num">
                                      <p:cBhvr>
                                        <p:cTn id="71" dur="800" decel="100000" fill="hold"/>
                                        <p:tgtEl>
                                          <p:spTgt spid="6"/>
                                        </p:tgtEl>
                                        <p:attrNameLst>
                                          <p:attrName>ppt_y</p:attrName>
                                        </p:attrNameLst>
                                      </p:cBhvr>
                                      <p:tavLst>
                                        <p:tav tm="0">
                                          <p:val>
                                            <p:strVal val="#ppt_y-0.4"/>
                                          </p:val>
                                        </p:tav>
                                        <p:tav tm="100000">
                                          <p:val>
                                            <p:strVal val="#ppt_y+0.1"/>
                                          </p:val>
                                        </p:tav>
                                      </p:tavLst>
                                    </p:anim>
                                    <p:anim calcmode="lin" valueType="num">
                                      <p:cBhvr>
                                        <p:cTn id="72"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73"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left)">
                                      <p:cBhvr>
                                        <p:cTn id="78" dur="10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grpId="0" nodeType="click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p:tgtEl>
                                          <p:spTgt spid="11"/>
                                        </p:tgtEl>
                                        <p:attrNameLst>
                                          <p:attrName>ppt_y</p:attrName>
                                        </p:attrNameLst>
                                      </p:cBhvr>
                                      <p:tavLst>
                                        <p:tav tm="0">
                                          <p:val>
                                            <p:strVal val="#ppt_y+#ppt_h*1.125000"/>
                                          </p:val>
                                        </p:tav>
                                        <p:tav tm="100000">
                                          <p:val>
                                            <p:strVal val="#ppt_y"/>
                                          </p:val>
                                        </p:tav>
                                      </p:tavLst>
                                    </p:anim>
                                    <p:animEffect transition="in" filter="wipe(up)">
                                      <p:cBhvr>
                                        <p:cTn id="84" dur="500"/>
                                        <p:tgtEl>
                                          <p:spTgt spid="11"/>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iterate type="lt">
                                    <p:tmAbs val="100"/>
                                  </p:iterate>
                                  <p:childTnLst>
                                    <p:set>
                                      <p:cBhvr>
                                        <p:cTn id="88" dur="1" fill="hold">
                                          <p:stCondLst>
                                            <p:cond delay="0"/>
                                          </p:stCondLst>
                                        </p:cTn>
                                        <p:tgtEl>
                                          <p:spTgt spid="34"/>
                                        </p:tgtEl>
                                        <p:attrNameLst>
                                          <p:attrName>style.visibility</p:attrName>
                                        </p:attrNameLst>
                                      </p:cBhvr>
                                      <p:to>
                                        <p:strVal val="visible"/>
                                      </p:to>
                                    </p:set>
                                  </p:childTnLst>
                                </p:cTn>
                              </p:par>
                            </p:childTnLst>
                          </p:cTn>
                        </p:par>
                        <p:par>
                          <p:cTn id="89" fill="hold">
                            <p:stCondLst>
                              <p:cond delay="2301"/>
                            </p:stCondLst>
                            <p:childTnLst>
                              <p:par>
                                <p:cTn id="90" presetID="1" presetClass="entr" presetSubtype="0" fill="hold" grpId="0" nodeType="afterEffect">
                                  <p:stCondLst>
                                    <p:cond delay="0"/>
                                  </p:stCondLst>
                                  <p:iterate type="lt">
                                    <p:tmAbs val="100"/>
                                  </p:iterate>
                                  <p:childTnLst>
                                    <p:set>
                                      <p:cBhvr>
                                        <p:cTn id="9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119" grpId="0"/>
      <p:bldP spid="120" grpId="0" animBg="1"/>
      <p:bldP spid="25" grpId="0"/>
      <p:bldP spid="26" grpId="0" animBg="1"/>
      <p:bldP spid="27" grpId="0"/>
      <p:bldP spid="28" grpId="0" animBg="1"/>
      <p:bldP spid="29" grpId="0"/>
      <p:bldP spid="30" grpId="0" animBg="1"/>
      <p:bldP spid="11" grpId="0" animBg="1"/>
      <p:bldP spid="34" grpId="0"/>
      <p:bldP spid="3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实体鉴别</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实体鉴别就是</a:t>
            </a:r>
            <a:r>
              <a:rPr lang="zh-CN" altLang="en-US" b="1" dirty="0">
                <a:solidFill>
                  <a:srgbClr val="FF0000"/>
                </a:solidFill>
              </a:rPr>
              <a:t>通信双方的一方验证另一方身份的技术</a:t>
            </a:r>
            <a:r>
              <a:rPr lang="zh-CN" altLang="en-US" b="1" dirty="0"/>
              <a:t>，常简称为鉴别。</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şlïḍè">
            <a:extLst>
              <a:ext uri="{FF2B5EF4-FFF2-40B4-BE49-F238E27FC236}">
                <a16:creationId xmlns:a16="http://schemas.microsoft.com/office/drawing/2014/main" id="{DAD65459-B270-69B0-A61A-751A35B2F54F}"/>
              </a:ext>
            </a:extLst>
          </p:cNvPr>
          <p:cNvSpPr txBox="1"/>
          <p:nvPr/>
        </p:nvSpPr>
        <p:spPr>
          <a:xfrm>
            <a:off x="1634737" y="1709145"/>
            <a:ext cx="10252463" cy="450843"/>
          </a:xfrm>
          <a:prstGeom prst="rect">
            <a:avLst/>
          </a:prstGeom>
          <a:noFill/>
        </p:spPr>
        <p:txBody>
          <a:bodyPr wrap="square" lIns="91440" tIns="45720" rIns="91440" bIns="45720" anchor="ctr">
            <a:noAutofit/>
          </a:bodyPr>
          <a:lstStyle/>
          <a:p>
            <a:r>
              <a:rPr lang="zh-CN" altLang="en-US" b="1" dirty="0"/>
              <a:t>实体可以是人、客户进程或服务器进程。</a:t>
            </a:r>
            <a:endParaRPr lang="en-US" altLang="zh-CN" b="1" dirty="0"/>
          </a:p>
        </p:txBody>
      </p:sp>
      <p:sp>
        <p:nvSpPr>
          <p:cNvPr id="120" name="矩形 119">
            <a:extLst>
              <a:ext uri="{FF2B5EF4-FFF2-40B4-BE49-F238E27FC236}">
                <a16:creationId xmlns:a16="http://schemas.microsoft.com/office/drawing/2014/main" id="{93BCF385-9ADF-94AF-BB79-077DA5F24E97}"/>
              </a:ext>
            </a:extLst>
          </p:cNvPr>
          <p:cNvSpPr/>
          <p:nvPr/>
        </p:nvSpPr>
        <p:spPr>
          <a:xfrm>
            <a:off x="1377761" y="180785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íşlïḍè">
            <a:extLst>
              <a:ext uri="{FF2B5EF4-FFF2-40B4-BE49-F238E27FC236}">
                <a16:creationId xmlns:a16="http://schemas.microsoft.com/office/drawing/2014/main" id="{A97A7D29-C469-378A-2E7D-A50D6D3F6905}"/>
              </a:ext>
            </a:extLst>
          </p:cNvPr>
          <p:cNvSpPr txBox="1"/>
          <p:nvPr/>
        </p:nvSpPr>
        <p:spPr>
          <a:xfrm>
            <a:off x="1266346" y="2251783"/>
            <a:ext cx="10620854" cy="741397"/>
          </a:xfrm>
          <a:prstGeom prst="rect">
            <a:avLst/>
          </a:prstGeom>
          <a:noFill/>
        </p:spPr>
        <p:txBody>
          <a:bodyPr wrap="square" lIns="91440" tIns="45720" rIns="91440" bIns="45720" anchor="ctr">
            <a:noAutofit/>
          </a:bodyPr>
          <a:lstStyle/>
          <a:p>
            <a:r>
              <a:rPr lang="zh-CN" altLang="en-US" b="1" dirty="0"/>
              <a:t>下面仅介绍如何鉴别通信对端实体的身份，也就是</a:t>
            </a:r>
            <a:r>
              <a:rPr lang="zh-CN" altLang="en-US" b="1" dirty="0">
                <a:solidFill>
                  <a:srgbClr val="FF0000"/>
                </a:solidFill>
              </a:rPr>
              <a:t>验证通信的对方</a:t>
            </a:r>
            <a:r>
              <a:rPr lang="zh-CN" altLang="en-US" b="1" dirty="0"/>
              <a:t>确实是所要通信的实体，而</a:t>
            </a:r>
            <a:r>
              <a:rPr lang="zh-CN" altLang="en-US" b="1" dirty="0">
                <a:solidFill>
                  <a:srgbClr val="FF0000"/>
                </a:solidFill>
              </a:rPr>
              <a:t>不是其他伪装者</a:t>
            </a:r>
            <a:r>
              <a:rPr lang="zh-CN" altLang="en-US" b="1" dirty="0"/>
              <a:t>。</a:t>
            </a:r>
            <a:endParaRPr lang="en-US" altLang="zh-CN" b="1" dirty="0"/>
          </a:p>
        </p:txBody>
      </p:sp>
      <p:sp>
        <p:nvSpPr>
          <p:cNvPr id="26" name="矩形 25">
            <a:extLst>
              <a:ext uri="{FF2B5EF4-FFF2-40B4-BE49-F238E27FC236}">
                <a16:creationId xmlns:a16="http://schemas.microsoft.com/office/drawing/2014/main" id="{B16D6E6F-23B0-E873-4736-88486B0F2355}"/>
              </a:ext>
            </a:extLst>
          </p:cNvPr>
          <p:cNvSpPr/>
          <p:nvPr/>
        </p:nvSpPr>
        <p:spPr>
          <a:xfrm>
            <a:off x="1009370" y="235049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a:extLst>
              <a:ext uri="{FF2B5EF4-FFF2-40B4-BE49-F238E27FC236}">
                <a16:creationId xmlns:a16="http://schemas.microsoft.com/office/drawing/2014/main" id="{C31F4C59-DF33-9A00-EDC9-CA68100BA620}"/>
              </a:ext>
            </a:extLst>
          </p:cNvPr>
          <p:cNvSpPr txBox="1"/>
          <p:nvPr/>
        </p:nvSpPr>
        <p:spPr>
          <a:xfrm>
            <a:off x="1266346" y="3079830"/>
            <a:ext cx="10620854" cy="741397"/>
          </a:xfrm>
          <a:prstGeom prst="rect">
            <a:avLst/>
          </a:prstGeom>
          <a:noFill/>
        </p:spPr>
        <p:txBody>
          <a:bodyPr wrap="square" lIns="91440" tIns="45720" rIns="91440" bIns="45720" anchor="ctr">
            <a:noAutofit/>
          </a:bodyPr>
          <a:lstStyle/>
          <a:p>
            <a:r>
              <a:rPr lang="zh-CN" altLang="en-US" b="1" dirty="0">
                <a:solidFill>
                  <a:srgbClr val="FF0000"/>
                </a:solidFill>
              </a:rPr>
              <a:t>通信实体的鉴别</a:t>
            </a:r>
            <a:r>
              <a:rPr lang="zh-CN" altLang="en-US" b="1" dirty="0"/>
              <a:t>通常是两个通信实体之间传输实际数据之前或进行访问控制之前的</a:t>
            </a:r>
            <a:r>
              <a:rPr lang="zh-CN" altLang="en-US" b="1" dirty="0">
                <a:solidFill>
                  <a:srgbClr val="FF0000"/>
                </a:solidFill>
              </a:rPr>
              <a:t>必要过程</a:t>
            </a:r>
            <a:r>
              <a:rPr lang="zh-CN" altLang="en-US" b="1" dirty="0"/>
              <a:t>，这是很多安全协议的重要组成部分。</a:t>
            </a:r>
            <a:endParaRPr lang="en-US" altLang="zh-CN" b="1" dirty="0"/>
          </a:p>
        </p:txBody>
      </p:sp>
      <p:sp>
        <p:nvSpPr>
          <p:cNvPr id="28" name="矩形 27">
            <a:extLst>
              <a:ext uri="{FF2B5EF4-FFF2-40B4-BE49-F238E27FC236}">
                <a16:creationId xmlns:a16="http://schemas.microsoft.com/office/drawing/2014/main" id="{F3F6076C-1FAF-9590-EC25-863D4D076CA6}"/>
              </a:ext>
            </a:extLst>
          </p:cNvPr>
          <p:cNvSpPr/>
          <p:nvPr/>
        </p:nvSpPr>
        <p:spPr>
          <a:xfrm>
            <a:off x="1009370" y="317854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şlïḍè">
            <a:extLst>
              <a:ext uri="{FF2B5EF4-FFF2-40B4-BE49-F238E27FC236}">
                <a16:creationId xmlns:a16="http://schemas.microsoft.com/office/drawing/2014/main" id="{BBA1542B-1F09-1034-81EA-8B48399BDAFF}"/>
              </a:ext>
            </a:extLst>
          </p:cNvPr>
          <p:cNvSpPr txBox="1"/>
          <p:nvPr/>
        </p:nvSpPr>
        <p:spPr>
          <a:xfrm>
            <a:off x="1266346" y="4036612"/>
            <a:ext cx="5026081" cy="450843"/>
          </a:xfrm>
          <a:prstGeom prst="rect">
            <a:avLst/>
          </a:prstGeom>
          <a:noFill/>
        </p:spPr>
        <p:txBody>
          <a:bodyPr wrap="square" lIns="91440" tIns="45720" rIns="91440" bIns="45720" anchor="ctr">
            <a:noAutofit/>
          </a:bodyPr>
          <a:lstStyle/>
          <a:p>
            <a:r>
              <a:rPr lang="zh-CN" altLang="en-US" b="1" dirty="0"/>
              <a:t>实体鉴别的最简单方法就是使用用户名和口令。</a:t>
            </a:r>
            <a:endParaRPr lang="en-US" altLang="zh-CN" b="1" dirty="0"/>
          </a:p>
        </p:txBody>
      </p:sp>
      <p:sp>
        <p:nvSpPr>
          <p:cNvPr id="30" name="矩形 29">
            <a:extLst>
              <a:ext uri="{FF2B5EF4-FFF2-40B4-BE49-F238E27FC236}">
                <a16:creationId xmlns:a16="http://schemas.microsoft.com/office/drawing/2014/main" id="{F827B53F-2E53-D0A7-7EB5-EEA8E98B6EAE}"/>
              </a:ext>
            </a:extLst>
          </p:cNvPr>
          <p:cNvSpPr/>
          <p:nvPr/>
        </p:nvSpPr>
        <p:spPr>
          <a:xfrm>
            <a:off x="1009370" y="413532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4864F42-7360-B248-22CE-C25DD52DE745}"/>
              </a:ext>
            </a:extLst>
          </p:cNvPr>
          <p:cNvGrpSpPr/>
          <p:nvPr/>
        </p:nvGrpSpPr>
        <p:grpSpPr>
          <a:xfrm>
            <a:off x="1947212" y="4956977"/>
            <a:ext cx="8297576" cy="914400"/>
            <a:chOff x="1947212" y="4956977"/>
            <a:chExt cx="8297576" cy="914400"/>
          </a:xfrm>
        </p:grpSpPr>
        <p:pic>
          <p:nvPicPr>
            <p:cNvPr id="31" name="图形 3" descr="用户 纯色填充">
              <a:extLst>
                <a:ext uri="{FF2B5EF4-FFF2-40B4-BE49-F238E27FC236}">
                  <a16:creationId xmlns:a16="http://schemas.microsoft.com/office/drawing/2014/main" id="{789EEA18-267F-93A8-85AD-626712964A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2404" y="4956977"/>
              <a:ext cx="914400" cy="914400"/>
            </a:xfrm>
            <a:prstGeom prst="rect">
              <a:avLst/>
            </a:prstGeom>
          </p:spPr>
        </p:pic>
        <p:pic>
          <p:nvPicPr>
            <p:cNvPr id="32" name="图形 3" descr="用户 纯色填充">
              <a:extLst>
                <a:ext uri="{FF2B5EF4-FFF2-40B4-BE49-F238E27FC236}">
                  <a16:creationId xmlns:a16="http://schemas.microsoft.com/office/drawing/2014/main" id="{EAB88F3D-9E58-040C-AB7E-9DDBCD2585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5198" y="4956977"/>
              <a:ext cx="914400" cy="9144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04E90FA-5CCE-4C70-1511-9B9721761714}"/>
                    </a:ext>
                  </a:extLst>
                </p:cNvPr>
                <p:cNvSpPr txBox="1"/>
                <p:nvPr/>
              </p:nvSpPr>
              <p:spPr>
                <a:xfrm>
                  <a:off x="1947212" y="524824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𝑨</m:t>
                        </m:r>
                      </m:oMath>
                    </m:oMathPara>
                  </a14:m>
                  <a:endParaRPr lang="zh-CN" altLang="en-US" sz="2000" b="1" dirty="0"/>
                </a:p>
              </p:txBody>
            </p:sp>
          </mc:Choice>
          <mc:Fallback xmlns="">
            <p:sp>
              <p:nvSpPr>
                <p:cNvPr id="5" name="文本框 4">
                  <a:extLst>
                    <a:ext uri="{FF2B5EF4-FFF2-40B4-BE49-F238E27FC236}">
                      <a16:creationId xmlns:a16="http://schemas.microsoft.com/office/drawing/2014/main" id="{504E90FA-5CCE-4C70-1511-9B9721761714}"/>
                    </a:ext>
                  </a:extLst>
                </p:cNvPr>
                <p:cNvSpPr txBox="1">
                  <a:spLocks noRot="1" noChangeAspect="1" noMove="1" noResize="1" noEditPoints="1" noAdjustHandles="1" noChangeArrowheads="1" noChangeShapeType="1" noTextEdit="1"/>
                </p:cNvSpPr>
                <p:nvPr/>
              </p:nvSpPr>
              <p:spPr>
                <a:xfrm>
                  <a:off x="1947212" y="5248249"/>
                  <a:ext cx="473646"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25A3CE5-39C2-FF9E-35EE-48453A790012}"/>
                    </a:ext>
                  </a:extLst>
                </p:cNvPr>
                <p:cNvSpPr txBox="1"/>
                <p:nvPr/>
              </p:nvSpPr>
              <p:spPr>
                <a:xfrm>
                  <a:off x="9771142" y="5214122"/>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𝑩</m:t>
                        </m:r>
                      </m:oMath>
                    </m:oMathPara>
                  </a14:m>
                  <a:endParaRPr lang="zh-CN" altLang="en-US" sz="2000" b="1" dirty="0"/>
                </a:p>
              </p:txBody>
            </p:sp>
          </mc:Choice>
          <mc:Fallback xmlns="">
            <p:sp>
              <p:nvSpPr>
                <p:cNvPr id="33" name="文本框 32">
                  <a:extLst>
                    <a:ext uri="{FF2B5EF4-FFF2-40B4-BE49-F238E27FC236}">
                      <a16:creationId xmlns:a16="http://schemas.microsoft.com/office/drawing/2014/main" id="{325A3CE5-39C2-FF9E-35EE-48453A790012}"/>
                    </a:ext>
                  </a:extLst>
                </p:cNvPr>
                <p:cNvSpPr txBox="1">
                  <a:spLocks noRot="1" noChangeAspect="1" noMove="1" noResize="1" noEditPoints="1" noAdjustHandles="1" noChangeArrowheads="1" noChangeShapeType="1" noTextEdit="1"/>
                </p:cNvSpPr>
                <p:nvPr/>
              </p:nvSpPr>
              <p:spPr>
                <a:xfrm>
                  <a:off x="9771142" y="5214122"/>
                  <a:ext cx="473646" cy="400110"/>
                </a:xfrm>
                <a:prstGeom prst="rect">
                  <a:avLst/>
                </a:prstGeom>
                <a:blipFill>
                  <a:blip r:embed="rId6"/>
                  <a:stretch>
                    <a:fillRect/>
                  </a:stretch>
                </a:blipFill>
              </p:spPr>
              <p:txBody>
                <a:bodyPr/>
                <a:lstStyle/>
                <a:p>
                  <a:r>
                    <a:rPr lang="zh-CN" altLang="en-US">
                      <a:noFill/>
                    </a:rPr>
                    <a:t> </a:t>
                  </a:r>
                </a:p>
              </p:txBody>
            </p:sp>
          </mc:Fallback>
        </mc:AlternateContent>
      </p:grpSp>
      <p:cxnSp>
        <p:nvCxnSpPr>
          <p:cNvPr id="8" name="直接箭头连接符 7">
            <a:extLst>
              <a:ext uri="{FF2B5EF4-FFF2-40B4-BE49-F238E27FC236}">
                <a16:creationId xmlns:a16="http://schemas.microsoft.com/office/drawing/2014/main" id="{44368604-F484-4746-B728-5DC7D5E7EA2D}"/>
              </a:ext>
            </a:extLst>
          </p:cNvPr>
          <p:cNvCxnSpPr>
            <a:stCxn id="31" idx="3"/>
            <a:endCxn id="32" idx="1"/>
          </p:cNvCxnSpPr>
          <p:nvPr/>
        </p:nvCxnSpPr>
        <p:spPr>
          <a:xfrm>
            <a:off x="3256804" y="5414177"/>
            <a:ext cx="5678394"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A87C4FB-780E-9912-EFBE-AEAAB25789CA}"/>
                  </a:ext>
                </a:extLst>
              </p:cNvPr>
              <p:cNvSpPr/>
              <p:nvPr/>
            </p:nvSpPr>
            <p:spPr>
              <a:xfrm>
                <a:off x="5077200" y="5175044"/>
                <a:ext cx="2037600" cy="4391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1" dirty="0" smtClean="0">
                        <a:solidFill>
                          <a:schemeClr val="tx1"/>
                        </a:solidFill>
                        <a:latin typeface="Cambria Math" panose="02040503050406030204" pitchFamily="18" charset="0"/>
                      </a:rPr>
                      <m:t>𝑨</m:t>
                    </m:r>
                  </m:oMath>
                </a14:m>
                <a:r>
                  <a:rPr lang="zh-CN" altLang="en-US" b="1" dirty="0">
                    <a:solidFill>
                      <a:schemeClr val="tx1"/>
                    </a:solidFill>
                  </a:rPr>
                  <a:t>的用户名和口令</a:t>
                </a:r>
              </a:p>
            </p:txBody>
          </p:sp>
        </mc:Choice>
        <mc:Fallback xmlns="">
          <p:sp>
            <p:nvSpPr>
              <p:cNvPr id="9" name="矩形 8">
                <a:extLst>
                  <a:ext uri="{FF2B5EF4-FFF2-40B4-BE49-F238E27FC236}">
                    <a16:creationId xmlns:a16="http://schemas.microsoft.com/office/drawing/2014/main" id="{0A87C4FB-780E-9912-EFBE-AEAAB25789CA}"/>
                  </a:ext>
                </a:extLst>
              </p:cNvPr>
              <p:cNvSpPr>
                <a:spLocks noRot="1" noChangeAspect="1" noMove="1" noResize="1" noEditPoints="1" noAdjustHandles="1" noChangeArrowheads="1" noChangeShapeType="1" noTextEdit="1"/>
              </p:cNvSpPr>
              <p:nvPr/>
            </p:nvSpPr>
            <p:spPr>
              <a:xfrm>
                <a:off x="5077200" y="5175044"/>
                <a:ext cx="2037600" cy="439188"/>
              </a:xfrm>
              <a:prstGeom prst="rect">
                <a:avLst/>
              </a:prstGeom>
              <a:blipFill>
                <a:blip r:embed="rId7"/>
                <a:stretch>
                  <a:fillRect b="-12162"/>
                </a:stretch>
              </a:blipFill>
              <a:ln>
                <a:solidFill>
                  <a:schemeClr val="tx1"/>
                </a:solidFill>
              </a:ln>
            </p:spPr>
            <p:txBody>
              <a:bodyPr/>
              <a:lstStyle/>
              <a:p>
                <a:r>
                  <a:rPr lang="zh-CN" altLang="en-US">
                    <a:noFill/>
                  </a:rPr>
                  <a:t> </a:t>
                </a:r>
              </a:p>
            </p:txBody>
          </p:sp>
        </mc:Fallback>
      </mc:AlternateContent>
      <p:sp>
        <p:nvSpPr>
          <p:cNvPr id="24" name="íşlïḍè">
            <a:extLst>
              <a:ext uri="{FF2B5EF4-FFF2-40B4-BE49-F238E27FC236}">
                <a16:creationId xmlns:a16="http://schemas.microsoft.com/office/drawing/2014/main" id="{10AC90FD-F286-9029-23C6-903E43E04654}"/>
              </a:ext>
            </a:extLst>
          </p:cNvPr>
          <p:cNvSpPr txBox="1"/>
          <p:nvPr/>
        </p:nvSpPr>
        <p:spPr>
          <a:xfrm>
            <a:off x="6096000" y="4027753"/>
            <a:ext cx="5791200" cy="450843"/>
          </a:xfrm>
          <a:prstGeom prst="rect">
            <a:avLst/>
          </a:prstGeom>
          <a:noFill/>
        </p:spPr>
        <p:txBody>
          <a:bodyPr wrap="square" lIns="91440" tIns="45720" rIns="91440" bIns="45720" anchor="ctr">
            <a:noAutofit/>
          </a:bodyPr>
          <a:lstStyle/>
          <a:p>
            <a:r>
              <a:rPr lang="zh-CN" altLang="en-US" b="1" dirty="0"/>
              <a:t>为了应对用户名和口令被攻击者截获的安全威胁，需要</a:t>
            </a:r>
            <a:endParaRPr lang="en-US" altLang="zh-CN" b="1" dirty="0"/>
          </a:p>
        </p:txBody>
      </p:sp>
      <p:sp>
        <p:nvSpPr>
          <p:cNvPr id="34" name="íşlïḍè">
            <a:extLst>
              <a:ext uri="{FF2B5EF4-FFF2-40B4-BE49-F238E27FC236}">
                <a16:creationId xmlns:a16="http://schemas.microsoft.com/office/drawing/2014/main" id="{8626E4FD-6EDD-2976-2CA9-DFCD1F0204FD}"/>
              </a:ext>
            </a:extLst>
          </p:cNvPr>
          <p:cNvSpPr txBox="1"/>
          <p:nvPr/>
        </p:nvSpPr>
        <p:spPr>
          <a:xfrm>
            <a:off x="1266346" y="4426349"/>
            <a:ext cx="5791200" cy="450843"/>
          </a:xfrm>
          <a:prstGeom prst="rect">
            <a:avLst/>
          </a:prstGeom>
          <a:noFill/>
        </p:spPr>
        <p:txBody>
          <a:bodyPr wrap="square" lIns="91440" tIns="45720" rIns="91440" bIns="45720" anchor="ctr">
            <a:noAutofit/>
          </a:bodyPr>
          <a:lstStyle/>
          <a:p>
            <a:r>
              <a:rPr lang="zh-CN" altLang="en-US" b="1" dirty="0"/>
              <a:t>对用户名和口令进行加密。</a:t>
            </a:r>
            <a:endParaRPr lang="en-US" altLang="zh-CN" b="1" dirty="0"/>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BC3953D4-811A-E7E1-7153-FF1517D38490}"/>
                  </a:ext>
                </a:extLst>
              </p:cNvPr>
              <p:cNvSpPr/>
              <p:nvPr/>
            </p:nvSpPr>
            <p:spPr>
              <a:xfrm>
                <a:off x="4581522" y="5175044"/>
                <a:ext cx="3033926" cy="43918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1" i="1" smtClean="0">
                            <a:solidFill>
                              <a:schemeClr val="bg1"/>
                            </a:solidFill>
                            <a:latin typeface="Cambria Math" panose="02040503050406030204" pitchFamily="18" charset="0"/>
                          </a:rPr>
                        </m:ctrlPr>
                      </m:sSubPr>
                      <m:e>
                        <m:r>
                          <a:rPr lang="en-US" altLang="zh-CN" b="1" i="1" smtClean="0">
                            <a:solidFill>
                              <a:schemeClr val="bg1"/>
                            </a:solidFill>
                            <a:latin typeface="Cambria Math" panose="02040503050406030204" pitchFamily="18" charset="0"/>
                          </a:rPr>
                          <m:t>𝑲</m:t>
                        </m:r>
                      </m:e>
                      <m:sub>
                        <m:r>
                          <a:rPr lang="en-US" altLang="zh-CN" b="1" i="1" smtClean="0">
                            <a:solidFill>
                              <a:schemeClr val="bg1"/>
                            </a:solidFill>
                            <a:latin typeface="Cambria Math" panose="02040503050406030204" pitchFamily="18" charset="0"/>
                          </a:rPr>
                          <m:t>𝑨𝑩</m:t>
                        </m:r>
                      </m:sub>
                    </m:sSub>
                  </m:oMath>
                </a14:m>
                <a:r>
                  <a:rPr lang="zh-CN" altLang="en-US" b="1" dirty="0">
                    <a:solidFill>
                      <a:schemeClr val="bg1"/>
                    </a:solidFill>
                  </a:rPr>
                  <a:t>（</a:t>
                </a:r>
                <a14:m>
                  <m:oMath xmlns:m="http://schemas.openxmlformats.org/officeDocument/2006/math">
                    <m:r>
                      <a:rPr lang="en-US" altLang="zh-CN" b="1" i="1" dirty="0">
                        <a:solidFill>
                          <a:schemeClr val="bg1"/>
                        </a:solidFill>
                        <a:latin typeface="Cambria Math" panose="02040503050406030204" pitchFamily="18" charset="0"/>
                      </a:rPr>
                      <m:t>𝑨</m:t>
                    </m:r>
                  </m:oMath>
                </a14:m>
                <a:r>
                  <a:rPr lang="zh-CN" altLang="en-US" b="1" dirty="0">
                    <a:solidFill>
                      <a:schemeClr val="bg1"/>
                    </a:solidFill>
                  </a:rPr>
                  <a:t>的用户名和口令）</a:t>
                </a:r>
              </a:p>
            </p:txBody>
          </p:sp>
        </mc:Choice>
        <mc:Fallback xmlns="">
          <p:sp>
            <p:nvSpPr>
              <p:cNvPr id="35" name="矩形 34">
                <a:extLst>
                  <a:ext uri="{FF2B5EF4-FFF2-40B4-BE49-F238E27FC236}">
                    <a16:creationId xmlns:a16="http://schemas.microsoft.com/office/drawing/2014/main" id="{BC3953D4-811A-E7E1-7153-FF1517D38490}"/>
                  </a:ext>
                </a:extLst>
              </p:cNvPr>
              <p:cNvSpPr>
                <a:spLocks noRot="1" noChangeAspect="1" noMove="1" noResize="1" noEditPoints="1" noAdjustHandles="1" noChangeArrowheads="1" noChangeShapeType="1" noTextEdit="1"/>
              </p:cNvSpPr>
              <p:nvPr/>
            </p:nvSpPr>
            <p:spPr>
              <a:xfrm>
                <a:off x="4581522" y="5175044"/>
                <a:ext cx="3033926" cy="439188"/>
              </a:xfrm>
              <a:prstGeom prst="rect">
                <a:avLst/>
              </a:prstGeom>
              <a:blipFill>
                <a:blip r:embed="rId8"/>
                <a:stretch>
                  <a:fillRect b="-12162"/>
                </a:stretch>
              </a:blipFill>
              <a:ln>
                <a:solidFill>
                  <a:schemeClr val="tx1"/>
                </a:solidFill>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73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实体鉴别</a:t>
              </a:r>
            </a:p>
          </p:txBody>
        </p:sp>
      </p:grpSp>
      <p:grpSp>
        <p:nvGrpSpPr>
          <p:cNvPr id="7" name="组合 6">
            <a:extLst>
              <a:ext uri="{FF2B5EF4-FFF2-40B4-BE49-F238E27FC236}">
                <a16:creationId xmlns:a16="http://schemas.microsoft.com/office/drawing/2014/main" id="{ECDF926D-57EA-931B-FEF0-7EDEEF4716C7}"/>
              </a:ext>
            </a:extLst>
          </p:cNvPr>
          <p:cNvGrpSpPr/>
          <p:nvPr/>
        </p:nvGrpSpPr>
        <p:grpSpPr>
          <a:xfrm>
            <a:off x="1009370" y="1257249"/>
            <a:ext cx="10877830" cy="1843624"/>
            <a:chOff x="1009370" y="1257249"/>
            <a:chExt cx="10877830" cy="1843624"/>
          </a:xfrm>
        </p:grpSpPr>
        <p:sp>
          <p:nvSpPr>
            <p:cNvPr id="29" name="íşlïḍè">
              <a:extLst>
                <a:ext uri="{FF2B5EF4-FFF2-40B4-BE49-F238E27FC236}">
                  <a16:creationId xmlns:a16="http://schemas.microsoft.com/office/drawing/2014/main" id="{BBA1542B-1F09-1034-81EA-8B48399BDAFF}"/>
                </a:ext>
              </a:extLst>
            </p:cNvPr>
            <p:cNvSpPr txBox="1"/>
            <p:nvPr/>
          </p:nvSpPr>
          <p:spPr>
            <a:xfrm>
              <a:off x="1266346" y="1266108"/>
              <a:ext cx="5026081" cy="450843"/>
            </a:xfrm>
            <a:prstGeom prst="rect">
              <a:avLst/>
            </a:prstGeom>
            <a:noFill/>
          </p:spPr>
          <p:txBody>
            <a:bodyPr wrap="square" lIns="91440" tIns="45720" rIns="91440" bIns="45720" anchor="ctr">
              <a:noAutofit/>
            </a:bodyPr>
            <a:lstStyle/>
            <a:p>
              <a:r>
                <a:rPr lang="zh-CN" altLang="en-US" b="1" dirty="0"/>
                <a:t>实体鉴别的最简单方法就是使用用户名和口令。</a:t>
              </a:r>
              <a:endParaRPr lang="en-US" altLang="zh-CN" b="1" dirty="0"/>
            </a:p>
          </p:txBody>
        </p:sp>
        <p:sp>
          <p:nvSpPr>
            <p:cNvPr id="30" name="矩形 29">
              <a:extLst>
                <a:ext uri="{FF2B5EF4-FFF2-40B4-BE49-F238E27FC236}">
                  <a16:creationId xmlns:a16="http://schemas.microsoft.com/office/drawing/2014/main" id="{F827B53F-2E53-D0A7-7EB5-EEA8E98B6EAE}"/>
                </a:ext>
              </a:extLst>
            </p:cNvPr>
            <p:cNvSpPr/>
            <p:nvPr/>
          </p:nvSpPr>
          <p:spPr>
            <a:xfrm>
              <a:off x="1009370" y="136481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4864F42-7360-B248-22CE-C25DD52DE745}"/>
                </a:ext>
              </a:extLst>
            </p:cNvPr>
            <p:cNvGrpSpPr/>
            <p:nvPr/>
          </p:nvGrpSpPr>
          <p:grpSpPr>
            <a:xfrm>
              <a:off x="1947212" y="2186473"/>
              <a:ext cx="8297576" cy="914400"/>
              <a:chOff x="1947212" y="4956977"/>
              <a:chExt cx="8297576" cy="914400"/>
            </a:xfrm>
          </p:grpSpPr>
          <p:pic>
            <p:nvPicPr>
              <p:cNvPr id="31" name="图形 3" descr="用户 纯色填充">
                <a:extLst>
                  <a:ext uri="{FF2B5EF4-FFF2-40B4-BE49-F238E27FC236}">
                    <a16:creationId xmlns:a16="http://schemas.microsoft.com/office/drawing/2014/main" id="{789EEA18-267F-93A8-85AD-626712964A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2404" y="4956977"/>
                <a:ext cx="914400" cy="914400"/>
              </a:xfrm>
              <a:prstGeom prst="rect">
                <a:avLst/>
              </a:prstGeom>
            </p:spPr>
          </p:pic>
          <p:pic>
            <p:nvPicPr>
              <p:cNvPr id="32" name="图形 3" descr="用户 纯色填充">
                <a:extLst>
                  <a:ext uri="{FF2B5EF4-FFF2-40B4-BE49-F238E27FC236}">
                    <a16:creationId xmlns:a16="http://schemas.microsoft.com/office/drawing/2014/main" id="{EAB88F3D-9E58-040C-AB7E-9DDBCD2585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5198" y="4956977"/>
                <a:ext cx="914400" cy="9144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04E90FA-5CCE-4C70-1511-9B9721761714}"/>
                      </a:ext>
                    </a:extLst>
                  </p:cNvPr>
                  <p:cNvSpPr txBox="1"/>
                  <p:nvPr/>
                </p:nvSpPr>
                <p:spPr>
                  <a:xfrm>
                    <a:off x="1947212" y="524824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𝑨</m:t>
                          </m:r>
                        </m:oMath>
                      </m:oMathPara>
                    </a14:m>
                    <a:endParaRPr lang="zh-CN" altLang="en-US" sz="2000" b="1" dirty="0"/>
                  </a:p>
                </p:txBody>
              </p:sp>
            </mc:Choice>
            <mc:Fallback xmlns="">
              <p:sp>
                <p:nvSpPr>
                  <p:cNvPr id="5" name="文本框 4">
                    <a:extLst>
                      <a:ext uri="{FF2B5EF4-FFF2-40B4-BE49-F238E27FC236}">
                        <a16:creationId xmlns:a16="http://schemas.microsoft.com/office/drawing/2014/main" id="{504E90FA-5CCE-4C70-1511-9B9721761714}"/>
                      </a:ext>
                    </a:extLst>
                  </p:cNvPr>
                  <p:cNvSpPr txBox="1">
                    <a:spLocks noRot="1" noChangeAspect="1" noMove="1" noResize="1" noEditPoints="1" noAdjustHandles="1" noChangeArrowheads="1" noChangeShapeType="1" noTextEdit="1"/>
                  </p:cNvSpPr>
                  <p:nvPr/>
                </p:nvSpPr>
                <p:spPr>
                  <a:xfrm>
                    <a:off x="1947212" y="5248249"/>
                    <a:ext cx="473646"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25A3CE5-39C2-FF9E-35EE-48453A790012}"/>
                      </a:ext>
                    </a:extLst>
                  </p:cNvPr>
                  <p:cNvSpPr txBox="1"/>
                  <p:nvPr/>
                </p:nvSpPr>
                <p:spPr>
                  <a:xfrm>
                    <a:off x="9771142" y="5214122"/>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𝑩</m:t>
                          </m:r>
                        </m:oMath>
                      </m:oMathPara>
                    </a14:m>
                    <a:endParaRPr lang="zh-CN" altLang="en-US" sz="2000" b="1" dirty="0"/>
                  </a:p>
                </p:txBody>
              </p:sp>
            </mc:Choice>
            <mc:Fallback xmlns="">
              <p:sp>
                <p:nvSpPr>
                  <p:cNvPr id="33" name="文本框 32">
                    <a:extLst>
                      <a:ext uri="{FF2B5EF4-FFF2-40B4-BE49-F238E27FC236}">
                        <a16:creationId xmlns:a16="http://schemas.microsoft.com/office/drawing/2014/main" id="{325A3CE5-39C2-FF9E-35EE-48453A790012}"/>
                      </a:ext>
                    </a:extLst>
                  </p:cNvPr>
                  <p:cNvSpPr txBox="1">
                    <a:spLocks noRot="1" noChangeAspect="1" noMove="1" noResize="1" noEditPoints="1" noAdjustHandles="1" noChangeArrowheads="1" noChangeShapeType="1" noTextEdit="1"/>
                  </p:cNvSpPr>
                  <p:nvPr/>
                </p:nvSpPr>
                <p:spPr>
                  <a:xfrm>
                    <a:off x="9771142" y="5214122"/>
                    <a:ext cx="473646" cy="400110"/>
                  </a:xfrm>
                  <a:prstGeom prst="rect">
                    <a:avLst/>
                  </a:prstGeom>
                  <a:blipFill>
                    <a:blip r:embed="rId6"/>
                    <a:stretch>
                      <a:fillRect/>
                    </a:stretch>
                  </a:blipFill>
                </p:spPr>
                <p:txBody>
                  <a:bodyPr/>
                  <a:lstStyle/>
                  <a:p>
                    <a:r>
                      <a:rPr lang="zh-CN" altLang="en-US">
                        <a:noFill/>
                      </a:rPr>
                      <a:t> </a:t>
                    </a:r>
                  </a:p>
                </p:txBody>
              </p:sp>
            </mc:Fallback>
          </mc:AlternateContent>
        </p:grpSp>
        <p:cxnSp>
          <p:nvCxnSpPr>
            <p:cNvPr id="8" name="直接箭头连接符 7">
              <a:extLst>
                <a:ext uri="{FF2B5EF4-FFF2-40B4-BE49-F238E27FC236}">
                  <a16:creationId xmlns:a16="http://schemas.microsoft.com/office/drawing/2014/main" id="{44368604-F484-4746-B728-5DC7D5E7EA2D}"/>
                </a:ext>
              </a:extLst>
            </p:cNvPr>
            <p:cNvCxnSpPr>
              <a:stCxn id="31" idx="3"/>
              <a:endCxn id="32" idx="1"/>
            </p:cNvCxnSpPr>
            <p:nvPr/>
          </p:nvCxnSpPr>
          <p:spPr>
            <a:xfrm>
              <a:off x="3256804" y="2643673"/>
              <a:ext cx="5678394"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A87C4FB-780E-9912-EFBE-AEAAB25789CA}"/>
                    </a:ext>
                  </a:extLst>
                </p:cNvPr>
                <p:cNvSpPr/>
                <p:nvPr/>
              </p:nvSpPr>
              <p:spPr>
                <a:xfrm>
                  <a:off x="5077200" y="2404540"/>
                  <a:ext cx="2037600" cy="4391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1" dirty="0" smtClean="0">
                          <a:solidFill>
                            <a:schemeClr val="tx1"/>
                          </a:solidFill>
                          <a:latin typeface="Cambria Math" panose="02040503050406030204" pitchFamily="18" charset="0"/>
                        </a:rPr>
                        <m:t>𝑨</m:t>
                      </m:r>
                    </m:oMath>
                  </a14:m>
                  <a:r>
                    <a:rPr lang="zh-CN" altLang="en-US" b="1" dirty="0">
                      <a:solidFill>
                        <a:schemeClr val="tx1"/>
                      </a:solidFill>
                    </a:rPr>
                    <a:t>的用户名和口令</a:t>
                  </a:r>
                </a:p>
              </p:txBody>
            </p:sp>
          </mc:Choice>
          <mc:Fallback xmlns="">
            <p:sp>
              <p:nvSpPr>
                <p:cNvPr id="9" name="矩形 8">
                  <a:extLst>
                    <a:ext uri="{FF2B5EF4-FFF2-40B4-BE49-F238E27FC236}">
                      <a16:creationId xmlns:a16="http://schemas.microsoft.com/office/drawing/2014/main" id="{0A87C4FB-780E-9912-EFBE-AEAAB25789CA}"/>
                    </a:ext>
                  </a:extLst>
                </p:cNvPr>
                <p:cNvSpPr>
                  <a:spLocks noRot="1" noChangeAspect="1" noMove="1" noResize="1" noEditPoints="1" noAdjustHandles="1" noChangeArrowheads="1" noChangeShapeType="1" noTextEdit="1"/>
                </p:cNvSpPr>
                <p:nvPr/>
              </p:nvSpPr>
              <p:spPr>
                <a:xfrm>
                  <a:off x="5077200" y="2404540"/>
                  <a:ext cx="2037600" cy="439188"/>
                </a:xfrm>
                <a:prstGeom prst="rect">
                  <a:avLst/>
                </a:prstGeom>
                <a:blipFill>
                  <a:blip r:embed="rId7"/>
                  <a:stretch>
                    <a:fillRect b="-12162"/>
                  </a:stretch>
                </a:blipFill>
                <a:ln>
                  <a:solidFill>
                    <a:schemeClr val="tx1"/>
                  </a:solidFill>
                </a:ln>
              </p:spPr>
              <p:txBody>
                <a:bodyPr/>
                <a:lstStyle/>
                <a:p>
                  <a:r>
                    <a:rPr lang="zh-CN" altLang="en-US">
                      <a:noFill/>
                    </a:rPr>
                    <a:t> </a:t>
                  </a:r>
                </a:p>
              </p:txBody>
            </p:sp>
          </mc:Fallback>
        </mc:AlternateContent>
        <p:sp>
          <p:nvSpPr>
            <p:cNvPr id="24" name="íşlïḍè">
              <a:extLst>
                <a:ext uri="{FF2B5EF4-FFF2-40B4-BE49-F238E27FC236}">
                  <a16:creationId xmlns:a16="http://schemas.microsoft.com/office/drawing/2014/main" id="{10AC90FD-F286-9029-23C6-903E43E04654}"/>
                </a:ext>
              </a:extLst>
            </p:cNvPr>
            <p:cNvSpPr txBox="1"/>
            <p:nvPr/>
          </p:nvSpPr>
          <p:spPr>
            <a:xfrm>
              <a:off x="6096000" y="1257249"/>
              <a:ext cx="5791200" cy="450843"/>
            </a:xfrm>
            <a:prstGeom prst="rect">
              <a:avLst/>
            </a:prstGeom>
            <a:noFill/>
          </p:spPr>
          <p:txBody>
            <a:bodyPr wrap="square" lIns="91440" tIns="45720" rIns="91440" bIns="45720" anchor="ctr">
              <a:noAutofit/>
            </a:bodyPr>
            <a:lstStyle/>
            <a:p>
              <a:r>
                <a:rPr lang="zh-CN" altLang="en-US" b="1" dirty="0"/>
                <a:t>为了应对用户名和口令被攻击者截获的安全威胁，需要</a:t>
              </a:r>
              <a:endParaRPr lang="en-US" altLang="zh-CN" b="1" dirty="0"/>
            </a:p>
          </p:txBody>
        </p:sp>
        <p:sp>
          <p:nvSpPr>
            <p:cNvPr id="34" name="íşlïḍè">
              <a:extLst>
                <a:ext uri="{FF2B5EF4-FFF2-40B4-BE49-F238E27FC236}">
                  <a16:creationId xmlns:a16="http://schemas.microsoft.com/office/drawing/2014/main" id="{8626E4FD-6EDD-2976-2CA9-DFCD1F0204FD}"/>
                </a:ext>
              </a:extLst>
            </p:cNvPr>
            <p:cNvSpPr txBox="1"/>
            <p:nvPr/>
          </p:nvSpPr>
          <p:spPr>
            <a:xfrm>
              <a:off x="1266346" y="1655845"/>
              <a:ext cx="5791200" cy="450843"/>
            </a:xfrm>
            <a:prstGeom prst="rect">
              <a:avLst/>
            </a:prstGeom>
            <a:noFill/>
          </p:spPr>
          <p:txBody>
            <a:bodyPr wrap="square" lIns="91440" tIns="45720" rIns="91440" bIns="45720" anchor="ctr">
              <a:noAutofit/>
            </a:bodyPr>
            <a:lstStyle/>
            <a:p>
              <a:r>
                <a:rPr lang="zh-CN" altLang="en-US" b="1" dirty="0"/>
                <a:t>对用户名和口令进行加密。</a:t>
              </a:r>
              <a:endParaRPr lang="en-US" altLang="zh-CN" b="1" dirty="0"/>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BC3953D4-811A-E7E1-7153-FF1517D38490}"/>
                    </a:ext>
                  </a:extLst>
                </p:cNvPr>
                <p:cNvSpPr/>
                <p:nvPr/>
              </p:nvSpPr>
              <p:spPr>
                <a:xfrm>
                  <a:off x="4581522" y="2404540"/>
                  <a:ext cx="3033926" cy="43918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1" i="1" smtClean="0">
                              <a:solidFill>
                                <a:schemeClr val="bg1"/>
                              </a:solidFill>
                              <a:latin typeface="Cambria Math" panose="02040503050406030204" pitchFamily="18" charset="0"/>
                            </a:rPr>
                          </m:ctrlPr>
                        </m:sSubPr>
                        <m:e>
                          <m:r>
                            <a:rPr lang="en-US" altLang="zh-CN" b="1" i="1" smtClean="0">
                              <a:solidFill>
                                <a:schemeClr val="bg1"/>
                              </a:solidFill>
                              <a:latin typeface="Cambria Math" panose="02040503050406030204" pitchFamily="18" charset="0"/>
                            </a:rPr>
                            <m:t>𝑲</m:t>
                          </m:r>
                        </m:e>
                        <m:sub>
                          <m:r>
                            <a:rPr lang="en-US" altLang="zh-CN" b="1" i="1" smtClean="0">
                              <a:solidFill>
                                <a:schemeClr val="bg1"/>
                              </a:solidFill>
                              <a:latin typeface="Cambria Math" panose="02040503050406030204" pitchFamily="18" charset="0"/>
                            </a:rPr>
                            <m:t>𝑨𝑩</m:t>
                          </m:r>
                        </m:sub>
                      </m:sSub>
                    </m:oMath>
                  </a14:m>
                  <a:r>
                    <a:rPr lang="zh-CN" altLang="en-US" b="1" dirty="0">
                      <a:solidFill>
                        <a:schemeClr val="bg1"/>
                      </a:solidFill>
                    </a:rPr>
                    <a:t>（</a:t>
                  </a:r>
                  <a14:m>
                    <m:oMath xmlns:m="http://schemas.openxmlformats.org/officeDocument/2006/math">
                      <m:r>
                        <a:rPr lang="en-US" altLang="zh-CN" b="1" i="1" dirty="0">
                          <a:solidFill>
                            <a:schemeClr val="bg1"/>
                          </a:solidFill>
                          <a:latin typeface="Cambria Math" panose="02040503050406030204" pitchFamily="18" charset="0"/>
                        </a:rPr>
                        <m:t>𝑨</m:t>
                      </m:r>
                    </m:oMath>
                  </a14:m>
                  <a:r>
                    <a:rPr lang="zh-CN" altLang="en-US" b="1" dirty="0">
                      <a:solidFill>
                        <a:schemeClr val="bg1"/>
                      </a:solidFill>
                    </a:rPr>
                    <a:t>的用户名和口令）</a:t>
                  </a:r>
                </a:p>
              </p:txBody>
            </p:sp>
          </mc:Choice>
          <mc:Fallback xmlns="">
            <p:sp>
              <p:nvSpPr>
                <p:cNvPr id="35" name="矩形 34">
                  <a:extLst>
                    <a:ext uri="{FF2B5EF4-FFF2-40B4-BE49-F238E27FC236}">
                      <a16:creationId xmlns:a16="http://schemas.microsoft.com/office/drawing/2014/main" id="{BC3953D4-811A-E7E1-7153-FF1517D38490}"/>
                    </a:ext>
                  </a:extLst>
                </p:cNvPr>
                <p:cNvSpPr>
                  <a:spLocks noRot="1" noChangeAspect="1" noMove="1" noResize="1" noEditPoints="1" noAdjustHandles="1" noChangeArrowheads="1" noChangeShapeType="1" noTextEdit="1"/>
                </p:cNvSpPr>
                <p:nvPr/>
              </p:nvSpPr>
              <p:spPr>
                <a:xfrm>
                  <a:off x="4581522" y="2404540"/>
                  <a:ext cx="3033926" cy="439188"/>
                </a:xfrm>
                <a:prstGeom prst="rect">
                  <a:avLst/>
                </a:prstGeom>
                <a:blipFill>
                  <a:blip r:embed="rId8"/>
                  <a:stretch>
                    <a:fillRect b="-12162"/>
                  </a:stretch>
                </a:blipFill>
                <a:ln>
                  <a:solidFill>
                    <a:schemeClr val="tx1"/>
                  </a:solidFill>
                </a:ln>
              </p:spPr>
              <p:txBody>
                <a:bodyPr/>
                <a:lstStyle/>
                <a:p>
                  <a:r>
                    <a:rPr lang="zh-CN" altLang="en-US">
                      <a:noFill/>
                    </a:rPr>
                    <a:t> </a:t>
                  </a:r>
                </a:p>
              </p:txBody>
            </p:sp>
          </mc:Fallback>
        </mc:AlternateContent>
      </p:grpSp>
      <p:sp>
        <p:nvSpPr>
          <p:cNvPr id="10" name="文本框 9">
            <a:extLst>
              <a:ext uri="{FF2B5EF4-FFF2-40B4-BE49-F238E27FC236}">
                <a16:creationId xmlns:a16="http://schemas.microsoft.com/office/drawing/2014/main" id="{DA9C13DF-4280-975D-EE1B-6A23C28BA9EE}"/>
              </a:ext>
            </a:extLst>
          </p:cNvPr>
          <p:cNvSpPr txBox="1"/>
          <p:nvPr/>
        </p:nvSpPr>
        <p:spPr>
          <a:xfrm>
            <a:off x="4903075" y="1904029"/>
            <a:ext cx="2385851" cy="400110"/>
          </a:xfrm>
          <a:prstGeom prst="rect">
            <a:avLst/>
          </a:prstGeom>
          <a:noFill/>
        </p:spPr>
        <p:txBody>
          <a:bodyPr wrap="square" rtlCol="0">
            <a:spAutoFit/>
          </a:bodyPr>
          <a:lstStyle/>
          <a:p>
            <a:pPr algn="ctr"/>
            <a:r>
              <a:rPr lang="zh-CN" altLang="en-US" sz="2000" b="1" dirty="0">
                <a:solidFill>
                  <a:schemeClr val="accent1">
                    <a:lumMod val="75000"/>
                  </a:schemeClr>
                </a:solidFill>
              </a:rPr>
              <a:t>存在明显的漏洞</a:t>
            </a:r>
          </a:p>
        </p:txBody>
      </p:sp>
      <p:grpSp>
        <p:nvGrpSpPr>
          <p:cNvPr id="18" name="组合 17">
            <a:extLst>
              <a:ext uri="{FF2B5EF4-FFF2-40B4-BE49-F238E27FC236}">
                <a16:creationId xmlns:a16="http://schemas.microsoft.com/office/drawing/2014/main" id="{43FECF2A-3604-EFA0-F977-53E3580F4A13}"/>
              </a:ext>
            </a:extLst>
          </p:cNvPr>
          <p:cNvGrpSpPr/>
          <p:nvPr/>
        </p:nvGrpSpPr>
        <p:grpSpPr>
          <a:xfrm>
            <a:off x="5318736" y="5235064"/>
            <a:ext cx="1293705" cy="1230559"/>
            <a:chOff x="5289529" y="3942791"/>
            <a:chExt cx="1293705" cy="1230559"/>
          </a:xfrm>
        </p:grpSpPr>
        <p:pic>
          <p:nvPicPr>
            <p:cNvPr id="36" name="图形 3" descr="用户 纯色填充">
              <a:extLst>
                <a:ext uri="{FF2B5EF4-FFF2-40B4-BE49-F238E27FC236}">
                  <a16:creationId xmlns:a16="http://schemas.microsoft.com/office/drawing/2014/main" id="{1268ABAE-5D9B-4E42-A3D8-EFB79FBEC9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3942791"/>
              <a:ext cx="914400" cy="914400"/>
            </a:xfrm>
            <a:prstGeom prst="rect">
              <a:avLst/>
            </a:prstGeom>
          </p:spPr>
        </p:pic>
        <p:sp>
          <p:nvSpPr>
            <p:cNvPr id="11" name="文本框 10">
              <a:extLst>
                <a:ext uri="{FF2B5EF4-FFF2-40B4-BE49-F238E27FC236}">
                  <a16:creationId xmlns:a16="http://schemas.microsoft.com/office/drawing/2014/main" id="{B70404AA-5BD4-038D-018D-21C57DC04564}"/>
                </a:ext>
              </a:extLst>
            </p:cNvPr>
            <p:cNvSpPr txBox="1"/>
            <p:nvPr/>
          </p:nvSpPr>
          <p:spPr>
            <a:xfrm>
              <a:off x="5600595" y="4804018"/>
              <a:ext cx="982639" cy="369332"/>
            </a:xfrm>
            <a:prstGeom prst="rect">
              <a:avLst/>
            </a:prstGeom>
            <a:noFill/>
          </p:spPr>
          <p:txBody>
            <a:bodyPr wrap="square" rtlCol="0">
              <a:spAutoFit/>
            </a:bodyPr>
            <a:lstStyle/>
            <a:p>
              <a:pPr algn="ctr"/>
              <a:r>
                <a:rPr lang="zh-CN" altLang="en-US" b="1" dirty="0">
                  <a:solidFill>
                    <a:schemeClr val="accent1">
                      <a:lumMod val="75000"/>
                    </a:schemeClr>
                  </a:solidFill>
                </a:rPr>
                <a:t>攻击者</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BF447F1-2E9C-682F-6CDE-A9F0A4626C7F}"/>
                    </a:ext>
                  </a:extLst>
                </p:cNvPr>
                <p:cNvSpPr txBox="1"/>
                <p:nvPr/>
              </p:nvSpPr>
              <p:spPr>
                <a:xfrm>
                  <a:off x="5289529" y="4399991"/>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solidFill>
                              <a:schemeClr val="accent1">
                                <a:lumMod val="75000"/>
                              </a:schemeClr>
                            </a:solidFill>
                            <a:latin typeface="Cambria Math" panose="02040503050406030204" pitchFamily="18" charset="0"/>
                          </a:rPr>
                          <m:t>𝑪</m:t>
                        </m:r>
                      </m:oMath>
                    </m:oMathPara>
                  </a14:m>
                  <a:endParaRPr lang="zh-CN" altLang="en-US" sz="2000" b="1" dirty="0">
                    <a:solidFill>
                      <a:schemeClr val="accent1">
                        <a:lumMod val="75000"/>
                      </a:schemeClr>
                    </a:solidFill>
                  </a:endParaRPr>
                </a:p>
              </p:txBody>
            </p:sp>
          </mc:Choice>
          <mc:Fallback xmlns="">
            <p:sp>
              <p:nvSpPr>
                <p:cNvPr id="37" name="文本框 36">
                  <a:extLst>
                    <a:ext uri="{FF2B5EF4-FFF2-40B4-BE49-F238E27FC236}">
                      <a16:creationId xmlns:a16="http://schemas.microsoft.com/office/drawing/2014/main" id="{BBF447F1-2E9C-682F-6CDE-A9F0A4626C7F}"/>
                    </a:ext>
                  </a:extLst>
                </p:cNvPr>
                <p:cNvSpPr txBox="1">
                  <a:spLocks noRot="1" noChangeAspect="1" noMove="1" noResize="1" noEditPoints="1" noAdjustHandles="1" noChangeArrowheads="1" noChangeShapeType="1" noTextEdit="1"/>
                </p:cNvSpPr>
                <p:nvPr/>
              </p:nvSpPr>
              <p:spPr>
                <a:xfrm>
                  <a:off x="5289529" y="4399991"/>
                  <a:ext cx="473646" cy="400110"/>
                </a:xfrm>
                <a:prstGeom prst="rect">
                  <a:avLst/>
                </a:prstGeom>
                <a:blipFill>
                  <a:blip r:embed="rId11"/>
                  <a:stretch>
                    <a:fillRect/>
                  </a:stretch>
                </a:blipFill>
              </p:spPr>
              <p:txBody>
                <a:bodyPr/>
                <a:lstStyle/>
                <a:p>
                  <a:r>
                    <a:rPr lang="zh-CN" altLang="en-US">
                      <a:noFill/>
                    </a:rPr>
                    <a:t> </a:t>
                  </a:r>
                </a:p>
              </p:txBody>
            </p:sp>
          </mc:Fallback>
        </mc:AlternateContent>
      </p:grpSp>
      <p:grpSp>
        <p:nvGrpSpPr>
          <p:cNvPr id="15" name="组合 14">
            <a:extLst>
              <a:ext uri="{FF2B5EF4-FFF2-40B4-BE49-F238E27FC236}">
                <a16:creationId xmlns:a16="http://schemas.microsoft.com/office/drawing/2014/main" id="{E0B8DAB6-CF13-BD90-6E73-D14A6D0D72DA}"/>
              </a:ext>
            </a:extLst>
          </p:cNvPr>
          <p:cNvGrpSpPr/>
          <p:nvPr/>
        </p:nvGrpSpPr>
        <p:grpSpPr>
          <a:xfrm>
            <a:off x="5269540" y="2995684"/>
            <a:ext cx="822374" cy="2239380"/>
            <a:chOff x="5269540" y="2995684"/>
            <a:chExt cx="822374" cy="2239380"/>
          </a:xfrm>
        </p:grpSpPr>
        <p:cxnSp>
          <p:nvCxnSpPr>
            <p:cNvPr id="13" name="直接箭头连接符 12">
              <a:extLst>
                <a:ext uri="{FF2B5EF4-FFF2-40B4-BE49-F238E27FC236}">
                  <a16:creationId xmlns:a16="http://schemas.microsoft.com/office/drawing/2014/main" id="{23EFAD9A-686E-290A-28BE-7B4ABFF4178D}"/>
                </a:ext>
              </a:extLst>
            </p:cNvPr>
            <p:cNvCxnSpPr>
              <a:cxnSpLocks/>
            </p:cNvCxnSpPr>
            <p:nvPr/>
          </p:nvCxnSpPr>
          <p:spPr>
            <a:xfrm>
              <a:off x="6091914" y="2995684"/>
              <a:ext cx="0" cy="223938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8658F1E-2DD4-18D6-93A9-6EB69B240FB8}"/>
                </a:ext>
              </a:extLst>
            </p:cNvPr>
            <p:cNvSpPr txBox="1"/>
            <p:nvPr/>
          </p:nvSpPr>
          <p:spPr>
            <a:xfrm>
              <a:off x="5269540" y="4079834"/>
              <a:ext cx="818866" cy="369332"/>
            </a:xfrm>
            <a:prstGeom prst="rect">
              <a:avLst/>
            </a:prstGeom>
            <a:noFill/>
          </p:spPr>
          <p:txBody>
            <a:bodyPr wrap="square" rtlCol="0">
              <a:spAutoFit/>
            </a:bodyPr>
            <a:lstStyle/>
            <a:p>
              <a:pPr algn="ctr"/>
              <a:r>
                <a:rPr lang="zh-CN" altLang="en-US" b="1" dirty="0">
                  <a:solidFill>
                    <a:schemeClr val="accent1">
                      <a:lumMod val="75000"/>
                    </a:schemeClr>
                  </a:solidFill>
                </a:rPr>
                <a:t>截获</a:t>
              </a:r>
            </a:p>
          </p:txBody>
        </p:sp>
      </p:grpSp>
      <p:grpSp>
        <p:nvGrpSpPr>
          <p:cNvPr id="41" name="组合 40">
            <a:extLst>
              <a:ext uri="{FF2B5EF4-FFF2-40B4-BE49-F238E27FC236}">
                <a16:creationId xmlns:a16="http://schemas.microsoft.com/office/drawing/2014/main" id="{4746AF2A-C09F-E7D5-1A4C-6492C131E81A}"/>
              </a:ext>
            </a:extLst>
          </p:cNvPr>
          <p:cNvGrpSpPr/>
          <p:nvPr/>
        </p:nvGrpSpPr>
        <p:grpSpPr>
          <a:xfrm>
            <a:off x="6121121" y="2928145"/>
            <a:ext cx="2870479" cy="2883191"/>
            <a:chOff x="6121121" y="2928145"/>
            <a:chExt cx="2870479" cy="2883191"/>
          </a:xfrm>
        </p:grpSpPr>
        <p:cxnSp>
          <p:nvCxnSpPr>
            <p:cNvPr id="17" name="直接箭头连接符 16">
              <a:extLst>
                <a:ext uri="{FF2B5EF4-FFF2-40B4-BE49-F238E27FC236}">
                  <a16:creationId xmlns:a16="http://schemas.microsoft.com/office/drawing/2014/main" id="{78EA1897-37E5-7945-93E0-0D03337C8442}"/>
                </a:ext>
              </a:extLst>
            </p:cNvPr>
            <p:cNvCxnSpPr>
              <a:cxnSpLocks/>
            </p:cNvCxnSpPr>
            <p:nvPr/>
          </p:nvCxnSpPr>
          <p:spPr>
            <a:xfrm flipV="1">
              <a:off x="6399620" y="2944129"/>
              <a:ext cx="2591980" cy="2748135"/>
            </a:xfrm>
            <a:prstGeom prst="straightConnector1">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BE982134-E1ED-1E57-4F44-CB852D7631E0}"/>
                    </a:ext>
                  </a:extLst>
                </p:cNvPr>
                <p:cNvSpPr/>
                <p:nvPr/>
              </p:nvSpPr>
              <p:spPr>
                <a:xfrm rot="18803115">
                  <a:off x="6214709" y="4150147"/>
                  <a:ext cx="2883191" cy="43918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1" i="1" smtClean="0">
                              <a:solidFill>
                                <a:schemeClr val="bg1"/>
                              </a:solidFill>
                              <a:latin typeface="Cambria Math" panose="02040503050406030204" pitchFamily="18" charset="0"/>
                            </a:rPr>
                          </m:ctrlPr>
                        </m:sSubPr>
                        <m:e>
                          <m:r>
                            <a:rPr lang="en-US" altLang="zh-CN" b="1" i="1" smtClean="0">
                              <a:solidFill>
                                <a:schemeClr val="bg1"/>
                              </a:solidFill>
                              <a:latin typeface="Cambria Math" panose="02040503050406030204" pitchFamily="18" charset="0"/>
                            </a:rPr>
                            <m:t>𝑲</m:t>
                          </m:r>
                        </m:e>
                        <m:sub>
                          <m:r>
                            <a:rPr lang="en-US" altLang="zh-CN" b="1" i="1" smtClean="0">
                              <a:solidFill>
                                <a:schemeClr val="bg1"/>
                              </a:solidFill>
                              <a:latin typeface="Cambria Math" panose="02040503050406030204" pitchFamily="18" charset="0"/>
                            </a:rPr>
                            <m:t>𝑨𝑩</m:t>
                          </m:r>
                        </m:sub>
                      </m:sSub>
                    </m:oMath>
                  </a14:m>
                  <a:r>
                    <a:rPr lang="zh-CN" altLang="en-US" b="1" dirty="0">
                      <a:solidFill>
                        <a:schemeClr val="bg1"/>
                      </a:solidFill>
                    </a:rPr>
                    <a:t>（</a:t>
                  </a:r>
                  <a14:m>
                    <m:oMath xmlns:m="http://schemas.openxmlformats.org/officeDocument/2006/math">
                      <m:r>
                        <a:rPr lang="en-US" altLang="zh-CN" b="1" i="1" dirty="0">
                          <a:solidFill>
                            <a:schemeClr val="bg1"/>
                          </a:solidFill>
                          <a:latin typeface="Cambria Math" panose="02040503050406030204" pitchFamily="18" charset="0"/>
                        </a:rPr>
                        <m:t>𝑨</m:t>
                      </m:r>
                    </m:oMath>
                  </a14:m>
                  <a:r>
                    <a:rPr lang="zh-CN" altLang="en-US" b="1" dirty="0">
                      <a:solidFill>
                        <a:schemeClr val="bg1"/>
                      </a:solidFill>
                    </a:rPr>
                    <a:t>的用户名和口令）</a:t>
                  </a:r>
                </a:p>
              </p:txBody>
            </p:sp>
          </mc:Choice>
          <mc:Fallback xmlns="">
            <p:sp>
              <p:nvSpPr>
                <p:cNvPr id="38" name="矩形 37">
                  <a:extLst>
                    <a:ext uri="{FF2B5EF4-FFF2-40B4-BE49-F238E27FC236}">
                      <a16:creationId xmlns:a16="http://schemas.microsoft.com/office/drawing/2014/main" id="{BE982134-E1ED-1E57-4F44-CB852D7631E0}"/>
                    </a:ext>
                  </a:extLst>
                </p:cNvPr>
                <p:cNvSpPr>
                  <a:spLocks noRot="1" noChangeAspect="1" noMove="1" noResize="1" noEditPoints="1" noAdjustHandles="1" noChangeArrowheads="1" noChangeShapeType="1" noTextEdit="1"/>
                </p:cNvSpPr>
                <p:nvPr/>
              </p:nvSpPr>
              <p:spPr>
                <a:xfrm rot="18803115">
                  <a:off x="6214709" y="4150147"/>
                  <a:ext cx="2883191" cy="439188"/>
                </a:xfrm>
                <a:prstGeom prst="rect">
                  <a:avLst/>
                </a:prstGeom>
                <a:blipFill>
                  <a:blip r:embed="rId12"/>
                  <a:stretch>
                    <a:fillRect r="-1832"/>
                  </a:stretch>
                </a:blipFill>
                <a:ln>
                  <a:solidFill>
                    <a:schemeClr val="tx1"/>
                  </a:solidFill>
                </a:ln>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10F68AD2-B1D8-D506-36B7-89EF4B5DB915}"/>
                </a:ext>
              </a:extLst>
            </p:cNvPr>
            <p:cNvSpPr txBox="1"/>
            <p:nvPr/>
          </p:nvSpPr>
          <p:spPr>
            <a:xfrm>
              <a:off x="6121121" y="3721652"/>
              <a:ext cx="1615444" cy="646331"/>
            </a:xfrm>
            <a:prstGeom prst="rect">
              <a:avLst/>
            </a:prstGeom>
            <a:noFill/>
          </p:spPr>
          <p:txBody>
            <a:bodyPr wrap="square" rtlCol="0">
              <a:spAutoFit/>
            </a:bodyPr>
            <a:lstStyle/>
            <a:p>
              <a:pPr algn="ctr"/>
              <a:r>
                <a:rPr lang="zh-CN" altLang="en-US" b="1" dirty="0">
                  <a:solidFill>
                    <a:schemeClr val="accent1">
                      <a:lumMod val="75000"/>
                    </a:schemeClr>
                  </a:solidFill>
                </a:rPr>
                <a:t>无需解密</a:t>
              </a:r>
              <a:endParaRPr lang="en-US" altLang="zh-CN" b="1" dirty="0">
                <a:solidFill>
                  <a:schemeClr val="accent1">
                    <a:lumMod val="75000"/>
                  </a:schemeClr>
                </a:solidFill>
              </a:endParaRPr>
            </a:p>
            <a:p>
              <a:pPr algn="ctr"/>
              <a:r>
                <a:rPr lang="zh-CN" altLang="en-US" b="1" dirty="0">
                  <a:solidFill>
                    <a:schemeClr val="accent1">
                      <a:lumMod val="75000"/>
                    </a:schemeClr>
                  </a:solidFill>
                </a:rPr>
                <a:t>以后发送</a:t>
              </a:r>
            </a:p>
          </p:txBody>
        </p:sp>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1736CD4-B755-7DF0-9A92-F70984A7B511}"/>
                  </a:ext>
                </a:extLst>
              </p:cNvPr>
              <p:cNvSpPr txBox="1"/>
              <p:nvPr/>
            </p:nvSpPr>
            <p:spPr>
              <a:xfrm>
                <a:off x="9593029" y="2857603"/>
                <a:ext cx="1902841" cy="369332"/>
              </a:xfrm>
              <a:prstGeom prst="rect">
                <a:avLst/>
              </a:prstGeom>
              <a:noFill/>
            </p:spPr>
            <p:txBody>
              <a:bodyPr wrap="square" rtlCol="0">
                <a:spAutoFit/>
              </a:bodyPr>
              <a:lstStyle/>
              <a:p>
                <a:pPr algn="ctr"/>
                <a:r>
                  <a:rPr lang="zh-CN" altLang="en-US" b="1" dirty="0">
                    <a:solidFill>
                      <a:schemeClr val="accent1">
                        <a:lumMod val="75000"/>
                      </a:schemeClr>
                    </a:solidFill>
                  </a:rPr>
                  <a:t>误认为</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𝑪</m:t>
                    </m:r>
                  </m:oMath>
                </a14:m>
                <a:r>
                  <a:rPr lang="zh-CN" altLang="en-US" b="1" dirty="0">
                    <a:solidFill>
                      <a:schemeClr val="accent1">
                        <a:lumMod val="75000"/>
                      </a:schemeClr>
                    </a:solidFill>
                  </a:rPr>
                  <a:t>就是</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𝑨</m:t>
                    </m:r>
                  </m:oMath>
                </a14:m>
                <a:endParaRPr lang="zh-CN" altLang="en-US" b="1" dirty="0">
                  <a:solidFill>
                    <a:schemeClr val="accent1">
                      <a:lumMod val="75000"/>
                    </a:schemeClr>
                  </a:solidFill>
                </a:endParaRPr>
              </a:p>
            </p:txBody>
          </p:sp>
        </mc:Choice>
        <mc:Fallback xmlns="">
          <p:sp>
            <p:nvSpPr>
              <p:cNvPr id="44" name="文本框 43">
                <a:extLst>
                  <a:ext uri="{FF2B5EF4-FFF2-40B4-BE49-F238E27FC236}">
                    <a16:creationId xmlns:a16="http://schemas.microsoft.com/office/drawing/2014/main" id="{B1736CD4-B755-7DF0-9A92-F70984A7B511}"/>
                  </a:ext>
                </a:extLst>
              </p:cNvPr>
              <p:cNvSpPr txBox="1">
                <a:spLocks noRot="1" noChangeAspect="1" noMove="1" noResize="1" noEditPoints="1" noAdjustHandles="1" noChangeArrowheads="1" noChangeShapeType="1" noTextEdit="1"/>
              </p:cNvSpPr>
              <p:nvPr/>
            </p:nvSpPr>
            <p:spPr>
              <a:xfrm>
                <a:off x="9593029" y="2857603"/>
                <a:ext cx="1902841" cy="369332"/>
              </a:xfrm>
              <a:prstGeom prst="rect">
                <a:avLst/>
              </a:prstGeom>
              <a:blipFill>
                <a:blip r:embed="rId13"/>
                <a:stretch>
                  <a:fillRect t="-10000" b="-26667"/>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459C733-6630-275E-E3C9-54353DF05630}"/>
              </a:ext>
            </a:extLst>
          </p:cNvPr>
          <p:cNvGrpSpPr/>
          <p:nvPr/>
        </p:nvGrpSpPr>
        <p:grpSpPr>
          <a:xfrm>
            <a:off x="6746237" y="3111710"/>
            <a:ext cx="4258151" cy="2897318"/>
            <a:chOff x="6746237" y="3111710"/>
            <a:chExt cx="4258151" cy="2897318"/>
          </a:xfrm>
        </p:grpSpPr>
        <p:cxnSp>
          <p:nvCxnSpPr>
            <p:cNvPr id="50" name="直接箭头连接符 49">
              <a:extLst>
                <a:ext uri="{FF2B5EF4-FFF2-40B4-BE49-F238E27FC236}">
                  <a16:creationId xmlns:a16="http://schemas.microsoft.com/office/drawing/2014/main" id="{5BE8F4A6-99C5-BC10-94E7-9BA7CF2DB6F8}"/>
                </a:ext>
              </a:extLst>
            </p:cNvPr>
            <p:cNvCxnSpPr>
              <a:cxnSpLocks/>
            </p:cNvCxnSpPr>
            <p:nvPr/>
          </p:nvCxnSpPr>
          <p:spPr>
            <a:xfrm flipH="1">
              <a:off x="6746237" y="3111710"/>
              <a:ext cx="2779957" cy="2897318"/>
            </a:xfrm>
            <a:prstGeom prst="straightConnector1">
              <a:avLst/>
            </a:prstGeom>
            <a:ln w="1143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84BF8417-9CAF-AB48-A9FE-361476CE41BC}"/>
                    </a:ext>
                  </a:extLst>
                </p:cNvPr>
                <p:cNvSpPr txBox="1"/>
                <p:nvPr/>
              </p:nvSpPr>
              <p:spPr>
                <a:xfrm>
                  <a:off x="8181670" y="4588733"/>
                  <a:ext cx="2822718" cy="646331"/>
                </a:xfrm>
                <a:prstGeom prst="rect">
                  <a:avLst/>
                </a:prstGeom>
                <a:noFill/>
              </p:spPr>
              <p:txBody>
                <a:bodyPr wrap="square" rtlCol="0">
                  <a:spAutoFit/>
                </a:bodyPr>
                <a:lstStyle/>
                <a:p>
                  <a:r>
                    <a:rPr lang="zh-CN" altLang="en-US" b="1" dirty="0"/>
                    <a:t>向伪装成</a:t>
                  </a:r>
                  <a14:m>
                    <m:oMath xmlns:m="http://schemas.openxmlformats.org/officeDocument/2006/math">
                      <m:r>
                        <a:rPr lang="en-US" altLang="zh-CN" b="1" i="1" dirty="0" smtClean="0">
                          <a:latin typeface="Cambria Math" panose="02040503050406030204" pitchFamily="18" charset="0"/>
                        </a:rPr>
                        <m:t>𝑨</m:t>
                      </m:r>
                    </m:oMath>
                  </a14:m>
                  <a:r>
                    <a:rPr lang="zh-CN" altLang="en-US" b="1" dirty="0"/>
                    <a:t>的</a:t>
                  </a:r>
                  <a14:m>
                    <m:oMath xmlns:m="http://schemas.openxmlformats.org/officeDocument/2006/math">
                      <m:r>
                        <a:rPr lang="en-US" altLang="zh-CN" b="1" i="1" dirty="0" smtClean="0">
                          <a:latin typeface="Cambria Math" panose="02040503050406030204" pitchFamily="18" charset="0"/>
                        </a:rPr>
                        <m:t>𝑪</m:t>
                      </m:r>
                    </m:oMath>
                  </a14:m>
                  <a:r>
                    <a:rPr lang="zh-CN" altLang="en-US" b="1" dirty="0"/>
                    <a:t>发送许多</a:t>
                  </a:r>
                  <a:endParaRPr lang="en-US" altLang="zh-CN" b="1" dirty="0"/>
                </a:p>
                <a:p>
                  <a:r>
                    <a:rPr lang="zh-CN" altLang="en-US" b="1" dirty="0"/>
                    <a:t>本来应当发送给</a:t>
                  </a:r>
                  <a14:m>
                    <m:oMath xmlns:m="http://schemas.openxmlformats.org/officeDocument/2006/math">
                      <m:r>
                        <a:rPr lang="en-US" altLang="zh-CN" b="1" i="1" dirty="0" smtClean="0">
                          <a:latin typeface="Cambria Math" panose="02040503050406030204" pitchFamily="18" charset="0"/>
                        </a:rPr>
                        <m:t>𝑨</m:t>
                      </m:r>
                    </m:oMath>
                  </a14:m>
                  <a:r>
                    <a:rPr lang="zh-CN" altLang="en-US" b="1" dirty="0"/>
                    <a:t>的报文</a:t>
                  </a:r>
                </a:p>
              </p:txBody>
            </p:sp>
          </mc:Choice>
          <mc:Fallback xmlns="">
            <p:sp>
              <p:nvSpPr>
                <p:cNvPr id="51" name="文本框 50">
                  <a:extLst>
                    <a:ext uri="{FF2B5EF4-FFF2-40B4-BE49-F238E27FC236}">
                      <a16:creationId xmlns:a16="http://schemas.microsoft.com/office/drawing/2014/main" id="{84BF8417-9CAF-AB48-A9FE-361476CE41BC}"/>
                    </a:ext>
                  </a:extLst>
                </p:cNvPr>
                <p:cNvSpPr txBox="1">
                  <a:spLocks noRot="1" noChangeAspect="1" noMove="1" noResize="1" noEditPoints="1" noAdjustHandles="1" noChangeArrowheads="1" noChangeShapeType="1" noTextEdit="1"/>
                </p:cNvSpPr>
                <p:nvPr/>
              </p:nvSpPr>
              <p:spPr>
                <a:xfrm>
                  <a:off x="8181670" y="4588733"/>
                  <a:ext cx="2822718" cy="646331"/>
                </a:xfrm>
                <a:prstGeom prst="rect">
                  <a:avLst/>
                </a:prstGeom>
                <a:blipFill>
                  <a:blip r:embed="rId14"/>
                  <a:stretch>
                    <a:fillRect l="-1728" t="-5660" b="-14151"/>
                  </a:stretch>
                </a:blipFill>
              </p:spPr>
              <p:txBody>
                <a:bodyPr/>
                <a:lstStyle/>
                <a:p>
                  <a:r>
                    <a:rPr lang="zh-CN" altLang="en-US">
                      <a:noFill/>
                    </a:rPr>
                    <a:t> </a:t>
                  </a:r>
                </a:p>
              </p:txBody>
            </p:sp>
          </mc:Fallback>
        </mc:AlternateContent>
      </p:grpSp>
      <p:sp>
        <p:nvSpPr>
          <p:cNvPr id="53" name="文本框 52">
            <a:extLst>
              <a:ext uri="{FF2B5EF4-FFF2-40B4-BE49-F238E27FC236}">
                <a16:creationId xmlns:a16="http://schemas.microsoft.com/office/drawing/2014/main" id="{C11BE81F-767C-877E-E04C-DCC9711B906F}"/>
              </a:ext>
            </a:extLst>
          </p:cNvPr>
          <p:cNvSpPr txBox="1"/>
          <p:nvPr/>
        </p:nvSpPr>
        <p:spPr>
          <a:xfrm>
            <a:off x="1640434" y="3834680"/>
            <a:ext cx="3033925" cy="1077218"/>
          </a:xfrm>
          <a:prstGeom prst="rect">
            <a:avLst/>
          </a:prstGeom>
          <a:noFill/>
        </p:spPr>
        <p:txBody>
          <a:bodyPr wrap="square" rtlCol="0">
            <a:spAutoFit/>
          </a:bodyPr>
          <a:lstStyle/>
          <a:p>
            <a:pPr algn="ctr"/>
            <a:r>
              <a:rPr lang="zh-CN" altLang="en-US" sz="3200" b="1" dirty="0">
                <a:solidFill>
                  <a:schemeClr val="accent1">
                    <a:lumMod val="75000"/>
                  </a:schemeClr>
                </a:solidFill>
              </a:rPr>
              <a:t>重放攻击</a:t>
            </a:r>
            <a:endParaRPr lang="en-US" altLang="zh-CN" sz="3200" b="1" dirty="0">
              <a:solidFill>
                <a:schemeClr val="accent1">
                  <a:lumMod val="75000"/>
                </a:schemeClr>
              </a:solidFill>
            </a:endParaRPr>
          </a:p>
          <a:p>
            <a:pPr algn="ctr"/>
            <a:r>
              <a:rPr lang="zh-CN" altLang="en-US" sz="3200" b="1" dirty="0">
                <a:solidFill>
                  <a:schemeClr val="accent1">
                    <a:lumMod val="75000"/>
                  </a:schemeClr>
                </a:solidFill>
              </a:rPr>
              <a:t>（</a:t>
            </a:r>
            <a:r>
              <a:rPr lang="en-US" altLang="zh-CN" sz="3200" b="1" dirty="0">
                <a:solidFill>
                  <a:schemeClr val="accent1">
                    <a:lumMod val="75000"/>
                  </a:schemeClr>
                </a:solidFill>
              </a:rPr>
              <a:t>Replay Attack</a:t>
            </a:r>
            <a:r>
              <a:rPr lang="zh-CN" altLang="en-US" sz="3200" b="1" dirty="0">
                <a:solidFill>
                  <a:schemeClr val="accent1">
                    <a:lumMod val="75000"/>
                  </a:schemeClr>
                </a:solidFill>
              </a:rPr>
              <a:t>）</a:t>
            </a:r>
          </a:p>
        </p:txBody>
      </p:sp>
    </p:spTree>
    <p:custDataLst>
      <p:tags r:id="rId1"/>
    </p:custDataLst>
    <p:extLst>
      <p:ext uri="{BB962C8B-B14F-4D97-AF65-F5344CB8AC3E}">
        <p14:creationId xmlns:p14="http://schemas.microsoft.com/office/powerpoint/2010/main" val="88121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3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800" decel="100000"/>
                                        <p:tgtEl>
                                          <p:spTgt spid="10"/>
                                        </p:tgtEl>
                                      </p:cBhvr>
                                    </p:animEffect>
                                    <p:anim calcmode="lin" valueType="num">
                                      <p:cBhvr>
                                        <p:cTn id="13" dur="800" decel="100000" fill="hold"/>
                                        <p:tgtEl>
                                          <p:spTgt spid="10"/>
                                        </p:tgtEl>
                                        <p:attrNameLst>
                                          <p:attrName>style.rotation</p:attrName>
                                        </p:attrNameLst>
                                      </p:cBhvr>
                                      <p:tavLst>
                                        <p:tav tm="0">
                                          <p:val>
                                            <p:fltVal val="-90"/>
                                          </p:val>
                                        </p:tav>
                                        <p:tav tm="100000">
                                          <p:val>
                                            <p:fltVal val="0"/>
                                          </p:val>
                                        </p:tav>
                                      </p:tavLst>
                                    </p:anim>
                                    <p:anim calcmode="lin" valueType="num">
                                      <p:cBhvr>
                                        <p:cTn id="14" dur="800" decel="100000" fill="hold"/>
                                        <p:tgtEl>
                                          <p:spTgt spid="10"/>
                                        </p:tgtEl>
                                        <p:attrNameLst>
                                          <p:attrName>ppt_x</p:attrName>
                                        </p:attrNameLst>
                                      </p:cBhvr>
                                      <p:tavLst>
                                        <p:tav tm="0">
                                          <p:val>
                                            <p:strVal val="#ppt_x+0.4"/>
                                          </p:val>
                                        </p:tav>
                                        <p:tav tm="100000">
                                          <p:val>
                                            <p:strVal val="#ppt_x-0.05"/>
                                          </p:val>
                                        </p:tav>
                                      </p:tavLst>
                                    </p:anim>
                                    <p:anim calcmode="lin" valueType="num">
                                      <p:cBhvr>
                                        <p:cTn id="15" dur="800" decel="100000" fill="hold"/>
                                        <p:tgtEl>
                                          <p:spTgt spid="10"/>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 calcmode="lin" valueType="num">
                                      <p:cBhvr>
                                        <p:cTn id="24" dur="500" fill="hold"/>
                                        <p:tgtEl>
                                          <p:spTgt spid="18"/>
                                        </p:tgtEl>
                                        <p:attrNameLst>
                                          <p:attrName>style.rotation</p:attrName>
                                        </p:attrNameLst>
                                      </p:cBhvr>
                                      <p:tavLst>
                                        <p:tav tm="0">
                                          <p:val>
                                            <p:fltVal val="360"/>
                                          </p:val>
                                        </p:tav>
                                        <p:tav tm="100000">
                                          <p:val>
                                            <p:fltVal val="0"/>
                                          </p:val>
                                        </p:tav>
                                      </p:tavLst>
                                    </p:anim>
                                    <p:animEffect transition="in" filter="fade">
                                      <p:cBhvr>
                                        <p:cTn id="25" dur="500"/>
                                        <p:tgtEl>
                                          <p:spTgt spid="18"/>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down)">
                                      <p:cBhvr>
                                        <p:cTn id="34" dur="10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p:tgtEl>
                                          <p:spTgt spid="44"/>
                                        </p:tgtEl>
                                        <p:attrNameLst>
                                          <p:attrName>ppt_y</p:attrName>
                                        </p:attrNameLst>
                                      </p:cBhvr>
                                      <p:tavLst>
                                        <p:tav tm="0">
                                          <p:val>
                                            <p:strVal val="#ppt_y-#ppt_h*1.125000"/>
                                          </p:val>
                                        </p:tav>
                                        <p:tav tm="100000">
                                          <p:val>
                                            <p:strVal val="#ppt_y"/>
                                          </p:val>
                                        </p:tav>
                                      </p:tavLst>
                                    </p:anim>
                                    <p:animEffect transition="in" filter="wipe(down)">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up)">
                                      <p:cBhvr>
                                        <p:cTn id="45" dur="1000"/>
                                        <p:tgtEl>
                                          <p:spTgt spid="52"/>
                                        </p:tgtEl>
                                      </p:cBhvr>
                                    </p:animEffect>
                                  </p:childTnLst>
                                </p:cTn>
                              </p:par>
                            </p:childTnLst>
                          </p:cTn>
                        </p:par>
                      </p:childTnLst>
                    </p:cTn>
                  </p:par>
                  <p:par>
                    <p:cTn id="46" fill="hold">
                      <p:stCondLst>
                        <p:cond delay="indefinite"/>
                      </p:stCondLst>
                      <p:childTnLst>
                        <p:par>
                          <p:cTn id="47" fill="hold">
                            <p:stCondLst>
                              <p:cond delay="0"/>
                            </p:stCondLst>
                            <p:childTnLst>
                              <p:par>
                                <p:cTn id="48" presetID="30" presetClass="entr" presetSubtype="0" fill="hold" grpId="0"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800" decel="100000"/>
                                        <p:tgtEl>
                                          <p:spTgt spid="53"/>
                                        </p:tgtEl>
                                      </p:cBhvr>
                                    </p:animEffect>
                                    <p:anim calcmode="lin" valueType="num">
                                      <p:cBhvr>
                                        <p:cTn id="51" dur="800" decel="100000" fill="hold"/>
                                        <p:tgtEl>
                                          <p:spTgt spid="53"/>
                                        </p:tgtEl>
                                        <p:attrNameLst>
                                          <p:attrName>style.rotation</p:attrName>
                                        </p:attrNameLst>
                                      </p:cBhvr>
                                      <p:tavLst>
                                        <p:tav tm="0">
                                          <p:val>
                                            <p:fltVal val="-90"/>
                                          </p:val>
                                        </p:tav>
                                        <p:tav tm="100000">
                                          <p:val>
                                            <p:fltVal val="0"/>
                                          </p:val>
                                        </p:tav>
                                      </p:tavLst>
                                    </p:anim>
                                    <p:anim calcmode="lin" valueType="num">
                                      <p:cBhvr>
                                        <p:cTn id="52" dur="800" decel="100000" fill="hold"/>
                                        <p:tgtEl>
                                          <p:spTgt spid="53"/>
                                        </p:tgtEl>
                                        <p:attrNameLst>
                                          <p:attrName>ppt_x</p:attrName>
                                        </p:attrNameLst>
                                      </p:cBhvr>
                                      <p:tavLst>
                                        <p:tav tm="0">
                                          <p:val>
                                            <p:strVal val="#ppt_x+0.4"/>
                                          </p:val>
                                        </p:tav>
                                        <p:tav tm="100000">
                                          <p:val>
                                            <p:strVal val="#ppt_x-0.05"/>
                                          </p:val>
                                        </p:tav>
                                      </p:tavLst>
                                    </p:anim>
                                    <p:anim calcmode="lin" valueType="num">
                                      <p:cBhvr>
                                        <p:cTn id="53" dur="800" decel="100000" fill="hold"/>
                                        <p:tgtEl>
                                          <p:spTgt spid="53"/>
                                        </p:tgtEl>
                                        <p:attrNameLst>
                                          <p:attrName>ppt_y</p:attrName>
                                        </p:attrNameLst>
                                      </p:cBhvr>
                                      <p:tavLst>
                                        <p:tav tm="0">
                                          <p:val>
                                            <p:strVal val="#ppt_y-0.4"/>
                                          </p:val>
                                        </p:tav>
                                        <p:tav tm="100000">
                                          <p:val>
                                            <p:strVal val="#ppt_y+0.1"/>
                                          </p:val>
                                        </p:tav>
                                      </p:tavLst>
                                    </p:anim>
                                    <p:anim calcmode="lin" valueType="num">
                                      <p:cBhvr>
                                        <p:cTn id="54"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55"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p:bldP spid="5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实体鉴别</a:t>
              </a:r>
            </a:p>
          </p:txBody>
        </p:sp>
      </p:grpSp>
      <p:sp>
        <p:nvSpPr>
          <p:cNvPr id="39" name="íşlïḍè">
            <a:extLst>
              <a:ext uri="{FF2B5EF4-FFF2-40B4-BE49-F238E27FC236}">
                <a16:creationId xmlns:a16="http://schemas.microsoft.com/office/drawing/2014/main" id="{3AF23F91-2DB3-4D23-60E7-E38A5EF95849}"/>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为了应对重放攻击，可以使用</a:t>
            </a:r>
            <a:r>
              <a:rPr lang="zh-CN" altLang="en-US" b="1" dirty="0">
                <a:solidFill>
                  <a:schemeClr val="accent1">
                    <a:lumMod val="75000"/>
                  </a:schemeClr>
                </a:solidFill>
              </a:rPr>
              <a:t>不重数</a:t>
            </a:r>
            <a:r>
              <a:rPr lang="zh-CN" altLang="en-US" b="1" dirty="0"/>
              <a:t>（</a:t>
            </a:r>
            <a:r>
              <a:rPr lang="en-US" altLang="zh-CN" b="1" dirty="0"/>
              <a:t>nonce</a:t>
            </a:r>
            <a:r>
              <a:rPr lang="zh-CN" altLang="en-US" b="1" dirty="0"/>
              <a:t>）。所谓“不重数”，就是指一个不重复使用的大随机数。</a:t>
            </a:r>
            <a:endParaRPr lang="en-US" altLang="zh-CN" b="1" dirty="0"/>
          </a:p>
        </p:txBody>
      </p:sp>
      <p:sp>
        <p:nvSpPr>
          <p:cNvPr id="40" name="矩形 39">
            <a:extLst>
              <a:ext uri="{FF2B5EF4-FFF2-40B4-BE49-F238E27FC236}">
                <a16:creationId xmlns:a16="http://schemas.microsoft.com/office/drawing/2014/main" id="{6F7CDD2D-9425-B028-C9D8-CC7998A07B64}"/>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íşlïḍè">
            <a:extLst>
              <a:ext uri="{FF2B5EF4-FFF2-40B4-BE49-F238E27FC236}">
                <a16:creationId xmlns:a16="http://schemas.microsoft.com/office/drawing/2014/main" id="{97AA8628-812E-C6F1-445A-BCE062645568}"/>
              </a:ext>
            </a:extLst>
          </p:cNvPr>
          <p:cNvSpPr txBox="1"/>
          <p:nvPr/>
        </p:nvSpPr>
        <p:spPr>
          <a:xfrm>
            <a:off x="1266346" y="1709145"/>
            <a:ext cx="10620854" cy="450843"/>
          </a:xfrm>
          <a:prstGeom prst="rect">
            <a:avLst/>
          </a:prstGeom>
          <a:noFill/>
        </p:spPr>
        <p:txBody>
          <a:bodyPr wrap="square" lIns="91440" tIns="45720" rIns="91440" bIns="45720" anchor="ctr">
            <a:noAutofit/>
          </a:bodyPr>
          <a:lstStyle/>
          <a:p>
            <a:r>
              <a:rPr lang="zh-CN" altLang="en-US" b="1" dirty="0"/>
              <a:t>在实体鉴别过程中，</a:t>
            </a:r>
            <a:r>
              <a:rPr lang="zh-CN" altLang="en-US" b="1" dirty="0">
                <a:solidFill>
                  <a:schemeClr val="accent1">
                    <a:lumMod val="75000"/>
                  </a:schemeClr>
                </a:solidFill>
              </a:rPr>
              <a:t>不重数可以使用户把重复的实体鉴别请求和新的实体鉴别请求区分开</a:t>
            </a:r>
            <a:r>
              <a:rPr lang="zh-CN" altLang="en-US" b="1" dirty="0"/>
              <a:t>。</a:t>
            </a:r>
            <a:endParaRPr lang="en-US" altLang="zh-CN" b="1" dirty="0"/>
          </a:p>
        </p:txBody>
      </p:sp>
      <p:sp>
        <p:nvSpPr>
          <p:cNvPr id="45" name="矩形 44">
            <a:extLst>
              <a:ext uri="{FF2B5EF4-FFF2-40B4-BE49-F238E27FC236}">
                <a16:creationId xmlns:a16="http://schemas.microsoft.com/office/drawing/2014/main" id="{C4058953-D933-E1D2-DAD2-4CE351DB8DA3}"/>
              </a:ext>
            </a:extLst>
          </p:cNvPr>
          <p:cNvSpPr/>
          <p:nvPr/>
        </p:nvSpPr>
        <p:spPr>
          <a:xfrm>
            <a:off x="1009370" y="180785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02819EC6-F6D6-357C-CD97-0FDDD4E1F3C6}"/>
              </a:ext>
            </a:extLst>
          </p:cNvPr>
          <p:cNvGrpSpPr/>
          <p:nvPr/>
        </p:nvGrpSpPr>
        <p:grpSpPr>
          <a:xfrm>
            <a:off x="2995650" y="2324889"/>
            <a:ext cx="6215025" cy="914400"/>
            <a:chOff x="3117184" y="2207521"/>
            <a:chExt cx="6215025" cy="914400"/>
          </a:xfrm>
        </p:grpSpPr>
        <p:grpSp>
          <p:nvGrpSpPr>
            <p:cNvPr id="12" name="组合 11">
              <a:extLst>
                <a:ext uri="{FF2B5EF4-FFF2-40B4-BE49-F238E27FC236}">
                  <a16:creationId xmlns:a16="http://schemas.microsoft.com/office/drawing/2014/main" id="{0BEA0A1C-C8CF-3D05-7C70-38BE480B080A}"/>
                </a:ext>
              </a:extLst>
            </p:cNvPr>
            <p:cNvGrpSpPr/>
            <p:nvPr/>
          </p:nvGrpSpPr>
          <p:grpSpPr>
            <a:xfrm>
              <a:off x="3117184" y="2207521"/>
              <a:ext cx="1309592" cy="914400"/>
              <a:chOff x="2015450" y="2582267"/>
              <a:chExt cx="1309592" cy="914400"/>
            </a:xfrm>
          </p:grpSpPr>
          <p:pic>
            <p:nvPicPr>
              <p:cNvPr id="47" name="图形 3" descr="用户 纯色填充">
                <a:extLst>
                  <a:ext uri="{FF2B5EF4-FFF2-40B4-BE49-F238E27FC236}">
                    <a16:creationId xmlns:a16="http://schemas.microsoft.com/office/drawing/2014/main" id="{0C38949D-F0CA-87C1-A1F4-D45A705398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0642" y="2582267"/>
                <a:ext cx="914400" cy="914400"/>
              </a:xfrm>
              <a:prstGeom prst="rect">
                <a:avLst/>
              </a:prstGeom>
            </p:spPr>
          </p:pic>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0A8B60E-8120-DDAD-7A41-6981E4F2F00E}"/>
                      </a:ext>
                    </a:extLst>
                  </p:cNvPr>
                  <p:cNvSpPr txBox="1"/>
                  <p:nvPr/>
                </p:nvSpPr>
                <p:spPr>
                  <a:xfrm>
                    <a:off x="2015450" y="287353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𝑨</m:t>
                          </m:r>
                        </m:oMath>
                      </m:oMathPara>
                    </a14:m>
                    <a:endParaRPr lang="zh-CN" altLang="en-US" sz="2000" b="1" dirty="0"/>
                  </a:p>
                </p:txBody>
              </p:sp>
            </mc:Choice>
            <mc:Fallback xmlns="">
              <p:sp>
                <p:nvSpPr>
                  <p:cNvPr id="49" name="文本框 48">
                    <a:extLst>
                      <a:ext uri="{FF2B5EF4-FFF2-40B4-BE49-F238E27FC236}">
                        <a16:creationId xmlns:a16="http://schemas.microsoft.com/office/drawing/2014/main" id="{E0A8B60E-8120-DDAD-7A41-6981E4F2F00E}"/>
                      </a:ext>
                    </a:extLst>
                  </p:cNvPr>
                  <p:cNvSpPr txBox="1">
                    <a:spLocks noRot="1" noChangeAspect="1" noMove="1" noResize="1" noEditPoints="1" noAdjustHandles="1" noChangeArrowheads="1" noChangeShapeType="1" noTextEdit="1"/>
                  </p:cNvSpPr>
                  <p:nvPr/>
                </p:nvSpPr>
                <p:spPr>
                  <a:xfrm>
                    <a:off x="2015450" y="2873539"/>
                    <a:ext cx="473646" cy="400110"/>
                  </a:xfrm>
                  <a:prstGeom prst="rect">
                    <a:avLst/>
                  </a:prstGeom>
                  <a:blipFill>
                    <a:blip r:embed="rId5"/>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5ED35CF3-8312-810A-D51C-15FFFCCE7F70}"/>
                </a:ext>
              </a:extLst>
            </p:cNvPr>
            <p:cNvGrpSpPr/>
            <p:nvPr/>
          </p:nvGrpSpPr>
          <p:grpSpPr>
            <a:xfrm>
              <a:off x="8022619" y="2207521"/>
              <a:ext cx="1309590" cy="914400"/>
              <a:chOff x="9003436" y="2582267"/>
              <a:chExt cx="1309590" cy="914400"/>
            </a:xfrm>
          </p:grpSpPr>
          <p:pic>
            <p:nvPicPr>
              <p:cNvPr id="48" name="图形 3" descr="用户 纯色填充">
                <a:extLst>
                  <a:ext uri="{FF2B5EF4-FFF2-40B4-BE49-F238E27FC236}">
                    <a16:creationId xmlns:a16="http://schemas.microsoft.com/office/drawing/2014/main" id="{FD75288C-EDD6-3F57-534C-8DFA911611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436" y="2582267"/>
                <a:ext cx="914400" cy="914400"/>
              </a:xfrm>
              <a:prstGeom prst="rect">
                <a:avLst/>
              </a:prstGeom>
            </p:spPr>
          </p:pic>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2F5C234-0B7D-41FF-2C34-8BC27840E65E}"/>
                      </a:ext>
                    </a:extLst>
                  </p:cNvPr>
                  <p:cNvSpPr txBox="1"/>
                  <p:nvPr/>
                </p:nvSpPr>
                <p:spPr>
                  <a:xfrm>
                    <a:off x="9839380" y="2839412"/>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𝑩</m:t>
                          </m:r>
                        </m:oMath>
                      </m:oMathPara>
                    </a14:m>
                    <a:endParaRPr lang="zh-CN" altLang="en-US" sz="2000" b="1" dirty="0"/>
                  </a:p>
                </p:txBody>
              </p:sp>
            </mc:Choice>
            <mc:Fallback xmlns="">
              <p:sp>
                <p:nvSpPr>
                  <p:cNvPr id="54" name="文本框 53">
                    <a:extLst>
                      <a:ext uri="{FF2B5EF4-FFF2-40B4-BE49-F238E27FC236}">
                        <a16:creationId xmlns:a16="http://schemas.microsoft.com/office/drawing/2014/main" id="{62F5C234-0B7D-41FF-2C34-8BC27840E65E}"/>
                      </a:ext>
                    </a:extLst>
                  </p:cNvPr>
                  <p:cNvSpPr txBox="1">
                    <a:spLocks noRot="1" noChangeAspect="1" noMove="1" noResize="1" noEditPoints="1" noAdjustHandles="1" noChangeArrowheads="1" noChangeShapeType="1" noTextEdit="1"/>
                  </p:cNvSpPr>
                  <p:nvPr/>
                </p:nvSpPr>
                <p:spPr>
                  <a:xfrm>
                    <a:off x="9839380" y="2839412"/>
                    <a:ext cx="473646" cy="400110"/>
                  </a:xfrm>
                  <a:prstGeom prst="rect">
                    <a:avLst/>
                  </a:prstGeom>
                  <a:blipFill>
                    <a:blip r:embed="rId6"/>
                    <a:stretch>
                      <a:fillRect/>
                    </a:stretch>
                  </a:blipFill>
                </p:spPr>
                <p:txBody>
                  <a:bodyPr/>
                  <a:lstStyle/>
                  <a:p>
                    <a:r>
                      <a:rPr lang="zh-CN" altLang="en-US">
                        <a:noFill/>
                      </a:rPr>
                      <a:t> </a:t>
                    </a:r>
                  </a:p>
                </p:txBody>
              </p:sp>
            </mc:Fallback>
          </mc:AlternateContent>
        </p:grpSp>
      </p:grpSp>
      <p:grpSp>
        <p:nvGrpSpPr>
          <p:cNvPr id="11" name="组合 10">
            <a:extLst>
              <a:ext uri="{FF2B5EF4-FFF2-40B4-BE49-F238E27FC236}">
                <a16:creationId xmlns:a16="http://schemas.microsoft.com/office/drawing/2014/main" id="{B2B1A9DB-9542-7327-D9AC-1B01E6687B2F}"/>
              </a:ext>
            </a:extLst>
          </p:cNvPr>
          <p:cNvGrpSpPr/>
          <p:nvPr/>
        </p:nvGrpSpPr>
        <p:grpSpPr>
          <a:xfrm>
            <a:off x="3848042" y="3096457"/>
            <a:ext cx="5207660" cy="3258556"/>
            <a:chOff x="3969576" y="3121921"/>
            <a:chExt cx="5207660" cy="3258556"/>
          </a:xfrm>
        </p:grpSpPr>
        <p:cxnSp>
          <p:nvCxnSpPr>
            <p:cNvPr id="20" name="直接箭头连接符 19">
              <a:extLst>
                <a:ext uri="{FF2B5EF4-FFF2-40B4-BE49-F238E27FC236}">
                  <a16:creationId xmlns:a16="http://schemas.microsoft.com/office/drawing/2014/main" id="{3DC11787-9849-B7F4-D8AA-DC4F9ABB4F6B}"/>
                </a:ext>
              </a:extLst>
            </p:cNvPr>
            <p:cNvCxnSpPr>
              <a:cxnSpLocks/>
            </p:cNvCxnSpPr>
            <p:nvPr/>
          </p:nvCxnSpPr>
          <p:spPr>
            <a:xfrm>
              <a:off x="3969576" y="3121921"/>
              <a:ext cx="0" cy="32515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4F88E953-434C-4610-D194-F70136B6331A}"/>
                </a:ext>
              </a:extLst>
            </p:cNvPr>
            <p:cNvCxnSpPr>
              <a:cxnSpLocks/>
            </p:cNvCxnSpPr>
            <p:nvPr/>
          </p:nvCxnSpPr>
          <p:spPr>
            <a:xfrm>
              <a:off x="8479819" y="3121921"/>
              <a:ext cx="0" cy="32515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B16A5AE-F138-7922-1F98-AF7684D984B9}"/>
                </a:ext>
              </a:extLst>
            </p:cNvPr>
            <p:cNvSpPr txBox="1"/>
            <p:nvPr/>
          </p:nvSpPr>
          <p:spPr>
            <a:xfrm>
              <a:off x="8494847" y="6011145"/>
              <a:ext cx="682389" cy="369332"/>
            </a:xfrm>
            <a:prstGeom prst="rect">
              <a:avLst/>
            </a:prstGeom>
            <a:noFill/>
          </p:spPr>
          <p:txBody>
            <a:bodyPr wrap="square" rtlCol="0">
              <a:spAutoFit/>
            </a:bodyPr>
            <a:lstStyle/>
            <a:p>
              <a:r>
                <a:rPr lang="zh-CN" altLang="en-US" b="1" dirty="0"/>
                <a:t>时间</a:t>
              </a: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D9999DA-E1F2-1E00-580B-0CEE73514FDB}"/>
                  </a:ext>
                </a:extLst>
              </p:cNvPr>
              <p:cNvSpPr txBox="1"/>
              <p:nvPr/>
            </p:nvSpPr>
            <p:spPr>
              <a:xfrm>
                <a:off x="811572" y="3239289"/>
                <a:ext cx="3134853" cy="369332"/>
              </a:xfrm>
              <a:prstGeom prst="rect">
                <a:avLst/>
              </a:prstGeom>
              <a:noFill/>
            </p:spPr>
            <p:txBody>
              <a:bodyPr wrap="square" rtlCol="0">
                <a:spAutoFit/>
              </a:bodyPr>
              <a:lstStyle/>
              <a:p>
                <a:r>
                  <a:rPr lang="zh-CN" altLang="en-US" b="1" dirty="0"/>
                  <a:t>挑选了一个随机的不重数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𝑨</m:t>
                        </m:r>
                      </m:sub>
                    </m:sSub>
                  </m:oMath>
                </a14:m>
                <a:endParaRPr lang="zh-CN" altLang="en-US" b="1" dirty="0"/>
              </a:p>
            </p:txBody>
          </p:sp>
        </mc:Choice>
        <mc:Fallback xmlns="">
          <p:sp>
            <p:nvSpPr>
              <p:cNvPr id="5" name="文本框 4">
                <a:extLst>
                  <a:ext uri="{FF2B5EF4-FFF2-40B4-BE49-F238E27FC236}">
                    <a16:creationId xmlns:a16="http://schemas.microsoft.com/office/drawing/2014/main" id="{4D9999DA-E1F2-1E00-580B-0CEE73514FDB}"/>
                  </a:ext>
                </a:extLst>
              </p:cNvPr>
              <p:cNvSpPr txBox="1">
                <a:spLocks noRot="1" noChangeAspect="1" noMove="1" noResize="1" noEditPoints="1" noAdjustHandles="1" noChangeArrowheads="1" noChangeShapeType="1" noTextEdit="1"/>
              </p:cNvSpPr>
              <p:nvPr/>
            </p:nvSpPr>
            <p:spPr>
              <a:xfrm>
                <a:off x="811572" y="3239289"/>
                <a:ext cx="3134853" cy="369332"/>
              </a:xfrm>
              <a:prstGeom prst="rect">
                <a:avLst/>
              </a:prstGeom>
              <a:blipFill>
                <a:blip r:embed="rId7"/>
                <a:stretch>
                  <a:fillRect l="-1556" t="-8197" b="-24590"/>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7ACAA924-7916-4F85-7942-6562A3C0287A}"/>
              </a:ext>
            </a:extLst>
          </p:cNvPr>
          <p:cNvGrpSpPr/>
          <p:nvPr/>
        </p:nvGrpSpPr>
        <p:grpSpPr>
          <a:xfrm>
            <a:off x="3862813" y="3236629"/>
            <a:ext cx="4495472" cy="416252"/>
            <a:chOff x="4382741" y="3369627"/>
            <a:chExt cx="3426517" cy="416252"/>
          </a:xfrm>
        </p:grpSpPr>
        <p:cxnSp>
          <p:nvCxnSpPr>
            <p:cNvPr id="7" name="直接箭头连接符 6">
              <a:extLst>
                <a:ext uri="{FF2B5EF4-FFF2-40B4-BE49-F238E27FC236}">
                  <a16:creationId xmlns:a16="http://schemas.microsoft.com/office/drawing/2014/main" id="{0A67D762-28D3-3AA7-668F-26E71F6391CE}"/>
                </a:ext>
              </a:extLst>
            </p:cNvPr>
            <p:cNvCxnSpPr/>
            <p:nvPr/>
          </p:nvCxnSpPr>
          <p:spPr>
            <a:xfrm>
              <a:off x="4382741" y="3577753"/>
              <a:ext cx="3426517"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4EA98C7-7946-E0DD-9103-0079CEE61271}"/>
                    </a:ext>
                  </a:extLst>
                </p:cNvPr>
                <p:cNvSpPr/>
                <p:nvPr/>
              </p:nvSpPr>
              <p:spPr>
                <a:xfrm>
                  <a:off x="4873412" y="3369627"/>
                  <a:ext cx="2260271" cy="4162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1" dirty="0" smtClean="0">
                          <a:solidFill>
                            <a:schemeClr val="tx1"/>
                          </a:solidFill>
                          <a:latin typeface="Cambria Math" panose="02040503050406030204" pitchFamily="18" charset="0"/>
                        </a:rPr>
                        <m:t>𝑨</m:t>
                      </m:r>
                    </m:oMath>
                  </a14:m>
                  <a:r>
                    <a:rPr lang="zh-CN" altLang="en-US" b="1" dirty="0">
                      <a:solidFill>
                        <a:schemeClr val="tx1"/>
                      </a:solidFill>
                    </a:rPr>
                    <a:t>的用户名和不重数</a:t>
                  </a:r>
                  <a14:m>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𝑹</m:t>
                          </m:r>
                        </m:e>
                        <m:sub>
                          <m:r>
                            <a:rPr lang="en-US" altLang="zh-CN" b="1" i="1" smtClean="0">
                              <a:solidFill>
                                <a:schemeClr val="tx1"/>
                              </a:solidFill>
                              <a:latin typeface="Cambria Math" panose="02040503050406030204" pitchFamily="18" charset="0"/>
                            </a:rPr>
                            <m:t>𝑨</m:t>
                          </m:r>
                        </m:sub>
                      </m:sSub>
                    </m:oMath>
                  </a14:m>
                  <a:endParaRPr lang="zh-CN" altLang="en-US" b="1" dirty="0">
                    <a:solidFill>
                      <a:schemeClr val="tx1"/>
                    </a:solidFill>
                  </a:endParaRPr>
                </a:p>
              </p:txBody>
            </p:sp>
          </mc:Choice>
          <mc:Fallback xmlns="">
            <p:sp>
              <p:nvSpPr>
                <p:cNvPr id="8" name="矩形 7">
                  <a:extLst>
                    <a:ext uri="{FF2B5EF4-FFF2-40B4-BE49-F238E27FC236}">
                      <a16:creationId xmlns:a16="http://schemas.microsoft.com/office/drawing/2014/main" id="{84EA98C7-7946-E0DD-9103-0079CEE61271}"/>
                    </a:ext>
                  </a:extLst>
                </p:cNvPr>
                <p:cNvSpPr>
                  <a:spLocks noRot="1" noChangeAspect="1" noMove="1" noResize="1" noEditPoints="1" noAdjustHandles="1" noChangeArrowheads="1" noChangeShapeType="1" noTextEdit="1"/>
                </p:cNvSpPr>
                <p:nvPr/>
              </p:nvSpPr>
              <p:spPr>
                <a:xfrm>
                  <a:off x="4873412" y="3369627"/>
                  <a:ext cx="2260271" cy="416252"/>
                </a:xfrm>
                <a:prstGeom prst="rect">
                  <a:avLst/>
                </a:prstGeom>
                <a:blipFill>
                  <a:blip r:embed="rId8"/>
                  <a:stretch>
                    <a:fillRect b="-15714"/>
                  </a:stretch>
                </a:blipFill>
                <a:ln>
                  <a:solidFill>
                    <a:schemeClr val="tx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D72A172-83DD-1C63-187B-551AACF6E1D7}"/>
                  </a:ext>
                </a:extLst>
              </p:cNvPr>
              <p:cNvSpPr txBox="1"/>
              <p:nvPr/>
            </p:nvSpPr>
            <p:spPr>
              <a:xfrm>
                <a:off x="8359901" y="3861300"/>
                <a:ext cx="3134853" cy="369332"/>
              </a:xfrm>
              <a:prstGeom prst="rect">
                <a:avLst/>
              </a:prstGeom>
              <a:noFill/>
            </p:spPr>
            <p:txBody>
              <a:bodyPr wrap="square" rtlCol="0">
                <a:spAutoFit/>
              </a:bodyPr>
              <a:lstStyle/>
              <a:p>
                <a:r>
                  <a:rPr lang="zh-CN" altLang="en-US" b="1" dirty="0"/>
                  <a:t>挑选了一个随机的不重数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𝑩</m:t>
                        </m:r>
                      </m:sub>
                    </m:sSub>
                  </m:oMath>
                </a14:m>
                <a:endParaRPr lang="zh-CN" altLang="en-US" b="1" dirty="0"/>
              </a:p>
            </p:txBody>
          </p:sp>
        </mc:Choice>
        <mc:Fallback xmlns="">
          <p:sp>
            <p:nvSpPr>
              <p:cNvPr id="25" name="文本框 24">
                <a:extLst>
                  <a:ext uri="{FF2B5EF4-FFF2-40B4-BE49-F238E27FC236}">
                    <a16:creationId xmlns:a16="http://schemas.microsoft.com/office/drawing/2014/main" id="{2D72A172-83DD-1C63-187B-551AACF6E1D7}"/>
                  </a:ext>
                </a:extLst>
              </p:cNvPr>
              <p:cNvSpPr txBox="1">
                <a:spLocks noRot="1" noChangeAspect="1" noMove="1" noResize="1" noEditPoints="1" noAdjustHandles="1" noChangeArrowheads="1" noChangeShapeType="1" noTextEdit="1"/>
              </p:cNvSpPr>
              <p:nvPr/>
            </p:nvSpPr>
            <p:spPr>
              <a:xfrm>
                <a:off x="8359901" y="3861300"/>
                <a:ext cx="3134853" cy="369332"/>
              </a:xfrm>
              <a:prstGeom prst="rect">
                <a:avLst/>
              </a:prstGeom>
              <a:blipFill>
                <a:blip r:embed="rId9"/>
                <a:stretch>
                  <a:fillRect l="-1553" t="-8197" b="-2459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C70D3F11-D9D0-5EA2-AAEF-4089ACFF5CE4}"/>
              </a:ext>
            </a:extLst>
          </p:cNvPr>
          <p:cNvGrpSpPr/>
          <p:nvPr/>
        </p:nvGrpSpPr>
        <p:grpSpPr>
          <a:xfrm>
            <a:off x="3847786" y="3830265"/>
            <a:ext cx="4495472" cy="416252"/>
            <a:chOff x="3969576" y="4275821"/>
            <a:chExt cx="4495472" cy="416252"/>
          </a:xfrm>
        </p:grpSpPr>
        <p:cxnSp>
          <p:nvCxnSpPr>
            <p:cNvPr id="14" name="直接箭头连接符 13">
              <a:extLst>
                <a:ext uri="{FF2B5EF4-FFF2-40B4-BE49-F238E27FC236}">
                  <a16:creationId xmlns:a16="http://schemas.microsoft.com/office/drawing/2014/main" id="{02EC12F9-DE3B-EBBF-7B1A-95EE38D1454F}"/>
                </a:ext>
              </a:extLst>
            </p:cNvPr>
            <p:cNvCxnSpPr/>
            <p:nvPr/>
          </p:nvCxnSpPr>
          <p:spPr>
            <a:xfrm flipH="1">
              <a:off x="3969576" y="4483947"/>
              <a:ext cx="4495472"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B5023146-A0EE-31FB-F244-21E98D2CA0EE}"/>
                    </a:ext>
                  </a:extLst>
                </p:cNvPr>
                <p:cNvSpPr/>
                <p:nvPr/>
              </p:nvSpPr>
              <p:spPr>
                <a:xfrm>
                  <a:off x="4626596" y="4275821"/>
                  <a:ext cx="2952121" cy="4162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1" dirty="0" smtClean="0">
                          <a:solidFill>
                            <a:schemeClr val="tx1"/>
                          </a:solidFill>
                          <a:latin typeface="Cambria Math" panose="02040503050406030204" pitchFamily="18" charset="0"/>
                        </a:rPr>
                        <m:t>𝑩</m:t>
                      </m:r>
                    </m:oMath>
                  </a14:m>
                  <a:r>
                    <a:rPr lang="zh-CN" altLang="en-US" b="1" dirty="0">
                      <a:solidFill>
                        <a:schemeClr val="tx1"/>
                      </a:solidFill>
                    </a:rPr>
                    <a:t>的不重数</a:t>
                  </a:r>
                  <a14:m>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𝑹</m:t>
                          </m:r>
                        </m:e>
                        <m:sub>
                          <m:r>
                            <a:rPr lang="en-US" altLang="zh-CN" b="1" i="1">
                              <a:solidFill>
                                <a:schemeClr val="tx1"/>
                              </a:solidFill>
                              <a:latin typeface="Cambria Math" panose="02040503050406030204" pitchFamily="18" charset="0"/>
                            </a:rPr>
                            <m:t>𝑩</m:t>
                          </m:r>
                        </m:sub>
                      </m:sSub>
                    </m:oMath>
                  </a14:m>
                  <a:r>
                    <a:rPr lang="zh-CN" altLang="en-US" b="1" dirty="0">
                      <a:solidFill>
                        <a:schemeClr val="tx1"/>
                      </a:solidFill>
                    </a:rPr>
                    <a:t>和</a:t>
                  </a:r>
                  <a14:m>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𝑲</m:t>
                          </m:r>
                        </m:e>
                        <m:sub>
                          <m:r>
                            <a:rPr lang="en-US" altLang="zh-CN" b="1" i="1" dirty="0" smtClean="0">
                              <a:solidFill>
                                <a:schemeClr val="tx1"/>
                              </a:solidFill>
                              <a:latin typeface="Cambria Math" panose="02040503050406030204" pitchFamily="18" charset="0"/>
                            </a:rPr>
                            <m:t>𝑨𝑩</m:t>
                          </m:r>
                        </m:sub>
                      </m:sSub>
                      <m:r>
                        <a:rPr lang="zh-CN" altLang="en-US" b="1" i="1" dirty="0">
                          <a:solidFill>
                            <a:schemeClr val="tx1"/>
                          </a:solidFill>
                          <a:latin typeface="Cambria Math" panose="02040503050406030204" pitchFamily="18" charset="0"/>
                        </a:rPr>
                        <m:t>（</m:t>
                      </m:r>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𝑨</m:t>
                          </m:r>
                        </m:sub>
                      </m:sSub>
                      <m:r>
                        <a:rPr lang="zh-CN" altLang="en-US" b="1" i="1" dirty="0">
                          <a:solidFill>
                            <a:schemeClr val="tx1"/>
                          </a:solidFill>
                          <a:latin typeface="Cambria Math" panose="02040503050406030204" pitchFamily="18" charset="0"/>
                        </a:rPr>
                        <m:t>）</m:t>
                      </m:r>
                    </m:oMath>
                  </a14:m>
                  <a:endParaRPr lang="zh-CN" altLang="en-US" b="1" dirty="0">
                    <a:solidFill>
                      <a:schemeClr val="tx1"/>
                    </a:solidFill>
                  </a:endParaRPr>
                </a:p>
              </p:txBody>
            </p:sp>
          </mc:Choice>
          <mc:Fallback xmlns="">
            <p:sp>
              <p:nvSpPr>
                <p:cNvPr id="28" name="矩形 27">
                  <a:extLst>
                    <a:ext uri="{FF2B5EF4-FFF2-40B4-BE49-F238E27FC236}">
                      <a16:creationId xmlns:a16="http://schemas.microsoft.com/office/drawing/2014/main" id="{B5023146-A0EE-31FB-F244-21E98D2CA0EE}"/>
                    </a:ext>
                  </a:extLst>
                </p:cNvPr>
                <p:cNvSpPr>
                  <a:spLocks noRot="1" noChangeAspect="1" noMove="1" noResize="1" noEditPoints="1" noAdjustHandles="1" noChangeArrowheads="1" noChangeShapeType="1" noTextEdit="1"/>
                </p:cNvSpPr>
                <p:nvPr/>
              </p:nvSpPr>
              <p:spPr>
                <a:xfrm>
                  <a:off x="4626596" y="4275821"/>
                  <a:ext cx="2952121" cy="416252"/>
                </a:xfrm>
                <a:prstGeom prst="rect">
                  <a:avLst/>
                </a:prstGeom>
                <a:blipFill>
                  <a:blip r:embed="rId10"/>
                  <a:stretch>
                    <a:fillRect r="-412" b="-14085"/>
                  </a:stretch>
                </a:blipFill>
                <a:ln>
                  <a:solidFill>
                    <a:schemeClr val="tx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F574111-F90B-D90F-0E8A-A93C9CB73EF3}"/>
                  </a:ext>
                </a:extLst>
              </p:cNvPr>
              <p:cNvSpPr txBox="1"/>
              <p:nvPr/>
            </p:nvSpPr>
            <p:spPr>
              <a:xfrm>
                <a:off x="811571" y="3763153"/>
                <a:ext cx="3134853" cy="646331"/>
              </a:xfrm>
              <a:prstGeom prst="rect">
                <a:avLst/>
              </a:prstGeom>
              <a:noFill/>
            </p:spPr>
            <p:txBody>
              <a:bodyPr wrap="square" rtlCol="0">
                <a:spAutoFit/>
              </a:bodyPr>
              <a:lstStyle/>
              <a:p>
                <a:r>
                  <a:rPr lang="zh-CN" altLang="en-US" b="1" dirty="0"/>
                  <a:t>使用</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𝑲</m:t>
                        </m:r>
                      </m:e>
                      <m:sub>
                        <m:r>
                          <a:rPr lang="en-US" altLang="zh-CN" b="1" i="1" dirty="0">
                            <a:latin typeface="Cambria Math" panose="02040503050406030204" pitchFamily="18" charset="0"/>
                          </a:rPr>
                          <m:t>𝑨𝑩</m:t>
                        </m:r>
                      </m:sub>
                    </m:sSub>
                  </m:oMath>
                </a14:m>
                <a:r>
                  <a:rPr lang="zh-CN" altLang="en-US" b="1" dirty="0"/>
                  <a:t>解密出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𝑨</m:t>
                        </m:r>
                      </m:sub>
                    </m:sSub>
                  </m:oMath>
                </a14:m>
                <a:r>
                  <a:rPr lang="zh-CN" altLang="en-US" b="1" dirty="0"/>
                  <a:t>，这样就</a:t>
                </a:r>
                <a:r>
                  <a:rPr lang="zh-CN" altLang="en-US" b="1" dirty="0">
                    <a:solidFill>
                      <a:schemeClr val="accent4"/>
                    </a:solidFill>
                  </a:rPr>
                  <a:t>验证了</a:t>
                </a:r>
                <a14:m>
                  <m:oMath xmlns:m="http://schemas.openxmlformats.org/officeDocument/2006/math">
                    <m:r>
                      <a:rPr lang="en-US" altLang="zh-CN" b="1" i="1" dirty="0" smtClean="0">
                        <a:solidFill>
                          <a:schemeClr val="accent4"/>
                        </a:solidFill>
                        <a:latin typeface="Cambria Math" panose="02040503050406030204" pitchFamily="18" charset="0"/>
                      </a:rPr>
                      <m:t>𝑩</m:t>
                    </m:r>
                  </m:oMath>
                </a14:m>
                <a:r>
                  <a:rPr lang="zh-CN" altLang="en-US" b="1" dirty="0">
                    <a:solidFill>
                      <a:schemeClr val="accent4"/>
                    </a:solidFill>
                  </a:rPr>
                  <a:t>的身份</a:t>
                </a:r>
                <a:endParaRPr lang="zh-CN" altLang="en-US" b="1" dirty="0"/>
              </a:p>
            </p:txBody>
          </p:sp>
        </mc:Choice>
        <mc:Fallback xmlns="">
          <p:sp>
            <p:nvSpPr>
              <p:cNvPr id="27" name="文本框 26">
                <a:extLst>
                  <a:ext uri="{FF2B5EF4-FFF2-40B4-BE49-F238E27FC236}">
                    <a16:creationId xmlns:a16="http://schemas.microsoft.com/office/drawing/2014/main" id="{AF574111-F90B-D90F-0E8A-A93C9CB73EF3}"/>
                  </a:ext>
                </a:extLst>
              </p:cNvPr>
              <p:cNvSpPr txBox="1">
                <a:spLocks noRot="1" noChangeAspect="1" noMove="1" noResize="1" noEditPoints="1" noAdjustHandles="1" noChangeArrowheads="1" noChangeShapeType="1" noTextEdit="1"/>
              </p:cNvSpPr>
              <p:nvPr/>
            </p:nvSpPr>
            <p:spPr>
              <a:xfrm>
                <a:off x="811571" y="3763153"/>
                <a:ext cx="3134853" cy="646331"/>
              </a:xfrm>
              <a:prstGeom prst="rect">
                <a:avLst/>
              </a:prstGeom>
              <a:blipFill>
                <a:blip r:embed="rId11"/>
                <a:stretch>
                  <a:fillRect l="-1556" t="-4717" b="-1415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F084C6D0-6001-A87B-D4A6-E70BF68DEA5E}"/>
              </a:ext>
            </a:extLst>
          </p:cNvPr>
          <p:cNvGrpSpPr/>
          <p:nvPr/>
        </p:nvGrpSpPr>
        <p:grpSpPr>
          <a:xfrm>
            <a:off x="3855300" y="4423900"/>
            <a:ext cx="4495472" cy="416252"/>
            <a:chOff x="4382741" y="3369627"/>
            <a:chExt cx="3426517" cy="416252"/>
          </a:xfrm>
        </p:grpSpPr>
        <p:cxnSp>
          <p:nvCxnSpPr>
            <p:cNvPr id="30" name="直接箭头连接符 29">
              <a:extLst>
                <a:ext uri="{FF2B5EF4-FFF2-40B4-BE49-F238E27FC236}">
                  <a16:creationId xmlns:a16="http://schemas.microsoft.com/office/drawing/2014/main" id="{0ADAA389-6FF5-B8B5-966A-90603A76EC05}"/>
                </a:ext>
              </a:extLst>
            </p:cNvPr>
            <p:cNvCxnSpPr/>
            <p:nvPr/>
          </p:nvCxnSpPr>
          <p:spPr>
            <a:xfrm>
              <a:off x="4382741" y="3577753"/>
              <a:ext cx="3426517"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5F60F43A-4495-9962-F702-F914B05A07F3}"/>
                    </a:ext>
                  </a:extLst>
                </p:cNvPr>
                <p:cNvSpPr/>
                <p:nvPr/>
              </p:nvSpPr>
              <p:spPr>
                <a:xfrm>
                  <a:off x="4873412" y="3369627"/>
                  <a:ext cx="2260271" cy="4162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𝑲</m:t>
                            </m:r>
                          </m:e>
                          <m:sub>
                            <m:r>
                              <a:rPr lang="en-US" altLang="zh-CN" b="1" i="1" dirty="0">
                                <a:solidFill>
                                  <a:schemeClr val="tx1"/>
                                </a:solidFill>
                                <a:latin typeface="Cambria Math" panose="02040503050406030204" pitchFamily="18" charset="0"/>
                              </a:rPr>
                              <m:t>𝑨𝑩</m:t>
                            </m:r>
                          </m:sub>
                        </m:sSub>
                        <m:r>
                          <a:rPr lang="zh-CN" altLang="en-US" b="1" i="1" dirty="0">
                            <a:solidFill>
                              <a:schemeClr val="tx1"/>
                            </a:solidFill>
                            <a:latin typeface="Cambria Math" panose="02040503050406030204" pitchFamily="18" charset="0"/>
                          </a:rPr>
                          <m:t>（</m:t>
                        </m:r>
                        <m:sSub>
                          <m:sSubPr>
                            <m:ctrlPr>
                              <a:rPr lang="en-US" altLang="zh-CN" b="1"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𝑩</m:t>
                            </m:r>
                          </m:sub>
                        </m:sSub>
                        <m:r>
                          <a:rPr lang="zh-CN" altLang="en-US" b="1" i="1" dirty="0">
                            <a:solidFill>
                              <a:schemeClr val="tx1"/>
                            </a:solidFill>
                            <a:latin typeface="Cambria Math" panose="02040503050406030204" pitchFamily="18" charset="0"/>
                          </a:rPr>
                          <m:t>）</m:t>
                        </m:r>
                      </m:oMath>
                    </m:oMathPara>
                  </a14:m>
                  <a:endParaRPr lang="zh-CN" altLang="en-US" b="1" dirty="0">
                    <a:solidFill>
                      <a:schemeClr val="tx1"/>
                    </a:solidFill>
                  </a:endParaRPr>
                </a:p>
              </p:txBody>
            </p:sp>
          </mc:Choice>
          <mc:Fallback xmlns="">
            <p:sp>
              <p:nvSpPr>
                <p:cNvPr id="31" name="矩形 30">
                  <a:extLst>
                    <a:ext uri="{FF2B5EF4-FFF2-40B4-BE49-F238E27FC236}">
                      <a16:creationId xmlns:a16="http://schemas.microsoft.com/office/drawing/2014/main" id="{5F60F43A-4495-9962-F702-F914B05A07F3}"/>
                    </a:ext>
                  </a:extLst>
                </p:cNvPr>
                <p:cNvSpPr>
                  <a:spLocks noRot="1" noChangeAspect="1" noMove="1" noResize="1" noEditPoints="1" noAdjustHandles="1" noChangeArrowheads="1" noChangeShapeType="1" noTextEdit="1"/>
                </p:cNvSpPr>
                <p:nvPr/>
              </p:nvSpPr>
              <p:spPr>
                <a:xfrm>
                  <a:off x="4873412" y="3369627"/>
                  <a:ext cx="2260271" cy="416252"/>
                </a:xfrm>
                <a:prstGeom prst="rect">
                  <a:avLst/>
                </a:prstGeom>
                <a:blipFill>
                  <a:blip r:embed="rId12"/>
                  <a:stretch>
                    <a:fillRect b="-4286"/>
                  </a:stretch>
                </a:blipFill>
                <a:ln>
                  <a:solidFill>
                    <a:schemeClr val="tx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75CF5CFB-51E8-8A14-7D0F-7D2786FFB9C1}"/>
                  </a:ext>
                </a:extLst>
              </p:cNvPr>
              <p:cNvSpPr txBox="1"/>
              <p:nvPr/>
            </p:nvSpPr>
            <p:spPr>
              <a:xfrm>
                <a:off x="8359901" y="4308860"/>
                <a:ext cx="3134853" cy="646331"/>
              </a:xfrm>
              <a:prstGeom prst="rect">
                <a:avLst/>
              </a:prstGeom>
              <a:noFill/>
            </p:spPr>
            <p:txBody>
              <a:bodyPr wrap="square" rtlCol="0">
                <a:spAutoFit/>
              </a:bodyPr>
              <a:lstStyle/>
              <a:p>
                <a:r>
                  <a:rPr lang="zh-CN" altLang="en-US" b="1" dirty="0"/>
                  <a:t>使用</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𝑲</m:t>
                        </m:r>
                      </m:e>
                      <m:sub>
                        <m:r>
                          <a:rPr lang="en-US" altLang="zh-CN" b="1" i="1" dirty="0">
                            <a:latin typeface="Cambria Math" panose="02040503050406030204" pitchFamily="18" charset="0"/>
                          </a:rPr>
                          <m:t>𝑨𝑩</m:t>
                        </m:r>
                      </m:sub>
                    </m:sSub>
                  </m:oMath>
                </a14:m>
                <a:r>
                  <a:rPr lang="zh-CN" altLang="en-US" b="1" dirty="0"/>
                  <a:t>解密出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𝑩</m:t>
                        </m:r>
                      </m:sub>
                    </m:sSub>
                  </m:oMath>
                </a14:m>
                <a:r>
                  <a:rPr lang="zh-CN" altLang="en-US" b="1" dirty="0"/>
                  <a:t>，这样就</a:t>
                </a:r>
                <a:r>
                  <a:rPr lang="zh-CN" altLang="en-US" b="1" dirty="0">
                    <a:solidFill>
                      <a:schemeClr val="accent4"/>
                    </a:solidFill>
                  </a:rPr>
                  <a:t>验证了</a:t>
                </a:r>
                <a14:m>
                  <m:oMath xmlns:m="http://schemas.openxmlformats.org/officeDocument/2006/math">
                    <m:r>
                      <a:rPr lang="en-US" altLang="zh-CN" b="1" i="1" dirty="0" smtClean="0">
                        <a:solidFill>
                          <a:schemeClr val="accent4"/>
                        </a:solidFill>
                        <a:latin typeface="Cambria Math" panose="02040503050406030204" pitchFamily="18" charset="0"/>
                      </a:rPr>
                      <m:t>𝑨</m:t>
                    </m:r>
                  </m:oMath>
                </a14:m>
                <a:r>
                  <a:rPr lang="zh-CN" altLang="en-US" b="1" dirty="0">
                    <a:solidFill>
                      <a:schemeClr val="accent4"/>
                    </a:solidFill>
                  </a:rPr>
                  <a:t>的身份</a:t>
                </a:r>
                <a:endParaRPr lang="zh-CN" altLang="en-US" b="1" dirty="0"/>
              </a:p>
            </p:txBody>
          </p:sp>
        </mc:Choice>
        <mc:Fallback xmlns="">
          <p:sp>
            <p:nvSpPr>
              <p:cNvPr id="32" name="文本框 31">
                <a:extLst>
                  <a:ext uri="{FF2B5EF4-FFF2-40B4-BE49-F238E27FC236}">
                    <a16:creationId xmlns:a16="http://schemas.microsoft.com/office/drawing/2014/main" id="{75CF5CFB-51E8-8A14-7D0F-7D2786FFB9C1}"/>
                  </a:ext>
                </a:extLst>
              </p:cNvPr>
              <p:cNvSpPr txBox="1">
                <a:spLocks noRot="1" noChangeAspect="1" noMove="1" noResize="1" noEditPoints="1" noAdjustHandles="1" noChangeArrowheads="1" noChangeShapeType="1" noTextEdit="1"/>
              </p:cNvSpPr>
              <p:nvPr/>
            </p:nvSpPr>
            <p:spPr>
              <a:xfrm>
                <a:off x="8359901" y="4308860"/>
                <a:ext cx="3134853" cy="646331"/>
              </a:xfrm>
              <a:prstGeom prst="rect">
                <a:avLst/>
              </a:prstGeom>
              <a:blipFill>
                <a:blip r:embed="rId13"/>
                <a:stretch>
                  <a:fillRect l="-1553" t="-5660" b="-14151"/>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756C762-1A0E-9195-06AB-FA0950D6E8D0}"/>
              </a:ext>
            </a:extLst>
          </p:cNvPr>
          <p:cNvSpPr/>
          <p:nvPr/>
        </p:nvSpPr>
        <p:spPr>
          <a:xfrm>
            <a:off x="3862813" y="4963112"/>
            <a:ext cx="4480442" cy="11730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进行本次会话的数据传输</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EFB35C4-43F0-A413-DFC7-3FB5E7DB3445}"/>
                  </a:ext>
                </a:extLst>
              </p:cNvPr>
              <p:cNvSpPr/>
              <p:nvPr/>
            </p:nvSpPr>
            <p:spPr>
              <a:xfrm>
                <a:off x="388117" y="4733828"/>
                <a:ext cx="3327008" cy="1485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由于每次会话必须使用不同的不重数，所以攻击者在进行重放攻击时无法重复使用所截获的不重数，因而也就无法伪装成</a:t>
                </a:r>
                <a14:m>
                  <m:oMath xmlns:m="http://schemas.openxmlformats.org/officeDocument/2006/math">
                    <m:r>
                      <a:rPr lang="en-US" altLang="zh-CN" b="1" i="1" dirty="0" smtClean="0">
                        <a:latin typeface="Cambria Math" panose="02040503050406030204" pitchFamily="18" charset="0"/>
                      </a:rPr>
                      <m:t>𝑨</m:t>
                    </m:r>
                  </m:oMath>
                </a14:m>
                <a:r>
                  <a:rPr lang="zh-CN" altLang="en-US" b="1" dirty="0"/>
                  <a:t>或</a:t>
                </a:r>
                <a14:m>
                  <m:oMath xmlns:m="http://schemas.openxmlformats.org/officeDocument/2006/math">
                    <m:r>
                      <a:rPr lang="en-US" altLang="zh-CN" b="1" i="1" dirty="0" smtClean="0">
                        <a:latin typeface="Cambria Math" panose="02040503050406030204" pitchFamily="18" charset="0"/>
                      </a:rPr>
                      <m:t>𝑩</m:t>
                    </m:r>
                  </m:oMath>
                </a14:m>
                <a:r>
                  <a:rPr lang="zh-CN" altLang="en-US" b="1" dirty="0"/>
                  <a:t>。</a:t>
                </a:r>
              </a:p>
            </p:txBody>
          </p:sp>
        </mc:Choice>
        <mc:Fallback xmlns="">
          <p:sp>
            <p:nvSpPr>
              <p:cNvPr id="15" name="矩形 14">
                <a:extLst>
                  <a:ext uri="{FF2B5EF4-FFF2-40B4-BE49-F238E27FC236}">
                    <a16:creationId xmlns:a16="http://schemas.microsoft.com/office/drawing/2014/main" id="{CEFB35C4-43F0-A413-DFC7-3FB5E7DB3445}"/>
                  </a:ext>
                </a:extLst>
              </p:cNvPr>
              <p:cNvSpPr>
                <a:spLocks noRot="1" noChangeAspect="1" noMove="1" noResize="1" noEditPoints="1" noAdjustHandles="1" noChangeArrowheads="1" noChangeShapeType="1" noTextEdit="1"/>
              </p:cNvSpPr>
              <p:nvPr/>
            </p:nvSpPr>
            <p:spPr>
              <a:xfrm>
                <a:off x="388117" y="4733828"/>
                <a:ext cx="3327008" cy="1485364"/>
              </a:xfrm>
              <a:prstGeom prst="rect">
                <a:avLst/>
              </a:prstGeom>
              <a:blipFill>
                <a:blip r:embed="rId14"/>
                <a:stretch>
                  <a:fillRect l="-1463" t="-1224" b="-5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对话气泡: 圆角矩形 16">
                <a:extLst>
                  <a:ext uri="{FF2B5EF4-FFF2-40B4-BE49-F238E27FC236}">
                    <a16:creationId xmlns:a16="http://schemas.microsoft.com/office/drawing/2014/main" id="{C5DDDD6F-AD2F-5EF5-16E1-098DA036C7C5}"/>
                  </a:ext>
                </a:extLst>
              </p:cNvPr>
              <p:cNvSpPr/>
              <p:nvPr/>
            </p:nvSpPr>
            <p:spPr>
              <a:xfrm>
                <a:off x="8918416" y="2982144"/>
                <a:ext cx="2750788" cy="782132"/>
              </a:xfrm>
              <a:prstGeom prst="wedgeRoundRectCallout">
                <a:avLst>
                  <a:gd name="adj1" fmla="val -140495"/>
                  <a:gd name="adj2" fmla="val 672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1" i="1" dirty="0" smtClean="0">
                            <a:solidFill>
                              <a:schemeClr val="bg1"/>
                            </a:solidFill>
                            <a:latin typeface="Cambria Math" panose="02040503050406030204" pitchFamily="18" charset="0"/>
                          </a:rPr>
                        </m:ctrlPr>
                      </m:sSubPr>
                      <m:e>
                        <m:r>
                          <a:rPr lang="en-US" altLang="zh-CN" b="1" i="1" dirty="0">
                            <a:solidFill>
                              <a:schemeClr val="bg1"/>
                            </a:solidFill>
                            <a:latin typeface="Cambria Math" panose="02040503050406030204" pitchFamily="18" charset="0"/>
                          </a:rPr>
                          <m:t>𝑲</m:t>
                        </m:r>
                      </m:e>
                      <m:sub>
                        <m:r>
                          <a:rPr lang="en-US" altLang="zh-CN" b="1" i="1" dirty="0">
                            <a:solidFill>
                              <a:schemeClr val="bg1"/>
                            </a:solidFill>
                            <a:latin typeface="Cambria Math" panose="02040503050406030204" pitchFamily="18" charset="0"/>
                          </a:rPr>
                          <m:t>𝑨𝑩</m:t>
                        </m:r>
                      </m:sub>
                    </m:sSub>
                  </m:oMath>
                </a14:m>
                <a:r>
                  <a:rPr lang="zh-CN" altLang="en-US" b="1" dirty="0"/>
                  <a:t>是</a:t>
                </a:r>
                <a14:m>
                  <m:oMath xmlns:m="http://schemas.openxmlformats.org/officeDocument/2006/math">
                    <m:r>
                      <a:rPr lang="en-US" altLang="zh-CN" b="1" i="1" dirty="0" smtClean="0">
                        <a:latin typeface="Cambria Math" panose="02040503050406030204" pitchFamily="18" charset="0"/>
                      </a:rPr>
                      <m:t>𝑨</m:t>
                    </m:r>
                  </m:oMath>
                </a14:m>
                <a:r>
                  <a:rPr lang="zh-CN" altLang="en-US" b="1" dirty="0"/>
                  <a:t>和</a:t>
                </a:r>
                <a14:m>
                  <m:oMath xmlns:m="http://schemas.openxmlformats.org/officeDocument/2006/math">
                    <m:r>
                      <a:rPr lang="en-US" altLang="zh-CN" b="1" i="1" dirty="0" smtClean="0">
                        <a:latin typeface="Cambria Math" panose="02040503050406030204" pitchFamily="18" charset="0"/>
                      </a:rPr>
                      <m:t>𝑩</m:t>
                    </m:r>
                  </m:oMath>
                </a14:m>
                <a:r>
                  <a:rPr lang="zh-CN" altLang="en-US" b="1" dirty="0"/>
                  <a:t>共享的密钥</a:t>
                </a:r>
                <a:endParaRPr lang="en-US" altLang="zh-CN" b="1" dirty="0"/>
              </a:p>
              <a:p>
                <a:pPr algn="ctr"/>
                <a:r>
                  <a:rPr lang="zh-CN" altLang="en-US" b="1" dirty="0"/>
                  <a:t>对称密钥密码体制</a:t>
                </a:r>
              </a:p>
            </p:txBody>
          </p:sp>
        </mc:Choice>
        <mc:Fallback xmlns="">
          <p:sp>
            <p:nvSpPr>
              <p:cNvPr id="17" name="对话气泡: 圆角矩形 16">
                <a:extLst>
                  <a:ext uri="{FF2B5EF4-FFF2-40B4-BE49-F238E27FC236}">
                    <a16:creationId xmlns:a16="http://schemas.microsoft.com/office/drawing/2014/main" id="{C5DDDD6F-AD2F-5EF5-16E1-098DA036C7C5}"/>
                  </a:ext>
                </a:extLst>
              </p:cNvPr>
              <p:cNvSpPr>
                <a:spLocks noRot="1" noChangeAspect="1" noMove="1" noResize="1" noEditPoints="1" noAdjustHandles="1" noChangeArrowheads="1" noChangeShapeType="1" noTextEdit="1"/>
              </p:cNvSpPr>
              <p:nvPr/>
            </p:nvSpPr>
            <p:spPr>
              <a:xfrm>
                <a:off x="8918416" y="2982144"/>
                <a:ext cx="2750788" cy="782132"/>
              </a:xfrm>
              <a:prstGeom prst="wedgeRoundRectCallout">
                <a:avLst>
                  <a:gd name="adj1" fmla="val -140495"/>
                  <a:gd name="adj2" fmla="val 67294"/>
                  <a:gd name="adj3" fmla="val 16667"/>
                </a:avLst>
              </a:prstGeom>
              <a:blipFill>
                <a:blip r:embed="rId15"/>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35324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 calcmode="lin" valueType="num">
                                      <p:cBhvr>
                                        <p:cTn id="9" dur="500" fill="hold"/>
                                        <p:tgtEl>
                                          <p:spTgt spid="40"/>
                                        </p:tgtEl>
                                        <p:attrNameLst>
                                          <p:attrName>style.rotation</p:attrName>
                                        </p:attrNameLst>
                                      </p:cBhvr>
                                      <p:tavLst>
                                        <p:tav tm="0">
                                          <p:val>
                                            <p:fltVal val="360"/>
                                          </p:val>
                                        </p:tav>
                                        <p:tav tm="100000">
                                          <p:val>
                                            <p:fltVal val="0"/>
                                          </p:val>
                                        </p:tav>
                                      </p:tavLst>
                                    </p:anim>
                                    <p:animEffect transition="in" filter="fade">
                                      <p:cBhvr>
                                        <p:cTn id="10" dur="500"/>
                                        <p:tgtEl>
                                          <p:spTgt spid="4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p:cTn id="18" dur="500" fill="hold"/>
                                        <p:tgtEl>
                                          <p:spTgt spid="45"/>
                                        </p:tgtEl>
                                        <p:attrNameLst>
                                          <p:attrName>ppt_w</p:attrName>
                                        </p:attrNameLst>
                                      </p:cBhvr>
                                      <p:tavLst>
                                        <p:tav tm="0">
                                          <p:val>
                                            <p:fltVal val="0"/>
                                          </p:val>
                                        </p:tav>
                                        <p:tav tm="100000">
                                          <p:val>
                                            <p:strVal val="#ppt_w"/>
                                          </p:val>
                                        </p:tav>
                                      </p:tavLst>
                                    </p:anim>
                                    <p:anim calcmode="lin" valueType="num">
                                      <p:cBhvr>
                                        <p:cTn id="19" dur="500" fill="hold"/>
                                        <p:tgtEl>
                                          <p:spTgt spid="45"/>
                                        </p:tgtEl>
                                        <p:attrNameLst>
                                          <p:attrName>ppt_h</p:attrName>
                                        </p:attrNameLst>
                                      </p:cBhvr>
                                      <p:tavLst>
                                        <p:tav tm="0">
                                          <p:val>
                                            <p:fltVal val="0"/>
                                          </p:val>
                                        </p:tav>
                                        <p:tav tm="100000">
                                          <p:val>
                                            <p:strVal val="#ppt_h"/>
                                          </p:val>
                                        </p:tav>
                                      </p:tavLst>
                                    </p:anim>
                                    <p:anim calcmode="lin" valueType="num">
                                      <p:cBhvr>
                                        <p:cTn id="20" dur="500" fill="hold"/>
                                        <p:tgtEl>
                                          <p:spTgt spid="45"/>
                                        </p:tgtEl>
                                        <p:attrNameLst>
                                          <p:attrName>style.rotation</p:attrName>
                                        </p:attrNameLst>
                                      </p:cBhvr>
                                      <p:tavLst>
                                        <p:tav tm="0">
                                          <p:val>
                                            <p:fltVal val="360"/>
                                          </p:val>
                                        </p:tav>
                                        <p:tav tm="100000">
                                          <p:val>
                                            <p:fltVal val="0"/>
                                          </p:val>
                                        </p:tav>
                                      </p:tavLst>
                                    </p:anim>
                                    <p:animEffect transition="in" filter="fade">
                                      <p:cBhvr>
                                        <p:cTn id="21" dur="500"/>
                                        <p:tgtEl>
                                          <p:spTgt spid="45"/>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800" decel="100000"/>
                                        <p:tgtEl>
                                          <p:spTgt spid="10"/>
                                        </p:tgtEl>
                                      </p:cBhvr>
                                    </p:animEffect>
                                    <p:anim calcmode="lin" valueType="num">
                                      <p:cBhvr>
                                        <p:cTn id="30" dur="800" decel="100000" fill="hold"/>
                                        <p:tgtEl>
                                          <p:spTgt spid="10"/>
                                        </p:tgtEl>
                                        <p:attrNameLst>
                                          <p:attrName>style.rotation</p:attrName>
                                        </p:attrNameLst>
                                      </p:cBhvr>
                                      <p:tavLst>
                                        <p:tav tm="0">
                                          <p:val>
                                            <p:fltVal val="-90"/>
                                          </p:val>
                                        </p:tav>
                                        <p:tav tm="100000">
                                          <p:val>
                                            <p:fltVal val="0"/>
                                          </p:val>
                                        </p:tav>
                                      </p:tavLst>
                                    </p:anim>
                                    <p:anim calcmode="lin" valueType="num">
                                      <p:cBhvr>
                                        <p:cTn id="31" dur="800" decel="100000" fill="hold"/>
                                        <p:tgtEl>
                                          <p:spTgt spid="10"/>
                                        </p:tgtEl>
                                        <p:attrNameLst>
                                          <p:attrName>ppt_x</p:attrName>
                                        </p:attrNameLst>
                                      </p:cBhvr>
                                      <p:tavLst>
                                        <p:tav tm="0">
                                          <p:val>
                                            <p:strVal val="#ppt_x+0.4"/>
                                          </p:val>
                                        </p:tav>
                                        <p:tav tm="100000">
                                          <p:val>
                                            <p:strVal val="#ppt_x-0.05"/>
                                          </p:val>
                                        </p:tav>
                                      </p:tavLst>
                                    </p:anim>
                                    <p:anim calcmode="lin" valueType="num">
                                      <p:cBhvr>
                                        <p:cTn id="32" dur="800" decel="100000" fill="hold"/>
                                        <p:tgtEl>
                                          <p:spTgt spid="10"/>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10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right)">
                                      <p:cBhvr>
                                        <p:cTn id="63" dur="1000"/>
                                        <p:tgtEl>
                                          <p:spTgt spid="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1+#ppt_w/2"/>
                                          </p:val>
                                        </p:tav>
                                        <p:tav tm="100000">
                                          <p:val>
                                            <p:strVal val="#ppt_x"/>
                                          </p:val>
                                        </p:tav>
                                      </p:tavLst>
                                    </p:anim>
                                    <p:anim calcmode="lin" valueType="num">
                                      <p:cBhvr additive="base">
                                        <p:cTn id="6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1000"/>
                                        <p:tgtEl>
                                          <p:spTgt spid="29"/>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 calcmode="lin" valueType="num">
                                      <p:cBhvr>
                                        <p:cTn id="86" dur="500" fill="hold"/>
                                        <p:tgtEl>
                                          <p:spTgt spid="32"/>
                                        </p:tgtEl>
                                        <p:attrNameLst>
                                          <p:attrName>ppt_w</p:attrName>
                                        </p:attrNameLst>
                                      </p:cBhvr>
                                      <p:tavLst>
                                        <p:tav tm="0">
                                          <p:val>
                                            <p:fltVal val="0"/>
                                          </p:val>
                                        </p:tav>
                                        <p:tav tm="100000">
                                          <p:val>
                                            <p:strVal val="#ppt_w"/>
                                          </p:val>
                                        </p:tav>
                                      </p:tavLst>
                                    </p:anim>
                                    <p:anim calcmode="lin" valueType="num">
                                      <p:cBhvr>
                                        <p:cTn id="87" dur="500" fill="hold"/>
                                        <p:tgtEl>
                                          <p:spTgt spid="32"/>
                                        </p:tgtEl>
                                        <p:attrNameLst>
                                          <p:attrName>ppt_h</p:attrName>
                                        </p:attrNameLst>
                                      </p:cBhvr>
                                      <p:tavLst>
                                        <p:tav tm="0">
                                          <p:val>
                                            <p:fltVal val="0"/>
                                          </p:val>
                                        </p:tav>
                                        <p:tav tm="100000">
                                          <p:val>
                                            <p:strVal val="#ppt_h"/>
                                          </p:val>
                                        </p:tav>
                                      </p:tavLst>
                                    </p:anim>
                                    <p:animEffect transition="in" filter="fade">
                                      <p:cBhvr>
                                        <p:cTn id="88" dur="500"/>
                                        <p:tgtEl>
                                          <p:spTgt spid="3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wipe(up)">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30" presetClass="entr" presetSubtype="0" fill="hold" grpId="0"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800" decel="100000"/>
                                        <p:tgtEl>
                                          <p:spTgt spid="15"/>
                                        </p:tgtEl>
                                      </p:cBhvr>
                                    </p:animEffect>
                                    <p:anim calcmode="lin" valueType="num">
                                      <p:cBhvr>
                                        <p:cTn id="99" dur="800" decel="100000" fill="hold"/>
                                        <p:tgtEl>
                                          <p:spTgt spid="15"/>
                                        </p:tgtEl>
                                        <p:attrNameLst>
                                          <p:attrName>style.rotation</p:attrName>
                                        </p:attrNameLst>
                                      </p:cBhvr>
                                      <p:tavLst>
                                        <p:tav tm="0">
                                          <p:val>
                                            <p:fltVal val="-90"/>
                                          </p:val>
                                        </p:tav>
                                        <p:tav tm="100000">
                                          <p:val>
                                            <p:fltVal val="0"/>
                                          </p:val>
                                        </p:tav>
                                      </p:tavLst>
                                    </p:anim>
                                    <p:anim calcmode="lin" valueType="num">
                                      <p:cBhvr>
                                        <p:cTn id="100" dur="800" decel="100000" fill="hold"/>
                                        <p:tgtEl>
                                          <p:spTgt spid="15"/>
                                        </p:tgtEl>
                                        <p:attrNameLst>
                                          <p:attrName>ppt_x</p:attrName>
                                        </p:attrNameLst>
                                      </p:cBhvr>
                                      <p:tavLst>
                                        <p:tav tm="0">
                                          <p:val>
                                            <p:strVal val="#ppt_x+0.4"/>
                                          </p:val>
                                        </p:tav>
                                        <p:tav tm="100000">
                                          <p:val>
                                            <p:strVal val="#ppt_x-0.05"/>
                                          </p:val>
                                        </p:tav>
                                      </p:tavLst>
                                    </p:anim>
                                    <p:anim calcmode="lin" valueType="num">
                                      <p:cBhvr>
                                        <p:cTn id="101" dur="800" decel="100000" fill="hold"/>
                                        <p:tgtEl>
                                          <p:spTgt spid="15"/>
                                        </p:tgtEl>
                                        <p:attrNameLst>
                                          <p:attrName>ppt_y</p:attrName>
                                        </p:attrNameLst>
                                      </p:cBhvr>
                                      <p:tavLst>
                                        <p:tav tm="0">
                                          <p:val>
                                            <p:strVal val="#ppt_y-0.4"/>
                                          </p:val>
                                        </p:tav>
                                        <p:tav tm="100000">
                                          <p:val>
                                            <p:strVal val="#ppt_y+0.1"/>
                                          </p:val>
                                        </p:tav>
                                      </p:tavLst>
                                    </p:anim>
                                    <p:anim calcmode="lin" valueType="num">
                                      <p:cBhvr>
                                        <p:cTn id="102"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03"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2" grpId="0"/>
      <p:bldP spid="45" grpId="0" animBg="1"/>
      <p:bldP spid="5" grpId="0"/>
      <p:bldP spid="25" grpId="0"/>
      <p:bldP spid="27" grpId="0"/>
      <p:bldP spid="32" grpId="0"/>
      <p:bldP spid="13" grpId="0" animBg="1"/>
      <p:bldP spid="15"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实体鉴别</a:t>
              </a:r>
            </a:p>
          </p:txBody>
        </p:sp>
      </p:grpSp>
      <p:sp>
        <p:nvSpPr>
          <p:cNvPr id="39" name="íşlïḍè">
            <a:extLst>
              <a:ext uri="{FF2B5EF4-FFF2-40B4-BE49-F238E27FC236}">
                <a16:creationId xmlns:a16="http://schemas.microsoft.com/office/drawing/2014/main" id="{3AF23F91-2DB3-4D23-60E7-E38A5EF95849}"/>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使用公钥密码体制也可以实现实体鉴别。</a:t>
            </a:r>
            <a:endParaRPr lang="en-US" altLang="zh-CN" b="1" dirty="0"/>
          </a:p>
        </p:txBody>
      </p:sp>
      <p:sp>
        <p:nvSpPr>
          <p:cNvPr id="40" name="矩形 39">
            <a:extLst>
              <a:ext uri="{FF2B5EF4-FFF2-40B4-BE49-F238E27FC236}">
                <a16:creationId xmlns:a16="http://schemas.microsoft.com/office/drawing/2014/main" id="{6F7CDD2D-9425-B028-C9D8-CC7998A07B64}"/>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02819EC6-F6D6-357C-CD97-0FDDD4E1F3C6}"/>
              </a:ext>
            </a:extLst>
          </p:cNvPr>
          <p:cNvGrpSpPr/>
          <p:nvPr/>
        </p:nvGrpSpPr>
        <p:grpSpPr>
          <a:xfrm>
            <a:off x="2988879" y="1925265"/>
            <a:ext cx="6215025" cy="914400"/>
            <a:chOff x="3117184" y="2207521"/>
            <a:chExt cx="6215025" cy="914400"/>
          </a:xfrm>
        </p:grpSpPr>
        <p:grpSp>
          <p:nvGrpSpPr>
            <p:cNvPr id="12" name="组合 11">
              <a:extLst>
                <a:ext uri="{FF2B5EF4-FFF2-40B4-BE49-F238E27FC236}">
                  <a16:creationId xmlns:a16="http://schemas.microsoft.com/office/drawing/2014/main" id="{0BEA0A1C-C8CF-3D05-7C70-38BE480B080A}"/>
                </a:ext>
              </a:extLst>
            </p:cNvPr>
            <p:cNvGrpSpPr/>
            <p:nvPr/>
          </p:nvGrpSpPr>
          <p:grpSpPr>
            <a:xfrm>
              <a:off x="3117184" y="2207521"/>
              <a:ext cx="1309592" cy="914400"/>
              <a:chOff x="2015450" y="2582267"/>
              <a:chExt cx="1309592" cy="914400"/>
            </a:xfrm>
          </p:grpSpPr>
          <p:pic>
            <p:nvPicPr>
              <p:cNvPr id="47" name="图形 3" descr="用户 纯色填充">
                <a:extLst>
                  <a:ext uri="{FF2B5EF4-FFF2-40B4-BE49-F238E27FC236}">
                    <a16:creationId xmlns:a16="http://schemas.microsoft.com/office/drawing/2014/main" id="{0C38949D-F0CA-87C1-A1F4-D45A705398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0642" y="2582267"/>
                <a:ext cx="914400" cy="914400"/>
              </a:xfrm>
              <a:prstGeom prst="rect">
                <a:avLst/>
              </a:prstGeom>
            </p:spPr>
          </p:pic>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0A8B60E-8120-DDAD-7A41-6981E4F2F00E}"/>
                      </a:ext>
                    </a:extLst>
                  </p:cNvPr>
                  <p:cNvSpPr txBox="1"/>
                  <p:nvPr/>
                </p:nvSpPr>
                <p:spPr>
                  <a:xfrm>
                    <a:off x="2015450" y="287353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𝑨</m:t>
                          </m:r>
                        </m:oMath>
                      </m:oMathPara>
                    </a14:m>
                    <a:endParaRPr lang="zh-CN" altLang="en-US" sz="2000" b="1" dirty="0"/>
                  </a:p>
                </p:txBody>
              </p:sp>
            </mc:Choice>
            <mc:Fallback xmlns="">
              <p:sp>
                <p:nvSpPr>
                  <p:cNvPr id="49" name="文本框 48">
                    <a:extLst>
                      <a:ext uri="{FF2B5EF4-FFF2-40B4-BE49-F238E27FC236}">
                        <a16:creationId xmlns:a16="http://schemas.microsoft.com/office/drawing/2014/main" id="{E0A8B60E-8120-DDAD-7A41-6981E4F2F00E}"/>
                      </a:ext>
                    </a:extLst>
                  </p:cNvPr>
                  <p:cNvSpPr txBox="1">
                    <a:spLocks noRot="1" noChangeAspect="1" noMove="1" noResize="1" noEditPoints="1" noAdjustHandles="1" noChangeArrowheads="1" noChangeShapeType="1" noTextEdit="1"/>
                  </p:cNvSpPr>
                  <p:nvPr/>
                </p:nvSpPr>
                <p:spPr>
                  <a:xfrm>
                    <a:off x="2015450" y="2873539"/>
                    <a:ext cx="473646" cy="400110"/>
                  </a:xfrm>
                  <a:prstGeom prst="rect">
                    <a:avLst/>
                  </a:prstGeom>
                  <a:blipFill>
                    <a:blip r:embed="rId5"/>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5ED35CF3-8312-810A-D51C-15FFFCCE7F70}"/>
                </a:ext>
              </a:extLst>
            </p:cNvPr>
            <p:cNvGrpSpPr/>
            <p:nvPr/>
          </p:nvGrpSpPr>
          <p:grpSpPr>
            <a:xfrm>
              <a:off x="8022619" y="2207521"/>
              <a:ext cx="1309590" cy="914400"/>
              <a:chOff x="9003436" y="2582267"/>
              <a:chExt cx="1309590" cy="914400"/>
            </a:xfrm>
          </p:grpSpPr>
          <p:pic>
            <p:nvPicPr>
              <p:cNvPr id="48" name="图形 3" descr="用户 纯色填充">
                <a:extLst>
                  <a:ext uri="{FF2B5EF4-FFF2-40B4-BE49-F238E27FC236}">
                    <a16:creationId xmlns:a16="http://schemas.microsoft.com/office/drawing/2014/main" id="{FD75288C-EDD6-3F57-534C-8DFA911611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436" y="2582267"/>
                <a:ext cx="914400" cy="914400"/>
              </a:xfrm>
              <a:prstGeom prst="rect">
                <a:avLst/>
              </a:prstGeom>
            </p:spPr>
          </p:pic>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2F5C234-0B7D-41FF-2C34-8BC27840E65E}"/>
                      </a:ext>
                    </a:extLst>
                  </p:cNvPr>
                  <p:cNvSpPr txBox="1"/>
                  <p:nvPr/>
                </p:nvSpPr>
                <p:spPr>
                  <a:xfrm>
                    <a:off x="9839380" y="2839412"/>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𝑩</m:t>
                          </m:r>
                        </m:oMath>
                      </m:oMathPara>
                    </a14:m>
                    <a:endParaRPr lang="zh-CN" altLang="en-US" sz="2000" b="1" dirty="0"/>
                  </a:p>
                </p:txBody>
              </p:sp>
            </mc:Choice>
            <mc:Fallback xmlns="">
              <p:sp>
                <p:nvSpPr>
                  <p:cNvPr id="54" name="文本框 53">
                    <a:extLst>
                      <a:ext uri="{FF2B5EF4-FFF2-40B4-BE49-F238E27FC236}">
                        <a16:creationId xmlns:a16="http://schemas.microsoft.com/office/drawing/2014/main" id="{62F5C234-0B7D-41FF-2C34-8BC27840E65E}"/>
                      </a:ext>
                    </a:extLst>
                  </p:cNvPr>
                  <p:cNvSpPr txBox="1">
                    <a:spLocks noRot="1" noChangeAspect="1" noMove="1" noResize="1" noEditPoints="1" noAdjustHandles="1" noChangeArrowheads="1" noChangeShapeType="1" noTextEdit="1"/>
                  </p:cNvSpPr>
                  <p:nvPr/>
                </p:nvSpPr>
                <p:spPr>
                  <a:xfrm>
                    <a:off x="9839380" y="2839412"/>
                    <a:ext cx="473646" cy="400110"/>
                  </a:xfrm>
                  <a:prstGeom prst="rect">
                    <a:avLst/>
                  </a:prstGeom>
                  <a:blipFill>
                    <a:blip r:embed="rId6"/>
                    <a:stretch>
                      <a:fillRect/>
                    </a:stretch>
                  </a:blipFill>
                </p:spPr>
                <p:txBody>
                  <a:bodyPr/>
                  <a:lstStyle/>
                  <a:p>
                    <a:r>
                      <a:rPr lang="zh-CN" altLang="en-US">
                        <a:noFill/>
                      </a:rPr>
                      <a:t> </a:t>
                    </a:r>
                  </a:p>
                </p:txBody>
              </p:sp>
            </mc:Fallback>
          </mc:AlternateContent>
        </p:grpSp>
      </p:grpSp>
      <p:grpSp>
        <p:nvGrpSpPr>
          <p:cNvPr id="11" name="组合 10">
            <a:extLst>
              <a:ext uri="{FF2B5EF4-FFF2-40B4-BE49-F238E27FC236}">
                <a16:creationId xmlns:a16="http://schemas.microsoft.com/office/drawing/2014/main" id="{B2B1A9DB-9542-7327-D9AC-1B01E6687B2F}"/>
              </a:ext>
            </a:extLst>
          </p:cNvPr>
          <p:cNvGrpSpPr/>
          <p:nvPr/>
        </p:nvGrpSpPr>
        <p:grpSpPr>
          <a:xfrm>
            <a:off x="3841271" y="2696833"/>
            <a:ext cx="5207660" cy="3258556"/>
            <a:chOff x="3969576" y="3121921"/>
            <a:chExt cx="5207660" cy="3258556"/>
          </a:xfrm>
        </p:grpSpPr>
        <p:cxnSp>
          <p:nvCxnSpPr>
            <p:cNvPr id="20" name="直接箭头连接符 19">
              <a:extLst>
                <a:ext uri="{FF2B5EF4-FFF2-40B4-BE49-F238E27FC236}">
                  <a16:creationId xmlns:a16="http://schemas.microsoft.com/office/drawing/2014/main" id="{3DC11787-9849-B7F4-D8AA-DC4F9ABB4F6B}"/>
                </a:ext>
              </a:extLst>
            </p:cNvPr>
            <p:cNvCxnSpPr>
              <a:cxnSpLocks/>
            </p:cNvCxnSpPr>
            <p:nvPr/>
          </p:nvCxnSpPr>
          <p:spPr>
            <a:xfrm>
              <a:off x="3969576" y="3121921"/>
              <a:ext cx="0" cy="32515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4F88E953-434C-4610-D194-F70136B6331A}"/>
                </a:ext>
              </a:extLst>
            </p:cNvPr>
            <p:cNvCxnSpPr>
              <a:cxnSpLocks/>
            </p:cNvCxnSpPr>
            <p:nvPr/>
          </p:nvCxnSpPr>
          <p:spPr>
            <a:xfrm>
              <a:off x="8479819" y="3121921"/>
              <a:ext cx="0" cy="32515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B16A5AE-F138-7922-1F98-AF7684D984B9}"/>
                </a:ext>
              </a:extLst>
            </p:cNvPr>
            <p:cNvSpPr txBox="1"/>
            <p:nvPr/>
          </p:nvSpPr>
          <p:spPr>
            <a:xfrm>
              <a:off x="8494847" y="6011145"/>
              <a:ext cx="682389" cy="369332"/>
            </a:xfrm>
            <a:prstGeom prst="rect">
              <a:avLst/>
            </a:prstGeom>
            <a:noFill/>
          </p:spPr>
          <p:txBody>
            <a:bodyPr wrap="square" rtlCol="0">
              <a:spAutoFit/>
            </a:bodyPr>
            <a:lstStyle/>
            <a:p>
              <a:r>
                <a:rPr lang="zh-CN" altLang="en-US" b="1" dirty="0"/>
                <a:t>时间</a:t>
              </a: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D9999DA-E1F2-1E00-580B-0CEE73514FDB}"/>
                  </a:ext>
                </a:extLst>
              </p:cNvPr>
              <p:cNvSpPr txBox="1"/>
              <p:nvPr/>
            </p:nvSpPr>
            <p:spPr>
              <a:xfrm>
                <a:off x="533867" y="2839665"/>
                <a:ext cx="3134853" cy="369332"/>
              </a:xfrm>
              <a:prstGeom prst="rect">
                <a:avLst/>
              </a:prstGeom>
              <a:noFill/>
            </p:spPr>
            <p:txBody>
              <a:bodyPr wrap="square" rtlCol="0">
                <a:spAutoFit/>
              </a:bodyPr>
              <a:lstStyle/>
              <a:p>
                <a:r>
                  <a:rPr lang="zh-CN" altLang="en-US" b="1" dirty="0"/>
                  <a:t>挑选了一个随机的不重数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𝑨</m:t>
                        </m:r>
                      </m:sub>
                    </m:sSub>
                  </m:oMath>
                </a14:m>
                <a:endParaRPr lang="zh-CN" altLang="en-US" b="1" dirty="0"/>
              </a:p>
            </p:txBody>
          </p:sp>
        </mc:Choice>
        <mc:Fallback xmlns="">
          <p:sp>
            <p:nvSpPr>
              <p:cNvPr id="5" name="文本框 4">
                <a:extLst>
                  <a:ext uri="{FF2B5EF4-FFF2-40B4-BE49-F238E27FC236}">
                    <a16:creationId xmlns:a16="http://schemas.microsoft.com/office/drawing/2014/main" id="{4D9999DA-E1F2-1E00-580B-0CEE73514FDB}"/>
                  </a:ext>
                </a:extLst>
              </p:cNvPr>
              <p:cNvSpPr txBox="1">
                <a:spLocks noRot="1" noChangeAspect="1" noMove="1" noResize="1" noEditPoints="1" noAdjustHandles="1" noChangeArrowheads="1" noChangeShapeType="1" noTextEdit="1"/>
              </p:cNvSpPr>
              <p:nvPr/>
            </p:nvSpPr>
            <p:spPr>
              <a:xfrm>
                <a:off x="533867" y="2839665"/>
                <a:ext cx="3134853" cy="369332"/>
              </a:xfrm>
              <a:prstGeom prst="rect">
                <a:avLst/>
              </a:prstGeom>
              <a:blipFill>
                <a:blip r:embed="rId7"/>
                <a:stretch>
                  <a:fillRect l="-1751" t="-10000" b="-26667"/>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7ACAA924-7916-4F85-7942-6562A3C0287A}"/>
              </a:ext>
            </a:extLst>
          </p:cNvPr>
          <p:cNvGrpSpPr/>
          <p:nvPr/>
        </p:nvGrpSpPr>
        <p:grpSpPr>
          <a:xfrm>
            <a:off x="3856042" y="2837005"/>
            <a:ext cx="4495472" cy="416252"/>
            <a:chOff x="4382741" y="3369627"/>
            <a:chExt cx="3426517" cy="416252"/>
          </a:xfrm>
        </p:grpSpPr>
        <p:cxnSp>
          <p:nvCxnSpPr>
            <p:cNvPr id="7" name="直接箭头连接符 6">
              <a:extLst>
                <a:ext uri="{FF2B5EF4-FFF2-40B4-BE49-F238E27FC236}">
                  <a16:creationId xmlns:a16="http://schemas.microsoft.com/office/drawing/2014/main" id="{0A67D762-28D3-3AA7-668F-26E71F6391CE}"/>
                </a:ext>
              </a:extLst>
            </p:cNvPr>
            <p:cNvCxnSpPr/>
            <p:nvPr/>
          </p:nvCxnSpPr>
          <p:spPr>
            <a:xfrm>
              <a:off x="4382741" y="3577753"/>
              <a:ext cx="3426517"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4EA98C7-7946-E0DD-9103-0079CEE61271}"/>
                    </a:ext>
                  </a:extLst>
                </p:cNvPr>
                <p:cNvSpPr/>
                <p:nvPr/>
              </p:nvSpPr>
              <p:spPr>
                <a:xfrm>
                  <a:off x="4873412" y="3369627"/>
                  <a:ext cx="2260271" cy="4162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1" dirty="0" smtClean="0">
                          <a:solidFill>
                            <a:schemeClr val="tx1"/>
                          </a:solidFill>
                          <a:latin typeface="Cambria Math" panose="02040503050406030204" pitchFamily="18" charset="0"/>
                        </a:rPr>
                        <m:t>𝑨</m:t>
                      </m:r>
                    </m:oMath>
                  </a14:m>
                  <a:r>
                    <a:rPr lang="zh-CN" altLang="en-US" b="1" dirty="0">
                      <a:solidFill>
                        <a:schemeClr val="tx1"/>
                      </a:solidFill>
                    </a:rPr>
                    <a:t>的用户名和不重数</a:t>
                  </a:r>
                  <a14:m>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𝑹</m:t>
                          </m:r>
                        </m:e>
                        <m:sub>
                          <m:r>
                            <a:rPr lang="en-US" altLang="zh-CN" b="1" i="1" smtClean="0">
                              <a:solidFill>
                                <a:schemeClr val="tx1"/>
                              </a:solidFill>
                              <a:latin typeface="Cambria Math" panose="02040503050406030204" pitchFamily="18" charset="0"/>
                            </a:rPr>
                            <m:t>𝑨</m:t>
                          </m:r>
                        </m:sub>
                      </m:sSub>
                    </m:oMath>
                  </a14:m>
                  <a:endParaRPr lang="zh-CN" altLang="en-US" b="1" dirty="0">
                    <a:solidFill>
                      <a:schemeClr val="tx1"/>
                    </a:solidFill>
                  </a:endParaRPr>
                </a:p>
              </p:txBody>
            </p:sp>
          </mc:Choice>
          <mc:Fallback xmlns="">
            <p:sp>
              <p:nvSpPr>
                <p:cNvPr id="8" name="矩形 7">
                  <a:extLst>
                    <a:ext uri="{FF2B5EF4-FFF2-40B4-BE49-F238E27FC236}">
                      <a16:creationId xmlns:a16="http://schemas.microsoft.com/office/drawing/2014/main" id="{84EA98C7-7946-E0DD-9103-0079CEE61271}"/>
                    </a:ext>
                  </a:extLst>
                </p:cNvPr>
                <p:cNvSpPr>
                  <a:spLocks noRot="1" noChangeAspect="1" noMove="1" noResize="1" noEditPoints="1" noAdjustHandles="1" noChangeArrowheads="1" noChangeShapeType="1" noTextEdit="1"/>
                </p:cNvSpPr>
                <p:nvPr/>
              </p:nvSpPr>
              <p:spPr>
                <a:xfrm>
                  <a:off x="4873412" y="3369627"/>
                  <a:ext cx="2260271" cy="416252"/>
                </a:xfrm>
                <a:prstGeom prst="rect">
                  <a:avLst/>
                </a:prstGeom>
                <a:blipFill>
                  <a:blip r:embed="rId8"/>
                  <a:stretch>
                    <a:fillRect b="-15493"/>
                  </a:stretch>
                </a:blipFill>
                <a:ln>
                  <a:solidFill>
                    <a:schemeClr val="tx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D72A172-83DD-1C63-187B-551AACF6E1D7}"/>
                  </a:ext>
                </a:extLst>
              </p:cNvPr>
              <p:cNvSpPr txBox="1"/>
              <p:nvPr/>
            </p:nvSpPr>
            <p:spPr>
              <a:xfrm>
                <a:off x="8508916" y="3461676"/>
                <a:ext cx="3134853" cy="369332"/>
              </a:xfrm>
              <a:prstGeom prst="rect">
                <a:avLst/>
              </a:prstGeom>
              <a:noFill/>
            </p:spPr>
            <p:txBody>
              <a:bodyPr wrap="square" rtlCol="0">
                <a:spAutoFit/>
              </a:bodyPr>
              <a:lstStyle/>
              <a:p>
                <a:r>
                  <a:rPr lang="zh-CN" altLang="en-US" b="1" dirty="0"/>
                  <a:t>挑选了一个随机的不重数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𝑩</m:t>
                        </m:r>
                      </m:sub>
                    </m:sSub>
                  </m:oMath>
                </a14:m>
                <a:endParaRPr lang="zh-CN" altLang="en-US" b="1" dirty="0"/>
              </a:p>
            </p:txBody>
          </p:sp>
        </mc:Choice>
        <mc:Fallback xmlns="">
          <p:sp>
            <p:nvSpPr>
              <p:cNvPr id="25" name="文本框 24">
                <a:extLst>
                  <a:ext uri="{FF2B5EF4-FFF2-40B4-BE49-F238E27FC236}">
                    <a16:creationId xmlns:a16="http://schemas.microsoft.com/office/drawing/2014/main" id="{2D72A172-83DD-1C63-187B-551AACF6E1D7}"/>
                  </a:ext>
                </a:extLst>
              </p:cNvPr>
              <p:cNvSpPr txBox="1">
                <a:spLocks noRot="1" noChangeAspect="1" noMove="1" noResize="1" noEditPoints="1" noAdjustHandles="1" noChangeArrowheads="1" noChangeShapeType="1" noTextEdit="1"/>
              </p:cNvSpPr>
              <p:nvPr/>
            </p:nvSpPr>
            <p:spPr>
              <a:xfrm>
                <a:off x="8508916" y="3461676"/>
                <a:ext cx="3134853" cy="369332"/>
              </a:xfrm>
              <a:prstGeom prst="rect">
                <a:avLst/>
              </a:prstGeom>
              <a:blipFill>
                <a:blip r:embed="rId9"/>
                <a:stretch>
                  <a:fillRect l="-1751" t="-10000" b="-26667"/>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C70D3F11-D9D0-5EA2-AAEF-4089ACFF5CE4}"/>
              </a:ext>
            </a:extLst>
          </p:cNvPr>
          <p:cNvGrpSpPr/>
          <p:nvPr/>
        </p:nvGrpSpPr>
        <p:grpSpPr>
          <a:xfrm>
            <a:off x="3841015" y="3430641"/>
            <a:ext cx="4495472" cy="416252"/>
            <a:chOff x="3969576" y="4275821"/>
            <a:chExt cx="4495472" cy="416252"/>
          </a:xfrm>
        </p:grpSpPr>
        <p:cxnSp>
          <p:nvCxnSpPr>
            <p:cNvPr id="14" name="直接箭头连接符 13">
              <a:extLst>
                <a:ext uri="{FF2B5EF4-FFF2-40B4-BE49-F238E27FC236}">
                  <a16:creationId xmlns:a16="http://schemas.microsoft.com/office/drawing/2014/main" id="{02EC12F9-DE3B-EBBF-7B1A-95EE38D1454F}"/>
                </a:ext>
              </a:extLst>
            </p:cNvPr>
            <p:cNvCxnSpPr/>
            <p:nvPr/>
          </p:nvCxnSpPr>
          <p:spPr>
            <a:xfrm flipH="1">
              <a:off x="3969576" y="4483947"/>
              <a:ext cx="4495472"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B5023146-A0EE-31FB-F244-21E98D2CA0EE}"/>
                    </a:ext>
                  </a:extLst>
                </p:cNvPr>
                <p:cNvSpPr/>
                <p:nvPr/>
              </p:nvSpPr>
              <p:spPr>
                <a:xfrm>
                  <a:off x="4626596" y="4275821"/>
                  <a:ext cx="2952121" cy="4162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1" dirty="0" smtClean="0">
                          <a:solidFill>
                            <a:schemeClr val="tx1"/>
                          </a:solidFill>
                          <a:latin typeface="Cambria Math" panose="02040503050406030204" pitchFamily="18" charset="0"/>
                        </a:rPr>
                        <m:t>𝑩</m:t>
                      </m:r>
                    </m:oMath>
                  </a14:m>
                  <a:r>
                    <a:rPr lang="zh-CN" altLang="en-US" b="1" dirty="0">
                      <a:solidFill>
                        <a:schemeClr val="tx1"/>
                      </a:solidFill>
                    </a:rPr>
                    <a:t>的不重数</a:t>
                  </a:r>
                  <a14:m>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𝑹</m:t>
                          </m:r>
                        </m:e>
                        <m:sub>
                          <m:r>
                            <a:rPr lang="en-US" altLang="zh-CN" b="1" i="1">
                              <a:solidFill>
                                <a:schemeClr val="tx1"/>
                              </a:solidFill>
                              <a:latin typeface="Cambria Math" panose="02040503050406030204" pitchFamily="18" charset="0"/>
                            </a:rPr>
                            <m:t>𝑩</m:t>
                          </m:r>
                        </m:sub>
                      </m:sSub>
                    </m:oMath>
                  </a14:m>
                  <a:r>
                    <a:rPr lang="zh-CN" altLang="en-US" b="1" dirty="0">
                      <a:solidFill>
                        <a:schemeClr val="tx1"/>
                      </a:solidFill>
                    </a:rPr>
                    <a:t>和</a:t>
                  </a:r>
                  <a14:m>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𝑺𝑲</m:t>
                          </m:r>
                        </m:e>
                        <m:sub>
                          <m:r>
                            <a:rPr lang="en-US" altLang="zh-CN" b="1" i="1" dirty="0" smtClean="0">
                              <a:solidFill>
                                <a:schemeClr val="tx1"/>
                              </a:solidFill>
                              <a:latin typeface="Cambria Math" panose="02040503050406030204" pitchFamily="18" charset="0"/>
                            </a:rPr>
                            <m:t>𝑩</m:t>
                          </m:r>
                        </m:sub>
                      </m:sSub>
                      <m:r>
                        <a:rPr lang="zh-CN" altLang="en-US" b="1" i="1" dirty="0">
                          <a:solidFill>
                            <a:schemeClr val="tx1"/>
                          </a:solidFill>
                          <a:latin typeface="Cambria Math" panose="02040503050406030204" pitchFamily="18" charset="0"/>
                        </a:rPr>
                        <m:t>（</m:t>
                      </m:r>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𝑨</m:t>
                          </m:r>
                        </m:sub>
                      </m:sSub>
                      <m:r>
                        <a:rPr lang="zh-CN" altLang="en-US" b="1" i="1" dirty="0">
                          <a:solidFill>
                            <a:schemeClr val="tx1"/>
                          </a:solidFill>
                          <a:latin typeface="Cambria Math" panose="02040503050406030204" pitchFamily="18" charset="0"/>
                        </a:rPr>
                        <m:t>）</m:t>
                      </m:r>
                    </m:oMath>
                  </a14:m>
                  <a:endParaRPr lang="zh-CN" altLang="en-US" b="1" dirty="0">
                    <a:solidFill>
                      <a:schemeClr val="tx1"/>
                    </a:solidFill>
                  </a:endParaRPr>
                </a:p>
              </p:txBody>
            </p:sp>
          </mc:Choice>
          <mc:Fallback xmlns="">
            <p:sp>
              <p:nvSpPr>
                <p:cNvPr id="28" name="矩形 27">
                  <a:extLst>
                    <a:ext uri="{FF2B5EF4-FFF2-40B4-BE49-F238E27FC236}">
                      <a16:creationId xmlns:a16="http://schemas.microsoft.com/office/drawing/2014/main" id="{B5023146-A0EE-31FB-F244-21E98D2CA0EE}"/>
                    </a:ext>
                  </a:extLst>
                </p:cNvPr>
                <p:cNvSpPr>
                  <a:spLocks noRot="1" noChangeAspect="1" noMove="1" noResize="1" noEditPoints="1" noAdjustHandles="1" noChangeArrowheads="1" noChangeShapeType="1" noTextEdit="1"/>
                </p:cNvSpPr>
                <p:nvPr/>
              </p:nvSpPr>
              <p:spPr>
                <a:xfrm>
                  <a:off x="4626596" y="4275821"/>
                  <a:ext cx="2952121" cy="416252"/>
                </a:xfrm>
                <a:prstGeom prst="rect">
                  <a:avLst/>
                </a:prstGeom>
                <a:blipFill>
                  <a:blip r:embed="rId10"/>
                  <a:stretch>
                    <a:fillRect t="-1429" r="-617" b="-15714"/>
                  </a:stretch>
                </a:blipFill>
                <a:ln>
                  <a:solidFill>
                    <a:schemeClr val="tx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F574111-F90B-D90F-0E8A-A93C9CB73EF3}"/>
                  </a:ext>
                </a:extLst>
              </p:cNvPr>
              <p:cNvSpPr txBox="1"/>
              <p:nvPr/>
            </p:nvSpPr>
            <p:spPr>
              <a:xfrm>
                <a:off x="533866" y="3363529"/>
                <a:ext cx="3134853" cy="646331"/>
              </a:xfrm>
              <a:prstGeom prst="rect">
                <a:avLst/>
              </a:prstGeom>
              <a:noFill/>
            </p:spPr>
            <p:txBody>
              <a:bodyPr wrap="square" rtlCol="0">
                <a:spAutoFit/>
              </a:bodyPr>
              <a:lstStyle/>
              <a:p>
                <a:r>
                  <a:rPr lang="zh-CN" altLang="en-US" b="1" dirty="0"/>
                  <a:t>使用</a:t>
                </a:r>
                <a14:m>
                  <m:oMath xmlns:m="http://schemas.openxmlformats.org/officeDocument/2006/math">
                    <m:r>
                      <a:rPr lang="en-US" altLang="zh-CN" b="1" i="1" dirty="0" smtClean="0">
                        <a:latin typeface="Cambria Math" panose="02040503050406030204" pitchFamily="18" charset="0"/>
                      </a:rPr>
                      <m:t>𝑩</m:t>
                    </m:r>
                  </m:oMath>
                </a14:m>
                <a:r>
                  <a:rPr lang="zh-CN" altLang="en-US" b="1" dirty="0"/>
                  <a:t>的公钥</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smtClean="0">
                            <a:latin typeface="Cambria Math" panose="02040503050406030204" pitchFamily="18" charset="0"/>
                          </a:rPr>
                          <m:t>𝑷𝑲</m:t>
                        </m:r>
                      </m:e>
                      <m:sub>
                        <m:r>
                          <a:rPr lang="en-US" altLang="zh-CN" b="1" i="1" dirty="0">
                            <a:latin typeface="Cambria Math" panose="02040503050406030204" pitchFamily="18" charset="0"/>
                          </a:rPr>
                          <m:t>𝑩</m:t>
                        </m:r>
                      </m:sub>
                    </m:sSub>
                  </m:oMath>
                </a14:m>
                <a:r>
                  <a:rPr lang="zh-CN" altLang="en-US" b="1" dirty="0"/>
                  <a:t>核实出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𝑨</m:t>
                        </m:r>
                      </m:sub>
                    </m:sSub>
                  </m:oMath>
                </a14:m>
                <a:r>
                  <a:rPr lang="zh-CN" altLang="en-US" b="1" dirty="0"/>
                  <a:t>，这样就</a:t>
                </a:r>
                <a:r>
                  <a:rPr lang="zh-CN" altLang="en-US" b="1" dirty="0">
                    <a:solidFill>
                      <a:schemeClr val="accent4"/>
                    </a:solidFill>
                  </a:rPr>
                  <a:t>验证了</a:t>
                </a:r>
                <a14:m>
                  <m:oMath xmlns:m="http://schemas.openxmlformats.org/officeDocument/2006/math">
                    <m:r>
                      <a:rPr lang="en-US" altLang="zh-CN" b="1" i="1" dirty="0" smtClean="0">
                        <a:solidFill>
                          <a:schemeClr val="accent4"/>
                        </a:solidFill>
                        <a:latin typeface="Cambria Math" panose="02040503050406030204" pitchFamily="18" charset="0"/>
                      </a:rPr>
                      <m:t>𝑩</m:t>
                    </m:r>
                  </m:oMath>
                </a14:m>
                <a:r>
                  <a:rPr lang="zh-CN" altLang="en-US" b="1" dirty="0">
                    <a:solidFill>
                      <a:schemeClr val="accent4"/>
                    </a:solidFill>
                  </a:rPr>
                  <a:t>的身份</a:t>
                </a:r>
                <a:endParaRPr lang="zh-CN" altLang="en-US" b="1" dirty="0"/>
              </a:p>
            </p:txBody>
          </p:sp>
        </mc:Choice>
        <mc:Fallback xmlns="">
          <p:sp>
            <p:nvSpPr>
              <p:cNvPr id="27" name="文本框 26">
                <a:extLst>
                  <a:ext uri="{FF2B5EF4-FFF2-40B4-BE49-F238E27FC236}">
                    <a16:creationId xmlns:a16="http://schemas.microsoft.com/office/drawing/2014/main" id="{AF574111-F90B-D90F-0E8A-A93C9CB73EF3}"/>
                  </a:ext>
                </a:extLst>
              </p:cNvPr>
              <p:cNvSpPr txBox="1">
                <a:spLocks noRot="1" noChangeAspect="1" noMove="1" noResize="1" noEditPoints="1" noAdjustHandles="1" noChangeArrowheads="1" noChangeShapeType="1" noTextEdit="1"/>
              </p:cNvSpPr>
              <p:nvPr/>
            </p:nvSpPr>
            <p:spPr>
              <a:xfrm>
                <a:off x="533866" y="3363529"/>
                <a:ext cx="3134853" cy="646331"/>
              </a:xfrm>
              <a:prstGeom prst="rect">
                <a:avLst/>
              </a:prstGeom>
              <a:blipFill>
                <a:blip r:embed="rId11"/>
                <a:stretch>
                  <a:fillRect l="-1751" t="-5660" r="-8755" b="-1415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F084C6D0-6001-A87B-D4A6-E70BF68DEA5E}"/>
              </a:ext>
            </a:extLst>
          </p:cNvPr>
          <p:cNvGrpSpPr/>
          <p:nvPr/>
        </p:nvGrpSpPr>
        <p:grpSpPr>
          <a:xfrm>
            <a:off x="3848529" y="4024276"/>
            <a:ext cx="4495472" cy="416252"/>
            <a:chOff x="4382741" y="3369627"/>
            <a:chExt cx="3426517" cy="416252"/>
          </a:xfrm>
        </p:grpSpPr>
        <p:cxnSp>
          <p:nvCxnSpPr>
            <p:cNvPr id="30" name="直接箭头连接符 29">
              <a:extLst>
                <a:ext uri="{FF2B5EF4-FFF2-40B4-BE49-F238E27FC236}">
                  <a16:creationId xmlns:a16="http://schemas.microsoft.com/office/drawing/2014/main" id="{0ADAA389-6FF5-B8B5-966A-90603A76EC05}"/>
                </a:ext>
              </a:extLst>
            </p:cNvPr>
            <p:cNvCxnSpPr/>
            <p:nvPr/>
          </p:nvCxnSpPr>
          <p:spPr>
            <a:xfrm>
              <a:off x="4382741" y="3577753"/>
              <a:ext cx="3426517"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5F60F43A-4495-9962-F702-F914B05A07F3}"/>
                    </a:ext>
                  </a:extLst>
                </p:cNvPr>
                <p:cNvSpPr/>
                <p:nvPr/>
              </p:nvSpPr>
              <p:spPr>
                <a:xfrm>
                  <a:off x="4873412" y="3369627"/>
                  <a:ext cx="2260271" cy="4162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𝑺</m:t>
                            </m:r>
                            <m:r>
                              <a:rPr lang="en-US" altLang="zh-CN" b="1" i="1" dirty="0">
                                <a:solidFill>
                                  <a:schemeClr val="tx1"/>
                                </a:solidFill>
                                <a:latin typeface="Cambria Math" panose="02040503050406030204" pitchFamily="18" charset="0"/>
                              </a:rPr>
                              <m:t>𝑲</m:t>
                            </m:r>
                          </m:e>
                          <m:sub>
                            <m:r>
                              <a:rPr lang="en-US" altLang="zh-CN" b="1" i="1" dirty="0">
                                <a:solidFill>
                                  <a:schemeClr val="tx1"/>
                                </a:solidFill>
                                <a:latin typeface="Cambria Math" panose="02040503050406030204" pitchFamily="18" charset="0"/>
                              </a:rPr>
                              <m:t>𝑨</m:t>
                            </m:r>
                          </m:sub>
                        </m:sSub>
                        <m:r>
                          <a:rPr lang="zh-CN" altLang="en-US" b="1" i="1" dirty="0">
                            <a:solidFill>
                              <a:schemeClr val="tx1"/>
                            </a:solidFill>
                            <a:latin typeface="Cambria Math" panose="02040503050406030204" pitchFamily="18" charset="0"/>
                          </a:rPr>
                          <m:t>（</m:t>
                        </m:r>
                        <m:sSub>
                          <m:sSubPr>
                            <m:ctrlPr>
                              <a:rPr lang="en-US" altLang="zh-CN" b="1"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𝑩</m:t>
                            </m:r>
                          </m:sub>
                        </m:sSub>
                        <m:r>
                          <a:rPr lang="zh-CN" altLang="en-US" b="1" i="1" dirty="0">
                            <a:solidFill>
                              <a:schemeClr val="tx1"/>
                            </a:solidFill>
                            <a:latin typeface="Cambria Math" panose="02040503050406030204" pitchFamily="18" charset="0"/>
                          </a:rPr>
                          <m:t>）</m:t>
                        </m:r>
                      </m:oMath>
                    </m:oMathPara>
                  </a14:m>
                  <a:endParaRPr lang="zh-CN" altLang="en-US" b="1" dirty="0">
                    <a:solidFill>
                      <a:schemeClr val="tx1"/>
                    </a:solidFill>
                  </a:endParaRPr>
                </a:p>
              </p:txBody>
            </p:sp>
          </mc:Choice>
          <mc:Fallback xmlns="">
            <p:sp>
              <p:nvSpPr>
                <p:cNvPr id="31" name="矩形 30">
                  <a:extLst>
                    <a:ext uri="{FF2B5EF4-FFF2-40B4-BE49-F238E27FC236}">
                      <a16:creationId xmlns:a16="http://schemas.microsoft.com/office/drawing/2014/main" id="{5F60F43A-4495-9962-F702-F914B05A07F3}"/>
                    </a:ext>
                  </a:extLst>
                </p:cNvPr>
                <p:cNvSpPr>
                  <a:spLocks noRot="1" noChangeAspect="1" noMove="1" noResize="1" noEditPoints="1" noAdjustHandles="1" noChangeArrowheads="1" noChangeShapeType="1" noTextEdit="1"/>
                </p:cNvSpPr>
                <p:nvPr/>
              </p:nvSpPr>
              <p:spPr>
                <a:xfrm>
                  <a:off x="4873412" y="3369627"/>
                  <a:ext cx="2260271" cy="416252"/>
                </a:xfrm>
                <a:prstGeom prst="rect">
                  <a:avLst/>
                </a:prstGeom>
                <a:blipFill>
                  <a:blip r:embed="rId12"/>
                  <a:stretch>
                    <a:fillRect b="-5714"/>
                  </a:stretch>
                </a:blipFill>
                <a:ln>
                  <a:solidFill>
                    <a:schemeClr val="tx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75CF5CFB-51E8-8A14-7D0F-7D2786FFB9C1}"/>
                  </a:ext>
                </a:extLst>
              </p:cNvPr>
              <p:cNvSpPr txBox="1"/>
              <p:nvPr/>
            </p:nvSpPr>
            <p:spPr>
              <a:xfrm>
                <a:off x="8508916" y="3909236"/>
                <a:ext cx="3134853" cy="646331"/>
              </a:xfrm>
              <a:prstGeom prst="rect">
                <a:avLst/>
              </a:prstGeom>
              <a:noFill/>
            </p:spPr>
            <p:txBody>
              <a:bodyPr wrap="square" rtlCol="0">
                <a:spAutoFit/>
              </a:bodyPr>
              <a:lstStyle/>
              <a:p>
                <a:r>
                  <a:rPr lang="zh-CN" altLang="en-US" b="1" dirty="0"/>
                  <a:t>使用</a:t>
                </a:r>
                <a14:m>
                  <m:oMath xmlns:m="http://schemas.openxmlformats.org/officeDocument/2006/math">
                    <m:r>
                      <a:rPr lang="en-US" altLang="zh-CN" b="1" i="1" dirty="0" smtClean="0">
                        <a:latin typeface="Cambria Math" panose="02040503050406030204" pitchFamily="18" charset="0"/>
                      </a:rPr>
                      <m:t>𝑨</m:t>
                    </m:r>
                  </m:oMath>
                </a14:m>
                <a:r>
                  <a:rPr lang="zh-CN" altLang="en-US" b="1" dirty="0"/>
                  <a:t>的公钥</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𝑷𝑲</m:t>
                        </m:r>
                      </m:e>
                      <m:sub>
                        <m:r>
                          <a:rPr lang="en-US" altLang="zh-CN" b="1" i="1" dirty="0" smtClean="0">
                            <a:latin typeface="Cambria Math" panose="02040503050406030204" pitchFamily="18" charset="0"/>
                          </a:rPr>
                          <m:t>𝑨</m:t>
                        </m:r>
                      </m:sub>
                    </m:sSub>
                  </m:oMath>
                </a14:m>
                <a:r>
                  <a:rPr lang="zh-CN" altLang="en-US" b="1" dirty="0"/>
                  <a:t>核实出</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smtClean="0">
                            <a:latin typeface="Cambria Math" panose="02040503050406030204" pitchFamily="18" charset="0"/>
                          </a:rPr>
                          <m:t>𝑩</m:t>
                        </m:r>
                      </m:sub>
                    </m:sSub>
                  </m:oMath>
                </a14:m>
                <a:r>
                  <a:rPr lang="zh-CN" altLang="en-US" b="1" dirty="0"/>
                  <a:t>，这样就</a:t>
                </a:r>
                <a:r>
                  <a:rPr lang="zh-CN" altLang="en-US" b="1" dirty="0">
                    <a:solidFill>
                      <a:schemeClr val="accent4"/>
                    </a:solidFill>
                  </a:rPr>
                  <a:t>验证了</a:t>
                </a:r>
                <a14:m>
                  <m:oMath xmlns:m="http://schemas.openxmlformats.org/officeDocument/2006/math">
                    <m:r>
                      <a:rPr lang="en-US" altLang="zh-CN" b="1" i="1" dirty="0" smtClean="0">
                        <a:solidFill>
                          <a:schemeClr val="accent4"/>
                        </a:solidFill>
                        <a:latin typeface="Cambria Math" panose="02040503050406030204" pitchFamily="18" charset="0"/>
                      </a:rPr>
                      <m:t>𝑨</m:t>
                    </m:r>
                  </m:oMath>
                </a14:m>
                <a:r>
                  <a:rPr lang="zh-CN" altLang="en-US" b="1" dirty="0">
                    <a:solidFill>
                      <a:schemeClr val="accent4"/>
                    </a:solidFill>
                  </a:rPr>
                  <a:t>的身份</a:t>
                </a:r>
                <a:endParaRPr lang="zh-CN" altLang="en-US" b="1" dirty="0"/>
              </a:p>
            </p:txBody>
          </p:sp>
        </mc:Choice>
        <mc:Fallback xmlns="">
          <p:sp>
            <p:nvSpPr>
              <p:cNvPr id="32" name="文本框 31">
                <a:extLst>
                  <a:ext uri="{FF2B5EF4-FFF2-40B4-BE49-F238E27FC236}">
                    <a16:creationId xmlns:a16="http://schemas.microsoft.com/office/drawing/2014/main" id="{75CF5CFB-51E8-8A14-7D0F-7D2786FFB9C1}"/>
                  </a:ext>
                </a:extLst>
              </p:cNvPr>
              <p:cNvSpPr txBox="1">
                <a:spLocks noRot="1" noChangeAspect="1" noMove="1" noResize="1" noEditPoints="1" noAdjustHandles="1" noChangeArrowheads="1" noChangeShapeType="1" noTextEdit="1"/>
              </p:cNvSpPr>
              <p:nvPr/>
            </p:nvSpPr>
            <p:spPr>
              <a:xfrm>
                <a:off x="8508916" y="3909236"/>
                <a:ext cx="3134853" cy="646331"/>
              </a:xfrm>
              <a:prstGeom prst="rect">
                <a:avLst/>
              </a:prstGeom>
              <a:blipFill>
                <a:blip r:embed="rId13"/>
                <a:stretch>
                  <a:fillRect l="-1751" t="-4717" r="-1556" b="-14151"/>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756C762-1A0E-9195-06AB-FA0950D6E8D0}"/>
              </a:ext>
            </a:extLst>
          </p:cNvPr>
          <p:cNvSpPr/>
          <p:nvPr/>
        </p:nvSpPr>
        <p:spPr>
          <a:xfrm>
            <a:off x="3856042" y="4563488"/>
            <a:ext cx="4480442" cy="11730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进行本次会话的数据传输</a:t>
            </a:r>
          </a:p>
        </p:txBody>
      </p:sp>
      <mc:AlternateContent xmlns:mc="http://schemas.openxmlformats.org/markup-compatibility/2006" xmlns:a14="http://schemas.microsoft.com/office/drawing/2010/main">
        <mc:Choice Requires="a14">
          <p:sp>
            <p:nvSpPr>
              <p:cNvPr id="36" name="对话气泡: 圆角矩形 35">
                <a:extLst>
                  <a:ext uri="{FF2B5EF4-FFF2-40B4-BE49-F238E27FC236}">
                    <a16:creationId xmlns:a16="http://schemas.microsoft.com/office/drawing/2014/main" id="{0B77A7A3-626E-0831-1358-3E6B308C7933}"/>
                  </a:ext>
                </a:extLst>
              </p:cNvPr>
              <p:cNvSpPr/>
              <p:nvPr/>
            </p:nvSpPr>
            <p:spPr>
              <a:xfrm>
                <a:off x="8933624" y="2555365"/>
                <a:ext cx="2750788" cy="782132"/>
              </a:xfrm>
              <a:prstGeom prst="wedgeRoundRectCallout">
                <a:avLst>
                  <a:gd name="adj1" fmla="val -140495"/>
                  <a:gd name="adj2" fmla="val 672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使用</a:t>
                </a:r>
                <a14:m>
                  <m:oMath xmlns:m="http://schemas.openxmlformats.org/officeDocument/2006/math">
                    <m:r>
                      <a:rPr lang="en-US" altLang="zh-CN" b="1" i="1" dirty="0" smtClean="0">
                        <a:latin typeface="Cambria Math" panose="02040503050406030204" pitchFamily="18" charset="0"/>
                      </a:rPr>
                      <m:t>𝑩</m:t>
                    </m:r>
                  </m:oMath>
                </a14:m>
                <a:r>
                  <a:rPr lang="zh-CN" altLang="en-US" b="1" dirty="0"/>
                  <a:t>的私钥</a:t>
                </a:r>
                <a14:m>
                  <m:oMath xmlns:m="http://schemas.openxmlformats.org/officeDocument/2006/math">
                    <m:sSub>
                      <m:sSubPr>
                        <m:ctrlPr>
                          <a:rPr lang="en-US" altLang="zh-CN" b="1" i="1" dirty="0" smtClean="0">
                            <a:solidFill>
                              <a:schemeClr val="bg1"/>
                            </a:solidFill>
                            <a:latin typeface="Cambria Math" panose="02040503050406030204" pitchFamily="18" charset="0"/>
                          </a:rPr>
                        </m:ctrlPr>
                      </m:sSubPr>
                      <m:e>
                        <m:r>
                          <a:rPr lang="en-US" altLang="zh-CN" b="1" i="1" dirty="0">
                            <a:solidFill>
                              <a:schemeClr val="bg1"/>
                            </a:solidFill>
                            <a:latin typeface="Cambria Math" panose="02040503050406030204" pitchFamily="18" charset="0"/>
                          </a:rPr>
                          <m:t>𝑺𝑲</m:t>
                        </m:r>
                      </m:e>
                      <m:sub>
                        <m:r>
                          <a:rPr lang="en-US" altLang="zh-CN" b="1" i="1" dirty="0">
                            <a:solidFill>
                              <a:schemeClr val="bg1"/>
                            </a:solidFill>
                            <a:latin typeface="Cambria Math" panose="02040503050406030204" pitchFamily="18" charset="0"/>
                          </a:rPr>
                          <m:t>𝑩</m:t>
                        </m:r>
                      </m:sub>
                    </m:sSub>
                  </m:oMath>
                </a14:m>
                <a:endParaRPr lang="en-US" altLang="zh-CN" b="1" dirty="0"/>
              </a:p>
              <a:p>
                <a:pPr algn="ctr"/>
                <a:r>
                  <a:rPr lang="zh-CN" altLang="en-US" b="1" dirty="0"/>
                  <a:t>对不重数</a:t>
                </a:r>
                <a14:m>
                  <m:oMath xmlns:m="http://schemas.openxmlformats.org/officeDocument/2006/math">
                    <m:sSub>
                      <m:sSubPr>
                        <m:ctrlPr>
                          <a:rPr lang="en-US" altLang="zh-CN" b="1" i="1" smtClean="0">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𝑹</m:t>
                        </m:r>
                      </m:e>
                      <m:sub>
                        <m:r>
                          <a:rPr lang="en-US" altLang="zh-CN" b="1" i="1">
                            <a:solidFill>
                              <a:schemeClr val="bg1"/>
                            </a:solidFill>
                            <a:latin typeface="Cambria Math" panose="02040503050406030204" pitchFamily="18" charset="0"/>
                          </a:rPr>
                          <m:t>𝑨</m:t>
                        </m:r>
                      </m:sub>
                    </m:sSub>
                  </m:oMath>
                </a14:m>
                <a:r>
                  <a:rPr lang="zh-CN" altLang="en-US" b="1" dirty="0"/>
                  <a:t>进行签名</a:t>
                </a:r>
              </a:p>
            </p:txBody>
          </p:sp>
        </mc:Choice>
        <mc:Fallback xmlns="">
          <p:sp>
            <p:nvSpPr>
              <p:cNvPr id="36" name="对话气泡: 圆角矩形 35">
                <a:extLst>
                  <a:ext uri="{FF2B5EF4-FFF2-40B4-BE49-F238E27FC236}">
                    <a16:creationId xmlns:a16="http://schemas.microsoft.com/office/drawing/2014/main" id="{0B77A7A3-626E-0831-1358-3E6B308C7933}"/>
                  </a:ext>
                </a:extLst>
              </p:cNvPr>
              <p:cNvSpPr>
                <a:spLocks noRot="1" noChangeAspect="1" noMove="1" noResize="1" noEditPoints="1" noAdjustHandles="1" noChangeArrowheads="1" noChangeShapeType="1" noTextEdit="1"/>
              </p:cNvSpPr>
              <p:nvPr/>
            </p:nvSpPr>
            <p:spPr>
              <a:xfrm>
                <a:off x="8933624" y="2555365"/>
                <a:ext cx="2750788" cy="782132"/>
              </a:xfrm>
              <a:prstGeom prst="wedgeRoundRectCallout">
                <a:avLst>
                  <a:gd name="adj1" fmla="val -140495"/>
                  <a:gd name="adj2" fmla="val 67294"/>
                  <a:gd name="adj3" fmla="val 16667"/>
                </a:avLst>
              </a:prstGeom>
              <a:blipFill>
                <a:blip r:embed="rId14"/>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1077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 calcmode="lin" valueType="num">
                                      <p:cBhvr>
                                        <p:cTn id="9" dur="500" fill="hold"/>
                                        <p:tgtEl>
                                          <p:spTgt spid="40"/>
                                        </p:tgtEl>
                                        <p:attrNameLst>
                                          <p:attrName>style.rotation</p:attrName>
                                        </p:attrNameLst>
                                      </p:cBhvr>
                                      <p:tavLst>
                                        <p:tav tm="0">
                                          <p:val>
                                            <p:fltVal val="360"/>
                                          </p:val>
                                        </p:tav>
                                        <p:tav tm="100000">
                                          <p:val>
                                            <p:fltVal val="0"/>
                                          </p:val>
                                        </p:tav>
                                      </p:tavLst>
                                    </p:anim>
                                    <p:animEffect transition="in" filter="fade">
                                      <p:cBhvr>
                                        <p:cTn id="10" dur="500"/>
                                        <p:tgtEl>
                                          <p:spTgt spid="4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800" decel="100000"/>
                                        <p:tgtEl>
                                          <p:spTgt spid="10"/>
                                        </p:tgtEl>
                                      </p:cBhvr>
                                    </p:animEffect>
                                    <p:anim calcmode="lin" valueType="num">
                                      <p:cBhvr>
                                        <p:cTn id="19" dur="800" decel="100000" fill="hold"/>
                                        <p:tgtEl>
                                          <p:spTgt spid="10"/>
                                        </p:tgtEl>
                                        <p:attrNameLst>
                                          <p:attrName>style.rotation</p:attrName>
                                        </p:attrNameLst>
                                      </p:cBhvr>
                                      <p:tavLst>
                                        <p:tav tm="0">
                                          <p:val>
                                            <p:fltVal val="-90"/>
                                          </p:val>
                                        </p:tav>
                                        <p:tav tm="100000">
                                          <p:val>
                                            <p:fltVal val="0"/>
                                          </p:val>
                                        </p:tav>
                                      </p:tavLst>
                                    </p:anim>
                                    <p:anim calcmode="lin" valueType="num">
                                      <p:cBhvr>
                                        <p:cTn id="20" dur="800" decel="100000" fill="hold"/>
                                        <p:tgtEl>
                                          <p:spTgt spid="10"/>
                                        </p:tgtEl>
                                        <p:attrNameLst>
                                          <p:attrName>ppt_x</p:attrName>
                                        </p:attrNameLst>
                                      </p:cBhvr>
                                      <p:tavLst>
                                        <p:tav tm="0">
                                          <p:val>
                                            <p:strVal val="#ppt_x+0.4"/>
                                          </p:val>
                                        </p:tav>
                                        <p:tav tm="100000">
                                          <p:val>
                                            <p:strVal val="#ppt_x-0.05"/>
                                          </p:val>
                                        </p:tav>
                                      </p:tavLst>
                                    </p:anim>
                                    <p:anim calcmode="lin" valueType="num">
                                      <p:cBhvr>
                                        <p:cTn id="21" dur="800" decel="100000" fill="hold"/>
                                        <p:tgtEl>
                                          <p:spTgt spid="10"/>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10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right)">
                                      <p:cBhvr>
                                        <p:cTn id="52" dur="10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10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p:cTn id="75" dur="500" fill="hold"/>
                                        <p:tgtEl>
                                          <p:spTgt spid="32"/>
                                        </p:tgtEl>
                                        <p:attrNameLst>
                                          <p:attrName>ppt_w</p:attrName>
                                        </p:attrNameLst>
                                      </p:cBhvr>
                                      <p:tavLst>
                                        <p:tav tm="0">
                                          <p:val>
                                            <p:fltVal val="0"/>
                                          </p:val>
                                        </p:tav>
                                        <p:tav tm="100000">
                                          <p:val>
                                            <p:strVal val="#ppt_w"/>
                                          </p:val>
                                        </p:tav>
                                      </p:tavLst>
                                    </p:anim>
                                    <p:anim calcmode="lin" valueType="num">
                                      <p:cBhvr>
                                        <p:cTn id="76" dur="500" fill="hold"/>
                                        <p:tgtEl>
                                          <p:spTgt spid="32"/>
                                        </p:tgtEl>
                                        <p:attrNameLst>
                                          <p:attrName>ppt_h</p:attrName>
                                        </p:attrNameLst>
                                      </p:cBhvr>
                                      <p:tavLst>
                                        <p:tav tm="0">
                                          <p:val>
                                            <p:fltVal val="0"/>
                                          </p:val>
                                        </p:tav>
                                        <p:tav tm="100000">
                                          <p:val>
                                            <p:strVal val="#ppt_h"/>
                                          </p:val>
                                        </p:tav>
                                      </p:tavLst>
                                    </p:anim>
                                    <p:animEffect transition="in" filter="fade">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up)">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5" grpId="0"/>
      <p:bldP spid="25" grpId="0"/>
      <p:bldP spid="27" grpId="0"/>
      <p:bldP spid="32" grpId="0"/>
      <p:bldP spid="13" grpId="0" animBg="1"/>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实体鉴别</a:t>
              </a:r>
            </a:p>
          </p:txBody>
        </p:sp>
      </p:grpSp>
      <p:sp>
        <p:nvSpPr>
          <p:cNvPr id="33" name="íşlïḍè">
            <a:extLst>
              <a:ext uri="{FF2B5EF4-FFF2-40B4-BE49-F238E27FC236}">
                <a16:creationId xmlns:a16="http://schemas.microsoft.com/office/drawing/2014/main" id="{0B8886E6-1391-05EB-D521-BE253D0F55B7}"/>
              </a:ext>
            </a:extLst>
          </p:cNvPr>
          <p:cNvSpPr txBox="1"/>
          <p:nvPr/>
        </p:nvSpPr>
        <p:spPr>
          <a:xfrm>
            <a:off x="2634562" y="1022007"/>
            <a:ext cx="6936161" cy="450843"/>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使用公钥密码体制在实现实体鉴别时，仍有受到攻击的可能。</a:t>
            </a:r>
            <a:endParaRPr lang="en-US" altLang="zh-CN" sz="2000" b="1" dirty="0">
              <a:solidFill>
                <a:schemeClr val="accent3">
                  <a:lumMod val="75000"/>
                </a:schemeClr>
              </a:solidFill>
            </a:endParaRPr>
          </a:p>
        </p:txBody>
      </p:sp>
      <p:grpSp>
        <p:nvGrpSpPr>
          <p:cNvPr id="22" name="组合 21">
            <a:extLst>
              <a:ext uri="{FF2B5EF4-FFF2-40B4-BE49-F238E27FC236}">
                <a16:creationId xmlns:a16="http://schemas.microsoft.com/office/drawing/2014/main" id="{06FA0B0A-D74F-4D21-DD6B-723A7FC8478E}"/>
              </a:ext>
            </a:extLst>
          </p:cNvPr>
          <p:cNvGrpSpPr/>
          <p:nvPr/>
        </p:nvGrpSpPr>
        <p:grpSpPr>
          <a:xfrm>
            <a:off x="1337816" y="1422117"/>
            <a:ext cx="9522512" cy="1194094"/>
            <a:chOff x="934457" y="1472850"/>
            <a:chExt cx="9522512" cy="1194094"/>
          </a:xfrm>
        </p:grpSpPr>
        <p:grpSp>
          <p:nvGrpSpPr>
            <p:cNvPr id="35" name="组合 34">
              <a:extLst>
                <a:ext uri="{FF2B5EF4-FFF2-40B4-BE49-F238E27FC236}">
                  <a16:creationId xmlns:a16="http://schemas.microsoft.com/office/drawing/2014/main" id="{2B8A5604-22F8-FC06-BD76-B1F7C0A2C1E5}"/>
                </a:ext>
              </a:extLst>
            </p:cNvPr>
            <p:cNvGrpSpPr/>
            <p:nvPr/>
          </p:nvGrpSpPr>
          <p:grpSpPr>
            <a:xfrm>
              <a:off x="934457" y="1752544"/>
              <a:ext cx="1309592" cy="914400"/>
              <a:chOff x="669050" y="2582267"/>
              <a:chExt cx="1309592" cy="914400"/>
            </a:xfrm>
          </p:grpSpPr>
          <p:pic>
            <p:nvPicPr>
              <p:cNvPr id="42" name="图形 3" descr="用户 纯色填充">
                <a:extLst>
                  <a:ext uri="{FF2B5EF4-FFF2-40B4-BE49-F238E27FC236}">
                    <a16:creationId xmlns:a16="http://schemas.microsoft.com/office/drawing/2014/main" id="{97784CA0-AA0E-90FC-5590-4F08392EFC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4242" y="2582267"/>
                <a:ext cx="914400" cy="914400"/>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E1C74BE-B455-F567-0A04-FA4A3F813C8C}"/>
                      </a:ext>
                    </a:extLst>
                  </p:cNvPr>
                  <p:cNvSpPr txBox="1"/>
                  <p:nvPr/>
                </p:nvSpPr>
                <p:spPr>
                  <a:xfrm>
                    <a:off x="669050" y="287353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𝑨</m:t>
                          </m:r>
                        </m:oMath>
                      </m:oMathPara>
                    </a14:m>
                    <a:endParaRPr lang="zh-CN" altLang="en-US" sz="2000" b="1" dirty="0"/>
                  </a:p>
                </p:txBody>
              </p:sp>
            </mc:Choice>
            <mc:Fallback xmlns="">
              <p:sp>
                <p:nvSpPr>
                  <p:cNvPr id="43" name="文本框 42">
                    <a:extLst>
                      <a:ext uri="{FF2B5EF4-FFF2-40B4-BE49-F238E27FC236}">
                        <a16:creationId xmlns:a16="http://schemas.microsoft.com/office/drawing/2014/main" id="{8E1C74BE-B455-F567-0A04-FA4A3F813C8C}"/>
                      </a:ext>
                    </a:extLst>
                  </p:cNvPr>
                  <p:cNvSpPr txBox="1">
                    <a:spLocks noRot="1" noChangeAspect="1" noMove="1" noResize="1" noEditPoints="1" noAdjustHandles="1" noChangeArrowheads="1" noChangeShapeType="1" noTextEdit="1"/>
                  </p:cNvSpPr>
                  <p:nvPr/>
                </p:nvSpPr>
                <p:spPr>
                  <a:xfrm>
                    <a:off x="669050" y="2873539"/>
                    <a:ext cx="473646" cy="400110"/>
                  </a:xfrm>
                  <a:prstGeom prst="rect">
                    <a:avLst/>
                  </a:prstGeom>
                  <a:blipFill>
                    <a:blip r:embed="rId5"/>
                    <a:stretch>
                      <a:fillRect/>
                    </a:stretch>
                  </a:blipFill>
                </p:spPr>
                <p:txBody>
                  <a:bodyPr/>
                  <a:lstStyle/>
                  <a:p>
                    <a:r>
                      <a:rPr lang="zh-CN" altLang="en-US">
                        <a:noFill/>
                      </a:rPr>
                      <a:t> </a:t>
                    </a:r>
                  </a:p>
                </p:txBody>
              </p:sp>
            </mc:Fallback>
          </mc:AlternateContent>
        </p:grpSp>
        <p:grpSp>
          <p:nvGrpSpPr>
            <p:cNvPr id="37" name="组合 36">
              <a:extLst>
                <a:ext uri="{FF2B5EF4-FFF2-40B4-BE49-F238E27FC236}">
                  <a16:creationId xmlns:a16="http://schemas.microsoft.com/office/drawing/2014/main" id="{127D87C7-3D45-89AC-E1EC-9962DCB07C0E}"/>
                </a:ext>
              </a:extLst>
            </p:cNvPr>
            <p:cNvGrpSpPr/>
            <p:nvPr/>
          </p:nvGrpSpPr>
          <p:grpSpPr>
            <a:xfrm>
              <a:off x="9147379" y="1752544"/>
              <a:ext cx="1309590" cy="914400"/>
              <a:chOff x="9003436" y="2582267"/>
              <a:chExt cx="1309590" cy="914400"/>
            </a:xfrm>
          </p:grpSpPr>
          <p:pic>
            <p:nvPicPr>
              <p:cNvPr id="38" name="图形 3" descr="用户 纯色填充">
                <a:extLst>
                  <a:ext uri="{FF2B5EF4-FFF2-40B4-BE49-F238E27FC236}">
                    <a16:creationId xmlns:a16="http://schemas.microsoft.com/office/drawing/2014/main" id="{E32D5251-B0C2-1634-C50F-A4E41DB910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436" y="2582267"/>
                <a:ext cx="914400" cy="914400"/>
              </a:xfrm>
              <a:prstGeom prst="rect">
                <a:avLst/>
              </a:prstGeom>
            </p:spPr>
          </p:pic>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89C8D46-40A5-7754-90F4-F041231B9C91}"/>
                      </a:ext>
                    </a:extLst>
                  </p:cNvPr>
                  <p:cNvSpPr txBox="1"/>
                  <p:nvPr/>
                </p:nvSpPr>
                <p:spPr>
                  <a:xfrm>
                    <a:off x="9839380" y="2839412"/>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𝑩</m:t>
                          </m:r>
                        </m:oMath>
                      </m:oMathPara>
                    </a14:m>
                    <a:endParaRPr lang="zh-CN" altLang="en-US" sz="2000" b="1" dirty="0"/>
                  </a:p>
                </p:txBody>
              </p:sp>
            </mc:Choice>
            <mc:Fallback xmlns="">
              <p:sp>
                <p:nvSpPr>
                  <p:cNvPr id="54" name="文本框 53">
                    <a:extLst>
                      <a:ext uri="{FF2B5EF4-FFF2-40B4-BE49-F238E27FC236}">
                        <a16:creationId xmlns:a16="http://schemas.microsoft.com/office/drawing/2014/main" id="{62F5C234-0B7D-41FF-2C34-8BC27840E65E}"/>
                      </a:ext>
                    </a:extLst>
                  </p:cNvPr>
                  <p:cNvSpPr txBox="1">
                    <a:spLocks noRot="1" noChangeAspect="1" noMove="1" noResize="1" noEditPoints="1" noAdjustHandles="1" noChangeArrowheads="1" noChangeShapeType="1" noTextEdit="1"/>
                  </p:cNvSpPr>
                  <p:nvPr/>
                </p:nvSpPr>
                <p:spPr>
                  <a:xfrm>
                    <a:off x="9839380" y="2839412"/>
                    <a:ext cx="473646" cy="400110"/>
                  </a:xfrm>
                  <a:prstGeom prst="rect">
                    <a:avLst/>
                  </a:prstGeom>
                  <a:blipFill>
                    <a:blip r:embed="rId6"/>
                    <a:stretch>
                      <a:fillRect/>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6AEAA44E-62DB-7F47-6E1F-F2150283CB35}"/>
                </a:ext>
              </a:extLst>
            </p:cNvPr>
            <p:cNvGrpSpPr/>
            <p:nvPr/>
          </p:nvGrpSpPr>
          <p:grpSpPr>
            <a:xfrm>
              <a:off x="4826387" y="1752544"/>
              <a:ext cx="1309592" cy="914400"/>
              <a:chOff x="1399078" y="2582267"/>
              <a:chExt cx="1309592" cy="914400"/>
            </a:xfrm>
          </p:grpSpPr>
          <p:pic>
            <p:nvPicPr>
              <p:cNvPr id="45" name="图形 3" descr="用户 纯色填充">
                <a:extLst>
                  <a:ext uri="{FF2B5EF4-FFF2-40B4-BE49-F238E27FC236}">
                    <a16:creationId xmlns:a16="http://schemas.microsoft.com/office/drawing/2014/main" id="{0B119E84-C482-EB2F-D4E6-5B29ED91EB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94270" y="2582267"/>
                <a:ext cx="914400" cy="914400"/>
              </a:xfrm>
              <a:prstGeom prst="rect">
                <a:avLst/>
              </a:prstGeom>
            </p:spPr>
          </p:pic>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285BEAA-1241-4325-391A-14F06A64895D}"/>
                      </a:ext>
                    </a:extLst>
                  </p:cNvPr>
                  <p:cNvSpPr txBox="1"/>
                  <p:nvPr/>
                </p:nvSpPr>
                <p:spPr>
                  <a:xfrm>
                    <a:off x="1399078" y="287353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solidFill>
                                <a:schemeClr val="accent1">
                                  <a:lumMod val="75000"/>
                                </a:schemeClr>
                              </a:solidFill>
                              <a:latin typeface="Cambria Math" panose="02040503050406030204" pitchFamily="18" charset="0"/>
                            </a:rPr>
                            <m:t>𝑪</m:t>
                          </m:r>
                        </m:oMath>
                      </m:oMathPara>
                    </a14:m>
                    <a:endParaRPr lang="zh-CN" altLang="en-US" sz="2000" b="1" dirty="0">
                      <a:solidFill>
                        <a:schemeClr val="accent1">
                          <a:lumMod val="75000"/>
                        </a:schemeClr>
                      </a:solidFill>
                    </a:endParaRPr>
                  </a:p>
                </p:txBody>
              </p:sp>
            </mc:Choice>
            <mc:Fallback xmlns="">
              <p:sp>
                <p:nvSpPr>
                  <p:cNvPr id="46" name="文本框 45">
                    <a:extLst>
                      <a:ext uri="{FF2B5EF4-FFF2-40B4-BE49-F238E27FC236}">
                        <a16:creationId xmlns:a16="http://schemas.microsoft.com/office/drawing/2014/main" id="{8285BEAA-1241-4325-391A-14F06A64895D}"/>
                      </a:ext>
                    </a:extLst>
                  </p:cNvPr>
                  <p:cNvSpPr txBox="1">
                    <a:spLocks noRot="1" noChangeAspect="1" noMove="1" noResize="1" noEditPoints="1" noAdjustHandles="1" noChangeArrowheads="1" noChangeShapeType="1" noTextEdit="1"/>
                  </p:cNvSpPr>
                  <p:nvPr/>
                </p:nvSpPr>
                <p:spPr>
                  <a:xfrm>
                    <a:off x="1399078" y="2873539"/>
                    <a:ext cx="473646" cy="400110"/>
                  </a:xfrm>
                  <a:prstGeom prst="rect">
                    <a:avLst/>
                  </a:prstGeom>
                  <a:blipFill>
                    <a:blip r:embed="rId9"/>
                    <a:stretch>
                      <a:fillRect/>
                    </a:stretch>
                  </a:blipFill>
                </p:spPr>
                <p:txBody>
                  <a:bodyPr/>
                  <a:lstStyle/>
                  <a:p>
                    <a:r>
                      <a:rPr lang="zh-CN" altLang="en-US">
                        <a:noFill/>
                      </a:rPr>
                      <a:t> </a:t>
                    </a:r>
                  </a:p>
                </p:txBody>
              </p:sp>
            </mc:Fallback>
          </mc:AlternateContent>
        </p:grpSp>
        <p:sp>
          <p:nvSpPr>
            <p:cNvPr id="15" name="文本框 14">
              <a:extLst>
                <a:ext uri="{FF2B5EF4-FFF2-40B4-BE49-F238E27FC236}">
                  <a16:creationId xmlns:a16="http://schemas.microsoft.com/office/drawing/2014/main" id="{61676986-5D18-BE1A-E76F-EC78E5AD6517}"/>
                </a:ext>
              </a:extLst>
            </p:cNvPr>
            <p:cNvSpPr txBox="1"/>
            <p:nvPr/>
          </p:nvSpPr>
          <p:spPr>
            <a:xfrm>
              <a:off x="5040396" y="1472850"/>
              <a:ext cx="1276766" cy="369332"/>
            </a:xfrm>
            <a:prstGeom prst="rect">
              <a:avLst/>
            </a:prstGeom>
            <a:noFill/>
          </p:spPr>
          <p:txBody>
            <a:bodyPr wrap="square" rtlCol="0">
              <a:spAutoFit/>
            </a:bodyPr>
            <a:lstStyle/>
            <a:p>
              <a:pPr algn="ctr"/>
              <a:r>
                <a:rPr lang="zh-CN" altLang="en-US" b="1" dirty="0">
                  <a:solidFill>
                    <a:schemeClr val="accent1">
                      <a:lumMod val="75000"/>
                    </a:schemeClr>
                  </a:solidFill>
                </a:rPr>
                <a:t>攻击者</a:t>
              </a:r>
            </a:p>
          </p:txBody>
        </p:sp>
      </p:grpSp>
      <p:grpSp>
        <p:nvGrpSpPr>
          <p:cNvPr id="19" name="组合 18">
            <a:extLst>
              <a:ext uri="{FF2B5EF4-FFF2-40B4-BE49-F238E27FC236}">
                <a16:creationId xmlns:a16="http://schemas.microsoft.com/office/drawing/2014/main" id="{DB947245-1D37-82EE-2DB3-CC8E8CAAA603}"/>
              </a:ext>
            </a:extLst>
          </p:cNvPr>
          <p:cNvGrpSpPr/>
          <p:nvPr/>
        </p:nvGrpSpPr>
        <p:grpSpPr>
          <a:xfrm>
            <a:off x="1477467" y="2616211"/>
            <a:ext cx="8530471" cy="3771956"/>
            <a:chOff x="1074108" y="2666944"/>
            <a:chExt cx="8530471" cy="3771956"/>
          </a:xfrm>
        </p:grpSpPr>
        <p:cxnSp>
          <p:nvCxnSpPr>
            <p:cNvPr id="18" name="直接箭头连接符 17">
              <a:extLst>
                <a:ext uri="{FF2B5EF4-FFF2-40B4-BE49-F238E27FC236}">
                  <a16:creationId xmlns:a16="http://schemas.microsoft.com/office/drawing/2014/main" id="{10B7CB01-D91F-B7D5-A8C7-F0356E66630E}"/>
                </a:ext>
              </a:extLst>
            </p:cNvPr>
            <p:cNvCxnSpPr>
              <a:cxnSpLocks/>
            </p:cNvCxnSpPr>
            <p:nvPr/>
          </p:nvCxnSpPr>
          <p:spPr>
            <a:xfrm>
              <a:off x="1794049" y="2666944"/>
              <a:ext cx="0" cy="37719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35B5077-C827-4F08-B4AD-F6332A5EE34E}"/>
                </a:ext>
              </a:extLst>
            </p:cNvPr>
            <p:cNvCxnSpPr>
              <a:cxnSpLocks/>
            </p:cNvCxnSpPr>
            <p:nvPr/>
          </p:nvCxnSpPr>
          <p:spPr>
            <a:xfrm>
              <a:off x="5686134" y="2666944"/>
              <a:ext cx="0" cy="37719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A96CEF46-AEAE-0A0E-2E40-4AFC3A1BDC35}"/>
                </a:ext>
              </a:extLst>
            </p:cNvPr>
            <p:cNvCxnSpPr>
              <a:cxnSpLocks/>
            </p:cNvCxnSpPr>
            <p:nvPr/>
          </p:nvCxnSpPr>
          <p:spPr>
            <a:xfrm>
              <a:off x="9604579" y="2666944"/>
              <a:ext cx="0" cy="37719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0CAEF65-88B5-0D62-B835-57A766CF6C94}"/>
                </a:ext>
              </a:extLst>
            </p:cNvPr>
            <p:cNvSpPr txBox="1"/>
            <p:nvPr/>
          </p:nvSpPr>
          <p:spPr>
            <a:xfrm>
              <a:off x="1074108" y="6069568"/>
              <a:ext cx="682389" cy="369332"/>
            </a:xfrm>
            <a:prstGeom prst="rect">
              <a:avLst/>
            </a:prstGeom>
            <a:noFill/>
          </p:spPr>
          <p:txBody>
            <a:bodyPr wrap="square" rtlCol="0">
              <a:spAutoFit/>
            </a:bodyPr>
            <a:lstStyle/>
            <a:p>
              <a:r>
                <a:rPr lang="zh-CN" altLang="en-US" b="1" dirty="0"/>
                <a:t>时间</a:t>
              </a:r>
            </a:p>
          </p:txBody>
        </p:sp>
      </p:grpSp>
      <p:grpSp>
        <p:nvGrpSpPr>
          <p:cNvPr id="71" name="组合 70">
            <a:extLst>
              <a:ext uri="{FF2B5EF4-FFF2-40B4-BE49-F238E27FC236}">
                <a16:creationId xmlns:a16="http://schemas.microsoft.com/office/drawing/2014/main" id="{D0605C93-F8B6-1EEA-7B89-EB7C628D317F}"/>
              </a:ext>
            </a:extLst>
          </p:cNvPr>
          <p:cNvGrpSpPr/>
          <p:nvPr/>
        </p:nvGrpSpPr>
        <p:grpSpPr>
          <a:xfrm>
            <a:off x="6096000" y="3996006"/>
            <a:ext cx="3918445" cy="400110"/>
            <a:chOff x="6096000" y="3996006"/>
            <a:chExt cx="3918445" cy="400110"/>
          </a:xfrm>
        </p:grpSpPr>
        <p:cxnSp>
          <p:nvCxnSpPr>
            <p:cNvPr id="63" name="直接箭头连接符 62">
              <a:extLst>
                <a:ext uri="{FF2B5EF4-FFF2-40B4-BE49-F238E27FC236}">
                  <a16:creationId xmlns:a16="http://schemas.microsoft.com/office/drawing/2014/main" id="{645FEBE5-8C98-760D-8C76-2F31C51FA56C}"/>
                </a:ext>
              </a:extLst>
            </p:cNvPr>
            <p:cNvCxnSpPr>
              <a:cxnSpLocks/>
            </p:cNvCxnSpPr>
            <p:nvPr/>
          </p:nvCxnSpPr>
          <p:spPr>
            <a:xfrm>
              <a:off x="6096000" y="4209850"/>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84B9BE99-203C-3934-4CE2-7C9CB7658998}"/>
                    </a:ext>
                  </a:extLst>
                </p:cNvPr>
                <p:cNvSpPr/>
                <p:nvPr/>
              </p:nvSpPr>
              <p:spPr>
                <a:xfrm>
                  <a:off x="6439919" y="3996006"/>
                  <a:ext cx="1390615"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𝑺𝑲</m:t>
                            </m:r>
                          </m:e>
                          <m:sub>
                            <m:r>
                              <a:rPr lang="en-US" altLang="zh-CN" b="1" i="1" dirty="0" smtClean="0">
                                <a:solidFill>
                                  <a:schemeClr val="tx1"/>
                                </a:solidFill>
                                <a:latin typeface="Cambria Math" panose="02040503050406030204" pitchFamily="18" charset="0"/>
                              </a:rPr>
                              <m:t>𝑪</m:t>
                            </m:r>
                          </m:sub>
                        </m:sSub>
                        <m:r>
                          <a:rPr lang="zh-CN" altLang="en-US" b="1" i="1" dirty="0">
                            <a:solidFill>
                              <a:schemeClr val="tx1"/>
                            </a:solidFill>
                            <a:latin typeface="Cambria Math" panose="02040503050406030204" pitchFamily="18" charset="0"/>
                          </a:rPr>
                          <m:t>（</m:t>
                        </m:r>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𝑩</m:t>
                            </m:r>
                          </m:sub>
                        </m:sSub>
                        <m:r>
                          <a:rPr lang="zh-CN" altLang="en-US" b="1" i="1" dirty="0">
                            <a:solidFill>
                              <a:schemeClr val="tx1"/>
                            </a:solidFill>
                            <a:latin typeface="Cambria Math" panose="02040503050406030204" pitchFamily="18" charset="0"/>
                          </a:rPr>
                          <m:t>）</m:t>
                        </m:r>
                      </m:oMath>
                    </m:oMathPara>
                  </a14:m>
                  <a:endParaRPr lang="zh-CN" altLang="en-US" b="1" dirty="0">
                    <a:solidFill>
                      <a:schemeClr val="tx1"/>
                    </a:solidFill>
                  </a:endParaRPr>
                </a:p>
              </p:txBody>
            </p:sp>
          </mc:Choice>
          <mc:Fallback xmlns="">
            <p:sp>
              <p:nvSpPr>
                <p:cNvPr id="53" name="矩形 52">
                  <a:extLst>
                    <a:ext uri="{FF2B5EF4-FFF2-40B4-BE49-F238E27FC236}">
                      <a16:creationId xmlns:a16="http://schemas.microsoft.com/office/drawing/2014/main" id="{84B9BE99-203C-3934-4CE2-7C9CB7658998}"/>
                    </a:ext>
                  </a:extLst>
                </p:cNvPr>
                <p:cNvSpPr>
                  <a:spLocks noRot="1" noChangeAspect="1" noMove="1" noResize="1" noEditPoints="1" noAdjustHandles="1" noChangeArrowheads="1" noChangeShapeType="1" noTextEdit="1"/>
                </p:cNvSpPr>
                <p:nvPr/>
              </p:nvSpPr>
              <p:spPr>
                <a:xfrm>
                  <a:off x="6439919" y="3996006"/>
                  <a:ext cx="1390615" cy="400110"/>
                </a:xfrm>
                <a:prstGeom prst="rect">
                  <a:avLst/>
                </a:prstGeom>
                <a:blipFill>
                  <a:blip r:embed="rId10"/>
                  <a:stretch>
                    <a:fillRect b="-7463"/>
                  </a:stretch>
                </a:blipFill>
                <a:ln>
                  <a:solidFill>
                    <a:schemeClr val="tx1"/>
                  </a:solidFill>
                </a:ln>
              </p:spPr>
              <p:txBody>
                <a:bodyPr/>
                <a:lstStyle/>
                <a:p>
                  <a:r>
                    <a:rPr lang="zh-CN" altLang="en-US">
                      <a:noFill/>
                    </a:rPr>
                    <a:t> </a:t>
                  </a:r>
                </a:p>
              </p:txBody>
            </p:sp>
          </mc:Fallback>
        </mc:AlternateContent>
      </p:grpSp>
      <p:grpSp>
        <p:nvGrpSpPr>
          <p:cNvPr id="70" name="组合 69">
            <a:extLst>
              <a:ext uri="{FF2B5EF4-FFF2-40B4-BE49-F238E27FC236}">
                <a16:creationId xmlns:a16="http://schemas.microsoft.com/office/drawing/2014/main" id="{2D409FB6-B724-D832-3275-2B06439CFE8C}"/>
              </a:ext>
            </a:extLst>
          </p:cNvPr>
          <p:cNvGrpSpPr/>
          <p:nvPr/>
        </p:nvGrpSpPr>
        <p:grpSpPr>
          <a:xfrm>
            <a:off x="6096000" y="3415909"/>
            <a:ext cx="3918445" cy="400110"/>
            <a:chOff x="6096000" y="3415909"/>
            <a:chExt cx="3918445" cy="400110"/>
          </a:xfrm>
        </p:grpSpPr>
        <p:cxnSp>
          <p:nvCxnSpPr>
            <p:cNvPr id="68" name="直接箭头连接符 67">
              <a:extLst>
                <a:ext uri="{FF2B5EF4-FFF2-40B4-BE49-F238E27FC236}">
                  <a16:creationId xmlns:a16="http://schemas.microsoft.com/office/drawing/2014/main" id="{8B076C6E-6F93-EB20-386C-EC8411680F14}"/>
                </a:ext>
              </a:extLst>
            </p:cNvPr>
            <p:cNvCxnSpPr/>
            <p:nvPr/>
          </p:nvCxnSpPr>
          <p:spPr>
            <a:xfrm flipH="1">
              <a:off x="6096000" y="3605398"/>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A6534D7F-1C67-8963-24E7-97835520C0C3}"/>
                    </a:ext>
                  </a:extLst>
                </p:cNvPr>
                <p:cNvSpPr/>
                <p:nvPr/>
              </p:nvSpPr>
              <p:spPr>
                <a:xfrm>
                  <a:off x="8612852" y="3415909"/>
                  <a:ext cx="1051868"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𝑩</m:t>
                            </m:r>
                          </m:sub>
                        </m:sSub>
                      </m:oMath>
                    </m:oMathPara>
                  </a14:m>
                  <a:endParaRPr lang="zh-CN" altLang="en-US" b="1" dirty="0">
                    <a:solidFill>
                      <a:schemeClr val="tx1"/>
                    </a:solidFill>
                  </a:endParaRPr>
                </a:p>
              </p:txBody>
            </p:sp>
          </mc:Choice>
          <mc:Fallback xmlns="">
            <p:sp>
              <p:nvSpPr>
                <p:cNvPr id="55" name="矩形 54">
                  <a:extLst>
                    <a:ext uri="{FF2B5EF4-FFF2-40B4-BE49-F238E27FC236}">
                      <a16:creationId xmlns:a16="http://schemas.microsoft.com/office/drawing/2014/main" id="{A6534D7F-1C67-8963-24E7-97835520C0C3}"/>
                    </a:ext>
                  </a:extLst>
                </p:cNvPr>
                <p:cNvSpPr>
                  <a:spLocks noRot="1" noChangeAspect="1" noMove="1" noResize="1" noEditPoints="1" noAdjustHandles="1" noChangeArrowheads="1" noChangeShapeType="1" noTextEdit="1"/>
                </p:cNvSpPr>
                <p:nvPr/>
              </p:nvSpPr>
              <p:spPr>
                <a:xfrm>
                  <a:off x="8612852" y="3415909"/>
                  <a:ext cx="1051868" cy="400110"/>
                </a:xfrm>
                <a:prstGeom prst="rect">
                  <a:avLst/>
                </a:prstGeom>
                <a:blipFill>
                  <a:blip r:embed="rId11"/>
                  <a:stretch>
                    <a:fillRect/>
                  </a:stretch>
                </a:blipFill>
                <a:ln>
                  <a:solidFill>
                    <a:schemeClr val="tx1"/>
                  </a:solidFill>
                </a:ln>
              </p:spPr>
              <p:txBody>
                <a:bodyPr/>
                <a:lstStyle/>
                <a:p>
                  <a:r>
                    <a:rPr lang="zh-CN" altLang="en-US">
                      <a:noFill/>
                    </a:rPr>
                    <a:t> </a:t>
                  </a:r>
                </a:p>
              </p:txBody>
            </p:sp>
          </mc:Fallback>
        </mc:AlternateContent>
      </p:grpSp>
      <p:grpSp>
        <p:nvGrpSpPr>
          <p:cNvPr id="72" name="组合 71">
            <a:extLst>
              <a:ext uri="{FF2B5EF4-FFF2-40B4-BE49-F238E27FC236}">
                <a16:creationId xmlns:a16="http://schemas.microsoft.com/office/drawing/2014/main" id="{86B6F003-A1B5-A073-B779-708E1A70E01B}"/>
              </a:ext>
            </a:extLst>
          </p:cNvPr>
          <p:cNvGrpSpPr/>
          <p:nvPr/>
        </p:nvGrpSpPr>
        <p:grpSpPr>
          <a:xfrm>
            <a:off x="6089493" y="4576103"/>
            <a:ext cx="3918445" cy="400110"/>
            <a:chOff x="6089493" y="4576103"/>
            <a:chExt cx="3918445" cy="400110"/>
          </a:xfrm>
        </p:grpSpPr>
        <p:cxnSp>
          <p:nvCxnSpPr>
            <p:cNvPr id="66" name="直接箭头连接符 65">
              <a:extLst>
                <a:ext uri="{FF2B5EF4-FFF2-40B4-BE49-F238E27FC236}">
                  <a16:creationId xmlns:a16="http://schemas.microsoft.com/office/drawing/2014/main" id="{C3C4F613-4DC3-3353-7FB2-25048DD1069D}"/>
                </a:ext>
              </a:extLst>
            </p:cNvPr>
            <p:cNvCxnSpPr/>
            <p:nvPr/>
          </p:nvCxnSpPr>
          <p:spPr>
            <a:xfrm flipH="1">
              <a:off x="6089493" y="4792198"/>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F62F6DE5-A3E4-AD8F-F43E-B977CE930F65}"/>
                </a:ext>
              </a:extLst>
            </p:cNvPr>
            <p:cNvSpPr/>
            <p:nvPr/>
          </p:nvSpPr>
          <p:spPr>
            <a:xfrm>
              <a:off x="8055223" y="4576103"/>
              <a:ext cx="1609497"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请把公钥发来</a:t>
              </a:r>
            </a:p>
          </p:txBody>
        </p:sp>
      </p:grpSp>
      <p:grpSp>
        <p:nvGrpSpPr>
          <p:cNvPr id="73" name="组合 72">
            <a:extLst>
              <a:ext uri="{FF2B5EF4-FFF2-40B4-BE49-F238E27FC236}">
                <a16:creationId xmlns:a16="http://schemas.microsoft.com/office/drawing/2014/main" id="{B5DA226E-F21E-B298-C395-3855AA700994}"/>
              </a:ext>
            </a:extLst>
          </p:cNvPr>
          <p:cNvGrpSpPr/>
          <p:nvPr/>
        </p:nvGrpSpPr>
        <p:grpSpPr>
          <a:xfrm>
            <a:off x="6096000" y="5156200"/>
            <a:ext cx="3918445" cy="400110"/>
            <a:chOff x="6096000" y="5156200"/>
            <a:chExt cx="3918445" cy="400110"/>
          </a:xfrm>
        </p:grpSpPr>
        <p:cxnSp>
          <p:nvCxnSpPr>
            <p:cNvPr id="64" name="直接箭头连接符 63">
              <a:extLst>
                <a:ext uri="{FF2B5EF4-FFF2-40B4-BE49-F238E27FC236}">
                  <a16:creationId xmlns:a16="http://schemas.microsoft.com/office/drawing/2014/main" id="{A85A397A-9FB4-09B9-C0C4-1471488F9B0A}"/>
                </a:ext>
              </a:extLst>
            </p:cNvPr>
            <p:cNvCxnSpPr>
              <a:cxnSpLocks/>
            </p:cNvCxnSpPr>
            <p:nvPr/>
          </p:nvCxnSpPr>
          <p:spPr>
            <a:xfrm>
              <a:off x="6096000" y="5347770"/>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FD920DAB-848D-357E-9523-6C728470EE09}"/>
                    </a:ext>
                  </a:extLst>
                </p:cNvPr>
                <p:cNvSpPr/>
                <p:nvPr/>
              </p:nvSpPr>
              <p:spPr>
                <a:xfrm>
                  <a:off x="6439919" y="5156200"/>
                  <a:ext cx="1051868"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𝑷𝑲</m:t>
                            </m:r>
                          </m:e>
                          <m:sub>
                            <m:r>
                              <a:rPr lang="en-US" altLang="zh-CN" b="1" i="1" dirty="0" smtClean="0">
                                <a:solidFill>
                                  <a:schemeClr val="tx1"/>
                                </a:solidFill>
                                <a:latin typeface="Cambria Math" panose="02040503050406030204" pitchFamily="18" charset="0"/>
                              </a:rPr>
                              <m:t>𝑪</m:t>
                            </m:r>
                          </m:sub>
                        </m:sSub>
                      </m:oMath>
                    </m:oMathPara>
                  </a14:m>
                  <a:endParaRPr lang="zh-CN" altLang="en-US" b="1" dirty="0">
                    <a:solidFill>
                      <a:schemeClr val="tx1"/>
                    </a:solidFill>
                  </a:endParaRPr>
                </a:p>
              </p:txBody>
            </p:sp>
          </mc:Choice>
          <mc:Fallback xmlns="">
            <p:sp>
              <p:nvSpPr>
                <p:cNvPr id="57" name="矩形 56">
                  <a:extLst>
                    <a:ext uri="{FF2B5EF4-FFF2-40B4-BE49-F238E27FC236}">
                      <a16:creationId xmlns:a16="http://schemas.microsoft.com/office/drawing/2014/main" id="{FD920DAB-848D-357E-9523-6C728470EE09}"/>
                    </a:ext>
                  </a:extLst>
                </p:cNvPr>
                <p:cNvSpPr>
                  <a:spLocks noRot="1" noChangeAspect="1" noMove="1" noResize="1" noEditPoints="1" noAdjustHandles="1" noChangeArrowheads="1" noChangeShapeType="1" noTextEdit="1"/>
                </p:cNvSpPr>
                <p:nvPr/>
              </p:nvSpPr>
              <p:spPr>
                <a:xfrm>
                  <a:off x="6439919" y="5156200"/>
                  <a:ext cx="1051868" cy="400110"/>
                </a:xfrm>
                <a:prstGeom prst="rect">
                  <a:avLst/>
                </a:prstGeom>
                <a:blipFill>
                  <a:blip r:embed="rId12"/>
                  <a:stretch>
                    <a:fillRect/>
                  </a:stretch>
                </a:blipFill>
                <a:ln>
                  <a:solidFill>
                    <a:schemeClr val="tx1"/>
                  </a:solidFill>
                </a:ln>
              </p:spPr>
              <p:txBody>
                <a:bodyPr/>
                <a:lstStyle/>
                <a:p>
                  <a:r>
                    <a:rPr lang="zh-CN" altLang="en-US">
                      <a:noFill/>
                    </a:rPr>
                    <a:t> </a:t>
                  </a:r>
                </a:p>
              </p:txBody>
            </p:sp>
          </mc:Fallback>
        </mc:AlternateContent>
      </p:grpSp>
      <p:grpSp>
        <p:nvGrpSpPr>
          <p:cNvPr id="81" name="组合 80">
            <a:extLst>
              <a:ext uri="{FF2B5EF4-FFF2-40B4-BE49-F238E27FC236}">
                <a16:creationId xmlns:a16="http://schemas.microsoft.com/office/drawing/2014/main" id="{FE321CDC-C239-191F-85D5-26876BB26414}"/>
              </a:ext>
            </a:extLst>
          </p:cNvPr>
          <p:cNvGrpSpPr/>
          <p:nvPr/>
        </p:nvGrpSpPr>
        <p:grpSpPr>
          <a:xfrm>
            <a:off x="6096000" y="5736297"/>
            <a:ext cx="3918445" cy="400110"/>
            <a:chOff x="6096000" y="5736297"/>
            <a:chExt cx="3918445" cy="400110"/>
          </a:xfrm>
        </p:grpSpPr>
        <p:cxnSp>
          <p:nvCxnSpPr>
            <p:cNvPr id="67" name="直接箭头连接符 66">
              <a:extLst>
                <a:ext uri="{FF2B5EF4-FFF2-40B4-BE49-F238E27FC236}">
                  <a16:creationId xmlns:a16="http://schemas.microsoft.com/office/drawing/2014/main" id="{17294880-3BA8-363A-AE97-469B1E746FDA}"/>
                </a:ext>
              </a:extLst>
            </p:cNvPr>
            <p:cNvCxnSpPr/>
            <p:nvPr/>
          </p:nvCxnSpPr>
          <p:spPr>
            <a:xfrm flipH="1">
              <a:off x="6096000" y="5923798"/>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D920D7A7-A158-6E76-6C47-3FCD997F2F13}"/>
                    </a:ext>
                  </a:extLst>
                </p:cNvPr>
                <p:cNvSpPr/>
                <p:nvPr/>
              </p:nvSpPr>
              <p:spPr>
                <a:xfrm>
                  <a:off x="8055224" y="5736297"/>
                  <a:ext cx="1609496"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𝑷𝑲</m:t>
                          </m:r>
                        </m:e>
                        <m:sub>
                          <m:r>
                            <a:rPr lang="en-US" altLang="zh-CN" b="1" i="1" dirty="0" smtClean="0">
                              <a:solidFill>
                                <a:schemeClr val="tx1"/>
                              </a:solidFill>
                              <a:latin typeface="Cambria Math" panose="02040503050406030204" pitchFamily="18" charset="0"/>
                            </a:rPr>
                            <m:t>𝑪</m:t>
                          </m:r>
                        </m:sub>
                      </m:sSub>
                    </m:oMath>
                  </a14:m>
                  <a:r>
                    <a:rPr lang="zh-CN" altLang="en-US" b="1" dirty="0">
                      <a:solidFill>
                        <a:schemeClr val="tx1"/>
                      </a:solidFill>
                    </a:rPr>
                    <a:t>（数据）</a:t>
                  </a:r>
                </a:p>
              </p:txBody>
            </p:sp>
          </mc:Choice>
          <mc:Fallback xmlns="">
            <p:sp>
              <p:nvSpPr>
                <p:cNvPr id="59" name="矩形 58">
                  <a:extLst>
                    <a:ext uri="{FF2B5EF4-FFF2-40B4-BE49-F238E27FC236}">
                      <a16:creationId xmlns:a16="http://schemas.microsoft.com/office/drawing/2014/main" id="{D920D7A7-A158-6E76-6C47-3FCD997F2F13}"/>
                    </a:ext>
                  </a:extLst>
                </p:cNvPr>
                <p:cNvSpPr>
                  <a:spLocks noRot="1" noChangeAspect="1" noMove="1" noResize="1" noEditPoints="1" noAdjustHandles="1" noChangeArrowheads="1" noChangeShapeType="1" noTextEdit="1"/>
                </p:cNvSpPr>
                <p:nvPr/>
              </p:nvSpPr>
              <p:spPr>
                <a:xfrm>
                  <a:off x="8055224" y="5736297"/>
                  <a:ext cx="1609496" cy="400110"/>
                </a:xfrm>
                <a:prstGeom prst="rect">
                  <a:avLst/>
                </a:prstGeom>
                <a:blipFill>
                  <a:blip r:embed="rId13"/>
                  <a:stretch>
                    <a:fillRect t="-2941" r="-1128" b="-17647"/>
                  </a:stretch>
                </a:blipFill>
                <a:ln>
                  <a:solidFill>
                    <a:schemeClr val="tx1"/>
                  </a:solidFill>
                </a:ln>
              </p:spPr>
              <p:txBody>
                <a:bodyPr/>
                <a:lstStyle/>
                <a:p>
                  <a:r>
                    <a:rPr lang="zh-CN" altLang="en-US">
                      <a:noFill/>
                    </a:rPr>
                    <a:t> </a:t>
                  </a:r>
                </a:p>
              </p:txBody>
            </p:sp>
          </mc:Fallback>
        </mc:AlternateContent>
      </p:grpSp>
      <p:grpSp>
        <p:nvGrpSpPr>
          <p:cNvPr id="69" name="组合 68">
            <a:extLst>
              <a:ext uri="{FF2B5EF4-FFF2-40B4-BE49-F238E27FC236}">
                <a16:creationId xmlns:a16="http://schemas.microsoft.com/office/drawing/2014/main" id="{018F89C3-6A8B-C46E-7374-9213BED7CBD3}"/>
              </a:ext>
            </a:extLst>
          </p:cNvPr>
          <p:cNvGrpSpPr/>
          <p:nvPr/>
        </p:nvGrpSpPr>
        <p:grpSpPr>
          <a:xfrm>
            <a:off x="6089493" y="2835812"/>
            <a:ext cx="3918445" cy="400110"/>
            <a:chOff x="6089493" y="2835812"/>
            <a:chExt cx="3918445" cy="400110"/>
          </a:xfrm>
        </p:grpSpPr>
        <p:cxnSp>
          <p:nvCxnSpPr>
            <p:cNvPr id="26" name="直接箭头连接符 25">
              <a:extLst>
                <a:ext uri="{FF2B5EF4-FFF2-40B4-BE49-F238E27FC236}">
                  <a16:creationId xmlns:a16="http://schemas.microsoft.com/office/drawing/2014/main" id="{6B736F5A-A959-8524-B186-D785A069E6A6}"/>
                </a:ext>
              </a:extLst>
            </p:cNvPr>
            <p:cNvCxnSpPr>
              <a:cxnSpLocks/>
            </p:cNvCxnSpPr>
            <p:nvPr/>
          </p:nvCxnSpPr>
          <p:spPr>
            <a:xfrm>
              <a:off x="6089493" y="3041450"/>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BD8C5BF-9F04-4675-4497-D017DBB7D418}"/>
                    </a:ext>
                  </a:extLst>
                </p:cNvPr>
                <p:cNvSpPr/>
                <p:nvPr/>
              </p:nvSpPr>
              <p:spPr>
                <a:xfrm>
                  <a:off x="6439919" y="2835812"/>
                  <a:ext cx="1051868"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我是</a:t>
                  </a:r>
                  <a14:m>
                    <m:oMath xmlns:m="http://schemas.openxmlformats.org/officeDocument/2006/math">
                      <m:r>
                        <a:rPr lang="en-US" altLang="zh-CN" b="1" i="1" dirty="0" smtClean="0">
                          <a:solidFill>
                            <a:schemeClr val="tx1"/>
                          </a:solidFill>
                          <a:latin typeface="Cambria Math" panose="02040503050406030204" pitchFamily="18" charset="0"/>
                        </a:rPr>
                        <m:t>𝑨</m:t>
                      </m:r>
                    </m:oMath>
                  </a14:m>
                  <a:endParaRPr lang="zh-CN" altLang="en-US" b="1" dirty="0">
                    <a:solidFill>
                      <a:schemeClr val="tx1"/>
                    </a:solidFill>
                  </a:endParaRPr>
                </a:p>
              </p:txBody>
            </p:sp>
          </mc:Choice>
          <mc:Fallback xmlns="">
            <p:sp>
              <p:nvSpPr>
                <p:cNvPr id="23" name="矩形 22">
                  <a:extLst>
                    <a:ext uri="{FF2B5EF4-FFF2-40B4-BE49-F238E27FC236}">
                      <a16:creationId xmlns:a16="http://schemas.microsoft.com/office/drawing/2014/main" id="{FBD8C5BF-9F04-4675-4497-D017DBB7D418}"/>
                    </a:ext>
                  </a:extLst>
                </p:cNvPr>
                <p:cNvSpPr>
                  <a:spLocks noRot="1" noChangeAspect="1" noMove="1" noResize="1" noEditPoints="1" noAdjustHandles="1" noChangeArrowheads="1" noChangeShapeType="1" noTextEdit="1"/>
                </p:cNvSpPr>
                <p:nvPr/>
              </p:nvSpPr>
              <p:spPr>
                <a:xfrm>
                  <a:off x="6439919" y="2835812"/>
                  <a:ext cx="1051868" cy="400110"/>
                </a:xfrm>
                <a:prstGeom prst="rect">
                  <a:avLst/>
                </a:prstGeom>
                <a:blipFill>
                  <a:blip r:embed="rId14"/>
                  <a:stretch>
                    <a:fillRect t="-1471" b="-17647"/>
                  </a:stretch>
                </a:blipFill>
                <a:ln>
                  <a:solidFill>
                    <a:schemeClr val="tx1"/>
                  </a:solidFill>
                </a:ln>
              </p:spPr>
              <p:txBody>
                <a:bodyPr/>
                <a:lstStyle/>
                <a:p>
                  <a:r>
                    <a:rPr lang="zh-CN" altLang="en-US">
                      <a:noFill/>
                    </a:rPr>
                    <a:t> </a:t>
                  </a:r>
                </a:p>
              </p:txBody>
            </p:sp>
          </mc:Fallback>
        </mc:AlternateContent>
      </p:grpSp>
      <p:grpSp>
        <p:nvGrpSpPr>
          <p:cNvPr id="82" name="组合 81">
            <a:extLst>
              <a:ext uri="{FF2B5EF4-FFF2-40B4-BE49-F238E27FC236}">
                <a16:creationId xmlns:a16="http://schemas.microsoft.com/office/drawing/2014/main" id="{4D68AC31-6B40-9B8B-252E-04F9E6A6CD67}"/>
              </a:ext>
            </a:extLst>
          </p:cNvPr>
          <p:cNvGrpSpPr/>
          <p:nvPr/>
        </p:nvGrpSpPr>
        <p:grpSpPr>
          <a:xfrm>
            <a:off x="10067689" y="4229342"/>
            <a:ext cx="1838193" cy="1125712"/>
            <a:chOff x="10067689" y="4229342"/>
            <a:chExt cx="1838193" cy="1125712"/>
          </a:xfrm>
        </p:grpSpPr>
        <p:cxnSp>
          <p:nvCxnSpPr>
            <p:cNvPr id="79" name="连接符: 曲线 78">
              <a:extLst>
                <a:ext uri="{FF2B5EF4-FFF2-40B4-BE49-F238E27FC236}">
                  <a16:creationId xmlns:a16="http://schemas.microsoft.com/office/drawing/2014/main" id="{D642F9C1-0BE2-9539-09B8-636268048055}"/>
                </a:ext>
              </a:extLst>
            </p:cNvPr>
            <p:cNvCxnSpPr>
              <a:cxnSpLocks/>
            </p:cNvCxnSpPr>
            <p:nvPr/>
          </p:nvCxnSpPr>
          <p:spPr>
            <a:xfrm flipV="1">
              <a:off x="10067689" y="4229342"/>
              <a:ext cx="12700" cy="1125712"/>
            </a:xfrm>
            <a:prstGeom prst="curvedConnector3">
              <a:avLst>
                <a:gd name="adj1" fmla="val 1800000"/>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0C86156E-72BE-191C-B5D9-A68AB42B1FB7}"/>
                    </a:ext>
                  </a:extLst>
                </p:cNvPr>
                <p:cNvSpPr txBox="1"/>
                <p:nvPr/>
              </p:nvSpPr>
              <p:spPr>
                <a:xfrm>
                  <a:off x="10386682" y="4330533"/>
                  <a:ext cx="1519200" cy="923330"/>
                </a:xfrm>
                <a:prstGeom prst="rect">
                  <a:avLst/>
                </a:prstGeom>
                <a:noFill/>
              </p:spPr>
              <p:txBody>
                <a:bodyPr wrap="square" rtlCol="0">
                  <a:spAutoFit/>
                </a:bodyPr>
                <a:lstStyle/>
                <a:p>
                  <a:r>
                    <a:rPr lang="zh-CN" altLang="en-US" b="1" dirty="0">
                      <a:solidFill>
                        <a:schemeClr val="accent1">
                          <a:lumMod val="75000"/>
                        </a:schemeClr>
                      </a:solidFill>
                    </a:rPr>
                    <a:t>解密出</a:t>
                  </a:r>
                  <a14:m>
                    <m:oMath xmlns:m="http://schemas.openxmlformats.org/officeDocument/2006/math">
                      <m:sSub>
                        <m:sSubPr>
                          <m:ctrlPr>
                            <a:rPr lang="en-US" altLang="zh-CN" b="1" i="1" dirty="0" smtClean="0">
                              <a:solidFill>
                                <a:schemeClr val="accent1">
                                  <a:lumMod val="75000"/>
                                </a:schemeClr>
                              </a:solidFill>
                              <a:latin typeface="Cambria Math" panose="02040503050406030204" pitchFamily="18" charset="0"/>
                            </a:rPr>
                          </m:ctrlPr>
                        </m:sSubPr>
                        <m:e>
                          <m:r>
                            <a:rPr lang="en-US" altLang="zh-CN" b="1" i="1" dirty="0" smtClean="0">
                              <a:solidFill>
                                <a:schemeClr val="accent1">
                                  <a:lumMod val="75000"/>
                                </a:schemeClr>
                              </a:solidFill>
                              <a:latin typeface="Cambria Math" panose="02040503050406030204" pitchFamily="18" charset="0"/>
                            </a:rPr>
                            <m:t>𝑹</m:t>
                          </m:r>
                        </m:e>
                        <m:sub>
                          <m:r>
                            <a:rPr lang="en-US" altLang="zh-CN" b="1" i="1" dirty="0" smtClean="0">
                              <a:solidFill>
                                <a:schemeClr val="accent1">
                                  <a:lumMod val="75000"/>
                                </a:schemeClr>
                              </a:solidFill>
                              <a:latin typeface="Cambria Math" panose="02040503050406030204" pitchFamily="18" charset="0"/>
                            </a:rPr>
                            <m:t>𝑩</m:t>
                          </m:r>
                        </m:sub>
                      </m:sSub>
                    </m:oMath>
                  </a14:m>
                  <a:endParaRPr lang="en-US" altLang="zh-CN" b="1" dirty="0">
                    <a:solidFill>
                      <a:schemeClr val="accent1">
                        <a:lumMod val="75000"/>
                      </a:schemeClr>
                    </a:solidFill>
                  </a:endParaRPr>
                </a:p>
                <a:p>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𝑩</m:t>
                      </m:r>
                    </m:oMath>
                  </a14:m>
                  <a:r>
                    <a:rPr lang="zh-CN" altLang="en-US" b="1" dirty="0">
                      <a:solidFill>
                        <a:schemeClr val="accent1">
                          <a:lumMod val="75000"/>
                        </a:schemeClr>
                      </a:solidFill>
                    </a:rPr>
                    <a:t>相信通信的对方是</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𝑨</m:t>
                      </m:r>
                    </m:oMath>
                  </a14:m>
                  <a:endParaRPr lang="zh-CN" altLang="en-US" b="1" dirty="0">
                    <a:solidFill>
                      <a:schemeClr val="accent1">
                        <a:lumMod val="75000"/>
                      </a:schemeClr>
                    </a:solidFill>
                  </a:endParaRPr>
                </a:p>
              </p:txBody>
            </p:sp>
          </mc:Choice>
          <mc:Fallback xmlns="">
            <p:sp>
              <p:nvSpPr>
                <p:cNvPr id="80" name="文本框 79">
                  <a:extLst>
                    <a:ext uri="{FF2B5EF4-FFF2-40B4-BE49-F238E27FC236}">
                      <a16:creationId xmlns:a16="http://schemas.microsoft.com/office/drawing/2014/main" id="{0C86156E-72BE-191C-B5D9-A68AB42B1FB7}"/>
                    </a:ext>
                  </a:extLst>
                </p:cNvPr>
                <p:cNvSpPr txBox="1">
                  <a:spLocks noRot="1" noChangeAspect="1" noMove="1" noResize="1" noEditPoints="1" noAdjustHandles="1" noChangeArrowheads="1" noChangeShapeType="1" noTextEdit="1"/>
                </p:cNvSpPr>
                <p:nvPr/>
              </p:nvSpPr>
              <p:spPr>
                <a:xfrm>
                  <a:off x="10386682" y="4330533"/>
                  <a:ext cx="1519200" cy="923330"/>
                </a:xfrm>
                <a:prstGeom prst="rect">
                  <a:avLst/>
                </a:prstGeom>
                <a:blipFill>
                  <a:blip r:embed="rId15"/>
                  <a:stretch>
                    <a:fillRect l="-3614" t="-3289" r="-2410" b="-9211"/>
                  </a:stretch>
                </a:blipFill>
              </p:spPr>
              <p:txBody>
                <a:bodyPr/>
                <a:lstStyle/>
                <a:p>
                  <a:r>
                    <a:rPr lang="zh-CN" altLang="en-US">
                      <a:noFill/>
                    </a:rPr>
                    <a:t> </a:t>
                  </a:r>
                </a:p>
              </p:txBody>
            </p:sp>
          </mc:Fallback>
        </mc:AlternateContent>
      </p:grpSp>
      <p:sp>
        <p:nvSpPr>
          <p:cNvPr id="83" name="矩形 82">
            <a:extLst>
              <a:ext uri="{FF2B5EF4-FFF2-40B4-BE49-F238E27FC236}">
                <a16:creationId xmlns:a16="http://schemas.microsoft.com/office/drawing/2014/main" id="{0C006DFD-4CE0-F601-7E88-0A12CF0F89AE}"/>
              </a:ext>
            </a:extLst>
          </p:cNvPr>
          <p:cNvSpPr/>
          <p:nvPr/>
        </p:nvSpPr>
        <p:spPr>
          <a:xfrm>
            <a:off x="2562100" y="3035867"/>
            <a:ext cx="3227607" cy="1934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         这种欺骗手段的欺骗能力是很低的，因为只要</a:t>
            </a:r>
            <a:r>
              <a:rPr lang="en-US" altLang="zh-CN" b="1" dirty="0"/>
              <a:t>B</a:t>
            </a:r>
            <a:r>
              <a:rPr lang="zh-CN" altLang="en-US" b="1" dirty="0"/>
              <a:t>给</a:t>
            </a:r>
            <a:r>
              <a:rPr lang="en-US" altLang="zh-CN" b="1" dirty="0"/>
              <a:t>A</a:t>
            </a:r>
            <a:r>
              <a:rPr lang="zh-CN" altLang="en-US" b="1" dirty="0"/>
              <a:t>打个电话就能戳穿骗局，这是因为</a:t>
            </a:r>
            <a:r>
              <a:rPr lang="en-US" altLang="zh-CN" b="1" dirty="0"/>
              <a:t>A</a:t>
            </a:r>
            <a:r>
              <a:rPr lang="zh-CN" altLang="en-US" b="1" dirty="0"/>
              <a:t>根本没有和</a:t>
            </a:r>
            <a:r>
              <a:rPr lang="en-US" altLang="zh-CN" b="1" dirty="0"/>
              <a:t>B</a:t>
            </a:r>
            <a:r>
              <a:rPr lang="zh-CN" altLang="en-US" b="1" dirty="0"/>
              <a:t>进行通信。</a:t>
            </a:r>
          </a:p>
        </p:txBody>
      </p:sp>
    </p:spTree>
    <p:custDataLst>
      <p:tags r:id="rId1"/>
    </p:custDataLst>
    <p:extLst>
      <p:ext uri="{BB962C8B-B14F-4D97-AF65-F5344CB8AC3E}">
        <p14:creationId xmlns:p14="http://schemas.microsoft.com/office/powerpoint/2010/main" val="398090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800" decel="100000"/>
                                        <p:tgtEl>
                                          <p:spTgt spid="22"/>
                                        </p:tgtEl>
                                      </p:cBhvr>
                                    </p:animEffect>
                                    <p:anim calcmode="lin" valueType="num">
                                      <p:cBhvr>
                                        <p:cTn id="15" dur="800" decel="100000" fill="hold"/>
                                        <p:tgtEl>
                                          <p:spTgt spid="22"/>
                                        </p:tgtEl>
                                        <p:attrNameLst>
                                          <p:attrName>style.rotation</p:attrName>
                                        </p:attrNameLst>
                                      </p:cBhvr>
                                      <p:tavLst>
                                        <p:tav tm="0">
                                          <p:val>
                                            <p:fltVal val="-90"/>
                                          </p:val>
                                        </p:tav>
                                        <p:tav tm="100000">
                                          <p:val>
                                            <p:fltVal val="0"/>
                                          </p:val>
                                        </p:tav>
                                      </p:tavLst>
                                    </p:anim>
                                    <p:anim calcmode="lin" valueType="num">
                                      <p:cBhvr>
                                        <p:cTn id="16" dur="800" decel="100000" fill="hold"/>
                                        <p:tgtEl>
                                          <p:spTgt spid="22"/>
                                        </p:tgtEl>
                                        <p:attrNameLst>
                                          <p:attrName>ppt_x</p:attrName>
                                        </p:attrNameLst>
                                      </p:cBhvr>
                                      <p:tavLst>
                                        <p:tav tm="0">
                                          <p:val>
                                            <p:strVal val="#ppt_x+0.4"/>
                                          </p:val>
                                        </p:tav>
                                        <p:tav tm="100000">
                                          <p:val>
                                            <p:strVal val="#ppt_x-0.05"/>
                                          </p:val>
                                        </p:tav>
                                      </p:tavLst>
                                    </p:anim>
                                    <p:anim calcmode="lin" valueType="num">
                                      <p:cBhvr>
                                        <p:cTn id="17" dur="800" decel="100000" fill="hold"/>
                                        <p:tgtEl>
                                          <p:spTgt spid="22"/>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500"/>
                                        <p:tgtEl>
                                          <p:spTgt spid="6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right)">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left)">
                                      <p:cBhvr>
                                        <p:cTn id="39" dur="500"/>
                                        <p:tgtEl>
                                          <p:spTgt spid="7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right)">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down)">
                                      <p:cBhvr>
                                        <p:cTn id="54" dur="500"/>
                                        <p:tgtEl>
                                          <p:spTgt spid="8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wipe(right)">
                                      <p:cBhvr>
                                        <p:cTn id="59" dur="500"/>
                                        <p:tgtEl>
                                          <p:spTgt spid="81"/>
                                        </p:tgtEl>
                                      </p:cBhvr>
                                    </p:animEffect>
                                  </p:childTnLst>
                                </p:cTn>
                              </p:par>
                            </p:childTnLst>
                          </p:cTn>
                        </p:par>
                      </p:childTnLst>
                    </p:cTn>
                  </p:par>
                  <p:par>
                    <p:cTn id="60" fill="hold">
                      <p:stCondLst>
                        <p:cond delay="indefinite"/>
                      </p:stCondLst>
                      <p:childTnLst>
                        <p:par>
                          <p:cTn id="61" fill="hold">
                            <p:stCondLst>
                              <p:cond delay="0"/>
                            </p:stCondLst>
                            <p:childTnLst>
                              <p:par>
                                <p:cTn id="62" presetID="30" presetClass="entr" presetSubtype="0" fill="hold" grpId="0" nodeType="click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fade">
                                      <p:cBhvr>
                                        <p:cTn id="64" dur="800" decel="100000"/>
                                        <p:tgtEl>
                                          <p:spTgt spid="83"/>
                                        </p:tgtEl>
                                      </p:cBhvr>
                                    </p:animEffect>
                                    <p:anim calcmode="lin" valueType="num">
                                      <p:cBhvr>
                                        <p:cTn id="65" dur="800" decel="100000" fill="hold"/>
                                        <p:tgtEl>
                                          <p:spTgt spid="83"/>
                                        </p:tgtEl>
                                        <p:attrNameLst>
                                          <p:attrName>style.rotation</p:attrName>
                                        </p:attrNameLst>
                                      </p:cBhvr>
                                      <p:tavLst>
                                        <p:tav tm="0">
                                          <p:val>
                                            <p:fltVal val="-90"/>
                                          </p:val>
                                        </p:tav>
                                        <p:tav tm="100000">
                                          <p:val>
                                            <p:fltVal val="0"/>
                                          </p:val>
                                        </p:tav>
                                      </p:tavLst>
                                    </p:anim>
                                    <p:anim calcmode="lin" valueType="num">
                                      <p:cBhvr>
                                        <p:cTn id="66" dur="800" decel="100000" fill="hold"/>
                                        <p:tgtEl>
                                          <p:spTgt spid="83"/>
                                        </p:tgtEl>
                                        <p:attrNameLst>
                                          <p:attrName>ppt_x</p:attrName>
                                        </p:attrNameLst>
                                      </p:cBhvr>
                                      <p:tavLst>
                                        <p:tav tm="0">
                                          <p:val>
                                            <p:strVal val="#ppt_x+0.4"/>
                                          </p:val>
                                        </p:tav>
                                        <p:tav tm="100000">
                                          <p:val>
                                            <p:strVal val="#ppt_x-0.05"/>
                                          </p:val>
                                        </p:tav>
                                      </p:tavLst>
                                    </p:anim>
                                    <p:anim calcmode="lin" valueType="num">
                                      <p:cBhvr>
                                        <p:cTn id="67" dur="800" decel="100000" fill="hold"/>
                                        <p:tgtEl>
                                          <p:spTgt spid="83"/>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83"/>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8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8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连接符: 曲线 76">
            <a:extLst>
              <a:ext uri="{FF2B5EF4-FFF2-40B4-BE49-F238E27FC236}">
                <a16:creationId xmlns:a16="http://schemas.microsoft.com/office/drawing/2014/main" id="{315E2721-8806-B23F-0258-D5B80843EC61}"/>
              </a:ext>
            </a:extLst>
          </p:cNvPr>
          <p:cNvCxnSpPr>
            <a:cxnSpLocks/>
          </p:cNvCxnSpPr>
          <p:nvPr/>
        </p:nvCxnSpPr>
        <p:spPr>
          <a:xfrm rot="5400000" flipH="1" flipV="1">
            <a:off x="5935580" y="5220384"/>
            <a:ext cx="806352" cy="721948"/>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a:extLst>
              <a:ext uri="{FF2B5EF4-FFF2-40B4-BE49-F238E27FC236}">
                <a16:creationId xmlns:a16="http://schemas.microsoft.com/office/drawing/2014/main" id="{A7C1A39B-A74D-6693-A363-EFACA6E49BCE}"/>
              </a:ext>
            </a:extLst>
          </p:cNvPr>
          <p:cNvCxnSpPr>
            <a:cxnSpLocks/>
            <a:endCxn id="62" idx="0"/>
          </p:cNvCxnSpPr>
          <p:nvPr/>
        </p:nvCxnSpPr>
        <p:spPr>
          <a:xfrm>
            <a:off x="5495160" y="5182099"/>
            <a:ext cx="475596" cy="806687"/>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1E32A62-DA20-10E6-9AA1-B2812430FC49}"/>
              </a:ext>
            </a:extLst>
          </p:cNvPr>
          <p:cNvSpPr txBox="1"/>
          <p:nvPr/>
        </p:nvSpPr>
        <p:spPr>
          <a:xfrm>
            <a:off x="4624628" y="1767479"/>
            <a:ext cx="7163895" cy="646331"/>
          </a:xfrm>
          <a:prstGeom prst="rect">
            <a:avLst/>
          </a:prstGeom>
          <a:noFill/>
        </p:spPr>
        <p:txBody>
          <a:bodyPr wrap="square" rtlCol="0">
            <a:spAutoFit/>
          </a:bodyPr>
          <a:lstStyle/>
          <a:p>
            <a:r>
              <a:rPr lang="zh-CN" altLang="en-US" b="1" dirty="0"/>
              <a:t>攻击者通过</a:t>
            </a:r>
            <a:r>
              <a:rPr lang="zh-CN" altLang="en-US" b="1" dirty="0">
                <a:solidFill>
                  <a:schemeClr val="accent1">
                    <a:lumMod val="75000"/>
                  </a:schemeClr>
                </a:solidFill>
              </a:rPr>
              <a:t>窃听</a:t>
            </a:r>
            <a:r>
              <a:rPr lang="zh-CN" altLang="en-US" b="1" dirty="0"/>
              <a:t>手段仅观察和分析网络中传输数据流中的敏感信息，而</a:t>
            </a:r>
            <a:r>
              <a:rPr lang="zh-CN" altLang="en-US" b="1" dirty="0">
                <a:solidFill>
                  <a:schemeClr val="accent1">
                    <a:lumMod val="75000"/>
                  </a:schemeClr>
                </a:solidFill>
              </a:rPr>
              <a:t>不对其进行干扰</a:t>
            </a:r>
            <a:r>
              <a:rPr lang="zh-CN" altLang="en-US" b="1" dirty="0"/>
              <a:t>。</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sp>
        <p:nvSpPr>
          <p:cNvPr id="5" name="矩形 4">
            <a:extLst>
              <a:ext uri="{FF2B5EF4-FFF2-40B4-BE49-F238E27FC236}">
                <a16:creationId xmlns:a16="http://schemas.microsoft.com/office/drawing/2014/main" id="{34F1128C-49C5-3311-C6A6-17E9833B19A8}"/>
              </a:ext>
            </a:extLst>
          </p:cNvPr>
          <p:cNvSpPr/>
          <p:nvPr/>
        </p:nvSpPr>
        <p:spPr>
          <a:xfrm>
            <a:off x="798632" y="2870522"/>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安全威胁</a:t>
            </a:r>
          </a:p>
        </p:txBody>
      </p:sp>
      <p:sp>
        <p:nvSpPr>
          <p:cNvPr id="79" name="矩形 78">
            <a:extLst>
              <a:ext uri="{FF2B5EF4-FFF2-40B4-BE49-F238E27FC236}">
                <a16:creationId xmlns:a16="http://schemas.microsoft.com/office/drawing/2014/main" id="{BB2C1384-7980-75C9-F734-ED62F7608ACB}"/>
              </a:ext>
            </a:extLst>
          </p:cNvPr>
          <p:cNvSpPr/>
          <p:nvPr/>
        </p:nvSpPr>
        <p:spPr>
          <a:xfrm>
            <a:off x="3158765" y="1862045"/>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被动攻击</a:t>
            </a:r>
          </a:p>
        </p:txBody>
      </p:sp>
      <p:sp>
        <p:nvSpPr>
          <p:cNvPr id="80" name="矩形 79">
            <a:extLst>
              <a:ext uri="{FF2B5EF4-FFF2-40B4-BE49-F238E27FC236}">
                <a16:creationId xmlns:a16="http://schemas.microsoft.com/office/drawing/2014/main" id="{A5126E92-48BD-7677-72DC-2223D1DEDBE5}"/>
              </a:ext>
            </a:extLst>
          </p:cNvPr>
          <p:cNvSpPr/>
          <p:nvPr/>
        </p:nvSpPr>
        <p:spPr>
          <a:xfrm>
            <a:off x="3158765" y="4000242"/>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主动攻击</a:t>
            </a:r>
          </a:p>
        </p:txBody>
      </p:sp>
      <p:grpSp>
        <p:nvGrpSpPr>
          <p:cNvPr id="7" name="组合 6">
            <a:extLst>
              <a:ext uri="{FF2B5EF4-FFF2-40B4-BE49-F238E27FC236}">
                <a16:creationId xmlns:a16="http://schemas.microsoft.com/office/drawing/2014/main" id="{A584868B-FE4B-F4D4-A935-282614E9EB52}"/>
              </a:ext>
            </a:extLst>
          </p:cNvPr>
          <p:cNvGrpSpPr/>
          <p:nvPr/>
        </p:nvGrpSpPr>
        <p:grpSpPr>
          <a:xfrm>
            <a:off x="1942218" y="2090645"/>
            <a:ext cx="1216547" cy="2138197"/>
            <a:chOff x="1942218" y="2090645"/>
            <a:chExt cx="1216547" cy="2138197"/>
          </a:xfrm>
        </p:grpSpPr>
        <p:cxnSp>
          <p:nvCxnSpPr>
            <p:cNvPr id="13" name="连接符: 肘形 12">
              <a:extLst>
                <a:ext uri="{FF2B5EF4-FFF2-40B4-BE49-F238E27FC236}">
                  <a16:creationId xmlns:a16="http://schemas.microsoft.com/office/drawing/2014/main" id="{F54E43B4-0C14-531A-F6D8-C8E1EFB62FFE}"/>
                </a:ext>
              </a:extLst>
            </p:cNvPr>
            <p:cNvCxnSpPr>
              <a:stCxn id="5" idx="3"/>
              <a:endCxn id="79" idx="1"/>
            </p:cNvCxnSpPr>
            <p:nvPr/>
          </p:nvCxnSpPr>
          <p:spPr>
            <a:xfrm flipV="1">
              <a:off x="1942218" y="2090645"/>
              <a:ext cx="1216547" cy="1008477"/>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2F584458-2900-990F-EE5E-4AC35FA55512}"/>
                </a:ext>
              </a:extLst>
            </p:cNvPr>
            <p:cNvCxnSpPr>
              <a:cxnSpLocks/>
              <a:stCxn id="5" idx="3"/>
              <a:endCxn id="80" idx="1"/>
            </p:cNvCxnSpPr>
            <p:nvPr/>
          </p:nvCxnSpPr>
          <p:spPr>
            <a:xfrm>
              <a:off x="1942218" y="3099122"/>
              <a:ext cx="1216547" cy="112972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506401B3-EC7C-86AA-CBA5-CD777891048E}"/>
              </a:ext>
            </a:extLst>
          </p:cNvPr>
          <p:cNvSpPr txBox="1"/>
          <p:nvPr/>
        </p:nvSpPr>
        <p:spPr>
          <a:xfrm>
            <a:off x="4624627" y="4044176"/>
            <a:ext cx="7163895" cy="369332"/>
          </a:xfrm>
          <a:prstGeom prst="rect">
            <a:avLst/>
          </a:prstGeom>
          <a:noFill/>
        </p:spPr>
        <p:txBody>
          <a:bodyPr wrap="square" rtlCol="0">
            <a:spAutoFit/>
          </a:bodyPr>
          <a:lstStyle/>
          <a:p>
            <a:r>
              <a:rPr lang="zh-CN" altLang="en-US" b="1" dirty="0"/>
              <a:t>攻击者对网络中传输着的数据流进行</a:t>
            </a:r>
            <a:r>
              <a:rPr lang="zh-CN" altLang="en-US" b="1" dirty="0">
                <a:solidFill>
                  <a:schemeClr val="accent1">
                    <a:lumMod val="75000"/>
                  </a:schemeClr>
                </a:solidFill>
              </a:rPr>
              <a:t>各种处理</a:t>
            </a:r>
            <a:r>
              <a:rPr lang="zh-CN" altLang="en-US" b="1" dirty="0"/>
              <a:t>。</a:t>
            </a:r>
          </a:p>
        </p:txBody>
      </p:sp>
      <p:grpSp>
        <p:nvGrpSpPr>
          <p:cNvPr id="23" name="组合 22">
            <a:extLst>
              <a:ext uri="{FF2B5EF4-FFF2-40B4-BE49-F238E27FC236}">
                <a16:creationId xmlns:a16="http://schemas.microsoft.com/office/drawing/2014/main" id="{C8C26EEE-0A5B-3757-6954-5C459B6AA7C0}"/>
              </a:ext>
            </a:extLst>
          </p:cNvPr>
          <p:cNvGrpSpPr/>
          <p:nvPr/>
        </p:nvGrpSpPr>
        <p:grpSpPr>
          <a:xfrm>
            <a:off x="313281" y="4962678"/>
            <a:ext cx="3521791" cy="448020"/>
            <a:chOff x="6380576" y="2519534"/>
            <a:chExt cx="3521791" cy="448020"/>
          </a:xfrm>
        </p:grpSpPr>
        <p:sp>
          <p:nvSpPr>
            <p:cNvPr id="25" name="矩形 24">
              <a:extLst>
                <a:ext uri="{FF2B5EF4-FFF2-40B4-BE49-F238E27FC236}">
                  <a16:creationId xmlns:a16="http://schemas.microsoft.com/office/drawing/2014/main" id="{DF146C8F-9FC1-C3CB-E150-4736E9F4F397}"/>
                </a:ext>
              </a:extLst>
            </p:cNvPr>
            <p:cNvSpPr/>
            <p:nvPr/>
          </p:nvSpPr>
          <p:spPr>
            <a:xfrm>
              <a:off x="6380576" y="2519534"/>
              <a:ext cx="897148" cy="448020"/>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发送方</a:t>
              </a:r>
            </a:p>
          </p:txBody>
        </p:sp>
        <p:sp>
          <p:nvSpPr>
            <p:cNvPr id="26" name="矩形 25">
              <a:extLst>
                <a:ext uri="{FF2B5EF4-FFF2-40B4-BE49-F238E27FC236}">
                  <a16:creationId xmlns:a16="http://schemas.microsoft.com/office/drawing/2014/main" id="{3E53A9A0-82B4-4F28-4036-C715BC7DFE5A}"/>
                </a:ext>
              </a:extLst>
            </p:cNvPr>
            <p:cNvSpPr/>
            <p:nvPr/>
          </p:nvSpPr>
          <p:spPr>
            <a:xfrm>
              <a:off x="9005219" y="2519534"/>
              <a:ext cx="897148" cy="448020"/>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接收方</a:t>
              </a:r>
            </a:p>
          </p:txBody>
        </p:sp>
        <p:cxnSp>
          <p:nvCxnSpPr>
            <p:cNvPr id="27" name="直接箭头连接符 26">
              <a:extLst>
                <a:ext uri="{FF2B5EF4-FFF2-40B4-BE49-F238E27FC236}">
                  <a16:creationId xmlns:a16="http://schemas.microsoft.com/office/drawing/2014/main" id="{ADE53792-A0FD-68FD-662C-B9148316E219}"/>
                </a:ext>
              </a:extLst>
            </p:cNvPr>
            <p:cNvCxnSpPr>
              <a:cxnSpLocks/>
              <a:stCxn id="25" idx="3"/>
              <a:endCxn id="26" idx="1"/>
            </p:cNvCxnSpPr>
            <p:nvPr/>
          </p:nvCxnSpPr>
          <p:spPr>
            <a:xfrm>
              <a:off x="7277724" y="2743544"/>
              <a:ext cx="172749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矩形 50">
            <a:extLst>
              <a:ext uri="{FF2B5EF4-FFF2-40B4-BE49-F238E27FC236}">
                <a16:creationId xmlns:a16="http://schemas.microsoft.com/office/drawing/2014/main" id="{179C922A-87AC-E641-B258-671364E5088D}"/>
              </a:ext>
            </a:extLst>
          </p:cNvPr>
          <p:cNvSpPr/>
          <p:nvPr/>
        </p:nvSpPr>
        <p:spPr>
          <a:xfrm>
            <a:off x="1493644" y="5988786"/>
            <a:ext cx="897148" cy="4480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攻击者</a:t>
            </a:r>
          </a:p>
        </p:txBody>
      </p:sp>
      <p:cxnSp>
        <p:nvCxnSpPr>
          <p:cNvPr id="16" name="直接箭头连接符 15">
            <a:extLst>
              <a:ext uri="{FF2B5EF4-FFF2-40B4-BE49-F238E27FC236}">
                <a16:creationId xmlns:a16="http://schemas.microsoft.com/office/drawing/2014/main" id="{F90EE044-BD4D-3C58-36E9-56A3139452D4}"/>
              </a:ext>
            </a:extLst>
          </p:cNvPr>
          <p:cNvCxnSpPr>
            <a:cxnSpLocks/>
            <a:stCxn id="51" idx="0"/>
          </p:cNvCxnSpPr>
          <p:nvPr/>
        </p:nvCxnSpPr>
        <p:spPr>
          <a:xfrm flipV="1">
            <a:off x="1942218" y="5183349"/>
            <a:ext cx="0" cy="8054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996E734F-7E33-8F1E-69C9-EF922248130D}"/>
              </a:ext>
            </a:extLst>
          </p:cNvPr>
          <p:cNvGrpSpPr/>
          <p:nvPr/>
        </p:nvGrpSpPr>
        <p:grpSpPr>
          <a:xfrm>
            <a:off x="1521200" y="4783214"/>
            <a:ext cx="842035" cy="800270"/>
            <a:chOff x="1521200" y="4783214"/>
            <a:chExt cx="842035" cy="800270"/>
          </a:xfrm>
        </p:grpSpPr>
        <p:sp>
          <p:nvSpPr>
            <p:cNvPr id="19" name="爆炸形: 8 pt  18">
              <a:extLst>
                <a:ext uri="{FF2B5EF4-FFF2-40B4-BE49-F238E27FC236}">
                  <a16:creationId xmlns:a16="http://schemas.microsoft.com/office/drawing/2014/main" id="{FAB93D0C-A653-537F-5712-2EFF1030FF81}"/>
                </a:ext>
              </a:extLst>
            </p:cNvPr>
            <p:cNvSpPr/>
            <p:nvPr/>
          </p:nvSpPr>
          <p:spPr>
            <a:xfrm>
              <a:off x="1521200" y="4783214"/>
              <a:ext cx="842035" cy="8002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3" name="文本框 52">
              <a:extLst>
                <a:ext uri="{FF2B5EF4-FFF2-40B4-BE49-F238E27FC236}">
                  <a16:creationId xmlns:a16="http://schemas.microsoft.com/office/drawing/2014/main" id="{E545EE87-1A29-05BB-1164-473D59743DE9}"/>
                </a:ext>
              </a:extLst>
            </p:cNvPr>
            <p:cNvSpPr txBox="1"/>
            <p:nvPr/>
          </p:nvSpPr>
          <p:spPr>
            <a:xfrm>
              <a:off x="1587060" y="4959339"/>
              <a:ext cx="685541" cy="369332"/>
            </a:xfrm>
            <a:prstGeom prst="rect">
              <a:avLst/>
            </a:prstGeom>
            <a:noFill/>
          </p:spPr>
          <p:txBody>
            <a:bodyPr wrap="square" rtlCol="0">
              <a:spAutoFit/>
            </a:bodyPr>
            <a:lstStyle/>
            <a:p>
              <a:pPr algn="ctr"/>
              <a:r>
                <a:rPr lang="zh-CN" altLang="en-US" b="1" dirty="0">
                  <a:solidFill>
                    <a:schemeClr val="bg1"/>
                  </a:solidFill>
                </a:rPr>
                <a:t>中断</a:t>
              </a:r>
            </a:p>
          </p:txBody>
        </p:sp>
      </p:grpSp>
      <p:grpSp>
        <p:nvGrpSpPr>
          <p:cNvPr id="55" name="组合 54">
            <a:extLst>
              <a:ext uri="{FF2B5EF4-FFF2-40B4-BE49-F238E27FC236}">
                <a16:creationId xmlns:a16="http://schemas.microsoft.com/office/drawing/2014/main" id="{9FE1339A-FF56-8A97-CFC7-AD28F09D29CD}"/>
              </a:ext>
            </a:extLst>
          </p:cNvPr>
          <p:cNvGrpSpPr/>
          <p:nvPr/>
        </p:nvGrpSpPr>
        <p:grpSpPr>
          <a:xfrm>
            <a:off x="4341819" y="4962678"/>
            <a:ext cx="3521791" cy="1474128"/>
            <a:chOff x="5316781" y="4793756"/>
            <a:chExt cx="3521791" cy="1474128"/>
          </a:xfrm>
        </p:grpSpPr>
        <p:grpSp>
          <p:nvGrpSpPr>
            <p:cNvPr id="58" name="组合 57">
              <a:extLst>
                <a:ext uri="{FF2B5EF4-FFF2-40B4-BE49-F238E27FC236}">
                  <a16:creationId xmlns:a16="http://schemas.microsoft.com/office/drawing/2014/main" id="{F78821CE-C3EE-2308-A985-7B15E7B0A0AC}"/>
                </a:ext>
              </a:extLst>
            </p:cNvPr>
            <p:cNvGrpSpPr/>
            <p:nvPr/>
          </p:nvGrpSpPr>
          <p:grpSpPr>
            <a:xfrm>
              <a:off x="5316781" y="4793756"/>
              <a:ext cx="3521791" cy="448020"/>
              <a:chOff x="6380576" y="2519534"/>
              <a:chExt cx="3521791" cy="448020"/>
            </a:xfrm>
          </p:grpSpPr>
          <p:sp>
            <p:nvSpPr>
              <p:cNvPr id="59" name="矩形 58">
                <a:extLst>
                  <a:ext uri="{FF2B5EF4-FFF2-40B4-BE49-F238E27FC236}">
                    <a16:creationId xmlns:a16="http://schemas.microsoft.com/office/drawing/2014/main" id="{8CDC2EF4-36AE-ADA0-B9D4-BF563145E3B5}"/>
                  </a:ext>
                </a:extLst>
              </p:cNvPr>
              <p:cNvSpPr/>
              <p:nvPr/>
            </p:nvSpPr>
            <p:spPr>
              <a:xfrm>
                <a:off x="6380576" y="2519534"/>
                <a:ext cx="897148" cy="448020"/>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发送方</a:t>
                </a:r>
              </a:p>
            </p:txBody>
          </p:sp>
          <p:sp>
            <p:nvSpPr>
              <p:cNvPr id="60" name="矩形 59">
                <a:extLst>
                  <a:ext uri="{FF2B5EF4-FFF2-40B4-BE49-F238E27FC236}">
                    <a16:creationId xmlns:a16="http://schemas.microsoft.com/office/drawing/2014/main" id="{1EEACC58-6BA3-934A-008B-820514427F10}"/>
                  </a:ext>
                </a:extLst>
              </p:cNvPr>
              <p:cNvSpPr/>
              <p:nvPr/>
            </p:nvSpPr>
            <p:spPr>
              <a:xfrm>
                <a:off x="9005219" y="2519534"/>
                <a:ext cx="897148" cy="448020"/>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接收方</a:t>
                </a:r>
              </a:p>
            </p:txBody>
          </p:sp>
          <p:cxnSp>
            <p:nvCxnSpPr>
              <p:cNvPr id="61" name="直接箭头连接符 60">
                <a:extLst>
                  <a:ext uri="{FF2B5EF4-FFF2-40B4-BE49-F238E27FC236}">
                    <a16:creationId xmlns:a16="http://schemas.microsoft.com/office/drawing/2014/main" id="{A4C6483A-58BA-B039-E975-CB7BE0789997}"/>
                  </a:ext>
                </a:extLst>
              </p:cNvPr>
              <p:cNvCxnSpPr>
                <a:cxnSpLocks/>
                <a:stCxn id="59" idx="3"/>
                <a:endCxn id="60" idx="1"/>
              </p:cNvCxnSpPr>
              <p:nvPr/>
            </p:nvCxnSpPr>
            <p:spPr>
              <a:xfrm>
                <a:off x="7277724" y="2743544"/>
                <a:ext cx="172749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矩形 61">
              <a:extLst>
                <a:ext uri="{FF2B5EF4-FFF2-40B4-BE49-F238E27FC236}">
                  <a16:creationId xmlns:a16="http://schemas.microsoft.com/office/drawing/2014/main" id="{F4CC5905-C81D-77DE-22EC-0211A62999DB}"/>
                </a:ext>
              </a:extLst>
            </p:cNvPr>
            <p:cNvSpPr/>
            <p:nvPr/>
          </p:nvSpPr>
          <p:spPr>
            <a:xfrm>
              <a:off x="6497144" y="5819864"/>
              <a:ext cx="897148" cy="4480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攻击者</a:t>
              </a:r>
            </a:p>
          </p:txBody>
        </p:sp>
      </p:grpSp>
      <p:grpSp>
        <p:nvGrpSpPr>
          <p:cNvPr id="64" name="组合 63">
            <a:extLst>
              <a:ext uri="{FF2B5EF4-FFF2-40B4-BE49-F238E27FC236}">
                <a16:creationId xmlns:a16="http://schemas.microsoft.com/office/drawing/2014/main" id="{29208A9D-62C1-08BE-9665-D2E5627CA8EC}"/>
              </a:ext>
            </a:extLst>
          </p:cNvPr>
          <p:cNvGrpSpPr/>
          <p:nvPr/>
        </p:nvGrpSpPr>
        <p:grpSpPr>
          <a:xfrm>
            <a:off x="8356928" y="4962678"/>
            <a:ext cx="3521791" cy="1474128"/>
            <a:chOff x="5316781" y="4793756"/>
            <a:chExt cx="3521791" cy="1474128"/>
          </a:xfrm>
        </p:grpSpPr>
        <p:grpSp>
          <p:nvGrpSpPr>
            <p:cNvPr id="65" name="组合 64">
              <a:extLst>
                <a:ext uri="{FF2B5EF4-FFF2-40B4-BE49-F238E27FC236}">
                  <a16:creationId xmlns:a16="http://schemas.microsoft.com/office/drawing/2014/main" id="{50CBBA93-1CE1-D272-C4FA-1A7F530C833A}"/>
                </a:ext>
              </a:extLst>
            </p:cNvPr>
            <p:cNvGrpSpPr/>
            <p:nvPr/>
          </p:nvGrpSpPr>
          <p:grpSpPr>
            <a:xfrm>
              <a:off x="5316781" y="4793756"/>
              <a:ext cx="3521791" cy="448020"/>
              <a:chOff x="6380576" y="2519534"/>
              <a:chExt cx="3521791" cy="448020"/>
            </a:xfrm>
          </p:grpSpPr>
          <p:sp>
            <p:nvSpPr>
              <p:cNvPr id="67" name="矩形 66">
                <a:extLst>
                  <a:ext uri="{FF2B5EF4-FFF2-40B4-BE49-F238E27FC236}">
                    <a16:creationId xmlns:a16="http://schemas.microsoft.com/office/drawing/2014/main" id="{58762FAC-249C-5A61-2908-6EE79F2CCB8E}"/>
                  </a:ext>
                </a:extLst>
              </p:cNvPr>
              <p:cNvSpPr/>
              <p:nvPr/>
            </p:nvSpPr>
            <p:spPr>
              <a:xfrm>
                <a:off x="6380576" y="2519534"/>
                <a:ext cx="897148" cy="448020"/>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发送方</a:t>
                </a:r>
              </a:p>
            </p:txBody>
          </p:sp>
          <p:sp>
            <p:nvSpPr>
              <p:cNvPr id="68" name="矩形 67">
                <a:extLst>
                  <a:ext uri="{FF2B5EF4-FFF2-40B4-BE49-F238E27FC236}">
                    <a16:creationId xmlns:a16="http://schemas.microsoft.com/office/drawing/2014/main" id="{013CDD69-D41D-CF05-45B9-5B7A9791EC5E}"/>
                  </a:ext>
                </a:extLst>
              </p:cNvPr>
              <p:cNvSpPr/>
              <p:nvPr/>
            </p:nvSpPr>
            <p:spPr>
              <a:xfrm>
                <a:off x="9005219" y="2519534"/>
                <a:ext cx="897148" cy="448020"/>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接收方</a:t>
                </a:r>
              </a:p>
            </p:txBody>
          </p:sp>
          <p:cxnSp>
            <p:nvCxnSpPr>
              <p:cNvPr id="69" name="直接箭头连接符 68">
                <a:extLst>
                  <a:ext uri="{FF2B5EF4-FFF2-40B4-BE49-F238E27FC236}">
                    <a16:creationId xmlns:a16="http://schemas.microsoft.com/office/drawing/2014/main" id="{3B884766-2D9C-CB77-497E-EBAAE6D1E5E4}"/>
                  </a:ext>
                </a:extLst>
              </p:cNvPr>
              <p:cNvCxnSpPr>
                <a:cxnSpLocks/>
                <a:stCxn id="67" idx="3"/>
                <a:endCxn id="68" idx="1"/>
              </p:cNvCxnSpPr>
              <p:nvPr/>
            </p:nvCxnSpPr>
            <p:spPr>
              <a:xfrm>
                <a:off x="7277724" y="2743544"/>
                <a:ext cx="172749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矩形 65">
              <a:extLst>
                <a:ext uri="{FF2B5EF4-FFF2-40B4-BE49-F238E27FC236}">
                  <a16:creationId xmlns:a16="http://schemas.microsoft.com/office/drawing/2014/main" id="{5D16AD76-37DA-E82F-1AC8-25EF95C64C3E}"/>
                </a:ext>
              </a:extLst>
            </p:cNvPr>
            <p:cNvSpPr/>
            <p:nvPr/>
          </p:nvSpPr>
          <p:spPr>
            <a:xfrm>
              <a:off x="6497144" y="5819864"/>
              <a:ext cx="897148" cy="4480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攻击者</a:t>
              </a:r>
            </a:p>
          </p:txBody>
        </p:sp>
      </p:grpSp>
      <p:sp>
        <p:nvSpPr>
          <p:cNvPr id="76" name="文本框 75">
            <a:extLst>
              <a:ext uri="{FF2B5EF4-FFF2-40B4-BE49-F238E27FC236}">
                <a16:creationId xmlns:a16="http://schemas.microsoft.com/office/drawing/2014/main" id="{7876D497-0EDC-5A65-1B5D-5D69DB638D44}"/>
              </a:ext>
            </a:extLst>
          </p:cNvPr>
          <p:cNvSpPr txBox="1"/>
          <p:nvPr/>
        </p:nvSpPr>
        <p:spPr>
          <a:xfrm>
            <a:off x="5977782" y="5615201"/>
            <a:ext cx="738815" cy="369332"/>
          </a:xfrm>
          <a:prstGeom prst="rect">
            <a:avLst/>
          </a:prstGeom>
          <a:noFill/>
        </p:spPr>
        <p:txBody>
          <a:bodyPr wrap="square" rtlCol="0">
            <a:spAutoFit/>
          </a:bodyPr>
          <a:lstStyle/>
          <a:p>
            <a:pPr algn="ctr"/>
            <a:r>
              <a:rPr lang="zh-CN" altLang="en-US" b="1" dirty="0">
                <a:solidFill>
                  <a:schemeClr val="accent1">
                    <a:lumMod val="75000"/>
                  </a:schemeClr>
                </a:solidFill>
              </a:rPr>
              <a:t>篡改</a:t>
            </a:r>
          </a:p>
        </p:txBody>
      </p:sp>
      <p:cxnSp>
        <p:nvCxnSpPr>
          <p:cNvPr id="87" name="连接符: 曲线 86">
            <a:extLst>
              <a:ext uri="{FF2B5EF4-FFF2-40B4-BE49-F238E27FC236}">
                <a16:creationId xmlns:a16="http://schemas.microsoft.com/office/drawing/2014/main" id="{A0BA981E-05BA-BA78-980F-376291DE914D}"/>
              </a:ext>
            </a:extLst>
          </p:cNvPr>
          <p:cNvCxnSpPr>
            <a:cxnSpLocks/>
          </p:cNvCxnSpPr>
          <p:nvPr/>
        </p:nvCxnSpPr>
        <p:spPr>
          <a:xfrm rot="5400000" flipH="1" flipV="1">
            <a:off x="9943663" y="5226764"/>
            <a:ext cx="806352" cy="721948"/>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801C9782-87A2-4975-9B4C-ABBF90D60AE7}"/>
              </a:ext>
            </a:extLst>
          </p:cNvPr>
          <p:cNvSpPr txBox="1"/>
          <p:nvPr/>
        </p:nvSpPr>
        <p:spPr>
          <a:xfrm>
            <a:off x="9985865" y="5621581"/>
            <a:ext cx="738815" cy="369332"/>
          </a:xfrm>
          <a:prstGeom prst="rect">
            <a:avLst/>
          </a:prstGeom>
          <a:noFill/>
        </p:spPr>
        <p:txBody>
          <a:bodyPr wrap="square" rtlCol="0">
            <a:spAutoFit/>
          </a:bodyPr>
          <a:lstStyle/>
          <a:p>
            <a:pPr algn="ctr"/>
            <a:r>
              <a:rPr lang="zh-CN" altLang="en-US" b="1" dirty="0">
                <a:solidFill>
                  <a:schemeClr val="accent1">
                    <a:lumMod val="75000"/>
                  </a:schemeClr>
                </a:solidFill>
              </a:rPr>
              <a:t>伪造</a:t>
            </a:r>
          </a:p>
        </p:txBody>
      </p:sp>
    </p:spTree>
    <p:custDataLst>
      <p:tags r:id="rId1"/>
    </p:custDataLst>
    <p:extLst>
      <p:ext uri="{BB962C8B-B14F-4D97-AF65-F5344CB8AC3E}">
        <p14:creationId xmlns:p14="http://schemas.microsoft.com/office/powerpoint/2010/main" val="411474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ppt_x</p:attrName>
                                        </p:attrNameLst>
                                      </p:cBhvr>
                                      <p:tavLst>
                                        <p:tav tm="0">
                                          <p:val>
                                            <p:strVal val="#ppt_x+#ppt_w*1.125000"/>
                                          </p:val>
                                        </p:tav>
                                        <p:tav tm="100000">
                                          <p:val>
                                            <p:strVal val="#ppt_x"/>
                                          </p:val>
                                        </p:tav>
                                      </p:tavLst>
                                    </p:anim>
                                    <p:animEffect transition="in" filter="wipe(left)">
                                      <p:cBhvr>
                                        <p:cTn id="8" dur="500"/>
                                        <p:tgtEl>
                                          <p:spTgt spid="22"/>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49" presetClass="entr" presetSubtype="0" decel="10000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fltVal val="0"/>
                                          </p:val>
                                        </p:tav>
                                        <p:tav tm="100000">
                                          <p:val>
                                            <p:strVal val="#ppt_w"/>
                                          </p:val>
                                        </p:tav>
                                      </p:tavLst>
                                    </p:anim>
                                    <p:anim calcmode="lin" valueType="num">
                                      <p:cBhvr>
                                        <p:cTn id="21" dur="500" fill="hold"/>
                                        <p:tgtEl>
                                          <p:spTgt spid="51"/>
                                        </p:tgtEl>
                                        <p:attrNameLst>
                                          <p:attrName>ppt_h</p:attrName>
                                        </p:attrNameLst>
                                      </p:cBhvr>
                                      <p:tavLst>
                                        <p:tav tm="0">
                                          <p:val>
                                            <p:fltVal val="0"/>
                                          </p:val>
                                        </p:tav>
                                        <p:tav tm="100000">
                                          <p:val>
                                            <p:strVal val="#ppt_h"/>
                                          </p:val>
                                        </p:tav>
                                      </p:tavLst>
                                    </p:anim>
                                    <p:anim calcmode="lin" valueType="num">
                                      <p:cBhvr>
                                        <p:cTn id="22" dur="500" fill="hold"/>
                                        <p:tgtEl>
                                          <p:spTgt spid="51"/>
                                        </p:tgtEl>
                                        <p:attrNameLst>
                                          <p:attrName>style.rotation</p:attrName>
                                        </p:attrNameLst>
                                      </p:cBhvr>
                                      <p:tavLst>
                                        <p:tav tm="0">
                                          <p:val>
                                            <p:fltVal val="360"/>
                                          </p:val>
                                        </p:tav>
                                        <p:tav tm="100000">
                                          <p:val>
                                            <p:fltVal val="0"/>
                                          </p:val>
                                        </p:tav>
                                      </p:tavLst>
                                    </p:anim>
                                    <p:animEffect transition="in" filter="fade">
                                      <p:cBhvr>
                                        <p:cTn id="23" dur="500"/>
                                        <p:tgtEl>
                                          <p:spTgt spid="51"/>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1000"/>
                            </p:stCondLst>
                            <p:childTnLst>
                              <p:par>
                                <p:cTn id="29" presetID="49" presetClass="entr" presetSubtype="0" decel="100000"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anim calcmode="lin" valueType="num">
                                      <p:cBhvr>
                                        <p:cTn id="33" dur="500" fill="hold"/>
                                        <p:tgtEl>
                                          <p:spTgt spid="54"/>
                                        </p:tgtEl>
                                        <p:attrNameLst>
                                          <p:attrName>style.rotation</p:attrName>
                                        </p:attrNameLst>
                                      </p:cBhvr>
                                      <p:tavLst>
                                        <p:tav tm="0">
                                          <p:val>
                                            <p:fltVal val="360"/>
                                          </p:val>
                                        </p:tav>
                                        <p:tav tm="100000">
                                          <p:val>
                                            <p:fltVal val="0"/>
                                          </p:val>
                                        </p:tav>
                                      </p:tavLst>
                                    </p:anim>
                                    <p:animEffect transition="in" filter="fade">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p:tgtEl>
                                          <p:spTgt spid="55"/>
                                        </p:tgtEl>
                                        <p:attrNameLst>
                                          <p:attrName>ppt_x</p:attrName>
                                        </p:attrNameLst>
                                      </p:cBhvr>
                                      <p:tavLst>
                                        <p:tav tm="0">
                                          <p:val>
                                            <p:strVal val="#ppt_x-#ppt_w*1.125000"/>
                                          </p:val>
                                        </p:tav>
                                        <p:tav tm="100000">
                                          <p:val>
                                            <p:strVal val="#ppt_x"/>
                                          </p:val>
                                        </p:tav>
                                      </p:tavLst>
                                    </p:anim>
                                    <p:animEffect transition="in" filter="wipe(right)">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left)">
                                      <p:cBhvr>
                                        <p:cTn id="45" dur="500"/>
                                        <p:tgtEl>
                                          <p:spTgt spid="57"/>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grpId="0" nodeType="clickEffect">
                                  <p:stCondLst>
                                    <p:cond delay="0"/>
                                  </p:stCondLst>
                                  <p:childTnLst>
                                    <p:set>
                                      <p:cBhvr>
                                        <p:cTn id="49" dur="1" fill="hold">
                                          <p:stCondLst>
                                            <p:cond delay="0"/>
                                          </p:stCondLst>
                                        </p:cTn>
                                        <p:tgtEl>
                                          <p:spTgt spid="76"/>
                                        </p:tgtEl>
                                        <p:attrNameLst>
                                          <p:attrName>style.visibility</p:attrName>
                                        </p:attrNameLst>
                                      </p:cBhvr>
                                      <p:to>
                                        <p:strVal val="visible"/>
                                      </p:to>
                                    </p:set>
                                    <p:anim calcmode="lin" valueType="num">
                                      <p:cBhvr>
                                        <p:cTn id="50" dur="500" fill="hold"/>
                                        <p:tgtEl>
                                          <p:spTgt spid="76"/>
                                        </p:tgtEl>
                                        <p:attrNameLst>
                                          <p:attrName>ppt_w</p:attrName>
                                        </p:attrNameLst>
                                      </p:cBhvr>
                                      <p:tavLst>
                                        <p:tav tm="0">
                                          <p:val>
                                            <p:fltVal val="0"/>
                                          </p:val>
                                        </p:tav>
                                        <p:tav tm="100000">
                                          <p:val>
                                            <p:strVal val="#ppt_w"/>
                                          </p:val>
                                        </p:tav>
                                      </p:tavLst>
                                    </p:anim>
                                    <p:anim calcmode="lin" valueType="num">
                                      <p:cBhvr>
                                        <p:cTn id="51" dur="500" fill="hold"/>
                                        <p:tgtEl>
                                          <p:spTgt spid="76"/>
                                        </p:tgtEl>
                                        <p:attrNameLst>
                                          <p:attrName>ppt_h</p:attrName>
                                        </p:attrNameLst>
                                      </p:cBhvr>
                                      <p:tavLst>
                                        <p:tav tm="0">
                                          <p:val>
                                            <p:fltVal val="0"/>
                                          </p:val>
                                        </p:tav>
                                        <p:tav tm="100000">
                                          <p:val>
                                            <p:strVal val="#ppt_h"/>
                                          </p:val>
                                        </p:tav>
                                      </p:tavLst>
                                    </p:anim>
                                    <p:anim calcmode="lin" valueType="num">
                                      <p:cBhvr>
                                        <p:cTn id="52" dur="500" fill="hold"/>
                                        <p:tgtEl>
                                          <p:spTgt spid="76"/>
                                        </p:tgtEl>
                                        <p:attrNameLst>
                                          <p:attrName>style.rotation</p:attrName>
                                        </p:attrNameLst>
                                      </p:cBhvr>
                                      <p:tavLst>
                                        <p:tav tm="0">
                                          <p:val>
                                            <p:fltVal val="360"/>
                                          </p:val>
                                        </p:tav>
                                        <p:tav tm="100000">
                                          <p:val>
                                            <p:fltVal val="0"/>
                                          </p:val>
                                        </p:tav>
                                      </p:tavLst>
                                    </p:anim>
                                    <p:animEffect transition="in" filter="fade">
                                      <p:cBhvr>
                                        <p:cTn id="53" dur="500"/>
                                        <p:tgtEl>
                                          <p:spTgt spid="76"/>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down)">
                                      <p:cBhvr>
                                        <p:cTn id="57" dur="500"/>
                                        <p:tgtEl>
                                          <p:spTgt spid="77"/>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p:tgtEl>
                                          <p:spTgt spid="64"/>
                                        </p:tgtEl>
                                        <p:attrNameLst>
                                          <p:attrName>ppt_x</p:attrName>
                                        </p:attrNameLst>
                                      </p:cBhvr>
                                      <p:tavLst>
                                        <p:tav tm="0">
                                          <p:val>
                                            <p:strVal val="#ppt_x-#ppt_w*1.125000"/>
                                          </p:val>
                                        </p:tav>
                                        <p:tav tm="100000">
                                          <p:val>
                                            <p:strVal val="#ppt_x"/>
                                          </p:val>
                                        </p:tav>
                                      </p:tavLst>
                                    </p:anim>
                                    <p:animEffect transition="in" filter="wipe(right)">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grpId="0" nodeType="clickEffect">
                                  <p:stCondLst>
                                    <p:cond delay="0"/>
                                  </p:stCondLst>
                                  <p:childTnLst>
                                    <p:set>
                                      <p:cBhvr>
                                        <p:cTn id="67" dur="1" fill="hold">
                                          <p:stCondLst>
                                            <p:cond delay="0"/>
                                          </p:stCondLst>
                                        </p:cTn>
                                        <p:tgtEl>
                                          <p:spTgt spid="88"/>
                                        </p:tgtEl>
                                        <p:attrNameLst>
                                          <p:attrName>style.visibility</p:attrName>
                                        </p:attrNameLst>
                                      </p:cBhvr>
                                      <p:to>
                                        <p:strVal val="visible"/>
                                      </p:to>
                                    </p:set>
                                    <p:anim calcmode="lin" valueType="num">
                                      <p:cBhvr>
                                        <p:cTn id="68" dur="500" fill="hold"/>
                                        <p:tgtEl>
                                          <p:spTgt spid="88"/>
                                        </p:tgtEl>
                                        <p:attrNameLst>
                                          <p:attrName>ppt_w</p:attrName>
                                        </p:attrNameLst>
                                      </p:cBhvr>
                                      <p:tavLst>
                                        <p:tav tm="0">
                                          <p:val>
                                            <p:fltVal val="0"/>
                                          </p:val>
                                        </p:tav>
                                        <p:tav tm="100000">
                                          <p:val>
                                            <p:strVal val="#ppt_w"/>
                                          </p:val>
                                        </p:tav>
                                      </p:tavLst>
                                    </p:anim>
                                    <p:anim calcmode="lin" valueType="num">
                                      <p:cBhvr>
                                        <p:cTn id="69" dur="500" fill="hold"/>
                                        <p:tgtEl>
                                          <p:spTgt spid="88"/>
                                        </p:tgtEl>
                                        <p:attrNameLst>
                                          <p:attrName>ppt_h</p:attrName>
                                        </p:attrNameLst>
                                      </p:cBhvr>
                                      <p:tavLst>
                                        <p:tav tm="0">
                                          <p:val>
                                            <p:fltVal val="0"/>
                                          </p:val>
                                        </p:tav>
                                        <p:tav tm="100000">
                                          <p:val>
                                            <p:strVal val="#ppt_h"/>
                                          </p:val>
                                        </p:tav>
                                      </p:tavLst>
                                    </p:anim>
                                    <p:anim calcmode="lin" valueType="num">
                                      <p:cBhvr>
                                        <p:cTn id="70" dur="500" fill="hold"/>
                                        <p:tgtEl>
                                          <p:spTgt spid="88"/>
                                        </p:tgtEl>
                                        <p:attrNameLst>
                                          <p:attrName>style.rotation</p:attrName>
                                        </p:attrNameLst>
                                      </p:cBhvr>
                                      <p:tavLst>
                                        <p:tav tm="0">
                                          <p:val>
                                            <p:fltVal val="360"/>
                                          </p:val>
                                        </p:tav>
                                        <p:tav tm="100000">
                                          <p:val>
                                            <p:fltVal val="0"/>
                                          </p:val>
                                        </p:tav>
                                      </p:tavLst>
                                    </p:anim>
                                    <p:animEffect transition="in" filter="fade">
                                      <p:cBhvr>
                                        <p:cTn id="71" dur="500"/>
                                        <p:tgtEl>
                                          <p:spTgt spid="88"/>
                                        </p:tgtEl>
                                      </p:cBhvr>
                                    </p:animEffect>
                                  </p:childTnLst>
                                </p:cTn>
                              </p:par>
                            </p:childTnLst>
                          </p:cTn>
                        </p:par>
                        <p:par>
                          <p:cTn id="72" fill="hold">
                            <p:stCondLst>
                              <p:cond delay="500"/>
                            </p:stCondLst>
                            <p:childTnLst>
                              <p:par>
                                <p:cTn id="73" presetID="22" presetClass="entr" presetSubtype="4" fill="hold" nodeType="after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wipe(down)">
                                      <p:cBhvr>
                                        <p:cTn id="7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1" grpId="0" animBg="1"/>
      <p:bldP spid="76" grpId="0"/>
      <p:bldP spid="8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实体鉴别</a:t>
              </a:r>
            </a:p>
          </p:txBody>
        </p:sp>
      </p:grpSp>
      <p:sp>
        <p:nvSpPr>
          <p:cNvPr id="33" name="íşlïḍè">
            <a:extLst>
              <a:ext uri="{FF2B5EF4-FFF2-40B4-BE49-F238E27FC236}">
                <a16:creationId xmlns:a16="http://schemas.microsoft.com/office/drawing/2014/main" id="{0B8886E6-1391-05EB-D521-BE253D0F55B7}"/>
              </a:ext>
            </a:extLst>
          </p:cNvPr>
          <p:cNvSpPr txBox="1"/>
          <p:nvPr/>
        </p:nvSpPr>
        <p:spPr>
          <a:xfrm>
            <a:off x="2634562" y="1022007"/>
            <a:ext cx="6936161" cy="450843"/>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使用公钥密码体制在实现实体鉴别时，仍有受到攻击的可能。</a:t>
            </a:r>
            <a:endParaRPr lang="en-US" altLang="zh-CN" sz="2000" b="1" dirty="0">
              <a:solidFill>
                <a:schemeClr val="accent3">
                  <a:lumMod val="75000"/>
                </a:schemeClr>
              </a:solidFill>
            </a:endParaRPr>
          </a:p>
        </p:txBody>
      </p:sp>
      <p:grpSp>
        <p:nvGrpSpPr>
          <p:cNvPr id="22" name="组合 21">
            <a:extLst>
              <a:ext uri="{FF2B5EF4-FFF2-40B4-BE49-F238E27FC236}">
                <a16:creationId xmlns:a16="http://schemas.microsoft.com/office/drawing/2014/main" id="{06FA0B0A-D74F-4D21-DD6B-723A7FC8478E}"/>
              </a:ext>
            </a:extLst>
          </p:cNvPr>
          <p:cNvGrpSpPr/>
          <p:nvPr/>
        </p:nvGrpSpPr>
        <p:grpSpPr>
          <a:xfrm>
            <a:off x="1337816" y="1422117"/>
            <a:ext cx="9522512" cy="1194094"/>
            <a:chOff x="934457" y="1472850"/>
            <a:chExt cx="9522512" cy="1194094"/>
          </a:xfrm>
        </p:grpSpPr>
        <p:grpSp>
          <p:nvGrpSpPr>
            <p:cNvPr id="35" name="组合 34">
              <a:extLst>
                <a:ext uri="{FF2B5EF4-FFF2-40B4-BE49-F238E27FC236}">
                  <a16:creationId xmlns:a16="http://schemas.microsoft.com/office/drawing/2014/main" id="{2B8A5604-22F8-FC06-BD76-B1F7C0A2C1E5}"/>
                </a:ext>
              </a:extLst>
            </p:cNvPr>
            <p:cNvGrpSpPr/>
            <p:nvPr/>
          </p:nvGrpSpPr>
          <p:grpSpPr>
            <a:xfrm>
              <a:off x="934457" y="1752544"/>
              <a:ext cx="1309592" cy="914400"/>
              <a:chOff x="669050" y="2582267"/>
              <a:chExt cx="1309592" cy="914400"/>
            </a:xfrm>
          </p:grpSpPr>
          <p:pic>
            <p:nvPicPr>
              <p:cNvPr id="42" name="图形 3" descr="用户 纯色填充">
                <a:extLst>
                  <a:ext uri="{FF2B5EF4-FFF2-40B4-BE49-F238E27FC236}">
                    <a16:creationId xmlns:a16="http://schemas.microsoft.com/office/drawing/2014/main" id="{97784CA0-AA0E-90FC-5590-4F08392EFC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4242" y="2582267"/>
                <a:ext cx="914400" cy="914400"/>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E1C74BE-B455-F567-0A04-FA4A3F813C8C}"/>
                      </a:ext>
                    </a:extLst>
                  </p:cNvPr>
                  <p:cNvSpPr txBox="1"/>
                  <p:nvPr/>
                </p:nvSpPr>
                <p:spPr>
                  <a:xfrm>
                    <a:off x="669050" y="287353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𝑨</m:t>
                          </m:r>
                        </m:oMath>
                      </m:oMathPara>
                    </a14:m>
                    <a:endParaRPr lang="zh-CN" altLang="en-US" sz="2000" b="1" dirty="0"/>
                  </a:p>
                </p:txBody>
              </p:sp>
            </mc:Choice>
            <mc:Fallback xmlns="">
              <p:sp>
                <p:nvSpPr>
                  <p:cNvPr id="43" name="文本框 42">
                    <a:extLst>
                      <a:ext uri="{FF2B5EF4-FFF2-40B4-BE49-F238E27FC236}">
                        <a16:creationId xmlns:a16="http://schemas.microsoft.com/office/drawing/2014/main" id="{8E1C74BE-B455-F567-0A04-FA4A3F813C8C}"/>
                      </a:ext>
                    </a:extLst>
                  </p:cNvPr>
                  <p:cNvSpPr txBox="1">
                    <a:spLocks noRot="1" noChangeAspect="1" noMove="1" noResize="1" noEditPoints="1" noAdjustHandles="1" noChangeArrowheads="1" noChangeShapeType="1" noTextEdit="1"/>
                  </p:cNvSpPr>
                  <p:nvPr/>
                </p:nvSpPr>
                <p:spPr>
                  <a:xfrm>
                    <a:off x="669050" y="2873539"/>
                    <a:ext cx="473646" cy="400110"/>
                  </a:xfrm>
                  <a:prstGeom prst="rect">
                    <a:avLst/>
                  </a:prstGeom>
                  <a:blipFill>
                    <a:blip r:embed="rId5"/>
                    <a:stretch>
                      <a:fillRect/>
                    </a:stretch>
                  </a:blipFill>
                </p:spPr>
                <p:txBody>
                  <a:bodyPr/>
                  <a:lstStyle/>
                  <a:p>
                    <a:r>
                      <a:rPr lang="zh-CN" altLang="en-US">
                        <a:noFill/>
                      </a:rPr>
                      <a:t> </a:t>
                    </a:r>
                  </a:p>
                </p:txBody>
              </p:sp>
            </mc:Fallback>
          </mc:AlternateContent>
        </p:grpSp>
        <p:grpSp>
          <p:nvGrpSpPr>
            <p:cNvPr id="37" name="组合 36">
              <a:extLst>
                <a:ext uri="{FF2B5EF4-FFF2-40B4-BE49-F238E27FC236}">
                  <a16:creationId xmlns:a16="http://schemas.microsoft.com/office/drawing/2014/main" id="{127D87C7-3D45-89AC-E1EC-9962DCB07C0E}"/>
                </a:ext>
              </a:extLst>
            </p:cNvPr>
            <p:cNvGrpSpPr/>
            <p:nvPr/>
          </p:nvGrpSpPr>
          <p:grpSpPr>
            <a:xfrm>
              <a:off x="9147379" y="1752544"/>
              <a:ext cx="1309590" cy="914400"/>
              <a:chOff x="9003436" y="2582267"/>
              <a:chExt cx="1309590" cy="914400"/>
            </a:xfrm>
          </p:grpSpPr>
          <p:pic>
            <p:nvPicPr>
              <p:cNvPr id="38" name="图形 3" descr="用户 纯色填充">
                <a:extLst>
                  <a:ext uri="{FF2B5EF4-FFF2-40B4-BE49-F238E27FC236}">
                    <a16:creationId xmlns:a16="http://schemas.microsoft.com/office/drawing/2014/main" id="{E32D5251-B0C2-1634-C50F-A4E41DB910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436" y="2582267"/>
                <a:ext cx="914400" cy="914400"/>
              </a:xfrm>
              <a:prstGeom prst="rect">
                <a:avLst/>
              </a:prstGeom>
            </p:spPr>
          </p:pic>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89C8D46-40A5-7754-90F4-F041231B9C91}"/>
                      </a:ext>
                    </a:extLst>
                  </p:cNvPr>
                  <p:cNvSpPr txBox="1"/>
                  <p:nvPr/>
                </p:nvSpPr>
                <p:spPr>
                  <a:xfrm>
                    <a:off x="9839380" y="2839412"/>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𝑩</m:t>
                          </m:r>
                        </m:oMath>
                      </m:oMathPara>
                    </a14:m>
                    <a:endParaRPr lang="zh-CN" altLang="en-US" sz="2000" b="1" dirty="0"/>
                  </a:p>
                </p:txBody>
              </p:sp>
            </mc:Choice>
            <mc:Fallback xmlns="">
              <p:sp>
                <p:nvSpPr>
                  <p:cNvPr id="54" name="文本框 53">
                    <a:extLst>
                      <a:ext uri="{FF2B5EF4-FFF2-40B4-BE49-F238E27FC236}">
                        <a16:creationId xmlns:a16="http://schemas.microsoft.com/office/drawing/2014/main" id="{62F5C234-0B7D-41FF-2C34-8BC27840E65E}"/>
                      </a:ext>
                    </a:extLst>
                  </p:cNvPr>
                  <p:cNvSpPr txBox="1">
                    <a:spLocks noRot="1" noChangeAspect="1" noMove="1" noResize="1" noEditPoints="1" noAdjustHandles="1" noChangeArrowheads="1" noChangeShapeType="1" noTextEdit="1"/>
                  </p:cNvSpPr>
                  <p:nvPr/>
                </p:nvSpPr>
                <p:spPr>
                  <a:xfrm>
                    <a:off x="9839380" y="2839412"/>
                    <a:ext cx="473646" cy="400110"/>
                  </a:xfrm>
                  <a:prstGeom prst="rect">
                    <a:avLst/>
                  </a:prstGeom>
                  <a:blipFill>
                    <a:blip r:embed="rId6"/>
                    <a:stretch>
                      <a:fillRect/>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6AEAA44E-62DB-7F47-6E1F-F2150283CB35}"/>
                </a:ext>
              </a:extLst>
            </p:cNvPr>
            <p:cNvGrpSpPr/>
            <p:nvPr/>
          </p:nvGrpSpPr>
          <p:grpSpPr>
            <a:xfrm>
              <a:off x="4826387" y="1752544"/>
              <a:ext cx="1309592" cy="914400"/>
              <a:chOff x="1399078" y="2582267"/>
              <a:chExt cx="1309592" cy="914400"/>
            </a:xfrm>
          </p:grpSpPr>
          <p:pic>
            <p:nvPicPr>
              <p:cNvPr id="45" name="图形 3" descr="用户 纯色填充">
                <a:extLst>
                  <a:ext uri="{FF2B5EF4-FFF2-40B4-BE49-F238E27FC236}">
                    <a16:creationId xmlns:a16="http://schemas.microsoft.com/office/drawing/2014/main" id="{0B119E84-C482-EB2F-D4E6-5B29ED91EB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94270" y="2582267"/>
                <a:ext cx="914400" cy="914400"/>
              </a:xfrm>
              <a:prstGeom prst="rect">
                <a:avLst/>
              </a:prstGeom>
            </p:spPr>
          </p:pic>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285BEAA-1241-4325-391A-14F06A64895D}"/>
                      </a:ext>
                    </a:extLst>
                  </p:cNvPr>
                  <p:cNvSpPr txBox="1"/>
                  <p:nvPr/>
                </p:nvSpPr>
                <p:spPr>
                  <a:xfrm>
                    <a:off x="1399078" y="287353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solidFill>
                                <a:schemeClr val="accent1">
                                  <a:lumMod val="75000"/>
                                </a:schemeClr>
                              </a:solidFill>
                              <a:latin typeface="Cambria Math" panose="02040503050406030204" pitchFamily="18" charset="0"/>
                            </a:rPr>
                            <m:t>𝑪</m:t>
                          </m:r>
                        </m:oMath>
                      </m:oMathPara>
                    </a14:m>
                    <a:endParaRPr lang="zh-CN" altLang="en-US" sz="2000" b="1" dirty="0">
                      <a:solidFill>
                        <a:schemeClr val="accent1">
                          <a:lumMod val="75000"/>
                        </a:schemeClr>
                      </a:solidFill>
                    </a:endParaRPr>
                  </a:p>
                </p:txBody>
              </p:sp>
            </mc:Choice>
            <mc:Fallback xmlns="">
              <p:sp>
                <p:nvSpPr>
                  <p:cNvPr id="46" name="文本框 45">
                    <a:extLst>
                      <a:ext uri="{FF2B5EF4-FFF2-40B4-BE49-F238E27FC236}">
                        <a16:creationId xmlns:a16="http://schemas.microsoft.com/office/drawing/2014/main" id="{8285BEAA-1241-4325-391A-14F06A64895D}"/>
                      </a:ext>
                    </a:extLst>
                  </p:cNvPr>
                  <p:cNvSpPr txBox="1">
                    <a:spLocks noRot="1" noChangeAspect="1" noMove="1" noResize="1" noEditPoints="1" noAdjustHandles="1" noChangeArrowheads="1" noChangeShapeType="1" noTextEdit="1"/>
                  </p:cNvSpPr>
                  <p:nvPr/>
                </p:nvSpPr>
                <p:spPr>
                  <a:xfrm>
                    <a:off x="1399078" y="2873539"/>
                    <a:ext cx="473646" cy="400110"/>
                  </a:xfrm>
                  <a:prstGeom prst="rect">
                    <a:avLst/>
                  </a:prstGeom>
                  <a:blipFill>
                    <a:blip r:embed="rId9"/>
                    <a:stretch>
                      <a:fillRect/>
                    </a:stretch>
                  </a:blipFill>
                </p:spPr>
                <p:txBody>
                  <a:bodyPr/>
                  <a:lstStyle/>
                  <a:p>
                    <a:r>
                      <a:rPr lang="zh-CN" altLang="en-US">
                        <a:noFill/>
                      </a:rPr>
                      <a:t> </a:t>
                    </a:r>
                  </a:p>
                </p:txBody>
              </p:sp>
            </mc:Fallback>
          </mc:AlternateContent>
        </p:grpSp>
        <p:sp>
          <p:nvSpPr>
            <p:cNvPr id="15" name="文本框 14">
              <a:extLst>
                <a:ext uri="{FF2B5EF4-FFF2-40B4-BE49-F238E27FC236}">
                  <a16:creationId xmlns:a16="http://schemas.microsoft.com/office/drawing/2014/main" id="{61676986-5D18-BE1A-E76F-EC78E5AD6517}"/>
                </a:ext>
              </a:extLst>
            </p:cNvPr>
            <p:cNvSpPr txBox="1"/>
            <p:nvPr/>
          </p:nvSpPr>
          <p:spPr>
            <a:xfrm>
              <a:off x="5040396" y="1472850"/>
              <a:ext cx="1276766" cy="369332"/>
            </a:xfrm>
            <a:prstGeom prst="rect">
              <a:avLst/>
            </a:prstGeom>
            <a:noFill/>
          </p:spPr>
          <p:txBody>
            <a:bodyPr wrap="square" rtlCol="0">
              <a:spAutoFit/>
            </a:bodyPr>
            <a:lstStyle/>
            <a:p>
              <a:pPr algn="ctr"/>
              <a:r>
                <a:rPr lang="zh-CN" altLang="en-US" b="1" dirty="0">
                  <a:solidFill>
                    <a:schemeClr val="accent1">
                      <a:lumMod val="75000"/>
                    </a:schemeClr>
                  </a:solidFill>
                </a:rPr>
                <a:t>攻击者</a:t>
              </a:r>
            </a:p>
          </p:txBody>
        </p:sp>
      </p:grpSp>
      <p:grpSp>
        <p:nvGrpSpPr>
          <p:cNvPr id="19" name="组合 18">
            <a:extLst>
              <a:ext uri="{FF2B5EF4-FFF2-40B4-BE49-F238E27FC236}">
                <a16:creationId xmlns:a16="http://schemas.microsoft.com/office/drawing/2014/main" id="{DB947245-1D37-82EE-2DB3-CC8E8CAAA603}"/>
              </a:ext>
            </a:extLst>
          </p:cNvPr>
          <p:cNvGrpSpPr/>
          <p:nvPr/>
        </p:nvGrpSpPr>
        <p:grpSpPr>
          <a:xfrm>
            <a:off x="1477467" y="2616211"/>
            <a:ext cx="8530471" cy="3771956"/>
            <a:chOff x="1074108" y="2666944"/>
            <a:chExt cx="8530471" cy="3771956"/>
          </a:xfrm>
        </p:grpSpPr>
        <p:cxnSp>
          <p:nvCxnSpPr>
            <p:cNvPr id="18" name="直接箭头连接符 17">
              <a:extLst>
                <a:ext uri="{FF2B5EF4-FFF2-40B4-BE49-F238E27FC236}">
                  <a16:creationId xmlns:a16="http://schemas.microsoft.com/office/drawing/2014/main" id="{10B7CB01-D91F-B7D5-A8C7-F0356E66630E}"/>
                </a:ext>
              </a:extLst>
            </p:cNvPr>
            <p:cNvCxnSpPr>
              <a:cxnSpLocks/>
            </p:cNvCxnSpPr>
            <p:nvPr/>
          </p:nvCxnSpPr>
          <p:spPr>
            <a:xfrm>
              <a:off x="1794049" y="2666944"/>
              <a:ext cx="0" cy="37719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35B5077-C827-4F08-B4AD-F6332A5EE34E}"/>
                </a:ext>
              </a:extLst>
            </p:cNvPr>
            <p:cNvCxnSpPr>
              <a:cxnSpLocks/>
            </p:cNvCxnSpPr>
            <p:nvPr/>
          </p:nvCxnSpPr>
          <p:spPr>
            <a:xfrm>
              <a:off x="5686134" y="2666944"/>
              <a:ext cx="0" cy="37719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A96CEF46-AEAE-0A0E-2E40-4AFC3A1BDC35}"/>
                </a:ext>
              </a:extLst>
            </p:cNvPr>
            <p:cNvCxnSpPr>
              <a:cxnSpLocks/>
            </p:cNvCxnSpPr>
            <p:nvPr/>
          </p:nvCxnSpPr>
          <p:spPr>
            <a:xfrm>
              <a:off x="9604579" y="2666944"/>
              <a:ext cx="0" cy="37719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0CAEF65-88B5-0D62-B835-57A766CF6C94}"/>
                </a:ext>
              </a:extLst>
            </p:cNvPr>
            <p:cNvSpPr txBox="1"/>
            <p:nvPr/>
          </p:nvSpPr>
          <p:spPr>
            <a:xfrm>
              <a:off x="1074108" y="6069568"/>
              <a:ext cx="682389" cy="369332"/>
            </a:xfrm>
            <a:prstGeom prst="rect">
              <a:avLst/>
            </a:prstGeom>
            <a:noFill/>
          </p:spPr>
          <p:txBody>
            <a:bodyPr wrap="square" rtlCol="0">
              <a:spAutoFit/>
            </a:bodyPr>
            <a:lstStyle/>
            <a:p>
              <a:r>
                <a:rPr lang="zh-CN" altLang="en-US" b="1" dirty="0"/>
                <a:t>时间</a:t>
              </a:r>
            </a:p>
          </p:txBody>
        </p:sp>
      </p:grpSp>
      <p:grpSp>
        <p:nvGrpSpPr>
          <p:cNvPr id="71" name="组合 70">
            <a:extLst>
              <a:ext uri="{FF2B5EF4-FFF2-40B4-BE49-F238E27FC236}">
                <a16:creationId xmlns:a16="http://schemas.microsoft.com/office/drawing/2014/main" id="{D0605C93-F8B6-1EEA-7B89-EB7C628D317F}"/>
              </a:ext>
            </a:extLst>
          </p:cNvPr>
          <p:cNvGrpSpPr/>
          <p:nvPr/>
        </p:nvGrpSpPr>
        <p:grpSpPr>
          <a:xfrm>
            <a:off x="6076147" y="3768647"/>
            <a:ext cx="3918445" cy="400110"/>
            <a:chOff x="6096000" y="3996006"/>
            <a:chExt cx="3918445" cy="400110"/>
          </a:xfrm>
        </p:grpSpPr>
        <p:cxnSp>
          <p:nvCxnSpPr>
            <p:cNvPr id="63" name="直接箭头连接符 62">
              <a:extLst>
                <a:ext uri="{FF2B5EF4-FFF2-40B4-BE49-F238E27FC236}">
                  <a16:creationId xmlns:a16="http://schemas.microsoft.com/office/drawing/2014/main" id="{645FEBE5-8C98-760D-8C76-2F31C51FA56C}"/>
                </a:ext>
              </a:extLst>
            </p:cNvPr>
            <p:cNvCxnSpPr>
              <a:cxnSpLocks/>
            </p:cNvCxnSpPr>
            <p:nvPr/>
          </p:nvCxnSpPr>
          <p:spPr>
            <a:xfrm>
              <a:off x="6096000" y="4209850"/>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84B9BE99-203C-3934-4CE2-7C9CB7658998}"/>
                    </a:ext>
                  </a:extLst>
                </p:cNvPr>
                <p:cNvSpPr/>
                <p:nvPr/>
              </p:nvSpPr>
              <p:spPr>
                <a:xfrm>
                  <a:off x="6439919" y="3996006"/>
                  <a:ext cx="1390615"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𝑺𝑲</m:t>
                            </m:r>
                          </m:e>
                          <m:sub>
                            <m:r>
                              <a:rPr lang="en-US" altLang="zh-CN" b="1" i="1" dirty="0" smtClean="0">
                                <a:solidFill>
                                  <a:schemeClr val="tx1"/>
                                </a:solidFill>
                                <a:latin typeface="Cambria Math" panose="02040503050406030204" pitchFamily="18" charset="0"/>
                              </a:rPr>
                              <m:t>𝑪</m:t>
                            </m:r>
                          </m:sub>
                        </m:sSub>
                        <m:r>
                          <a:rPr lang="zh-CN" altLang="en-US" b="1" i="1" dirty="0">
                            <a:solidFill>
                              <a:schemeClr val="tx1"/>
                            </a:solidFill>
                            <a:latin typeface="Cambria Math" panose="02040503050406030204" pitchFamily="18" charset="0"/>
                          </a:rPr>
                          <m:t>（</m:t>
                        </m:r>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𝑩</m:t>
                            </m:r>
                          </m:sub>
                        </m:sSub>
                        <m:r>
                          <a:rPr lang="zh-CN" altLang="en-US" b="1" i="1" dirty="0">
                            <a:solidFill>
                              <a:schemeClr val="tx1"/>
                            </a:solidFill>
                            <a:latin typeface="Cambria Math" panose="02040503050406030204" pitchFamily="18" charset="0"/>
                          </a:rPr>
                          <m:t>）</m:t>
                        </m:r>
                      </m:oMath>
                    </m:oMathPara>
                  </a14:m>
                  <a:endParaRPr lang="zh-CN" altLang="en-US" b="1" dirty="0">
                    <a:solidFill>
                      <a:schemeClr val="tx1"/>
                    </a:solidFill>
                  </a:endParaRPr>
                </a:p>
              </p:txBody>
            </p:sp>
          </mc:Choice>
          <mc:Fallback xmlns="">
            <p:sp>
              <p:nvSpPr>
                <p:cNvPr id="53" name="矩形 52">
                  <a:extLst>
                    <a:ext uri="{FF2B5EF4-FFF2-40B4-BE49-F238E27FC236}">
                      <a16:creationId xmlns:a16="http://schemas.microsoft.com/office/drawing/2014/main" id="{84B9BE99-203C-3934-4CE2-7C9CB7658998}"/>
                    </a:ext>
                  </a:extLst>
                </p:cNvPr>
                <p:cNvSpPr>
                  <a:spLocks noRot="1" noChangeAspect="1" noMove="1" noResize="1" noEditPoints="1" noAdjustHandles="1" noChangeArrowheads="1" noChangeShapeType="1" noTextEdit="1"/>
                </p:cNvSpPr>
                <p:nvPr/>
              </p:nvSpPr>
              <p:spPr>
                <a:xfrm>
                  <a:off x="6439919" y="3996006"/>
                  <a:ext cx="1390615" cy="400110"/>
                </a:xfrm>
                <a:prstGeom prst="rect">
                  <a:avLst/>
                </a:prstGeom>
                <a:blipFill>
                  <a:blip r:embed="rId10"/>
                  <a:stretch>
                    <a:fillRect b="-7353"/>
                  </a:stretch>
                </a:blipFill>
                <a:ln>
                  <a:solidFill>
                    <a:schemeClr val="tx1"/>
                  </a:solidFill>
                </a:ln>
              </p:spPr>
              <p:txBody>
                <a:bodyPr/>
                <a:lstStyle/>
                <a:p>
                  <a:r>
                    <a:rPr lang="zh-CN" altLang="en-US">
                      <a:noFill/>
                    </a:rPr>
                    <a:t> </a:t>
                  </a:r>
                </a:p>
              </p:txBody>
            </p:sp>
          </mc:Fallback>
        </mc:AlternateContent>
      </p:grpSp>
      <p:grpSp>
        <p:nvGrpSpPr>
          <p:cNvPr id="70" name="组合 69">
            <a:extLst>
              <a:ext uri="{FF2B5EF4-FFF2-40B4-BE49-F238E27FC236}">
                <a16:creationId xmlns:a16="http://schemas.microsoft.com/office/drawing/2014/main" id="{2D409FB6-B724-D832-3275-2B06439CFE8C}"/>
              </a:ext>
            </a:extLst>
          </p:cNvPr>
          <p:cNvGrpSpPr/>
          <p:nvPr/>
        </p:nvGrpSpPr>
        <p:grpSpPr>
          <a:xfrm>
            <a:off x="6096000" y="3102416"/>
            <a:ext cx="3918445" cy="400110"/>
            <a:chOff x="6096000" y="3415909"/>
            <a:chExt cx="3918445" cy="400110"/>
          </a:xfrm>
        </p:grpSpPr>
        <p:cxnSp>
          <p:nvCxnSpPr>
            <p:cNvPr id="68" name="直接箭头连接符 67">
              <a:extLst>
                <a:ext uri="{FF2B5EF4-FFF2-40B4-BE49-F238E27FC236}">
                  <a16:creationId xmlns:a16="http://schemas.microsoft.com/office/drawing/2014/main" id="{8B076C6E-6F93-EB20-386C-EC8411680F14}"/>
                </a:ext>
              </a:extLst>
            </p:cNvPr>
            <p:cNvCxnSpPr/>
            <p:nvPr/>
          </p:nvCxnSpPr>
          <p:spPr>
            <a:xfrm flipH="1">
              <a:off x="6096000" y="3605398"/>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A6534D7F-1C67-8963-24E7-97835520C0C3}"/>
                    </a:ext>
                  </a:extLst>
                </p:cNvPr>
                <p:cNvSpPr/>
                <p:nvPr/>
              </p:nvSpPr>
              <p:spPr>
                <a:xfrm>
                  <a:off x="8612852" y="3415909"/>
                  <a:ext cx="1051868"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𝑩</m:t>
                            </m:r>
                          </m:sub>
                        </m:sSub>
                      </m:oMath>
                    </m:oMathPara>
                  </a14:m>
                  <a:endParaRPr lang="zh-CN" altLang="en-US" b="1" dirty="0">
                    <a:solidFill>
                      <a:schemeClr val="tx1"/>
                    </a:solidFill>
                  </a:endParaRPr>
                </a:p>
              </p:txBody>
            </p:sp>
          </mc:Choice>
          <mc:Fallback xmlns="">
            <p:sp>
              <p:nvSpPr>
                <p:cNvPr id="55" name="矩形 54">
                  <a:extLst>
                    <a:ext uri="{FF2B5EF4-FFF2-40B4-BE49-F238E27FC236}">
                      <a16:creationId xmlns:a16="http://schemas.microsoft.com/office/drawing/2014/main" id="{A6534D7F-1C67-8963-24E7-97835520C0C3}"/>
                    </a:ext>
                  </a:extLst>
                </p:cNvPr>
                <p:cNvSpPr>
                  <a:spLocks noRot="1" noChangeAspect="1" noMove="1" noResize="1" noEditPoints="1" noAdjustHandles="1" noChangeArrowheads="1" noChangeShapeType="1" noTextEdit="1"/>
                </p:cNvSpPr>
                <p:nvPr/>
              </p:nvSpPr>
              <p:spPr>
                <a:xfrm>
                  <a:off x="8612852" y="3415909"/>
                  <a:ext cx="1051868" cy="400110"/>
                </a:xfrm>
                <a:prstGeom prst="rect">
                  <a:avLst/>
                </a:prstGeom>
                <a:blipFill>
                  <a:blip r:embed="rId11"/>
                  <a:stretch>
                    <a:fillRect/>
                  </a:stretch>
                </a:blipFill>
                <a:ln>
                  <a:solidFill>
                    <a:schemeClr val="tx1"/>
                  </a:solidFill>
                </a:ln>
              </p:spPr>
              <p:txBody>
                <a:bodyPr/>
                <a:lstStyle/>
                <a:p>
                  <a:r>
                    <a:rPr lang="zh-CN" altLang="en-US">
                      <a:noFill/>
                    </a:rPr>
                    <a:t> </a:t>
                  </a:r>
                </a:p>
              </p:txBody>
            </p:sp>
          </mc:Fallback>
        </mc:AlternateContent>
      </p:grpSp>
      <p:grpSp>
        <p:nvGrpSpPr>
          <p:cNvPr id="72" name="组合 71">
            <a:extLst>
              <a:ext uri="{FF2B5EF4-FFF2-40B4-BE49-F238E27FC236}">
                <a16:creationId xmlns:a16="http://schemas.microsoft.com/office/drawing/2014/main" id="{86B6F003-A1B5-A073-B779-708E1A70E01B}"/>
              </a:ext>
            </a:extLst>
          </p:cNvPr>
          <p:cNvGrpSpPr/>
          <p:nvPr/>
        </p:nvGrpSpPr>
        <p:grpSpPr>
          <a:xfrm>
            <a:off x="6096000" y="4428103"/>
            <a:ext cx="3918445" cy="400110"/>
            <a:chOff x="6089493" y="4576103"/>
            <a:chExt cx="3918445" cy="400110"/>
          </a:xfrm>
        </p:grpSpPr>
        <p:cxnSp>
          <p:nvCxnSpPr>
            <p:cNvPr id="66" name="直接箭头连接符 65">
              <a:extLst>
                <a:ext uri="{FF2B5EF4-FFF2-40B4-BE49-F238E27FC236}">
                  <a16:creationId xmlns:a16="http://schemas.microsoft.com/office/drawing/2014/main" id="{C3C4F613-4DC3-3353-7FB2-25048DD1069D}"/>
                </a:ext>
              </a:extLst>
            </p:cNvPr>
            <p:cNvCxnSpPr/>
            <p:nvPr/>
          </p:nvCxnSpPr>
          <p:spPr>
            <a:xfrm flipH="1">
              <a:off x="6089493" y="4792198"/>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F62F6DE5-A3E4-AD8F-F43E-B977CE930F65}"/>
                </a:ext>
              </a:extLst>
            </p:cNvPr>
            <p:cNvSpPr/>
            <p:nvPr/>
          </p:nvSpPr>
          <p:spPr>
            <a:xfrm>
              <a:off x="8055223" y="4576103"/>
              <a:ext cx="1609497"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请把公钥发来</a:t>
              </a:r>
            </a:p>
          </p:txBody>
        </p:sp>
      </p:grpSp>
      <p:grpSp>
        <p:nvGrpSpPr>
          <p:cNvPr id="73" name="组合 72">
            <a:extLst>
              <a:ext uri="{FF2B5EF4-FFF2-40B4-BE49-F238E27FC236}">
                <a16:creationId xmlns:a16="http://schemas.microsoft.com/office/drawing/2014/main" id="{B5DA226E-F21E-B298-C395-3855AA700994}"/>
              </a:ext>
            </a:extLst>
          </p:cNvPr>
          <p:cNvGrpSpPr/>
          <p:nvPr/>
        </p:nvGrpSpPr>
        <p:grpSpPr>
          <a:xfrm>
            <a:off x="6096000" y="5128201"/>
            <a:ext cx="3918445" cy="400110"/>
            <a:chOff x="6096000" y="5156200"/>
            <a:chExt cx="3918445" cy="400110"/>
          </a:xfrm>
        </p:grpSpPr>
        <p:cxnSp>
          <p:nvCxnSpPr>
            <p:cNvPr id="64" name="直接箭头连接符 63">
              <a:extLst>
                <a:ext uri="{FF2B5EF4-FFF2-40B4-BE49-F238E27FC236}">
                  <a16:creationId xmlns:a16="http://schemas.microsoft.com/office/drawing/2014/main" id="{A85A397A-9FB4-09B9-C0C4-1471488F9B0A}"/>
                </a:ext>
              </a:extLst>
            </p:cNvPr>
            <p:cNvCxnSpPr>
              <a:cxnSpLocks/>
            </p:cNvCxnSpPr>
            <p:nvPr/>
          </p:nvCxnSpPr>
          <p:spPr>
            <a:xfrm>
              <a:off x="6096000" y="5347770"/>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FD920DAB-848D-357E-9523-6C728470EE09}"/>
                    </a:ext>
                  </a:extLst>
                </p:cNvPr>
                <p:cNvSpPr/>
                <p:nvPr/>
              </p:nvSpPr>
              <p:spPr>
                <a:xfrm>
                  <a:off x="6439919" y="5156200"/>
                  <a:ext cx="1051868"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𝑷𝑲</m:t>
                            </m:r>
                          </m:e>
                          <m:sub>
                            <m:r>
                              <a:rPr lang="en-US" altLang="zh-CN" b="1" i="1" dirty="0" smtClean="0">
                                <a:solidFill>
                                  <a:schemeClr val="tx1"/>
                                </a:solidFill>
                                <a:latin typeface="Cambria Math" panose="02040503050406030204" pitchFamily="18" charset="0"/>
                              </a:rPr>
                              <m:t>𝑪</m:t>
                            </m:r>
                          </m:sub>
                        </m:sSub>
                      </m:oMath>
                    </m:oMathPara>
                  </a14:m>
                  <a:endParaRPr lang="zh-CN" altLang="en-US" b="1" dirty="0">
                    <a:solidFill>
                      <a:schemeClr val="tx1"/>
                    </a:solidFill>
                  </a:endParaRPr>
                </a:p>
              </p:txBody>
            </p:sp>
          </mc:Choice>
          <mc:Fallback xmlns="">
            <p:sp>
              <p:nvSpPr>
                <p:cNvPr id="57" name="矩形 56">
                  <a:extLst>
                    <a:ext uri="{FF2B5EF4-FFF2-40B4-BE49-F238E27FC236}">
                      <a16:creationId xmlns:a16="http://schemas.microsoft.com/office/drawing/2014/main" id="{FD920DAB-848D-357E-9523-6C728470EE09}"/>
                    </a:ext>
                  </a:extLst>
                </p:cNvPr>
                <p:cNvSpPr>
                  <a:spLocks noRot="1" noChangeAspect="1" noMove="1" noResize="1" noEditPoints="1" noAdjustHandles="1" noChangeArrowheads="1" noChangeShapeType="1" noTextEdit="1"/>
                </p:cNvSpPr>
                <p:nvPr/>
              </p:nvSpPr>
              <p:spPr>
                <a:xfrm>
                  <a:off x="6439919" y="5156200"/>
                  <a:ext cx="1051868" cy="400110"/>
                </a:xfrm>
                <a:prstGeom prst="rect">
                  <a:avLst/>
                </a:prstGeom>
                <a:blipFill>
                  <a:blip r:embed="rId12"/>
                  <a:stretch>
                    <a:fillRect/>
                  </a:stretch>
                </a:blipFill>
                <a:ln>
                  <a:solidFill>
                    <a:schemeClr val="tx1"/>
                  </a:solidFill>
                </a:ln>
              </p:spPr>
              <p:txBody>
                <a:bodyPr/>
                <a:lstStyle/>
                <a:p>
                  <a:r>
                    <a:rPr lang="zh-CN" altLang="en-US">
                      <a:noFill/>
                    </a:rPr>
                    <a:t> </a:t>
                  </a:r>
                </a:p>
              </p:txBody>
            </p:sp>
          </mc:Fallback>
        </mc:AlternateContent>
      </p:grpSp>
      <p:grpSp>
        <p:nvGrpSpPr>
          <p:cNvPr id="81" name="组合 80">
            <a:extLst>
              <a:ext uri="{FF2B5EF4-FFF2-40B4-BE49-F238E27FC236}">
                <a16:creationId xmlns:a16="http://schemas.microsoft.com/office/drawing/2014/main" id="{FE321CDC-C239-191F-85D5-26876BB26414}"/>
              </a:ext>
            </a:extLst>
          </p:cNvPr>
          <p:cNvGrpSpPr/>
          <p:nvPr/>
        </p:nvGrpSpPr>
        <p:grpSpPr>
          <a:xfrm>
            <a:off x="6096000" y="5835068"/>
            <a:ext cx="3918445" cy="400110"/>
            <a:chOff x="6096000" y="5736297"/>
            <a:chExt cx="3918445" cy="400110"/>
          </a:xfrm>
        </p:grpSpPr>
        <p:cxnSp>
          <p:nvCxnSpPr>
            <p:cNvPr id="67" name="直接箭头连接符 66">
              <a:extLst>
                <a:ext uri="{FF2B5EF4-FFF2-40B4-BE49-F238E27FC236}">
                  <a16:creationId xmlns:a16="http://schemas.microsoft.com/office/drawing/2014/main" id="{17294880-3BA8-363A-AE97-469B1E746FDA}"/>
                </a:ext>
              </a:extLst>
            </p:cNvPr>
            <p:cNvCxnSpPr/>
            <p:nvPr/>
          </p:nvCxnSpPr>
          <p:spPr>
            <a:xfrm flipH="1">
              <a:off x="6096000" y="5923798"/>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D920D7A7-A158-6E76-6C47-3FCD997F2F13}"/>
                    </a:ext>
                  </a:extLst>
                </p:cNvPr>
                <p:cNvSpPr/>
                <p:nvPr/>
              </p:nvSpPr>
              <p:spPr>
                <a:xfrm>
                  <a:off x="8055224" y="5736297"/>
                  <a:ext cx="1609496"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𝑷𝑲</m:t>
                          </m:r>
                        </m:e>
                        <m:sub>
                          <m:r>
                            <a:rPr lang="en-US" altLang="zh-CN" b="1" i="1" dirty="0" smtClean="0">
                              <a:solidFill>
                                <a:schemeClr val="tx1"/>
                              </a:solidFill>
                              <a:latin typeface="Cambria Math" panose="02040503050406030204" pitchFamily="18" charset="0"/>
                            </a:rPr>
                            <m:t>𝑪</m:t>
                          </m:r>
                        </m:sub>
                      </m:sSub>
                    </m:oMath>
                  </a14:m>
                  <a:r>
                    <a:rPr lang="zh-CN" altLang="en-US" b="1" dirty="0">
                      <a:solidFill>
                        <a:schemeClr val="tx1"/>
                      </a:solidFill>
                    </a:rPr>
                    <a:t>（数据）</a:t>
                  </a:r>
                </a:p>
              </p:txBody>
            </p:sp>
          </mc:Choice>
          <mc:Fallback xmlns="">
            <p:sp>
              <p:nvSpPr>
                <p:cNvPr id="59" name="矩形 58">
                  <a:extLst>
                    <a:ext uri="{FF2B5EF4-FFF2-40B4-BE49-F238E27FC236}">
                      <a16:creationId xmlns:a16="http://schemas.microsoft.com/office/drawing/2014/main" id="{D920D7A7-A158-6E76-6C47-3FCD997F2F13}"/>
                    </a:ext>
                  </a:extLst>
                </p:cNvPr>
                <p:cNvSpPr>
                  <a:spLocks noRot="1" noChangeAspect="1" noMove="1" noResize="1" noEditPoints="1" noAdjustHandles="1" noChangeArrowheads="1" noChangeShapeType="1" noTextEdit="1"/>
                </p:cNvSpPr>
                <p:nvPr/>
              </p:nvSpPr>
              <p:spPr>
                <a:xfrm>
                  <a:off x="8055224" y="5736297"/>
                  <a:ext cx="1609496" cy="400110"/>
                </a:xfrm>
                <a:prstGeom prst="rect">
                  <a:avLst/>
                </a:prstGeom>
                <a:blipFill>
                  <a:blip r:embed="rId13"/>
                  <a:stretch>
                    <a:fillRect t="-1471" r="-1128" b="-17647"/>
                  </a:stretch>
                </a:blipFill>
                <a:ln>
                  <a:solidFill>
                    <a:schemeClr val="tx1"/>
                  </a:solidFill>
                </a:ln>
              </p:spPr>
              <p:txBody>
                <a:bodyPr/>
                <a:lstStyle/>
                <a:p>
                  <a:r>
                    <a:rPr lang="zh-CN" altLang="en-US">
                      <a:noFill/>
                    </a:rPr>
                    <a:t> </a:t>
                  </a:r>
                </a:p>
              </p:txBody>
            </p:sp>
          </mc:Fallback>
        </mc:AlternateContent>
      </p:grpSp>
      <p:grpSp>
        <p:nvGrpSpPr>
          <p:cNvPr id="69" name="组合 68">
            <a:extLst>
              <a:ext uri="{FF2B5EF4-FFF2-40B4-BE49-F238E27FC236}">
                <a16:creationId xmlns:a16="http://schemas.microsoft.com/office/drawing/2014/main" id="{018F89C3-6A8B-C46E-7374-9213BED7CBD3}"/>
              </a:ext>
            </a:extLst>
          </p:cNvPr>
          <p:cNvGrpSpPr/>
          <p:nvPr/>
        </p:nvGrpSpPr>
        <p:grpSpPr>
          <a:xfrm>
            <a:off x="6089493" y="2639385"/>
            <a:ext cx="3918445" cy="400110"/>
            <a:chOff x="6089493" y="2835812"/>
            <a:chExt cx="3918445" cy="400110"/>
          </a:xfrm>
        </p:grpSpPr>
        <p:cxnSp>
          <p:nvCxnSpPr>
            <p:cNvPr id="26" name="直接箭头连接符 25">
              <a:extLst>
                <a:ext uri="{FF2B5EF4-FFF2-40B4-BE49-F238E27FC236}">
                  <a16:creationId xmlns:a16="http://schemas.microsoft.com/office/drawing/2014/main" id="{6B736F5A-A959-8524-B186-D785A069E6A6}"/>
                </a:ext>
              </a:extLst>
            </p:cNvPr>
            <p:cNvCxnSpPr>
              <a:cxnSpLocks/>
            </p:cNvCxnSpPr>
            <p:nvPr/>
          </p:nvCxnSpPr>
          <p:spPr>
            <a:xfrm>
              <a:off x="6089493" y="3041450"/>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BD8C5BF-9F04-4675-4497-D017DBB7D418}"/>
                    </a:ext>
                  </a:extLst>
                </p:cNvPr>
                <p:cNvSpPr/>
                <p:nvPr/>
              </p:nvSpPr>
              <p:spPr>
                <a:xfrm>
                  <a:off x="6439919" y="2835812"/>
                  <a:ext cx="1051868"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我是</a:t>
                  </a:r>
                  <a14:m>
                    <m:oMath xmlns:m="http://schemas.openxmlformats.org/officeDocument/2006/math">
                      <m:r>
                        <a:rPr lang="en-US" altLang="zh-CN" b="1" i="1" dirty="0" smtClean="0">
                          <a:solidFill>
                            <a:schemeClr val="tx1"/>
                          </a:solidFill>
                          <a:latin typeface="Cambria Math" panose="02040503050406030204" pitchFamily="18" charset="0"/>
                        </a:rPr>
                        <m:t>𝑨</m:t>
                      </m:r>
                    </m:oMath>
                  </a14:m>
                  <a:endParaRPr lang="zh-CN" altLang="en-US" b="1" dirty="0">
                    <a:solidFill>
                      <a:schemeClr val="tx1"/>
                    </a:solidFill>
                  </a:endParaRPr>
                </a:p>
              </p:txBody>
            </p:sp>
          </mc:Choice>
          <mc:Fallback xmlns="">
            <p:sp>
              <p:nvSpPr>
                <p:cNvPr id="23" name="矩形 22">
                  <a:extLst>
                    <a:ext uri="{FF2B5EF4-FFF2-40B4-BE49-F238E27FC236}">
                      <a16:creationId xmlns:a16="http://schemas.microsoft.com/office/drawing/2014/main" id="{FBD8C5BF-9F04-4675-4497-D017DBB7D418}"/>
                    </a:ext>
                  </a:extLst>
                </p:cNvPr>
                <p:cNvSpPr>
                  <a:spLocks noRot="1" noChangeAspect="1" noMove="1" noResize="1" noEditPoints="1" noAdjustHandles="1" noChangeArrowheads="1" noChangeShapeType="1" noTextEdit="1"/>
                </p:cNvSpPr>
                <p:nvPr/>
              </p:nvSpPr>
              <p:spPr>
                <a:xfrm>
                  <a:off x="6439919" y="2835812"/>
                  <a:ext cx="1051868" cy="400110"/>
                </a:xfrm>
                <a:prstGeom prst="rect">
                  <a:avLst/>
                </a:prstGeom>
                <a:blipFill>
                  <a:blip r:embed="rId14"/>
                  <a:stretch>
                    <a:fillRect t="-2941" b="-17647"/>
                  </a:stretch>
                </a:blipFill>
                <a:ln>
                  <a:solidFill>
                    <a:schemeClr val="tx1"/>
                  </a:solidFill>
                </a:ln>
              </p:spPr>
              <p:txBody>
                <a:bodyPr/>
                <a:lstStyle/>
                <a:p>
                  <a:r>
                    <a:rPr lang="zh-CN" altLang="en-US">
                      <a:noFill/>
                    </a:rPr>
                    <a:t> </a:t>
                  </a:r>
                </a:p>
              </p:txBody>
            </p:sp>
          </mc:Fallback>
        </mc:AlternateContent>
      </p:grpSp>
      <p:grpSp>
        <p:nvGrpSpPr>
          <p:cNvPr id="47" name="组合 46">
            <a:extLst>
              <a:ext uri="{FF2B5EF4-FFF2-40B4-BE49-F238E27FC236}">
                <a16:creationId xmlns:a16="http://schemas.microsoft.com/office/drawing/2014/main" id="{D245E220-A7E3-18DD-5535-5FE163FFFC06}"/>
              </a:ext>
            </a:extLst>
          </p:cNvPr>
          <p:cNvGrpSpPr/>
          <p:nvPr/>
        </p:nvGrpSpPr>
        <p:grpSpPr>
          <a:xfrm>
            <a:off x="2187113" y="2539170"/>
            <a:ext cx="3918445" cy="400110"/>
            <a:chOff x="6089493" y="2835812"/>
            <a:chExt cx="3918445" cy="400110"/>
          </a:xfrm>
        </p:grpSpPr>
        <p:cxnSp>
          <p:nvCxnSpPr>
            <p:cNvPr id="48" name="直接箭头连接符 47">
              <a:extLst>
                <a:ext uri="{FF2B5EF4-FFF2-40B4-BE49-F238E27FC236}">
                  <a16:creationId xmlns:a16="http://schemas.microsoft.com/office/drawing/2014/main" id="{4386031C-5423-01B2-0F66-F28444FB2244}"/>
                </a:ext>
              </a:extLst>
            </p:cNvPr>
            <p:cNvCxnSpPr>
              <a:cxnSpLocks/>
            </p:cNvCxnSpPr>
            <p:nvPr/>
          </p:nvCxnSpPr>
          <p:spPr>
            <a:xfrm>
              <a:off x="6089493" y="3041450"/>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A9EBEAE-DC46-B8BB-50E2-029B3A6DD529}"/>
                    </a:ext>
                  </a:extLst>
                </p:cNvPr>
                <p:cNvSpPr/>
                <p:nvPr/>
              </p:nvSpPr>
              <p:spPr>
                <a:xfrm>
                  <a:off x="6439919" y="2835812"/>
                  <a:ext cx="1051868"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我是</a:t>
                  </a:r>
                  <a14:m>
                    <m:oMath xmlns:m="http://schemas.openxmlformats.org/officeDocument/2006/math">
                      <m:r>
                        <a:rPr lang="en-US" altLang="zh-CN" b="1" i="1" dirty="0" smtClean="0">
                          <a:solidFill>
                            <a:schemeClr val="tx1"/>
                          </a:solidFill>
                          <a:latin typeface="Cambria Math" panose="02040503050406030204" pitchFamily="18" charset="0"/>
                        </a:rPr>
                        <m:t>𝑨</m:t>
                      </m:r>
                    </m:oMath>
                  </a14:m>
                  <a:endParaRPr lang="zh-CN" altLang="en-US" b="1" dirty="0">
                    <a:solidFill>
                      <a:schemeClr val="tx1"/>
                    </a:solidFill>
                  </a:endParaRPr>
                </a:p>
              </p:txBody>
            </p:sp>
          </mc:Choice>
          <mc:Fallback xmlns="">
            <p:sp>
              <p:nvSpPr>
                <p:cNvPr id="49" name="矩形 48">
                  <a:extLst>
                    <a:ext uri="{FF2B5EF4-FFF2-40B4-BE49-F238E27FC236}">
                      <a16:creationId xmlns:a16="http://schemas.microsoft.com/office/drawing/2014/main" id="{7A9EBEAE-DC46-B8BB-50E2-029B3A6DD529}"/>
                    </a:ext>
                  </a:extLst>
                </p:cNvPr>
                <p:cNvSpPr>
                  <a:spLocks noRot="1" noChangeAspect="1" noMove="1" noResize="1" noEditPoints="1" noAdjustHandles="1" noChangeArrowheads="1" noChangeShapeType="1" noTextEdit="1"/>
                </p:cNvSpPr>
                <p:nvPr/>
              </p:nvSpPr>
              <p:spPr>
                <a:xfrm>
                  <a:off x="6439919" y="2835812"/>
                  <a:ext cx="1051868" cy="400110"/>
                </a:xfrm>
                <a:prstGeom prst="rect">
                  <a:avLst/>
                </a:prstGeom>
                <a:blipFill>
                  <a:blip r:embed="rId15"/>
                  <a:stretch>
                    <a:fillRect t="-2985" b="-17910"/>
                  </a:stretch>
                </a:blipFill>
                <a:ln>
                  <a:solidFill>
                    <a:schemeClr val="tx1"/>
                  </a:solidFill>
                </a:ln>
              </p:spPr>
              <p:txBody>
                <a:bodyPr/>
                <a:lstStyle/>
                <a:p>
                  <a:r>
                    <a:rPr lang="zh-CN" altLang="en-US">
                      <a:noFill/>
                    </a:rPr>
                    <a:t> </a:t>
                  </a:r>
                </a:p>
              </p:txBody>
            </p:sp>
          </mc:Fallback>
        </mc:AlternateContent>
      </p:grpSp>
      <p:grpSp>
        <p:nvGrpSpPr>
          <p:cNvPr id="54" name="组合 53">
            <a:extLst>
              <a:ext uri="{FF2B5EF4-FFF2-40B4-BE49-F238E27FC236}">
                <a16:creationId xmlns:a16="http://schemas.microsoft.com/office/drawing/2014/main" id="{050A1EB0-1C82-E41F-9F12-9F723F0766E8}"/>
              </a:ext>
            </a:extLst>
          </p:cNvPr>
          <p:cNvGrpSpPr/>
          <p:nvPr/>
        </p:nvGrpSpPr>
        <p:grpSpPr>
          <a:xfrm>
            <a:off x="2171048" y="3219147"/>
            <a:ext cx="3918445" cy="400110"/>
            <a:chOff x="6096000" y="3415909"/>
            <a:chExt cx="3918445" cy="400110"/>
          </a:xfrm>
        </p:grpSpPr>
        <p:cxnSp>
          <p:nvCxnSpPr>
            <p:cNvPr id="58" name="直接箭头连接符 57">
              <a:extLst>
                <a:ext uri="{FF2B5EF4-FFF2-40B4-BE49-F238E27FC236}">
                  <a16:creationId xmlns:a16="http://schemas.microsoft.com/office/drawing/2014/main" id="{90A18B3B-E676-A7A4-C017-9B48ABCB8D6D}"/>
                </a:ext>
              </a:extLst>
            </p:cNvPr>
            <p:cNvCxnSpPr/>
            <p:nvPr/>
          </p:nvCxnSpPr>
          <p:spPr>
            <a:xfrm flipH="1">
              <a:off x="6096000" y="3605398"/>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7D53A78F-7504-1822-EF1F-EF81A3545D62}"/>
                    </a:ext>
                  </a:extLst>
                </p:cNvPr>
                <p:cNvSpPr/>
                <p:nvPr/>
              </p:nvSpPr>
              <p:spPr>
                <a:xfrm>
                  <a:off x="8612852" y="3415909"/>
                  <a:ext cx="1051868"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𝑩</m:t>
                            </m:r>
                          </m:sub>
                        </m:sSub>
                      </m:oMath>
                    </m:oMathPara>
                  </a14:m>
                  <a:endParaRPr lang="zh-CN" altLang="en-US" b="1" dirty="0">
                    <a:solidFill>
                      <a:schemeClr val="tx1"/>
                    </a:solidFill>
                  </a:endParaRPr>
                </a:p>
              </p:txBody>
            </p:sp>
          </mc:Choice>
          <mc:Fallback xmlns="">
            <p:sp>
              <p:nvSpPr>
                <p:cNvPr id="60" name="矩形 59">
                  <a:extLst>
                    <a:ext uri="{FF2B5EF4-FFF2-40B4-BE49-F238E27FC236}">
                      <a16:creationId xmlns:a16="http://schemas.microsoft.com/office/drawing/2014/main" id="{7D53A78F-7504-1822-EF1F-EF81A3545D62}"/>
                    </a:ext>
                  </a:extLst>
                </p:cNvPr>
                <p:cNvSpPr>
                  <a:spLocks noRot="1" noChangeAspect="1" noMove="1" noResize="1" noEditPoints="1" noAdjustHandles="1" noChangeArrowheads="1" noChangeShapeType="1" noTextEdit="1"/>
                </p:cNvSpPr>
                <p:nvPr/>
              </p:nvSpPr>
              <p:spPr>
                <a:xfrm>
                  <a:off x="8612852" y="3415909"/>
                  <a:ext cx="1051868" cy="400110"/>
                </a:xfrm>
                <a:prstGeom prst="rect">
                  <a:avLst/>
                </a:prstGeom>
                <a:blipFill>
                  <a:blip r:embed="rId16"/>
                  <a:stretch>
                    <a:fillRect/>
                  </a:stretch>
                </a:blipFill>
                <a:ln>
                  <a:solidFill>
                    <a:schemeClr val="tx1"/>
                  </a:solidFill>
                </a:ln>
              </p:spPr>
              <p:txBody>
                <a:bodyPr/>
                <a:lstStyle/>
                <a:p>
                  <a:r>
                    <a:rPr lang="zh-CN" altLang="en-US">
                      <a:noFill/>
                    </a:rPr>
                    <a:t> </a:t>
                  </a:r>
                </a:p>
              </p:txBody>
            </p:sp>
          </mc:Fallback>
        </mc:AlternateContent>
      </p:grpSp>
      <p:grpSp>
        <p:nvGrpSpPr>
          <p:cNvPr id="61" name="组合 60">
            <a:extLst>
              <a:ext uri="{FF2B5EF4-FFF2-40B4-BE49-F238E27FC236}">
                <a16:creationId xmlns:a16="http://schemas.microsoft.com/office/drawing/2014/main" id="{C705AB72-B2F7-FFBD-08BB-1394E8D530F3}"/>
              </a:ext>
            </a:extLst>
          </p:cNvPr>
          <p:cNvGrpSpPr/>
          <p:nvPr/>
        </p:nvGrpSpPr>
        <p:grpSpPr>
          <a:xfrm>
            <a:off x="2177556" y="3899124"/>
            <a:ext cx="3918445" cy="400110"/>
            <a:chOff x="6096000" y="3996006"/>
            <a:chExt cx="3918445" cy="400110"/>
          </a:xfrm>
        </p:grpSpPr>
        <p:cxnSp>
          <p:nvCxnSpPr>
            <p:cNvPr id="62" name="直接箭头连接符 61">
              <a:extLst>
                <a:ext uri="{FF2B5EF4-FFF2-40B4-BE49-F238E27FC236}">
                  <a16:creationId xmlns:a16="http://schemas.microsoft.com/office/drawing/2014/main" id="{1AFAC1C5-DEE3-8DF1-255C-56AB181AC385}"/>
                </a:ext>
              </a:extLst>
            </p:cNvPr>
            <p:cNvCxnSpPr>
              <a:cxnSpLocks/>
            </p:cNvCxnSpPr>
            <p:nvPr/>
          </p:nvCxnSpPr>
          <p:spPr>
            <a:xfrm>
              <a:off x="6096000" y="4209850"/>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27FE9B3A-9E26-6E06-6CD4-154DDD374D3D}"/>
                    </a:ext>
                  </a:extLst>
                </p:cNvPr>
                <p:cNvSpPr/>
                <p:nvPr/>
              </p:nvSpPr>
              <p:spPr>
                <a:xfrm>
                  <a:off x="6439919" y="3996006"/>
                  <a:ext cx="1390615"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𝑺𝑲</m:t>
                            </m:r>
                          </m:e>
                          <m:sub>
                            <m:r>
                              <a:rPr lang="en-US" altLang="zh-CN" b="1" i="1" dirty="0" smtClean="0">
                                <a:solidFill>
                                  <a:schemeClr val="tx1"/>
                                </a:solidFill>
                                <a:latin typeface="Cambria Math" panose="02040503050406030204" pitchFamily="18" charset="0"/>
                              </a:rPr>
                              <m:t>𝑨</m:t>
                            </m:r>
                          </m:sub>
                        </m:sSub>
                        <m:r>
                          <a:rPr lang="zh-CN" altLang="en-US" b="1" i="1" dirty="0">
                            <a:solidFill>
                              <a:schemeClr val="tx1"/>
                            </a:solidFill>
                            <a:latin typeface="Cambria Math" panose="02040503050406030204" pitchFamily="18" charset="0"/>
                          </a:rPr>
                          <m:t>（</m:t>
                        </m:r>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𝑹</m:t>
                            </m:r>
                          </m:e>
                          <m:sub>
                            <m:r>
                              <a:rPr lang="en-US" altLang="zh-CN" b="1" i="1" dirty="0" smtClean="0">
                                <a:solidFill>
                                  <a:schemeClr val="tx1"/>
                                </a:solidFill>
                                <a:latin typeface="Cambria Math" panose="02040503050406030204" pitchFamily="18" charset="0"/>
                              </a:rPr>
                              <m:t>𝑩</m:t>
                            </m:r>
                          </m:sub>
                        </m:sSub>
                        <m:r>
                          <a:rPr lang="zh-CN" altLang="en-US" b="1" i="1" dirty="0">
                            <a:solidFill>
                              <a:schemeClr val="tx1"/>
                            </a:solidFill>
                            <a:latin typeface="Cambria Math" panose="02040503050406030204" pitchFamily="18" charset="0"/>
                          </a:rPr>
                          <m:t>）</m:t>
                        </m:r>
                      </m:oMath>
                    </m:oMathPara>
                  </a14:m>
                  <a:endParaRPr lang="zh-CN" altLang="en-US" b="1" dirty="0">
                    <a:solidFill>
                      <a:schemeClr val="tx1"/>
                    </a:solidFill>
                  </a:endParaRPr>
                </a:p>
              </p:txBody>
            </p:sp>
          </mc:Choice>
          <mc:Fallback xmlns="">
            <p:sp>
              <p:nvSpPr>
                <p:cNvPr id="65" name="矩形 64">
                  <a:extLst>
                    <a:ext uri="{FF2B5EF4-FFF2-40B4-BE49-F238E27FC236}">
                      <a16:creationId xmlns:a16="http://schemas.microsoft.com/office/drawing/2014/main" id="{27FE9B3A-9E26-6E06-6CD4-154DDD374D3D}"/>
                    </a:ext>
                  </a:extLst>
                </p:cNvPr>
                <p:cNvSpPr>
                  <a:spLocks noRot="1" noChangeAspect="1" noMove="1" noResize="1" noEditPoints="1" noAdjustHandles="1" noChangeArrowheads="1" noChangeShapeType="1" noTextEdit="1"/>
                </p:cNvSpPr>
                <p:nvPr/>
              </p:nvSpPr>
              <p:spPr>
                <a:xfrm>
                  <a:off x="6439919" y="3996006"/>
                  <a:ext cx="1390615" cy="400110"/>
                </a:xfrm>
                <a:prstGeom prst="rect">
                  <a:avLst/>
                </a:prstGeom>
                <a:blipFill>
                  <a:blip r:embed="rId17"/>
                  <a:stretch>
                    <a:fillRect b="-7463"/>
                  </a:stretch>
                </a:blipFill>
                <a:ln>
                  <a:solidFill>
                    <a:schemeClr val="tx1"/>
                  </a:solidFill>
                </a:ln>
              </p:spPr>
              <p:txBody>
                <a:bodyPr/>
                <a:lstStyle/>
                <a:p>
                  <a:r>
                    <a:rPr lang="zh-CN" altLang="en-US">
                      <a:noFill/>
                    </a:rPr>
                    <a:t> </a:t>
                  </a:r>
                </a:p>
              </p:txBody>
            </p:sp>
          </mc:Fallback>
        </mc:AlternateContent>
      </p:grpSp>
      <p:grpSp>
        <p:nvGrpSpPr>
          <p:cNvPr id="74" name="组合 73">
            <a:extLst>
              <a:ext uri="{FF2B5EF4-FFF2-40B4-BE49-F238E27FC236}">
                <a16:creationId xmlns:a16="http://schemas.microsoft.com/office/drawing/2014/main" id="{FEAA27B1-32F2-7AD0-5003-8B6673BF3188}"/>
              </a:ext>
            </a:extLst>
          </p:cNvPr>
          <p:cNvGrpSpPr/>
          <p:nvPr/>
        </p:nvGrpSpPr>
        <p:grpSpPr>
          <a:xfrm>
            <a:off x="2184063" y="4579101"/>
            <a:ext cx="3918445" cy="400110"/>
            <a:chOff x="6089493" y="4576103"/>
            <a:chExt cx="3918445" cy="400110"/>
          </a:xfrm>
        </p:grpSpPr>
        <p:cxnSp>
          <p:nvCxnSpPr>
            <p:cNvPr id="75" name="直接箭头连接符 74">
              <a:extLst>
                <a:ext uri="{FF2B5EF4-FFF2-40B4-BE49-F238E27FC236}">
                  <a16:creationId xmlns:a16="http://schemas.microsoft.com/office/drawing/2014/main" id="{3281EB75-44CB-31D9-EB43-E7CADB2C0770}"/>
                </a:ext>
              </a:extLst>
            </p:cNvPr>
            <p:cNvCxnSpPr/>
            <p:nvPr/>
          </p:nvCxnSpPr>
          <p:spPr>
            <a:xfrm flipH="1">
              <a:off x="6089493" y="4792198"/>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36B11F1A-3868-E866-C2DD-0A71F9478E7C}"/>
                </a:ext>
              </a:extLst>
            </p:cNvPr>
            <p:cNvSpPr/>
            <p:nvPr/>
          </p:nvSpPr>
          <p:spPr>
            <a:xfrm>
              <a:off x="8055223" y="4576103"/>
              <a:ext cx="1609497"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请把公钥发来</a:t>
              </a:r>
            </a:p>
          </p:txBody>
        </p:sp>
      </p:grpSp>
      <p:grpSp>
        <p:nvGrpSpPr>
          <p:cNvPr id="77" name="组合 76">
            <a:extLst>
              <a:ext uri="{FF2B5EF4-FFF2-40B4-BE49-F238E27FC236}">
                <a16:creationId xmlns:a16="http://schemas.microsoft.com/office/drawing/2014/main" id="{ED14BA87-9344-1CF9-DDBC-8FAFADEC3F39}"/>
              </a:ext>
            </a:extLst>
          </p:cNvPr>
          <p:cNvGrpSpPr/>
          <p:nvPr/>
        </p:nvGrpSpPr>
        <p:grpSpPr>
          <a:xfrm>
            <a:off x="2171047" y="5259078"/>
            <a:ext cx="3918445" cy="400110"/>
            <a:chOff x="6096000" y="5156200"/>
            <a:chExt cx="3918445" cy="400110"/>
          </a:xfrm>
        </p:grpSpPr>
        <p:cxnSp>
          <p:nvCxnSpPr>
            <p:cNvPr id="78" name="直接箭头连接符 77">
              <a:extLst>
                <a:ext uri="{FF2B5EF4-FFF2-40B4-BE49-F238E27FC236}">
                  <a16:creationId xmlns:a16="http://schemas.microsoft.com/office/drawing/2014/main" id="{E8B4D11E-5B6F-4F96-7794-C529A5EBD56E}"/>
                </a:ext>
              </a:extLst>
            </p:cNvPr>
            <p:cNvCxnSpPr>
              <a:cxnSpLocks/>
            </p:cNvCxnSpPr>
            <p:nvPr/>
          </p:nvCxnSpPr>
          <p:spPr>
            <a:xfrm>
              <a:off x="6096000" y="5347770"/>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0CCF4992-A902-143A-C164-82F20314AC8A}"/>
                    </a:ext>
                  </a:extLst>
                </p:cNvPr>
                <p:cNvSpPr/>
                <p:nvPr/>
              </p:nvSpPr>
              <p:spPr>
                <a:xfrm>
                  <a:off x="6439919" y="5156200"/>
                  <a:ext cx="1051868"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𝑷𝑲</m:t>
                            </m:r>
                          </m:e>
                          <m:sub>
                            <m:r>
                              <a:rPr lang="en-US" altLang="zh-CN" b="1" i="1" dirty="0" smtClean="0">
                                <a:solidFill>
                                  <a:schemeClr val="tx1"/>
                                </a:solidFill>
                                <a:latin typeface="Cambria Math" panose="02040503050406030204" pitchFamily="18" charset="0"/>
                              </a:rPr>
                              <m:t>𝑨</m:t>
                            </m:r>
                          </m:sub>
                        </m:sSub>
                      </m:oMath>
                    </m:oMathPara>
                  </a14:m>
                  <a:endParaRPr lang="zh-CN" altLang="en-US" b="1" dirty="0">
                    <a:solidFill>
                      <a:schemeClr val="tx1"/>
                    </a:solidFill>
                  </a:endParaRPr>
                </a:p>
              </p:txBody>
            </p:sp>
          </mc:Choice>
          <mc:Fallback xmlns="">
            <p:sp>
              <p:nvSpPr>
                <p:cNvPr id="84" name="矩形 83">
                  <a:extLst>
                    <a:ext uri="{FF2B5EF4-FFF2-40B4-BE49-F238E27FC236}">
                      <a16:creationId xmlns:a16="http://schemas.microsoft.com/office/drawing/2014/main" id="{0CCF4992-A902-143A-C164-82F20314AC8A}"/>
                    </a:ext>
                  </a:extLst>
                </p:cNvPr>
                <p:cNvSpPr>
                  <a:spLocks noRot="1" noChangeAspect="1" noMove="1" noResize="1" noEditPoints="1" noAdjustHandles="1" noChangeArrowheads="1" noChangeShapeType="1" noTextEdit="1"/>
                </p:cNvSpPr>
                <p:nvPr/>
              </p:nvSpPr>
              <p:spPr>
                <a:xfrm>
                  <a:off x="6439919" y="5156200"/>
                  <a:ext cx="1051868" cy="400110"/>
                </a:xfrm>
                <a:prstGeom prst="rect">
                  <a:avLst/>
                </a:prstGeom>
                <a:blipFill>
                  <a:blip r:embed="rId18"/>
                  <a:stretch>
                    <a:fillRect/>
                  </a:stretch>
                </a:blipFill>
                <a:ln>
                  <a:solidFill>
                    <a:schemeClr val="tx1"/>
                  </a:solidFill>
                </a:ln>
              </p:spPr>
              <p:txBody>
                <a:bodyPr/>
                <a:lstStyle/>
                <a:p>
                  <a:r>
                    <a:rPr lang="zh-CN" altLang="en-US">
                      <a:noFill/>
                    </a:rPr>
                    <a:t> </a:t>
                  </a:r>
                </a:p>
              </p:txBody>
            </p:sp>
          </mc:Fallback>
        </mc:AlternateContent>
      </p:grpSp>
      <p:grpSp>
        <p:nvGrpSpPr>
          <p:cNvPr id="85" name="组合 84">
            <a:extLst>
              <a:ext uri="{FF2B5EF4-FFF2-40B4-BE49-F238E27FC236}">
                <a16:creationId xmlns:a16="http://schemas.microsoft.com/office/drawing/2014/main" id="{6D1E4B25-57A8-EAFF-0A76-56209C896DE3}"/>
              </a:ext>
            </a:extLst>
          </p:cNvPr>
          <p:cNvGrpSpPr/>
          <p:nvPr/>
        </p:nvGrpSpPr>
        <p:grpSpPr>
          <a:xfrm>
            <a:off x="2184063" y="5939054"/>
            <a:ext cx="3918445" cy="400110"/>
            <a:chOff x="6096000" y="5736297"/>
            <a:chExt cx="3918445" cy="400110"/>
          </a:xfrm>
        </p:grpSpPr>
        <p:cxnSp>
          <p:nvCxnSpPr>
            <p:cNvPr id="86" name="直接箭头连接符 85">
              <a:extLst>
                <a:ext uri="{FF2B5EF4-FFF2-40B4-BE49-F238E27FC236}">
                  <a16:creationId xmlns:a16="http://schemas.microsoft.com/office/drawing/2014/main" id="{065E8A9B-808E-C0E0-5205-D85BF1BE2B69}"/>
                </a:ext>
              </a:extLst>
            </p:cNvPr>
            <p:cNvCxnSpPr/>
            <p:nvPr/>
          </p:nvCxnSpPr>
          <p:spPr>
            <a:xfrm flipH="1">
              <a:off x="6096000" y="5923798"/>
              <a:ext cx="391844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70CF0B17-DEC5-B658-8DCA-AECDE94D7672}"/>
                    </a:ext>
                  </a:extLst>
                </p:cNvPr>
                <p:cNvSpPr/>
                <p:nvPr/>
              </p:nvSpPr>
              <p:spPr>
                <a:xfrm>
                  <a:off x="8055224" y="5736297"/>
                  <a:ext cx="1609496"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𝑷𝑲</m:t>
                          </m:r>
                        </m:e>
                        <m:sub>
                          <m:r>
                            <a:rPr lang="en-US" altLang="zh-CN" b="1" i="1" dirty="0" smtClean="0">
                              <a:solidFill>
                                <a:schemeClr val="tx1"/>
                              </a:solidFill>
                              <a:latin typeface="Cambria Math" panose="02040503050406030204" pitchFamily="18" charset="0"/>
                            </a:rPr>
                            <m:t>𝑨</m:t>
                          </m:r>
                        </m:sub>
                      </m:sSub>
                    </m:oMath>
                  </a14:m>
                  <a:r>
                    <a:rPr lang="zh-CN" altLang="en-US" b="1" dirty="0">
                      <a:solidFill>
                        <a:schemeClr val="tx1"/>
                      </a:solidFill>
                    </a:rPr>
                    <a:t>（数据）</a:t>
                  </a:r>
                </a:p>
              </p:txBody>
            </p:sp>
          </mc:Choice>
          <mc:Fallback xmlns="">
            <p:sp>
              <p:nvSpPr>
                <p:cNvPr id="87" name="矩形 86">
                  <a:extLst>
                    <a:ext uri="{FF2B5EF4-FFF2-40B4-BE49-F238E27FC236}">
                      <a16:creationId xmlns:a16="http://schemas.microsoft.com/office/drawing/2014/main" id="{70CF0B17-DEC5-B658-8DCA-AECDE94D7672}"/>
                    </a:ext>
                  </a:extLst>
                </p:cNvPr>
                <p:cNvSpPr>
                  <a:spLocks noRot="1" noChangeAspect="1" noMove="1" noResize="1" noEditPoints="1" noAdjustHandles="1" noChangeArrowheads="1" noChangeShapeType="1" noTextEdit="1"/>
                </p:cNvSpPr>
                <p:nvPr/>
              </p:nvSpPr>
              <p:spPr>
                <a:xfrm>
                  <a:off x="8055224" y="5736297"/>
                  <a:ext cx="1609496" cy="400110"/>
                </a:xfrm>
                <a:prstGeom prst="rect">
                  <a:avLst/>
                </a:prstGeom>
                <a:blipFill>
                  <a:blip r:embed="rId19"/>
                  <a:stretch>
                    <a:fillRect t="-1471" r="-1128" b="-17647"/>
                  </a:stretch>
                </a:blipFill>
                <a:ln>
                  <a:solidFill>
                    <a:schemeClr val="tx1"/>
                  </a:solidFill>
                </a:ln>
              </p:spPr>
              <p:txBody>
                <a:bodyPr/>
                <a:lstStyle/>
                <a:p>
                  <a:r>
                    <a:rPr lang="zh-CN" altLang="en-US">
                      <a:noFill/>
                    </a:rPr>
                    <a:t> </a:t>
                  </a:r>
                </a:p>
              </p:txBody>
            </p:sp>
          </mc:Fallback>
        </mc:AlternateContent>
      </p:grpSp>
      <p:sp>
        <p:nvSpPr>
          <p:cNvPr id="5" name="文本框 4">
            <a:extLst>
              <a:ext uri="{FF2B5EF4-FFF2-40B4-BE49-F238E27FC236}">
                <a16:creationId xmlns:a16="http://schemas.microsoft.com/office/drawing/2014/main" id="{C268475A-9442-FEDA-6933-E50BB091198B}"/>
              </a:ext>
            </a:extLst>
          </p:cNvPr>
          <p:cNvSpPr txBox="1"/>
          <p:nvPr/>
        </p:nvSpPr>
        <p:spPr>
          <a:xfrm>
            <a:off x="6351895" y="1418058"/>
            <a:ext cx="1801706" cy="369332"/>
          </a:xfrm>
          <a:prstGeom prst="rect">
            <a:avLst/>
          </a:prstGeom>
          <a:noFill/>
        </p:spPr>
        <p:txBody>
          <a:bodyPr wrap="square" rtlCol="0">
            <a:spAutoFit/>
          </a:bodyPr>
          <a:lstStyle/>
          <a:p>
            <a:r>
              <a:rPr lang="zh-CN" altLang="en-US" b="1" dirty="0">
                <a:solidFill>
                  <a:schemeClr val="accent1">
                    <a:lumMod val="75000"/>
                  </a:schemeClr>
                </a:solidFill>
              </a:rPr>
              <a:t>（中间人攻击）</a:t>
            </a:r>
          </a:p>
        </p:txBody>
      </p:sp>
    </p:spTree>
    <p:custDataLst>
      <p:tags r:id="rId1"/>
    </p:custDataLst>
    <p:extLst>
      <p:ext uri="{BB962C8B-B14F-4D97-AF65-F5344CB8AC3E}">
        <p14:creationId xmlns:p14="http://schemas.microsoft.com/office/powerpoint/2010/main" val="25602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1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10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right)">
                                      <p:cBhvr>
                                        <p:cTn id="17" dur="10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right)">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10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10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right)">
                                      <p:cBhvr>
                                        <p:cTn id="37" dur="10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right)">
                                      <p:cBhvr>
                                        <p:cTn id="42" dur="1000"/>
                                        <p:tgtEl>
                                          <p:spTgt spid="7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10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left)">
                                      <p:cBhvr>
                                        <p:cTn id="52" dur="1000"/>
                                        <p:tgtEl>
                                          <p:spTgt spid="7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right)">
                                      <p:cBhvr>
                                        <p:cTn id="57" dur="10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wipe(right)">
                                      <p:cBhvr>
                                        <p:cTn id="62" dur="10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p:tgtEl>
                                          <p:spTgt spid="5"/>
                                        </p:tgtEl>
                                        <p:attrNameLst>
                                          <p:attrName>ppt_x</p:attrName>
                                        </p:attrNameLst>
                                      </p:cBhvr>
                                      <p:tavLst>
                                        <p:tav tm="0">
                                          <p:val>
                                            <p:strVal val="#ppt_x-#ppt_w*1.125000"/>
                                          </p:val>
                                        </p:tav>
                                        <p:tav tm="100000">
                                          <p:val>
                                            <p:strVal val="#ppt_x"/>
                                          </p:val>
                                        </p:tav>
                                      </p:tavLst>
                                    </p:anim>
                                    <p:animEffect transition="in" filter="wipe(right)">
                                      <p:cBhvr>
                                        <p:cTn id="6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实体鉴别</a:t>
              </a:r>
            </a:p>
          </p:txBody>
        </p:sp>
      </p:grpSp>
      <p:sp>
        <p:nvSpPr>
          <p:cNvPr id="33" name="íşlïḍè">
            <a:extLst>
              <a:ext uri="{FF2B5EF4-FFF2-40B4-BE49-F238E27FC236}">
                <a16:creationId xmlns:a16="http://schemas.microsoft.com/office/drawing/2014/main" id="{0B8886E6-1391-05EB-D521-BE253D0F55B7}"/>
              </a:ext>
            </a:extLst>
          </p:cNvPr>
          <p:cNvSpPr txBox="1"/>
          <p:nvPr/>
        </p:nvSpPr>
        <p:spPr>
          <a:xfrm>
            <a:off x="2634562" y="1022007"/>
            <a:ext cx="6936161" cy="450843"/>
          </a:xfrm>
          <a:prstGeom prst="rect">
            <a:avLst/>
          </a:prstGeom>
          <a:noFill/>
        </p:spPr>
        <p:txBody>
          <a:bodyPr wrap="square" lIns="91440" tIns="45720" rIns="91440" bIns="45720" anchor="ctr">
            <a:noAutofit/>
          </a:bodyPr>
          <a:lstStyle/>
          <a:p>
            <a:pPr algn="ctr"/>
            <a:r>
              <a:rPr lang="zh-CN" altLang="en-US" sz="2000" b="1" dirty="0">
                <a:solidFill>
                  <a:schemeClr val="accent3">
                    <a:lumMod val="75000"/>
                  </a:schemeClr>
                </a:solidFill>
              </a:rPr>
              <a:t>使用公钥密码体制在实现实体鉴别时，仍有受到攻击的可能。</a:t>
            </a:r>
            <a:endParaRPr lang="en-US" altLang="zh-CN" sz="2000" b="1" dirty="0">
              <a:solidFill>
                <a:schemeClr val="accent3">
                  <a:lumMod val="75000"/>
                </a:schemeClr>
              </a:solidFill>
            </a:endParaRPr>
          </a:p>
        </p:txBody>
      </p:sp>
      <p:pic>
        <p:nvPicPr>
          <p:cNvPr id="7" name="图片 6" descr="图片包含 图示&#10;&#10;描述已自动生成">
            <a:extLst>
              <a:ext uri="{FF2B5EF4-FFF2-40B4-BE49-F238E27FC236}">
                <a16:creationId xmlns:a16="http://schemas.microsoft.com/office/drawing/2014/main" id="{8EE65F6E-E416-C6AC-C4A6-B46BA82E4D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8032" y="1472850"/>
            <a:ext cx="7435935" cy="3971171"/>
          </a:xfrm>
          <a:prstGeom prst="rect">
            <a:avLst/>
          </a:prstGeom>
        </p:spPr>
      </p:pic>
      <p:sp>
        <p:nvSpPr>
          <p:cNvPr id="8" name="矩形 7">
            <a:extLst>
              <a:ext uri="{FF2B5EF4-FFF2-40B4-BE49-F238E27FC236}">
                <a16:creationId xmlns:a16="http://schemas.microsoft.com/office/drawing/2014/main" id="{07263A4A-1E5D-CB63-D60F-CAE327BCC5B3}"/>
              </a:ext>
            </a:extLst>
          </p:cNvPr>
          <p:cNvSpPr/>
          <p:nvPr/>
        </p:nvSpPr>
        <p:spPr>
          <a:xfrm>
            <a:off x="480903" y="5560905"/>
            <a:ext cx="11243733" cy="844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通过本例可以看出，公钥的分发以及公钥真实性的认证也是一个非常重要的问题。</a:t>
            </a:r>
          </a:p>
        </p:txBody>
      </p:sp>
    </p:spTree>
    <p:custDataLst>
      <p:tags r:id="rId1"/>
    </p:custDataLst>
    <p:extLst>
      <p:ext uri="{BB962C8B-B14F-4D97-AF65-F5344CB8AC3E}">
        <p14:creationId xmlns:p14="http://schemas.microsoft.com/office/powerpoint/2010/main" val="187266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C2E58D-695E-2FAB-673D-D7BDB9BF44B6}"/>
              </a:ext>
            </a:extLst>
          </p:cNvPr>
          <p:cNvGrpSpPr/>
          <p:nvPr/>
        </p:nvGrpSpPr>
        <p:grpSpPr>
          <a:xfrm>
            <a:off x="2559678" y="1188116"/>
            <a:ext cx="7098583" cy="3159869"/>
            <a:chOff x="2559678" y="1188116"/>
            <a:chExt cx="7098583" cy="3159869"/>
          </a:xfrm>
        </p:grpSpPr>
        <p:sp>
          <p:nvSpPr>
            <p:cNvPr id="12" name="íşlïḍè"/>
            <p:cNvSpPr txBox="1"/>
            <p:nvPr/>
          </p:nvSpPr>
          <p:spPr>
            <a:xfrm>
              <a:off x="3965620" y="1188116"/>
              <a:ext cx="4287076" cy="419100"/>
            </a:xfrm>
            <a:prstGeom prst="rect">
              <a:avLst/>
            </a:prstGeom>
            <a:noFill/>
          </p:spPr>
          <p:txBody>
            <a:bodyPr wrap="square" lIns="91440" tIns="45720" rIns="91440" bIns="45720" anchor="ctr">
              <a:noAutofit/>
            </a:bodyPr>
            <a:lstStyle/>
            <a:p>
              <a:pPr algn="ctr"/>
              <a:r>
                <a:rPr lang="en-US" altLang="zh-CN" sz="2400" b="1" dirty="0"/>
                <a:t>7.5 </a:t>
              </a:r>
              <a:r>
                <a:rPr lang="zh-CN" altLang="en-US" sz="2400" b="1" dirty="0"/>
                <a:t>密钥分发</a:t>
              </a:r>
              <a:endParaRPr lang="en-US" altLang="zh-CN" sz="2400" b="1" dirty="0"/>
            </a:p>
          </p:txBody>
        </p:sp>
        <p:grpSp>
          <p:nvGrpSpPr>
            <p:cNvPr id="6" name="组合 5"/>
            <p:cNvGrpSpPr/>
            <p:nvPr/>
          </p:nvGrpSpPr>
          <p:grpSpPr>
            <a:xfrm>
              <a:off x="2559678" y="1899813"/>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密钥分发的相关概念</a:t>
                </a:r>
              </a:p>
            </p:txBody>
          </p:sp>
        </p:grpSp>
        <p:grpSp>
          <p:nvGrpSpPr>
            <p:cNvPr id="32" name="组合 31"/>
            <p:cNvGrpSpPr/>
            <p:nvPr/>
          </p:nvGrpSpPr>
          <p:grpSpPr>
            <a:xfrm>
              <a:off x="2559678" y="2826122"/>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对称密钥的分发</a:t>
                </a:r>
                <a:endParaRPr lang="zh-CN" altLang="en-US" sz="2200" b="1" dirty="0">
                  <a:solidFill>
                    <a:schemeClr val="tx1"/>
                  </a:solidFill>
                  <a:latin typeface="Arial Narrow" panose="020B0606020202030204" pitchFamily="34" charset="0"/>
                </a:endParaRPr>
              </a:p>
            </p:txBody>
          </p:sp>
        </p:grpSp>
        <p:grpSp>
          <p:nvGrpSpPr>
            <p:cNvPr id="10" name="组合 9">
              <a:extLst>
                <a:ext uri="{FF2B5EF4-FFF2-40B4-BE49-F238E27FC236}">
                  <a16:creationId xmlns:a16="http://schemas.microsoft.com/office/drawing/2014/main" id="{946A43D2-F696-C607-8F4E-C434B591D4D9}"/>
                </a:ext>
              </a:extLst>
            </p:cNvPr>
            <p:cNvGrpSpPr/>
            <p:nvPr/>
          </p:nvGrpSpPr>
          <p:grpSpPr>
            <a:xfrm>
              <a:off x="2559678" y="3752431"/>
              <a:ext cx="7098583" cy="595554"/>
              <a:chOff x="1183242" y="3390006"/>
              <a:chExt cx="7098583" cy="595554"/>
            </a:xfrm>
          </p:grpSpPr>
          <p:sp>
            <p:nvSpPr>
              <p:cNvPr id="11" name="平行四边形 10">
                <a:extLst>
                  <a:ext uri="{FF2B5EF4-FFF2-40B4-BE49-F238E27FC236}">
                    <a16:creationId xmlns:a16="http://schemas.microsoft.com/office/drawing/2014/main" id="{EC71F678-76B9-198B-8D49-5A5D73CA20E5}"/>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86CFDB69-6D0C-CEDD-D86D-A4E4C499E4F5}"/>
                  </a:ext>
                </a:extLst>
              </p:cNvPr>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公钥的分发</a:t>
                </a:r>
                <a:endParaRPr lang="zh-CN" altLang="en-US" sz="2200" b="1" dirty="0">
                  <a:solidFill>
                    <a:schemeClr val="tx1"/>
                  </a:solidFill>
                  <a:latin typeface="Arial Narrow" panose="020B0606020202030204" pitchFamily="34" charset="0"/>
                </a:endParaRPr>
              </a:p>
            </p:txBody>
          </p:sp>
        </p:grpSp>
      </p:grpSp>
    </p:spTree>
    <p:extLst>
      <p:ext uri="{BB962C8B-B14F-4D97-AF65-F5344CB8AC3E}">
        <p14:creationId xmlns:p14="http://schemas.microsoft.com/office/powerpoint/2010/main" val="426319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FD534092-BC68-27C1-C7FB-FFEC88A48490}"/>
              </a:ext>
            </a:extLst>
          </p:cNvPr>
          <p:cNvSpPr txBox="1"/>
          <p:nvPr/>
        </p:nvSpPr>
        <p:spPr>
          <a:xfrm>
            <a:off x="5285324" y="3184634"/>
            <a:ext cx="6223183" cy="369332"/>
          </a:xfrm>
          <a:prstGeom prst="rect">
            <a:avLst/>
          </a:prstGeom>
          <a:noFill/>
        </p:spPr>
        <p:txBody>
          <a:bodyPr wrap="square" rtlCol="0">
            <a:spAutoFit/>
          </a:bodyPr>
          <a:lstStyle/>
          <a:p>
            <a:r>
              <a:rPr lang="zh-CN" altLang="en-US" b="1" dirty="0"/>
              <a:t>可以通过非常可靠的信使携带密钥分发给相互通信的各用户。</a:t>
            </a:r>
          </a:p>
        </p:txBody>
      </p:sp>
      <p:sp>
        <p:nvSpPr>
          <p:cNvPr id="30" name="文本框 29">
            <a:extLst>
              <a:ext uri="{FF2B5EF4-FFF2-40B4-BE49-F238E27FC236}">
                <a16:creationId xmlns:a16="http://schemas.microsoft.com/office/drawing/2014/main" id="{6DA9C058-7BEC-E5CB-150E-E00853100868}"/>
              </a:ext>
            </a:extLst>
          </p:cNvPr>
          <p:cNvSpPr txBox="1"/>
          <p:nvPr/>
        </p:nvSpPr>
        <p:spPr>
          <a:xfrm>
            <a:off x="5285324" y="3505975"/>
            <a:ext cx="6223183" cy="369332"/>
          </a:xfrm>
          <a:prstGeom prst="rect">
            <a:avLst/>
          </a:prstGeom>
          <a:noFill/>
        </p:spPr>
        <p:txBody>
          <a:bodyPr wrap="square" rtlCol="0">
            <a:spAutoFit/>
          </a:bodyPr>
          <a:lstStyle/>
          <a:p>
            <a:r>
              <a:rPr lang="zh-CN" altLang="en-US" b="1" dirty="0"/>
              <a:t>密钥必须定期更换才能确保可靠。</a:t>
            </a:r>
          </a:p>
        </p:txBody>
      </p:sp>
      <p:sp>
        <p:nvSpPr>
          <p:cNvPr id="33" name="文本框 32">
            <a:extLst>
              <a:ext uri="{FF2B5EF4-FFF2-40B4-BE49-F238E27FC236}">
                <a16:creationId xmlns:a16="http://schemas.microsoft.com/office/drawing/2014/main" id="{8F903FC7-300E-1844-F475-5C349A7CA1A4}"/>
              </a:ext>
            </a:extLst>
          </p:cNvPr>
          <p:cNvSpPr txBox="1"/>
          <p:nvPr/>
        </p:nvSpPr>
        <p:spPr>
          <a:xfrm>
            <a:off x="5285324" y="3835610"/>
            <a:ext cx="6223183" cy="369332"/>
          </a:xfrm>
          <a:prstGeom prst="rect">
            <a:avLst/>
          </a:prstGeom>
          <a:noFill/>
        </p:spPr>
        <p:txBody>
          <a:bodyPr wrap="square" rtlCol="0">
            <a:spAutoFit/>
          </a:bodyPr>
          <a:lstStyle/>
          <a:p>
            <a:r>
              <a:rPr lang="zh-CN" altLang="en-US" b="1" dirty="0"/>
              <a:t>随着网络用户的增多，这种分发密钥的方法不再适用。</a:t>
            </a:r>
          </a:p>
        </p:txBody>
      </p:sp>
      <p:sp>
        <p:nvSpPr>
          <p:cNvPr id="34" name="文本框 33">
            <a:extLst>
              <a:ext uri="{FF2B5EF4-FFF2-40B4-BE49-F238E27FC236}">
                <a16:creationId xmlns:a16="http://schemas.microsoft.com/office/drawing/2014/main" id="{F799E7DB-C954-9429-919C-CC49EFA5E5BD}"/>
              </a:ext>
            </a:extLst>
          </p:cNvPr>
          <p:cNvSpPr txBox="1"/>
          <p:nvPr/>
        </p:nvSpPr>
        <p:spPr>
          <a:xfrm>
            <a:off x="5285324" y="5532789"/>
            <a:ext cx="3010533" cy="369332"/>
          </a:xfrm>
          <a:prstGeom prst="rect">
            <a:avLst/>
          </a:prstGeom>
          <a:noFill/>
        </p:spPr>
        <p:txBody>
          <a:bodyPr wrap="square" rtlCol="0">
            <a:spAutoFit/>
          </a:bodyPr>
          <a:lstStyle/>
          <a:p>
            <a:r>
              <a:rPr lang="zh-CN" altLang="en-US" b="1" dirty="0"/>
              <a:t>通过网络自动分发密钥。</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密钥分发的相关概念</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在</a:t>
            </a:r>
            <a:r>
              <a:rPr lang="zh-CN" altLang="en-US" b="1" dirty="0">
                <a:solidFill>
                  <a:srgbClr val="FF0000"/>
                </a:solidFill>
              </a:rPr>
              <a:t>对称密钥密码体制</a:t>
            </a:r>
            <a:r>
              <a:rPr lang="zh-CN" altLang="en-US" b="1" dirty="0"/>
              <a:t>中，</a:t>
            </a:r>
            <a:r>
              <a:rPr lang="zh-CN" altLang="en-US" b="1" dirty="0">
                <a:solidFill>
                  <a:srgbClr val="FF0000"/>
                </a:solidFill>
              </a:rPr>
              <a:t>通信双方共享的密钥是需要保密</a:t>
            </a:r>
            <a:r>
              <a:rPr lang="zh-CN" altLang="en-US" b="1" dirty="0"/>
              <a:t>的。</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şlïḍè">
            <a:extLst>
              <a:ext uri="{FF2B5EF4-FFF2-40B4-BE49-F238E27FC236}">
                <a16:creationId xmlns:a16="http://schemas.microsoft.com/office/drawing/2014/main" id="{DAD65459-B270-69B0-A61A-751A35B2F54F}"/>
              </a:ext>
            </a:extLst>
          </p:cNvPr>
          <p:cNvSpPr txBox="1"/>
          <p:nvPr/>
        </p:nvSpPr>
        <p:spPr>
          <a:xfrm>
            <a:off x="1266346" y="1807855"/>
            <a:ext cx="10620854" cy="450843"/>
          </a:xfrm>
          <a:prstGeom prst="rect">
            <a:avLst/>
          </a:prstGeom>
          <a:noFill/>
        </p:spPr>
        <p:txBody>
          <a:bodyPr wrap="square" lIns="91440" tIns="45720" rIns="91440" bIns="45720" anchor="ctr">
            <a:noAutofit/>
          </a:bodyPr>
          <a:lstStyle/>
          <a:p>
            <a:r>
              <a:rPr lang="zh-CN" altLang="en-US" b="1" dirty="0"/>
              <a:t>在</a:t>
            </a:r>
            <a:r>
              <a:rPr lang="zh-CN" altLang="en-US" b="1" dirty="0">
                <a:solidFill>
                  <a:srgbClr val="FF0000"/>
                </a:solidFill>
              </a:rPr>
              <a:t>公钥密码体制</a:t>
            </a:r>
            <a:r>
              <a:rPr lang="zh-CN" altLang="en-US" b="1" dirty="0"/>
              <a:t>中，公钥是公开的，但</a:t>
            </a:r>
            <a:r>
              <a:rPr lang="zh-CN" altLang="en-US" b="1" dirty="0">
                <a:solidFill>
                  <a:srgbClr val="FF0000"/>
                </a:solidFill>
              </a:rPr>
              <a:t>私钥仍然需要保密</a:t>
            </a:r>
            <a:r>
              <a:rPr lang="zh-CN" altLang="en-US" b="1" dirty="0"/>
              <a:t>。</a:t>
            </a:r>
            <a:endParaRPr lang="en-US" altLang="zh-CN" b="1" dirty="0"/>
          </a:p>
        </p:txBody>
      </p:sp>
      <p:sp>
        <p:nvSpPr>
          <p:cNvPr id="120" name="矩形 119">
            <a:extLst>
              <a:ext uri="{FF2B5EF4-FFF2-40B4-BE49-F238E27FC236}">
                <a16:creationId xmlns:a16="http://schemas.microsoft.com/office/drawing/2014/main" id="{93BCF385-9ADF-94AF-BB79-077DA5F24E97}"/>
              </a:ext>
            </a:extLst>
          </p:cNvPr>
          <p:cNvSpPr/>
          <p:nvPr/>
        </p:nvSpPr>
        <p:spPr>
          <a:xfrm>
            <a:off x="1009370" y="19065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561FBF7-8B26-447A-BDA7-9883DAEB3632}"/>
              </a:ext>
            </a:extLst>
          </p:cNvPr>
          <p:cNvSpPr/>
          <p:nvPr/>
        </p:nvSpPr>
        <p:spPr>
          <a:xfrm>
            <a:off x="7848052" y="1238257"/>
            <a:ext cx="3577980" cy="947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t>密钥系统的安全性完全依赖于</a:t>
            </a:r>
            <a:endParaRPr lang="en-US" altLang="zh-CN" sz="2000" b="1" dirty="0"/>
          </a:p>
          <a:p>
            <a:pPr>
              <a:lnSpc>
                <a:spcPct val="150000"/>
              </a:lnSpc>
            </a:pPr>
            <a:r>
              <a:rPr lang="zh-CN" altLang="en-US" sz="2000" b="1" dirty="0"/>
              <a:t>对密钥的安全保护！</a:t>
            </a:r>
          </a:p>
        </p:txBody>
      </p:sp>
      <p:sp>
        <p:nvSpPr>
          <p:cNvPr id="25" name="íşlïḍè">
            <a:extLst>
              <a:ext uri="{FF2B5EF4-FFF2-40B4-BE49-F238E27FC236}">
                <a16:creationId xmlns:a16="http://schemas.microsoft.com/office/drawing/2014/main" id="{D04A4947-DE31-1AB6-B5B6-41B30F27F848}"/>
              </a:ext>
            </a:extLst>
          </p:cNvPr>
          <p:cNvSpPr txBox="1"/>
          <p:nvPr/>
        </p:nvSpPr>
        <p:spPr>
          <a:xfrm>
            <a:off x="1266346" y="2410263"/>
            <a:ext cx="10620854" cy="450843"/>
          </a:xfrm>
          <a:prstGeom prst="rect">
            <a:avLst/>
          </a:prstGeom>
          <a:noFill/>
        </p:spPr>
        <p:txBody>
          <a:bodyPr wrap="square" lIns="91440" tIns="45720" rIns="91440" bIns="45720" anchor="ctr">
            <a:noAutofit/>
          </a:bodyPr>
          <a:lstStyle/>
          <a:p>
            <a:r>
              <a:rPr lang="zh-CN" altLang="en-US" b="1" dirty="0">
                <a:solidFill>
                  <a:srgbClr val="FF0000"/>
                </a:solidFill>
              </a:rPr>
              <a:t>密钥分发</a:t>
            </a:r>
            <a:r>
              <a:rPr lang="zh-CN" altLang="en-US" b="1" dirty="0"/>
              <a:t>是密钥系统中一个非常重要的问题。密钥必须通过安全的通路进行分发。</a:t>
            </a:r>
            <a:endParaRPr lang="en-US" altLang="zh-CN" b="1" dirty="0"/>
          </a:p>
        </p:txBody>
      </p:sp>
      <p:sp>
        <p:nvSpPr>
          <p:cNvPr id="26" name="矩形 25">
            <a:extLst>
              <a:ext uri="{FF2B5EF4-FFF2-40B4-BE49-F238E27FC236}">
                <a16:creationId xmlns:a16="http://schemas.microsoft.com/office/drawing/2014/main" id="{2464BDBE-8B57-249A-1B83-5C9F3DC5ED68}"/>
              </a:ext>
            </a:extLst>
          </p:cNvPr>
          <p:cNvSpPr/>
          <p:nvPr/>
        </p:nvSpPr>
        <p:spPr>
          <a:xfrm>
            <a:off x="1009370" y="250897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6D26148-F6BA-135E-7299-B42DBD79097C}"/>
              </a:ext>
            </a:extLst>
          </p:cNvPr>
          <p:cNvSpPr/>
          <p:nvPr/>
        </p:nvSpPr>
        <p:spPr>
          <a:xfrm>
            <a:off x="733870" y="4246825"/>
            <a:ext cx="1346121" cy="9172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密钥分发</a:t>
            </a:r>
          </a:p>
        </p:txBody>
      </p:sp>
      <p:grpSp>
        <p:nvGrpSpPr>
          <p:cNvPr id="32" name="组合 31">
            <a:extLst>
              <a:ext uri="{FF2B5EF4-FFF2-40B4-BE49-F238E27FC236}">
                <a16:creationId xmlns:a16="http://schemas.microsoft.com/office/drawing/2014/main" id="{5B5BFD67-FFA5-F81E-8E9A-95AC4B96F339}"/>
              </a:ext>
            </a:extLst>
          </p:cNvPr>
          <p:cNvGrpSpPr/>
          <p:nvPr/>
        </p:nvGrpSpPr>
        <p:grpSpPr>
          <a:xfrm>
            <a:off x="2079991" y="3234811"/>
            <a:ext cx="2968510" cy="2941260"/>
            <a:chOff x="2079991" y="3234811"/>
            <a:chExt cx="2968510" cy="2941260"/>
          </a:xfrm>
        </p:grpSpPr>
        <p:sp>
          <p:nvSpPr>
            <p:cNvPr id="27" name="矩形 26">
              <a:extLst>
                <a:ext uri="{FF2B5EF4-FFF2-40B4-BE49-F238E27FC236}">
                  <a16:creationId xmlns:a16="http://schemas.microsoft.com/office/drawing/2014/main" id="{053E0D63-D7D2-91F8-062A-5EF81B0EC3FD}"/>
                </a:ext>
              </a:extLst>
            </p:cNvPr>
            <p:cNvSpPr/>
            <p:nvPr/>
          </p:nvSpPr>
          <p:spPr>
            <a:xfrm>
              <a:off x="2881173" y="3234811"/>
              <a:ext cx="2167328" cy="9172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网外分发</a:t>
              </a:r>
            </a:p>
          </p:txBody>
        </p:sp>
        <p:sp>
          <p:nvSpPr>
            <p:cNvPr id="28" name="矩形 27">
              <a:extLst>
                <a:ext uri="{FF2B5EF4-FFF2-40B4-BE49-F238E27FC236}">
                  <a16:creationId xmlns:a16="http://schemas.microsoft.com/office/drawing/2014/main" id="{04420AE4-EF8D-2890-D29C-D3D61136CBF3}"/>
                </a:ext>
              </a:extLst>
            </p:cNvPr>
            <p:cNvSpPr/>
            <p:nvPr/>
          </p:nvSpPr>
          <p:spPr>
            <a:xfrm>
              <a:off x="2881173" y="5258840"/>
              <a:ext cx="2167328" cy="9172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网内密钥自动分发</a:t>
              </a:r>
            </a:p>
          </p:txBody>
        </p:sp>
        <p:grpSp>
          <p:nvGrpSpPr>
            <p:cNvPr id="31" name="组合 30">
              <a:extLst>
                <a:ext uri="{FF2B5EF4-FFF2-40B4-BE49-F238E27FC236}">
                  <a16:creationId xmlns:a16="http://schemas.microsoft.com/office/drawing/2014/main" id="{D6FE000F-8C3B-DF2F-1BCE-BAD7959920CD}"/>
                </a:ext>
              </a:extLst>
            </p:cNvPr>
            <p:cNvGrpSpPr/>
            <p:nvPr/>
          </p:nvGrpSpPr>
          <p:grpSpPr>
            <a:xfrm>
              <a:off x="2079991" y="3693427"/>
              <a:ext cx="801182" cy="2024029"/>
              <a:chOff x="2079991" y="3693427"/>
              <a:chExt cx="801182" cy="2024029"/>
            </a:xfrm>
          </p:grpSpPr>
          <p:cxnSp>
            <p:nvCxnSpPr>
              <p:cNvPr id="8" name="连接符: 肘形 7">
                <a:extLst>
                  <a:ext uri="{FF2B5EF4-FFF2-40B4-BE49-F238E27FC236}">
                    <a16:creationId xmlns:a16="http://schemas.microsoft.com/office/drawing/2014/main" id="{32EAD21A-BBE4-65BB-59C4-E660E2BBE834}"/>
                  </a:ext>
                </a:extLst>
              </p:cNvPr>
              <p:cNvCxnSpPr>
                <a:cxnSpLocks/>
                <a:stCxn id="6" idx="3"/>
                <a:endCxn id="27" idx="1"/>
              </p:cNvCxnSpPr>
              <p:nvPr/>
            </p:nvCxnSpPr>
            <p:spPr>
              <a:xfrm flipV="1">
                <a:off x="2079991" y="3693427"/>
                <a:ext cx="801182" cy="1012014"/>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6A1CBEBB-1394-0BD4-1659-F8C2E1551346}"/>
                  </a:ext>
                </a:extLst>
              </p:cNvPr>
              <p:cNvCxnSpPr>
                <a:cxnSpLocks/>
                <a:stCxn id="6" idx="3"/>
                <a:endCxn id="28" idx="1"/>
              </p:cNvCxnSpPr>
              <p:nvPr/>
            </p:nvCxnSpPr>
            <p:spPr>
              <a:xfrm>
                <a:off x="2079991" y="4705441"/>
                <a:ext cx="801182" cy="1012015"/>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70539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20"/>
                                        </p:tgtEl>
                                        <p:attrNameLst>
                                          <p:attrName>style.visibility</p:attrName>
                                        </p:attrNameLst>
                                      </p:cBhvr>
                                      <p:to>
                                        <p:strVal val="visible"/>
                                      </p:to>
                                    </p:set>
                                    <p:anim calcmode="lin" valueType="num">
                                      <p:cBhvr>
                                        <p:cTn id="24" dur="500" fill="hold"/>
                                        <p:tgtEl>
                                          <p:spTgt spid="120"/>
                                        </p:tgtEl>
                                        <p:attrNameLst>
                                          <p:attrName>ppt_w</p:attrName>
                                        </p:attrNameLst>
                                      </p:cBhvr>
                                      <p:tavLst>
                                        <p:tav tm="0">
                                          <p:val>
                                            <p:fltVal val="0"/>
                                          </p:val>
                                        </p:tav>
                                        <p:tav tm="100000">
                                          <p:val>
                                            <p:strVal val="#ppt_w"/>
                                          </p:val>
                                        </p:tav>
                                      </p:tavLst>
                                    </p:anim>
                                    <p:anim calcmode="lin" valueType="num">
                                      <p:cBhvr>
                                        <p:cTn id="25" dur="500" fill="hold"/>
                                        <p:tgtEl>
                                          <p:spTgt spid="120"/>
                                        </p:tgtEl>
                                        <p:attrNameLst>
                                          <p:attrName>ppt_h</p:attrName>
                                        </p:attrNameLst>
                                      </p:cBhvr>
                                      <p:tavLst>
                                        <p:tav tm="0">
                                          <p:val>
                                            <p:fltVal val="0"/>
                                          </p:val>
                                        </p:tav>
                                        <p:tav tm="100000">
                                          <p:val>
                                            <p:strVal val="#ppt_h"/>
                                          </p:val>
                                        </p:tav>
                                      </p:tavLst>
                                    </p:anim>
                                    <p:anim calcmode="lin" valueType="num">
                                      <p:cBhvr>
                                        <p:cTn id="26" dur="500" fill="hold"/>
                                        <p:tgtEl>
                                          <p:spTgt spid="120"/>
                                        </p:tgtEl>
                                        <p:attrNameLst>
                                          <p:attrName>style.rotation</p:attrName>
                                        </p:attrNameLst>
                                      </p:cBhvr>
                                      <p:tavLst>
                                        <p:tav tm="0">
                                          <p:val>
                                            <p:fltVal val="360"/>
                                          </p:val>
                                        </p:tav>
                                        <p:tav tm="100000">
                                          <p:val>
                                            <p:fltVal val="0"/>
                                          </p:val>
                                        </p:tav>
                                      </p:tavLst>
                                    </p:anim>
                                    <p:animEffect transition="in" filter="fade">
                                      <p:cBhvr>
                                        <p:cTn id="27" dur="500"/>
                                        <p:tgtEl>
                                          <p:spTgt spid="120"/>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p:tgtEl>
                                          <p:spTgt spid="5"/>
                                        </p:tgtEl>
                                        <p:attrNameLst>
                                          <p:attrName>ppt_x</p:attrName>
                                        </p:attrNameLst>
                                      </p:cBhvr>
                                      <p:tavLst>
                                        <p:tav tm="0">
                                          <p:val>
                                            <p:strVal val="#ppt_x-#ppt_w*1.125000"/>
                                          </p:val>
                                        </p:tav>
                                        <p:tav tm="100000">
                                          <p:val>
                                            <p:strVal val="#ppt_x"/>
                                          </p:val>
                                        </p:tav>
                                      </p:tavLst>
                                    </p:anim>
                                    <p:animEffect transition="in" filter="wipe(righ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 calcmode="lin" valueType="num">
                                      <p:cBhvr>
                                        <p:cTn id="43" dur="500" fill="hold"/>
                                        <p:tgtEl>
                                          <p:spTgt spid="26"/>
                                        </p:tgtEl>
                                        <p:attrNameLst>
                                          <p:attrName>style.rotation</p:attrName>
                                        </p:attrNameLst>
                                      </p:cBhvr>
                                      <p:tavLst>
                                        <p:tav tm="0">
                                          <p:val>
                                            <p:fltVal val="360"/>
                                          </p:val>
                                        </p:tav>
                                        <p:tav tm="100000">
                                          <p:val>
                                            <p:fltVal val="0"/>
                                          </p:val>
                                        </p:tav>
                                      </p:tavLst>
                                    </p:anim>
                                    <p:animEffect transition="in" filter="fade">
                                      <p:cBhvr>
                                        <p:cTn id="44" dur="500"/>
                                        <p:tgtEl>
                                          <p:spTgt spid="26"/>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p:tgtEl>
                                          <p:spTgt spid="12"/>
                                        </p:tgtEl>
                                        <p:attrNameLst>
                                          <p:attrName>ppt_x</p:attrName>
                                        </p:attrNameLst>
                                      </p:cBhvr>
                                      <p:tavLst>
                                        <p:tav tm="0">
                                          <p:val>
                                            <p:strVal val="#ppt_x-#ppt_w*1.125000"/>
                                          </p:val>
                                        </p:tav>
                                        <p:tav tm="100000">
                                          <p:val>
                                            <p:strVal val="#ppt_x"/>
                                          </p:val>
                                        </p:tav>
                                      </p:tavLst>
                                    </p:anim>
                                    <p:animEffect transition="in" filter="wipe(right)">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8"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p:tgtEl>
                                          <p:spTgt spid="30"/>
                                        </p:tgtEl>
                                        <p:attrNameLst>
                                          <p:attrName>ppt_x</p:attrName>
                                        </p:attrNameLst>
                                      </p:cBhvr>
                                      <p:tavLst>
                                        <p:tav tm="0">
                                          <p:val>
                                            <p:strVal val="#ppt_x-#ppt_w*1.125000"/>
                                          </p:val>
                                        </p:tav>
                                        <p:tav tm="100000">
                                          <p:val>
                                            <p:strVal val="#ppt_x"/>
                                          </p:val>
                                        </p:tav>
                                      </p:tavLst>
                                    </p:anim>
                                    <p:animEffect transition="in" filter="wipe(right)">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 calcmode="lin" valueType="num">
                                      <p:cBhvr additive="base">
                                        <p:cTn id="76" dur="500"/>
                                        <p:tgtEl>
                                          <p:spTgt spid="33"/>
                                        </p:tgtEl>
                                        <p:attrNameLst>
                                          <p:attrName>ppt_x</p:attrName>
                                        </p:attrNameLst>
                                      </p:cBhvr>
                                      <p:tavLst>
                                        <p:tav tm="0">
                                          <p:val>
                                            <p:strVal val="#ppt_x-#ppt_w*1.125000"/>
                                          </p:val>
                                        </p:tav>
                                        <p:tav tm="100000">
                                          <p:val>
                                            <p:strVal val="#ppt_x"/>
                                          </p:val>
                                        </p:tav>
                                      </p:tavLst>
                                    </p:anim>
                                    <p:animEffect transition="in" filter="wipe(right)">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8"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additive="base">
                                        <p:cTn id="82" dur="500"/>
                                        <p:tgtEl>
                                          <p:spTgt spid="34"/>
                                        </p:tgtEl>
                                        <p:attrNameLst>
                                          <p:attrName>ppt_x</p:attrName>
                                        </p:attrNameLst>
                                      </p:cBhvr>
                                      <p:tavLst>
                                        <p:tav tm="0">
                                          <p:val>
                                            <p:strVal val="#ppt_x-#ppt_w*1.125000"/>
                                          </p:val>
                                        </p:tav>
                                        <p:tav tm="100000">
                                          <p:val>
                                            <p:strVal val="#ppt_x"/>
                                          </p:val>
                                        </p:tav>
                                      </p:tavLst>
                                    </p:anim>
                                    <p:animEffect transition="in" filter="wipe(right)">
                                      <p:cBhvr>
                                        <p:cTn id="8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P spid="33" grpId="0"/>
      <p:bldP spid="34" grpId="0"/>
      <p:bldP spid="22" grpId="0"/>
      <p:bldP spid="23" grpId="0" animBg="1"/>
      <p:bldP spid="119" grpId="0"/>
      <p:bldP spid="120" grpId="0" animBg="1"/>
      <p:bldP spid="5" grpId="0" animBg="1"/>
      <p:bldP spid="25" grpId="0"/>
      <p:bldP spid="26"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对称密钥的分发</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对于对称密钥密码体制，目前常用的密钥分发方式是建立</a:t>
            </a:r>
            <a:r>
              <a:rPr lang="zh-CN" altLang="en-US" b="1" dirty="0">
                <a:solidFill>
                  <a:srgbClr val="FF0000"/>
                </a:solidFill>
              </a:rPr>
              <a:t>密钥分配中心</a:t>
            </a:r>
            <a:r>
              <a:rPr lang="zh-CN" altLang="en-US" b="1" dirty="0"/>
              <a:t>（</a:t>
            </a:r>
            <a:r>
              <a:rPr lang="en-US" altLang="zh-CN" b="1" dirty="0">
                <a:solidFill>
                  <a:srgbClr val="FF0000"/>
                </a:solidFill>
              </a:rPr>
              <a:t>K</a:t>
            </a:r>
            <a:r>
              <a:rPr lang="en-US" altLang="zh-CN" b="1" dirty="0"/>
              <a:t>ey </a:t>
            </a:r>
            <a:r>
              <a:rPr lang="en-US" altLang="zh-CN" b="1" dirty="0">
                <a:solidFill>
                  <a:srgbClr val="FF0000"/>
                </a:solidFill>
              </a:rPr>
              <a:t>D</a:t>
            </a:r>
            <a:r>
              <a:rPr lang="en-US" altLang="zh-CN" b="1" dirty="0"/>
              <a:t>istribution </a:t>
            </a:r>
            <a:r>
              <a:rPr lang="en-US" altLang="zh-CN" b="1" dirty="0">
                <a:solidFill>
                  <a:srgbClr val="FF0000"/>
                </a:solidFill>
              </a:rPr>
              <a:t>C</a:t>
            </a:r>
            <a:r>
              <a:rPr lang="en-US" altLang="zh-CN" b="1" dirty="0"/>
              <a:t>enter</a:t>
            </a:r>
            <a:r>
              <a:rPr lang="zh-CN" altLang="en-US" b="1" dirty="0"/>
              <a:t>，</a:t>
            </a:r>
            <a:r>
              <a:rPr lang="en-US" altLang="zh-CN" b="1" dirty="0">
                <a:solidFill>
                  <a:srgbClr val="FF0000"/>
                </a:solidFill>
              </a:rPr>
              <a:t>KDC</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şlïḍè">
            <a:extLst>
              <a:ext uri="{FF2B5EF4-FFF2-40B4-BE49-F238E27FC236}">
                <a16:creationId xmlns:a16="http://schemas.microsoft.com/office/drawing/2014/main" id="{DAD65459-B270-69B0-A61A-751A35B2F54F}"/>
              </a:ext>
            </a:extLst>
          </p:cNvPr>
          <p:cNvSpPr txBox="1"/>
          <p:nvPr/>
        </p:nvSpPr>
        <p:spPr>
          <a:xfrm>
            <a:off x="1266346" y="1807855"/>
            <a:ext cx="10620854" cy="450843"/>
          </a:xfrm>
          <a:prstGeom prst="rect">
            <a:avLst/>
          </a:prstGeom>
          <a:noFill/>
        </p:spPr>
        <p:txBody>
          <a:bodyPr wrap="square" lIns="91440" tIns="45720" rIns="91440" bIns="45720" anchor="ctr">
            <a:noAutofit/>
          </a:bodyPr>
          <a:lstStyle/>
          <a:p>
            <a:r>
              <a:rPr lang="en-US" altLang="zh-CN" b="1" dirty="0">
                <a:solidFill>
                  <a:srgbClr val="FF0000"/>
                </a:solidFill>
              </a:rPr>
              <a:t>KDC</a:t>
            </a:r>
            <a:r>
              <a:rPr lang="zh-CN" altLang="en-US" b="1" dirty="0"/>
              <a:t>是一个公众都信任的机构，其</a:t>
            </a:r>
            <a:r>
              <a:rPr lang="zh-CN" altLang="en-US" b="1" dirty="0">
                <a:solidFill>
                  <a:srgbClr val="FF0000"/>
                </a:solidFill>
              </a:rPr>
              <a:t>任务就是给需要进行秘密通信的用户临时分配一个会话密钥</a:t>
            </a:r>
            <a:r>
              <a:rPr lang="zh-CN" altLang="en-US" b="1" dirty="0"/>
              <a:t>。</a:t>
            </a:r>
            <a:endParaRPr lang="en-US" altLang="zh-CN" b="1" dirty="0"/>
          </a:p>
        </p:txBody>
      </p:sp>
      <p:sp>
        <p:nvSpPr>
          <p:cNvPr id="120" name="矩形 119">
            <a:extLst>
              <a:ext uri="{FF2B5EF4-FFF2-40B4-BE49-F238E27FC236}">
                <a16:creationId xmlns:a16="http://schemas.microsoft.com/office/drawing/2014/main" id="{93BCF385-9ADF-94AF-BB79-077DA5F24E97}"/>
              </a:ext>
            </a:extLst>
          </p:cNvPr>
          <p:cNvSpPr/>
          <p:nvPr/>
        </p:nvSpPr>
        <p:spPr>
          <a:xfrm>
            <a:off x="1009370" y="19065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0953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20"/>
                                        </p:tgtEl>
                                        <p:attrNameLst>
                                          <p:attrName>style.visibility</p:attrName>
                                        </p:attrNameLst>
                                      </p:cBhvr>
                                      <p:to>
                                        <p:strVal val="visible"/>
                                      </p:to>
                                    </p:set>
                                    <p:anim calcmode="lin" valueType="num">
                                      <p:cBhvr>
                                        <p:cTn id="24" dur="500" fill="hold"/>
                                        <p:tgtEl>
                                          <p:spTgt spid="120"/>
                                        </p:tgtEl>
                                        <p:attrNameLst>
                                          <p:attrName>ppt_w</p:attrName>
                                        </p:attrNameLst>
                                      </p:cBhvr>
                                      <p:tavLst>
                                        <p:tav tm="0">
                                          <p:val>
                                            <p:fltVal val="0"/>
                                          </p:val>
                                        </p:tav>
                                        <p:tav tm="100000">
                                          <p:val>
                                            <p:strVal val="#ppt_w"/>
                                          </p:val>
                                        </p:tav>
                                      </p:tavLst>
                                    </p:anim>
                                    <p:anim calcmode="lin" valueType="num">
                                      <p:cBhvr>
                                        <p:cTn id="25" dur="500" fill="hold"/>
                                        <p:tgtEl>
                                          <p:spTgt spid="120"/>
                                        </p:tgtEl>
                                        <p:attrNameLst>
                                          <p:attrName>ppt_h</p:attrName>
                                        </p:attrNameLst>
                                      </p:cBhvr>
                                      <p:tavLst>
                                        <p:tav tm="0">
                                          <p:val>
                                            <p:fltVal val="0"/>
                                          </p:val>
                                        </p:tav>
                                        <p:tav tm="100000">
                                          <p:val>
                                            <p:strVal val="#ppt_h"/>
                                          </p:val>
                                        </p:tav>
                                      </p:tavLst>
                                    </p:anim>
                                    <p:anim calcmode="lin" valueType="num">
                                      <p:cBhvr>
                                        <p:cTn id="26" dur="500" fill="hold"/>
                                        <p:tgtEl>
                                          <p:spTgt spid="120"/>
                                        </p:tgtEl>
                                        <p:attrNameLst>
                                          <p:attrName>style.rotation</p:attrName>
                                        </p:attrNameLst>
                                      </p:cBhvr>
                                      <p:tavLst>
                                        <p:tav tm="0">
                                          <p:val>
                                            <p:fltVal val="360"/>
                                          </p:val>
                                        </p:tav>
                                        <p:tav tm="100000">
                                          <p:val>
                                            <p:fltVal val="0"/>
                                          </p:val>
                                        </p:tav>
                                      </p:tavLst>
                                    </p:anim>
                                    <p:animEffect transition="in" filter="fade">
                                      <p:cBhvr>
                                        <p:cTn id="27" dur="500"/>
                                        <p:tgtEl>
                                          <p:spTgt spid="120"/>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119" grpId="0"/>
      <p:bldP spid="1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直接箭头连接符 71">
            <a:extLst>
              <a:ext uri="{FF2B5EF4-FFF2-40B4-BE49-F238E27FC236}">
                <a16:creationId xmlns:a16="http://schemas.microsoft.com/office/drawing/2014/main" id="{5540C9EF-BD4A-28E5-DEF2-409C33C230AB}"/>
              </a:ext>
            </a:extLst>
          </p:cNvPr>
          <p:cNvCxnSpPr>
            <a:cxnSpLocks/>
          </p:cNvCxnSpPr>
          <p:nvPr/>
        </p:nvCxnSpPr>
        <p:spPr>
          <a:xfrm>
            <a:off x="2628632" y="3949685"/>
            <a:ext cx="3702188"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4378623D-B92F-AD84-A9DC-1584DA981A98}"/>
              </a:ext>
            </a:extLst>
          </p:cNvPr>
          <p:cNvSpPr/>
          <p:nvPr/>
        </p:nvSpPr>
        <p:spPr>
          <a:xfrm>
            <a:off x="3371536" y="3636419"/>
            <a:ext cx="2637453" cy="69461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对称密钥的分发</a:t>
              </a:r>
            </a:p>
          </p:txBody>
        </p:sp>
      </p:grpSp>
      <p:grpSp>
        <p:nvGrpSpPr>
          <p:cNvPr id="56" name="组合 55">
            <a:extLst>
              <a:ext uri="{FF2B5EF4-FFF2-40B4-BE49-F238E27FC236}">
                <a16:creationId xmlns:a16="http://schemas.microsoft.com/office/drawing/2014/main" id="{EF69C9CB-A144-6F17-8943-7AB1CF82BA32}"/>
              </a:ext>
            </a:extLst>
          </p:cNvPr>
          <p:cNvGrpSpPr/>
          <p:nvPr/>
        </p:nvGrpSpPr>
        <p:grpSpPr>
          <a:xfrm>
            <a:off x="304800" y="1183137"/>
            <a:ext cx="11582399" cy="5197389"/>
            <a:chOff x="304800" y="1183137"/>
            <a:chExt cx="11582399" cy="5197389"/>
          </a:xfrm>
        </p:grpSpPr>
        <mc:AlternateContent xmlns:mc="http://schemas.openxmlformats.org/markup-compatibility/2006" xmlns:a14="http://schemas.microsoft.com/office/drawing/2010/main">
          <mc:Choice Requires="a14">
            <p:sp>
              <p:nvSpPr>
                <p:cNvPr id="22" name="íşlïḍè">
                  <a:extLst>
                    <a:ext uri="{FF2B5EF4-FFF2-40B4-BE49-F238E27FC236}">
                      <a16:creationId xmlns:a16="http://schemas.microsoft.com/office/drawing/2014/main" id="{D52B4464-0775-B83E-5D62-526AD6922A7C}"/>
                    </a:ext>
                  </a:extLst>
                </p:cNvPr>
                <p:cNvSpPr txBox="1"/>
                <p:nvPr/>
              </p:nvSpPr>
              <p:spPr>
                <a:xfrm>
                  <a:off x="908536" y="1183137"/>
                  <a:ext cx="10978663" cy="678794"/>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r>
                    <a:rPr lang="zh-CN" altLang="en-US" b="1" dirty="0"/>
                    <a:t>假设用户</a:t>
                  </a:r>
                  <a14:m>
                    <m:oMath xmlns:m="http://schemas.openxmlformats.org/officeDocument/2006/math">
                      <m:r>
                        <a:rPr lang="en-US" altLang="zh-CN" b="1" i="1" dirty="0" smtClean="0">
                          <a:latin typeface="Cambria Math" panose="02040503050406030204" pitchFamily="18" charset="0"/>
                        </a:rPr>
                        <m:t>𝑨</m:t>
                      </m:r>
                    </m:oMath>
                  </a14:m>
                  <a:r>
                    <a:rPr lang="zh-CN" altLang="en-US" b="1" dirty="0"/>
                    <a:t>和</a:t>
                  </a:r>
                  <a14:m>
                    <m:oMath xmlns:m="http://schemas.openxmlformats.org/officeDocument/2006/math">
                      <m:r>
                        <a:rPr lang="en-US" altLang="zh-CN" b="1" i="1" dirty="0" smtClean="0">
                          <a:latin typeface="Cambria Math" panose="02040503050406030204" pitchFamily="18" charset="0"/>
                        </a:rPr>
                        <m:t>𝑩</m:t>
                      </m:r>
                    </m:oMath>
                  </a14:m>
                  <a:r>
                    <a:rPr lang="zh-CN" altLang="en-US" b="1" dirty="0"/>
                    <a:t>都是</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的登记用户，他们在</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登记时就分别拥有了与</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通信的主密钥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m:t>
                          </m:r>
                        </m:sub>
                      </m:sSub>
                    </m:oMath>
                  </a14:m>
                  <a:r>
                    <a:rPr lang="zh-CN" altLang="en-US" b="1" dirty="0"/>
                    <a:t>和</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𝑲</m:t>
                          </m:r>
                        </m:e>
                        <m:sub>
                          <m:r>
                            <a:rPr lang="en-US" altLang="zh-CN" b="1" i="1" dirty="0" smtClean="0">
                              <a:latin typeface="Cambria Math" panose="02040503050406030204" pitchFamily="18" charset="0"/>
                            </a:rPr>
                            <m:t>𝑩</m:t>
                          </m:r>
                        </m:sub>
                      </m:sSub>
                    </m:oMath>
                  </a14:m>
                  <a:r>
                    <a:rPr lang="zh-CN" altLang="en-US" b="1" dirty="0"/>
                    <a:t>。用户</a:t>
                  </a:r>
                  <a14:m>
                    <m:oMath xmlns:m="http://schemas.openxmlformats.org/officeDocument/2006/math">
                      <m:r>
                        <a:rPr lang="en-US" altLang="zh-CN" b="1" i="1" dirty="0" smtClean="0">
                          <a:latin typeface="Cambria Math" panose="02040503050406030204" pitchFamily="18" charset="0"/>
                        </a:rPr>
                        <m:t>𝑨</m:t>
                      </m:r>
                    </m:oMath>
                  </a14:m>
                  <a:r>
                    <a:rPr lang="zh-CN" altLang="en-US" b="1" dirty="0"/>
                    <a:t>和</a:t>
                  </a:r>
                  <a14:m>
                    <m:oMath xmlns:m="http://schemas.openxmlformats.org/officeDocument/2006/math">
                      <m:r>
                        <a:rPr lang="en-US" altLang="zh-CN" b="1" i="1" dirty="0" smtClean="0">
                          <a:latin typeface="Cambria Math" panose="02040503050406030204" pitchFamily="18" charset="0"/>
                        </a:rPr>
                        <m:t>𝑩</m:t>
                      </m:r>
                    </m:oMath>
                  </a14:m>
                  <a:r>
                    <a:rPr lang="zh-CN" altLang="en-US" b="1" dirty="0"/>
                    <a:t>通过</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安全获得他们之间共享的、用于一次会话的密钥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𝑨𝑩</m:t>
                          </m:r>
                        </m:sub>
                      </m:sSub>
                    </m:oMath>
                  </a14:m>
                  <a:r>
                    <a:rPr lang="zh-CN" altLang="en-US" b="1" dirty="0"/>
                    <a:t>的过程如下。</a:t>
                  </a:r>
                  <a:endParaRPr lang="en-US" altLang="zh-CN" b="1" dirty="0"/>
                </a:p>
              </p:txBody>
            </p:sp>
          </mc:Choice>
          <mc:Fallback xmlns="">
            <p:sp>
              <p:nvSpPr>
                <p:cNvPr id="22" name="íşlïḍè">
                  <a:extLst>
                    <a:ext uri="{FF2B5EF4-FFF2-40B4-BE49-F238E27FC236}">
                      <a16:creationId xmlns:a16="http://schemas.microsoft.com/office/drawing/2014/main" id="{D52B4464-0775-B83E-5D62-526AD6922A7C}"/>
                    </a:ext>
                  </a:extLst>
                </p:cNvPr>
                <p:cNvSpPr txBox="1">
                  <a:spLocks noRot="1" noChangeAspect="1" noMove="1" noResize="1" noEditPoints="1" noAdjustHandles="1" noChangeArrowheads="1" noChangeShapeType="1" noTextEdit="1"/>
                </p:cNvSpPr>
                <p:nvPr/>
              </p:nvSpPr>
              <p:spPr>
                <a:xfrm>
                  <a:off x="908536" y="1183137"/>
                  <a:ext cx="10978663" cy="678794"/>
                </a:xfrm>
                <a:prstGeom prst="rect">
                  <a:avLst/>
                </a:prstGeom>
                <a:blipFill>
                  <a:blip r:embed="rId3"/>
                  <a:stretch>
                    <a:fillRect l="-444" t="-1802" b="-11712"/>
                  </a:stretch>
                </a:blipFill>
              </p:spPr>
              <p:txBody>
                <a:bodyPr/>
                <a:lstStyle/>
                <a:p>
                  <a:r>
                    <a:rPr lang="zh-CN" altLang="en-US">
                      <a:noFill/>
                    </a:rPr>
                    <a:t> </a:t>
                  </a:r>
                </a:p>
              </p:txBody>
            </p:sp>
          </mc:Fallback>
        </mc:AlternateContent>
        <p:grpSp>
          <p:nvGrpSpPr>
            <p:cNvPr id="55" name="组合 54">
              <a:extLst>
                <a:ext uri="{FF2B5EF4-FFF2-40B4-BE49-F238E27FC236}">
                  <a16:creationId xmlns:a16="http://schemas.microsoft.com/office/drawing/2014/main" id="{5DA43415-4B1D-4FBC-2ECE-F9E59DCFDCE4}"/>
                </a:ext>
              </a:extLst>
            </p:cNvPr>
            <p:cNvGrpSpPr/>
            <p:nvPr/>
          </p:nvGrpSpPr>
          <p:grpSpPr>
            <a:xfrm>
              <a:off x="304800" y="2152425"/>
              <a:ext cx="10119165" cy="4228101"/>
              <a:chOff x="304800" y="2152425"/>
              <a:chExt cx="10119165" cy="4228101"/>
            </a:xfrm>
          </p:grpSpPr>
          <p:pic>
            <p:nvPicPr>
              <p:cNvPr id="7" name="图形 6">
                <a:extLst>
                  <a:ext uri="{FF2B5EF4-FFF2-40B4-BE49-F238E27FC236}">
                    <a16:creationId xmlns:a16="http://schemas.microsoft.com/office/drawing/2014/main" id="{E09EE8F6-ACB3-A24E-99D9-40ABB9851B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39269" y="2152425"/>
                <a:ext cx="575845" cy="697658"/>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43518E-6E7B-11FC-635A-A71F1400F7E5}"/>
                      </a:ext>
                    </a:extLst>
                  </p:cNvPr>
                  <p:cNvSpPr txBox="1"/>
                  <p:nvPr/>
                </p:nvSpPr>
                <p:spPr>
                  <a:xfrm>
                    <a:off x="304800" y="2202497"/>
                    <a:ext cx="2218409" cy="369332"/>
                  </a:xfrm>
                  <a:prstGeom prst="rect">
                    <a:avLst/>
                  </a:prstGeom>
                  <a:noFill/>
                </p:spPr>
                <p:txBody>
                  <a:bodyPr wrap="square">
                    <a:spAutoFit/>
                  </a:bodyPr>
                  <a:lstStyle/>
                  <a:p>
                    <a:pPr algn="ctr"/>
                    <a:r>
                      <a:rPr lang="zh-CN" altLang="en-US" b="1" dirty="0">
                        <a:latin typeface="+mn-ea"/>
                      </a:rPr>
                      <a:t>密钥分配中心</a:t>
                    </a:r>
                    <a14:m>
                      <m:oMath xmlns:m="http://schemas.openxmlformats.org/officeDocument/2006/math">
                        <m:r>
                          <a:rPr lang="en-US" altLang="zh-CN" b="1" i="1" dirty="0" smtClean="0">
                            <a:latin typeface="Cambria Math" panose="02040503050406030204" pitchFamily="18" charset="0"/>
                          </a:rPr>
                          <m:t>𝑲𝑫𝑪</m:t>
                        </m:r>
                      </m:oMath>
                    </a14:m>
                    <a:endParaRPr lang="zh-CN" altLang="en-US" dirty="0">
                      <a:latin typeface="+mn-ea"/>
                    </a:endParaRPr>
                  </a:p>
                </p:txBody>
              </p:sp>
            </mc:Choice>
            <mc:Fallback xmlns="">
              <p:sp>
                <p:nvSpPr>
                  <p:cNvPr id="10" name="文本框 9">
                    <a:extLst>
                      <a:ext uri="{FF2B5EF4-FFF2-40B4-BE49-F238E27FC236}">
                        <a16:creationId xmlns:a16="http://schemas.microsoft.com/office/drawing/2014/main" id="{BC43518E-6E7B-11FC-635A-A71F1400F7E5}"/>
                      </a:ext>
                    </a:extLst>
                  </p:cNvPr>
                  <p:cNvSpPr txBox="1">
                    <a:spLocks noRot="1" noChangeAspect="1" noMove="1" noResize="1" noEditPoints="1" noAdjustHandles="1" noChangeArrowheads="1" noChangeShapeType="1" noTextEdit="1"/>
                  </p:cNvSpPr>
                  <p:nvPr/>
                </p:nvSpPr>
                <p:spPr>
                  <a:xfrm>
                    <a:off x="304800" y="2202497"/>
                    <a:ext cx="2218409" cy="369332"/>
                  </a:xfrm>
                  <a:prstGeom prst="rect">
                    <a:avLst/>
                  </a:prstGeom>
                  <a:blipFill>
                    <a:blip r:embed="rId6"/>
                    <a:stretch>
                      <a:fillRect t="-8197" b="-24590"/>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6AAD8B33-E1A6-83DC-F425-BB16054303C1}"/>
                  </a:ext>
                </a:extLst>
              </p:cNvPr>
              <p:cNvGrpSpPr/>
              <p:nvPr/>
            </p:nvGrpSpPr>
            <p:grpSpPr>
              <a:xfrm>
                <a:off x="5938644" y="2202497"/>
                <a:ext cx="780896" cy="584544"/>
                <a:chOff x="5603027" y="2202497"/>
                <a:chExt cx="780896" cy="584544"/>
              </a:xfrm>
            </p:grpSpPr>
            <p:pic>
              <p:nvPicPr>
                <p:cNvPr id="6" name="图形 5">
                  <a:extLst>
                    <a:ext uri="{FF2B5EF4-FFF2-40B4-BE49-F238E27FC236}">
                      <a16:creationId xmlns:a16="http://schemas.microsoft.com/office/drawing/2014/main" id="{BA4D72DB-E4BD-98ED-F278-523464648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0526" y="2222771"/>
                  <a:ext cx="583397" cy="564270"/>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DC9AA8D-CB17-C0A6-E9AF-2FAD1C5730EA}"/>
                        </a:ext>
                      </a:extLst>
                    </p:cNvPr>
                    <p:cNvSpPr txBox="1"/>
                    <p:nvPr/>
                  </p:nvSpPr>
                  <p:spPr>
                    <a:xfrm>
                      <a:off x="5603027" y="2202497"/>
                      <a:ext cx="3949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𝑨</m:t>
                            </m:r>
                          </m:oMath>
                        </m:oMathPara>
                      </a14:m>
                      <a:endParaRPr lang="zh-CN" altLang="en-US" dirty="0">
                        <a:latin typeface="+mn-ea"/>
                      </a:endParaRPr>
                    </a:p>
                  </p:txBody>
                </p:sp>
              </mc:Choice>
              <mc:Fallback xmlns="">
                <p:sp>
                  <p:nvSpPr>
                    <p:cNvPr id="13" name="文本框 12">
                      <a:extLst>
                        <a:ext uri="{FF2B5EF4-FFF2-40B4-BE49-F238E27FC236}">
                          <a16:creationId xmlns:a16="http://schemas.microsoft.com/office/drawing/2014/main" id="{4DC9AA8D-CB17-C0A6-E9AF-2FAD1C5730EA}"/>
                        </a:ext>
                      </a:extLst>
                    </p:cNvPr>
                    <p:cNvSpPr txBox="1">
                      <a:spLocks noRot="1" noChangeAspect="1" noMove="1" noResize="1" noEditPoints="1" noAdjustHandles="1" noChangeArrowheads="1" noChangeShapeType="1" noTextEdit="1"/>
                    </p:cNvSpPr>
                    <p:nvPr/>
                  </p:nvSpPr>
                  <p:spPr>
                    <a:xfrm>
                      <a:off x="5603027" y="2202497"/>
                      <a:ext cx="394996" cy="369332"/>
                    </a:xfrm>
                    <a:prstGeom prst="rect">
                      <a:avLst/>
                    </a:prstGeom>
                    <a:blipFill>
                      <a:blip r:embed="rId9"/>
                      <a:stretch>
                        <a:fillRect/>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64878244-BE33-3BAE-DAD0-A73BB6016B41}"/>
                  </a:ext>
                </a:extLst>
              </p:cNvPr>
              <p:cNvGrpSpPr/>
              <p:nvPr/>
            </p:nvGrpSpPr>
            <p:grpSpPr>
              <a:xfrm>
                <a:off x="9643070" y="2202497"/>
                <a:ext cx="780895" cy="580892"/>
                <a:chOff x="8816330" y="2202497"/>
                <a:chExt cx="780895" cy="580892"/>
              </a:xfrm>
            </p:grpSpPr>
            <p:pic>
              <p:nvPicPr>
                <p:cNvPr id="8" name="图形 7">
                  <a:extLst>
                    <a:ext uri="{FF2B5EF4-FFF2-40B4-BE49-F238E27FC236}">
                      <a16:creationId xmlns:a16="http://schemas.microsoft.com/office/drawing/2014/main" id="{41812DFF-394E-05B9-D105-51F97E49C8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3828" y="2219119"/>
                  <a:ext cx="583397" cy="564270"/>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021E1C-437C-10B0-3B36-C9B7669D8AB3}"/>
                        </a:ext>
                      </a:extLst>
                    </p:cNvPr>
                    <p:cNvSpPr txBox="1"/>
                    <p:nvPr/>
                  </p:nvSpPr>
                  <p:spPr>
                    <a:xfrm>
                      <a:off x="8816330" y="2202497"/>
                      <a:ext cx="3949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𝑩</m:t>
                            </m:r>
                          </m:oMath>
                        </m:oMathPara>
                      </a14:m>
                      <a:endParaRPr lang="zh-CN" altLang="en-US" dirty="0">
                        <a:latin typeface="+mn-ea"/>
                      </a:endParaRPr>
                    </a:p>
                  </p:txBody>
                </p:sp>
              </mc:Choice>
              <mc:Fallback xmlns="">
                <p:sp>
                  <p:nvSpPr>
                    <p:cNvPr id="14" name="文本框 13">
                      <a:extLst>
                        <a:ext uri="{FF2B5EF4-FFF2-40B4-BE49-F238E27FC236}">
                          <a16:creationId xmlns:a16="http://schemas.microsoft.com/office/drawing/2014/main" id="{9D021E1C-437C-10B0-3B36-C9B7669D8AB3}"/>
                        </a:ext>
                      </a:extLst>
                    </p:cNvPr>
                    <p:cNvSpPr txBox="1">
                      <a:spLocks noRot="1" noChangeAspect="1" noMove="1" noResize="1" noEditPoints="1" noAdjustHandles="1" noChangeArrowheads="1" noChangeShapeType="1" noTextEdit="1"/>
                    </p:cNvSpPr>
                    <p:nvPr/>
                  </p:nvSpPr>
                  <p:spPr>
                    <a:xfrm>
                      <a:off x="8816330" y="2202497"/>
                      <a:ext cx="394996" cy="369332"/>
                    </a:xfrm>
                    <a:prstGeom prst="rect">
                      <a:avLst/>
                    </a:prstGeom>
                    <a:blipFill>
                      <a:blip r:embed="rId10"/>
                      <a:stretch>
                        <a:fillRect/>
                      </a:stretch>
                    </a:blipFill>
                  </p:spPr>
                  <p:txBody>
                    <a:bodyPr/>
                    <a:lstStyle/>
                    <a:p>
                      <a:r>
                        <a:rPr lang="zh-CN" altLang="en-US">
                          <a:noFill/>
                        </a:rPr>
                        <a:t> </a:t>
                      </a:r>
                    </a:p>
                  </p:txBody>
                </p:sp>
              </mc:Fallback>
            </mc:AlternateContent>
          </p:grpSp>
          <p:cxnSp>
            <p:nvCxnSpPr>
              <p:cNvPr id="18" name="直接箭头连接符 17">
                <a:extLst>
                  <a:ext uri="{FF2B5EF4-FFF2-40B4-BE49-F238E27FC236}">
                    <a16:creationId xmlns:a16="http://schemas.microsoft.com/office/drawing/2014/main" id="{1D85A0A6-CA5A-68DF-98C7-588E1503ABBB}"/>
                  </a:ext>
                </a:extLst>
              </p:cNvPr>
              <p:cNvCxnSpPr>
                <a:cxnSpLocks/>
              </p:cNvCxnSpPr>
              <p:nvPr/>
            </p:nvCxnSpPr>
            <p:spPr>
              <a:xfrm>
                <a:off x="10033518" y="2987012"/>
                <a:ext cx="0" cy="3393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C3A9512-875C-2252-28BD-2F0EC8657849}"/>
                  </a:ext>
                </a:extLst>
              </p:cNvPr>
              <p:cNvCxnSpPr>
                <a:cxnSpLocks/>
              </p:cNvCxnSpPr>
              <p:nvPr/>
            </p:nvCxnSpPr>
            <p:spPr>
              <a:xfrm>
                <a:off x="2628122" y="2987012"/>
                <a:ext cx="0" cy="3393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3579B6A-6785-EF94-7ACC-2E3993E83942}"/>
                  </a:ext>
                </a:extLst>
              </p:cNvPr>
              <p:cNvCxnSpPr>
                <a:cxnSpLocks/>
              </p:cNvCxnSpPr>
              <p:nvPr/>
            </p:nvCxnSpPr>
            <p:spPr>
              <a:xfrm>
                <a:off x="6330820" y="2987012"/>
                <a:ext cx="0" cy="3393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FBA96B5-83C1-FD0B-3CAC-BA98DAF0B3BD}"/>
                  </a:ext>
                </a:extLst>
              </p:cNvPr>
              <p:cNvSpPr txBox="1"/>
              <p:nvPr/>
            </p:nvSpPr>
            <p:spPr>
              <a:xfrm>
                <a:off x="1940768" y="6011194"/>
                <a:ext cx="687354" cy="369332"/>
              </a:xfrm>
              <a:prstGeom prst="rect">
                <a:avLst/>
              </a:prstGeom>
              <a:noFill/>
            </p:spPr>
            <p:txBody>
              <a:bodyPr wrap="square">
                <a:spAutoFit/>
              </a:bodyPr>
              <a:lstStyle/>
              <a:p>
                <a:pPr algn="ctr"/>
                <a:r>
                  <a:rPr lang="zh-CN" altLang="en-US" b="1" dirty="0">
                    <a:latin typeface="+mn-ea"/>
                  </a:rPr>
                  <a:t>时间</a:t>
                </a:r>
                <a:endParaRPr lang="zh-CN" altLang="en-US" dirty="0">
                  <a:latin typeface="+mn-ea"/>
                </a:endParaRPr>
              </a:p>
            </p:txBody>
          </p:sp>
        </p:grpSp>
      </p:grpSp>
      <p:sp>
        <p:nvSpPr>
          <p:cNvPr id="57" name="矩形 56">
            <a:extLst>
              <a:ext uri="{FF2B5EF4-FFF2-40B4-BE49-F238E27FC236}">
                <a16:creationId xmlns:a16="http://schemas.microsoft.com/office/drawing/2014/main" id="{179BEA4D-14AF-B4B4-CC1D-3FDDBA8F1A87}"/>
              </a:ext>
            </a:extLst>
          </p:cNvPr>
          <p:cNvSpPr/>
          <p:nvPr/>
        </p:nvSpPr>
        <p:spPr>
          <a:xfrm>
            <a:off x="320358" y="2630782"/>
            <a:ext cx="2020162" cy="22376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58" name="表格 70">
                <a:extLst>
                  <a:ext uri="{FF2B5EF4-FFF2-40B4-BE49-F238E27FC236}">
                    <a16:creationId xmlns:a16="http://schemas.microsoft.com/office/drawing/2014/main" id="{16431E60-0066-6D70-084B-58303F4790F2}"/>
                  </a:ext>
                </a:extLst>
              </p:cNvPr>
              <p:cNvGraphicFramePr>
                <a:graphicFrameLocks noGrp="1"/>
              </p:cNvGraphicFramePr>
              <p:nvPr/>
            </p:nvGraphicFramePr>
            <p:xfrm>
              <a:off x="465212" y="3185457"/>
              <a:ext cx="1710474" cy="1483360"/>
            </p:xfrm>
            <a:graphic>
              <a:graphicData uri="http://schemas.openxmlformats.org/drawingml/2006/table">
                <a:tbl>
                  <a:tblPr firstRow="1" bandRow="1">
                    <a:tableStyleId>{5C22544A-7EE6-4342-B048-85BDC9FD1C3A}</a:tableStyleId>
                  </a:tblPr>
                  <a:tblGrid>
                    <a:gridCol w="712721">
                      <a:extLst>
                        <a:ext uri="{9D8B030D-6E8A-4147-A177-3AD203B41FA5}">
                          <a16:colId xmlns:a16="http://schemas.microsoft.com/office/drawing/2014/main" val="2139276681"/>
                        </a:ext>
                      </a:extLst>
                    </a:gridCol>
                    <a:gridCol w="997753">
                      <a:extLst>
                        <a:ext uri="{9D8B030D-6E8A-4147-A177-3AD203B41FA5}">
                          <a16:colId xmlns:a16="http://schemas.microsoft.com/office/drawing/2014/main" val="3447562543"/>
                        </a:ext>
                      </a:extLst>
                    </a:gridCol>
                  </a:tblGrid>
                  <a:tr h="370840">
                    <a:tc>
                      <a:txBody>
                        <a:bodyPr/>
                        <a:lstStyle/>
                        <a:p>
                          <a:pPr algn="ctr"/>
                          <a:r>
                            <a:rPr lang="zh-CN" altLang="en-US" b="1" dirty="0">
                              <a:solidFill>
                                <a:schemeClr val="tx1"/>
                              </a:solidFill>
                              <a:latin typeface="+mn-ea"/>
                              <a:ea typeface="+mn-ea"/>
                            </a:rPr>
                            <a:t>用户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b="1" dirty="0">
                              <a:solidFill>
                                <a:schemeClr val="tx1"/>
                              </a:solidFill>
                              <a:latin typeface="+mn-ea"/>
                              <a:ea typeface="+mn-ea"/>
                            </a:rPr>
                            <a:t>主密钥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322982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panose="02040503050406030204" pitchFamily="18" charset="0"/>
                                    <a:ea typeface="+mn-ea"/>
                                  </a:rPr>
                                  <m:t>𝑨</m:t>
                                </m:r>
                              </m:oMath>
                            </m:oMathPara>
                          </a14:m>
                          <a:endParaRPr lang="zh-CN" altLang="en-US"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ea typeface="+mn-ea"/>
                                      </a:rPr>
                                    </m:ctrlPr>
                                  </m:sSubPr>
                                  <m:e>
                                    <m:r>
                                      <a:rPr lang="en-US" altLang="zh-CN" b="1" i="1" dirty="0" smtClean="0">
                                        <a:solidFill>
                                          <a:schemeClr val="tx1"/>
                                        </a:solidFill>
                                        <a:latin typeface="Cambria Math" panose="02040503050406030204" pitchFamily="18" charset="0"/>
                                        <a:ea typeface="+mn-ea"/>
                                      </a:rPr>
                                      <m:t>𝑲</m:t>
                                    </m:r>
                                  </m:e>
                                  <m:sub>
                                    <m:r>
                                      <a:rPr lang="en-US" altLang="zh-CN" b="1" i="1" dirty="0" smtClean="0">
                                        <a:solidFill>
                                          <a:schemeClr val="tx1"/>
                                        </a:solidFill>
                                        <a:latin typeface="Cambria Math" panose="02040503050406030204" pitchFamily="18" charset="0"/>
                                        <a:ea typeface="+mn-ea"/>
                                      </a:rPr>
                                      <m:t>𝑨</m:t>
                                    </m:r>
                                  </m:sub>
                                </m:sSub>
                              </m:oMath>
                            </m:oMathPara>
                          </a14:m>
                          <a:endParaRPr lang="zh-CN" altLang="en-US"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330171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panose="02040503050406030204" pitchFamily="18" charset="0"/>
                                    <a:ea typeface="+mn-ea"/>
                                  </a:rPr>
                                  <m:t>𝑩</m:t>
                                </m:r>
                              </m:oMath>
                            </m:oMathPara>
                          </a14:m>
                          <a:endParaRPr lang="zh-CN" altLang="en-US"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tx1"/>
                                        </a:solidFill>
                                        <a:latin typeface="Cambria Math" panose="02040503050406030204" pitchFamily="18" charset="0"/>
                                        <a:ea typeface="+mn-ea"/>
                                      </a:rPr>
                                    </m:ctrlPr>
                                  </m:sSubPr>
                                  <m:e>
                                    <m:r>
                                      <a:rPr lang="en-US" altLang="zh-CN" b="1" i="1" dirty="0" smtClean="0">
                                        <a:solidFill>
                                          <a:schemeClr val="tx1"/>
                                        </a:solidFill>
                                        <a:latin typeface="Cambria Math" panose="02040503050406030204" pitchFamily="18" charset="0"/>
                                        <a:ea typeface="+mn-ea"/>
                                      </a:rPr>
                                      <m:t>𝑲</m:t>
                                    </m:r>
                                  </m:e>
                                  <m:sub>
                                    <m:r>
                                      <a:rPr lang="en-US" altLang="zh-CN" b="1" i="1" dirty="0" smtClean="0">
                                        <a:solidFill>
                                          <a:schemeClr val="tx1"/>
                                        </a:solidFill>
                                        <a:latin typeface="Cambria Math" panose="02040503050406030204" pitchFamily="18" charset="0"/>
                                        <a:ea typeface="+mn-ea"/>
                                      </a:rPr>
                                      <m:t>𝑩</m:t>
                                    </m:r>
                                  </m:sub>
                                </m:sSub>
                              </m:oMath>
                            </m:oMathPara>
                          </a14:m>
                          <a:endParaRPr lang="zh-CN" altLang="en-US"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2625874"/>
                      </a:ext>
                    </a:extLst>
                  </a:tr>
                  <a:tr h="370840">
                    <a:tc>
                      <a:txBody>
                        <a:bodyPr/>
                        <a:lstStyle/>
                        <a:p>
                          <a:pPr algn="ctr"/>
                          <a:r>
                            <a:rPr lang="en-US" altLang="zh-CN" b="1" dirty="0">
                              <a:solidFill>
                                <a:schemeClr val="tx1"/>
                              </a:solidFill>
                              <a:latin typeface="+mn-ea"/>
                              <a:ea typeface="+mn-ea"/>
                            </a:rPr>
                            <a:t>…</a:t>
                          </a:r>
                          <a:endParaRPr lang="zh-CN" altLang="en-US"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ea"/>
                              <a:ea typeface="+mn-ea"/>
                            </a:rPr>
                            <a:t>…</a:t>
                          </a:r>
                          <a:endParaRPr lang="zh-CN" altLang="en-US"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942574"/>
                      </a:ext>
                    </a:extLst>
                  </a:tr>
                </a:tbl>
              </a:graphicData>
            </a:graphic>
          </p:graphicFrame>
        </mc:Choice>
        <mc:Fallback xmlns="">
          <p:graphicFrame>
            <p:nvGraphicFramePr>
              <p:cNvPr id="58" name="表格 70">
                <a:extLst>
                  <a:ext uri="{FF2B5EF4-FFF2-40B4-BE49-F238E27FC236}">
                    <a16:creationId xmlns:a16="http://schemas.microsoft.com/office/drawing/2014/main" id="{16431E60-0066-6D70-084B-58303F4790F2}"/>
                  </a:ext>
                </a:extLst>
              </p:cNvPr>
              <p:cNvGraphicFramePr>
                <a:graphicFrameLocks noGrp="1"/>
              </p:cNvGraphicFramePr>
              <p:nvPr/>
            </p:nvGraphicFramePr>
            <p:xfrm>
              <a:off x="465212" y="3185457"/>
              <a:ext cx="1710474" cy="1483360"/>
            </p:xfrm>
            <a:graphic>
              <a:graphicData uri="http://schemas.openxmlformats.org/drawingml/2006/table">
                <a:tbl>
                  <a:tblPr firstRow="1" bandRow="1">
                    <a:tableStyleId>{5C22544A-7EE6-4342-B048-85BDC9FD1C3A}</a:tableStyleId>
                  </a:tblPr>
                  <a:tblGrid>
                    <a:gridCol w="712721">
                      <a:extLst>
                        <a:ext uri="{9D8B030D-6E8A-4147-A177-3AD203B41FA5}">
                          <a16:colId xmlns:a16="http://schemas.microsoft.com/office/drawing/2014/main" val="2139276681"/>
                        </a:ext>
                      </a:extLst>
                    </a:gridCol>
                    <a:gridCol w="997753">
                      <a:extLst>
                        <a:ext uri="{9D8B030D-6E8A-4147-A177-3AD203B41FA5}">
                          <a16:colId xmlns:a16="http://schemas.microsoft.com/office/drawing/2014/main" val="3447562543"/>
                        </a:ext>
                      </a:extLst>
                    </a:gridCol>
                  </a:tblGrid>
                  <a:tr h="370840">
                    <a:tc>
                      <a:txBody>
                        <a:bodyPr/>
                        <a:lstStyle/>
                        <a:p>
                          <a:pPr algn="ctr"/>
                          <a:r>
                            <a:rPr lang="zh-CN" altLang="en-US" b="1" dirty="0">
                              <a:solidFill>
                                <a:schemeClr val="tx1"/>
                              </a:solidFill>
                              <a:latin typeface="+mn-ea"/>
                              <a:ea typeface="+mn-ea"/>
                            </a:rPr>
                            <a:t>用户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b="1" dirty="0">
                              <a:solidFill>
                                <a:schemeClr val="tx1"/>
                              </a:solidFill>
                              <a:latin typeface="+mn-ea"/>
                              <a:ea typeface="+mn-ea"/>
                            </a:rPr>
                            <a:t>主密钥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3229820"/>
                      </a:ext>
                    </a:extLst>
                  </a:tr>
                  <a:tr h="37084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855" t="-108197" r="-141880" b="-224590"/>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71951" t="-108197" r="-1220" b="-224590"/>
                          </a:stretch>
                        </a:blipFill>
                      </a:tcPr>
                    </a:tc>
                    <a:extLst>
                      <a:ext uri="{0D108BD9-81ED-4DB2-BD59-A6C34878D82A}">
                        <a16:rowId xmlns:a16="http://schemas.microsoft.com/office/drawing/2014/main" val="3503301712"/>
                      </a:ext>
                    </a:extLst>
                  </a:tr>
                  <a:tr h="37084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855" t="-208197" r="-141880" b="-124590"/>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71951" t="-208197" r="-1220" b="-124590"/>
                          </a:stretch>
                        </a:blipFill>
                      </a:tcPr>
                    </a:tc>
                    <a:extLst>
                      <a:ext uri="{0D108BD9-81ED-4DB2-BD59-A6C34878D82A}">
                        <a16:rowId xmlns:a16="http://schemas.microsoft.com/office/drawing/2014/main" val="1382625874"/>
                      </a:ext>
                    </a:extLst>
                  </a:tr>
                  <a:tr h="370840">
                    <a:tc>
                      <a:txBody>
                        <a:bodyPr/>
                        <a:lstStyle/>
                        <a:p>
                          <a:pPr algn="ctr"/>
                          <a:r>
                            <a:rPr lang="en-US" altLang="zh-CN" b="1" dirty="0">
                              <a:solidFill>
                                <a:schemeClr val="tx1"/>
                              </a:solidFill>
                              <a:latin typeface="+mn-ea"/>
                              <a:ea typeface="+mn-ea"/>
                            </a:rPr>
                            <a:t>…</a:t>
                          </a:r>
                          <a:endParaRPr lang="zh-CN" altLang="en-US"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chemeClr val="tx1"/>
                              </a:solidFill>
                              <a:latin typeface="+mn-ea"/>
                              <a:ea typeface="+mn-ea"/>
                            </a:rPr>
                            <a:t>…</a:t>
                          </a:r>
                          <a:endParaRPr lang="zh-CN" altLang="en-US"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942574"/>
                      </a:ext>
                    </a:extLst>
                  </a:tr>
                </a:tbl>
              </a:graphicData>
            </a:graphic>
          </p:graphicFrame>
        </mc:Fallback>
      </mc:AlternateContent>
      <p:sp>
        <p:nvSpPr>
          <p:cNvPr id="59" name="文本框 58">
            <a:extLst>
              <a:ext uri="{FF2B5EF4-FFF2-40B4-BE49-F238E27FC236}">
                <a16:creationId xmlns:a16="http://schemas.microsoft.com/office/drawing/2014/main" id="{955FB1D8-4CF5-8A95-4E86-E75C1F8C8ED3}"/>
              </a:ext>
            </a:extLst>
          </p:cNvPr>
          <p:cNvSpPr txBox="1"/>
          <p:nvPr/>
        </p:nvSpPr>
        <p:spPr>
          <a:xfrm>
            <a:off x="338613" y="2722437"/>
            <a:ext cx="1932494" cy="369332"/>
          </a:xfrm>
          <a:prstGeom prst="rect">
            <a:avLst/>
          </a:prstGeom>
          <a:noFill/>
        </p:spPr>
        <p:txBody>
          <a:bodyPr wrap="square">
            <a:spAutoFit/>
          </a:bodyPr>
          <a:lstStyle/>
          <a:p>
            <a:pPr algn="ctr"/>
            <a:r>
              <a:rPr lang="zh-CN" altLang="en-US" b="1" dirty="0">
                <a:latin typeface="+mn-ea"/>
              </a:rPr>
              <a:t>用户私有主密钥</a:t>
            </a:r>
            <a:endParaRPr lang="zh-CN" altLang="en-US" dirty="0">
              <a:latin typeface="+mn-ea"/>
            </a:endParaRPr>
          </a:p>
        </p:txBody>
      </p:sp>
      <p:grpSp>
        <p:nvGrpSpPr>
          <p:cNvPr id="60" name="组合 59">
            <a:extLst>
              <a:ext uri="{FF2B5EF4-FFF2-40B4-BE49-F238E27FC236}">
                <a16:creationId xmlns:a16="http://schemas.microsoft.com/office/drawing/2014/main" id="{B4CE2E65-5450-791A-B10C-EB3B92438058}"/>
              </a:ext>
            </a:extLst>
          </p:cNvPr>
          <p:cNvGrpSpPr/>
          <p:nvPr/>
        </p:nvGrpSpPr>
        <p:grpSpPr>
          <a:xfrm>
            <a:off x="2628122" y="3042391"/>
            <a:ext cx="3702698" cy="356866"/>
            <a:chOff x="2628122" y="3042391"/>
            <a:chExt cx="3702698" cy="356866"/>
          </a:xfrm>
        </p:grpSpPr>
        <p:cxnSp>
          <p:nvCxnSpPr>
            <p:cNvPr id="61" name="直接箭头连接符 60">
              <a:extLst>
                <a:ext uri="{FF2B5EF4-FFF2-40B4-BE49-F238E27FC236}">
                  <a16:creationId xmlns:a16="http://schemas.microsoft.com/office/drawing/2014/main" id="{F94F7B26-3E97-3414-638F-DD6624D0F35F}"/>
                </a:ext>
              </a:extLst>
            </p:cNvPr>
            <p:cNvCxnSpPr/>
            <p:nvPr/>
          </p:nvCxnSpPr>
          <p:spPr>
            <a:xfrm flipH="1">
              <a:off x="2628122" y="3185457"/>
              <a:ext cx="3702698"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673DBA49-32AA-2BC6-6A07-7778CCD0573C}"/>
                    </a:ext>
                  </a:extLst>
                </p:cNvPr>
                <p:cNvSpPr/>
                <p:nvPr/>
              </p:nvSpPr>
              <p:spPr>
                <a:xfrm>
                  <a:off x="4982551" y="3042391"/>
                  <a:ext cx="852194" cy="356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panose="02040503050406030204" pitchFamily="18" charset="0"/>
                          </a:rPr>
                          <m:t>𝑨</m:t>
                        </m:r>
                        <m:r>
                          <a:rPr lang="zh-CN" altLang="en-US"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𝑩</m:t>
                        </m:r>
                      </m:oMath>
                    </m:oMathPara>
                  </a14:m>
                  <a:endParaRPr lang="zh-CN" altLang="en-US" b="1" dirty="0">
                    <a:solidFill>
                      <a:schemeClr val="tx1"/>
                    </a:solidFill>
                  </a:endParaRPr>
                </a:p>
              </p:txBody>
            </p:sp>
          </mc:Choice>
          <mc:Fallback xmlns="">
            <p:sp>
              <p:nvSpPr>
                <p:cNvPr id="62" name="矩形 61">
                  <a:extLst>
                    <a:ext uri="{FF2B5EF4-FFF2-40B4-BE49-F238E27FC236}">
                      <a16:creationId xmlns:a16="http://schemas.microsoft.com/office/drawing/2014/main" id="{673DBA49-32AA-2BC6-6A07-7778CCD0573C}"/>
                    </a:ext>
                  </a:extLst>
                </p:cNvPr>
                <p:cNvSpPr>
                  <a:spLocks noRot="1" noChangeAspect="1" noMove="1" noResize="1" noEditPoints="1" noAdjustHandles="1" noChangeArrowheads="1" noChangeShapeType="1" noTextEdit="1"/>
                </p:cNvSpPr>
                <p:nvPr/>
              </p:nvSpPr>
              <p:spPr>
                <a:xfrm>
                  <a:off x="4982551" y="3042391"/>
                  <a:ext cx="852194" cy="356866"/>
                </a:xfrm>
                <a:prstGeom prst="rect">
                  <a:avLst/>
                </a:prstGeom>
                <a:blipFill>
                  <a:blip r:embed="rId12"/>
                  <a:stretch>
                    <a:fillRect/>
                  </a:stretch>
                </a:blipFill>
                <a:ln>
                  <a:solidFill>
                    <a:schemeClr val="tx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66BA8ECE-C6E0-1D0D-8F06-C972FFDC35EE}"/>
                  </a:ext>
                </a:extLst>
              </p:cNvPr>
              <p:cNvSpPr/>
              <p:nvPr/>
            </p:nvSpPr>
            <p:spPr>
              <a:xfrm>
                <a:off x="4235803" y="3900038"/>
                <a:ext cx="1737827" cy="356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票据</a:t>
                </a:r>
                <a14:m>
                  <m:oMath xmlns:m="http://schemas.openxmlformats.org/officeDocument/2006/math">
                    <m:r>
                      <a:rPr lang="en-US" altLang="zh-CN"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𝑨</m:t>
                    </m:r>
                    <m:r>
                      <a:rPr lang="en-US" altLang="zh-CN"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𝑩</m:t>
                    </m:r>
                    <m:r>
                      <a:rPr lang="en-US" altLang="zh-CN" b="1" i="1" dirty="0" smtClean="0">
                        <a:solidFill>
                          <a:schemeClr val="tx1"/>
                        </a:solidFill>
                        <a:latin typeface="Cambria Math" panose="02040503050406030204" pitchFamily="18" charset="0"/>
                      </a:rPr>
                      <m:t>,</m:t>
                    </m:r>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𝑲</m:t>
                        </m:r>
                      </m:e>
                      <m:sub>
                        <m:r>
                          <a:rPr lang="en-US" altLang="zh-CN" b="1" i="1" dirty="0" smtClean="0">
                            <a:solidFill>
                              <a:schemeClr val="tx1"/>
                            </a:solidFill>
                            <a:latin typeface="Cambria Math" panose="02040503050406030204" pitchFamily="18" charset="0"/>
                          </a:rPr>
                          <m:t>𝑨𝑩</m:t>
                        </m:r>
                      </m:sub>
                    </m:sSub>
                    <m:r>
                      <a:rPr lang="en-US" altLang="zh-CN" b="1" i="1" dirty="0" smtClean="0">
                        <a:solidFill>
                          <a:schemeClr val="tx1"/>
                        </a:solidFill>
                        <a:latin typeface="Cambria Math" panose="02040503050406030204" pitchFamily="18" charset="0"/>
                      </a:rPr>
                      <m:t>)</m:t>
                    </m:r>
                  </m:oMath>
                </a14:m>
                <a:endParaRPr lang="zh-CN" altLang="en-US" b="1" dirty="0">
                  <a:solidFill>
                    <a:schemeClr val="tx1"/>
                  </a:solidFill>
                </a:endParaRPr>
              </a:p>
            </p:txBody>
          </p:sp>
        </mc:Choice>
        <mc:Fallback xmlns="">
          <p:sp>
            <p:nvSpPr>
              <p:cNvPr id="63" name="矩形 62">
                <a:extLst>
                  <a:ext uri="{FF2B5EF4-FFF2-40B4-BE49-F238E27FC236}">
                    <a16:creationId xmlns:a16="http://schemas.microsoft.com/office/drawing/2014/main" id="{66BA8ECE-C6E0-1D0D-8F06-C972FFDC35EE}"/>
                  </a:ext>
                </a:extLst>
              </p:cNvPr>
              <p:cNvSpPr>
                <a:spLocks noRot="1" noChangeAspect="1" noMove="1" noResize="1" noEditPoints="1" noAdjustHandles="1" noChangeArrowheads="1" noChangeShapeType="1" noTextEdit="1"/>
              </p:cNvSpPr>
              <p:nvPr/>
            </p:nvSpPr>
            <p:spPr>
              <a:xfrm>
                <a:off x="4235803" y="3900038"/>
                <a:ext cx="1737827" cy="356866"/>
              </a:xfrm>
              <a:prstGeom prst="rect">
                <a:avLst/>
              </a:prstGeom>
              <a:blipFill>
                <a:blip r:embed="rId13"/>
                <a:stretch>
                  <a:fillRect l="-2787" t="-8333" r="-1045" b="-2666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03DB3AF-BE37-B297-5903-D84C968D134C}"/>
                  </a:ext>
                </a:extLst>
              </p:cNvPr>
              <p:cNvSpPr txBox="1"/>
              <p:nvPr/>
            </p:nvSpPr>
            <p:spPr>
              <a:xfrm>
                <a:off x="3458637" y="3900037"/>
                <a:ext cx="650756" cy="276999"/>
              </a:xfrm>
              <a:prstGeom prst="rect">
                <a:avLst/>
              </a:prstGeom>
              <a:noFill/>
            </p:spPr>
            <p:txBody>
              <a:bodyPr wrap="none" lIns="0" tIns="0" rIns="0" bIns="0"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𝑨𝑩</m:t>
                        </m:r>
                      </m:sub>
                    </m:sSub>
                  </m:oMath>
                </a14:m>
                <a:r>
                  <a:rPr lang="zh-CN" altLang="en-US" b="1" dirty="0"/>
                  <a:t>，</a:t>
                </a:r>
              </a:p>
            </p:txBody>
          </p:sp>
        </mc:Choice>
        <mc:Fallback xmlns="">
          <p:sp>
            <p:nvSpPr>
              <p:cNvPr id="64" name="文本框 63">
                <a:extLst>
                  <a:ext uri="{FF2B5EF4-FFF2-40B4-BE49-F238E27FC236}">
                    <a16:creationId xmlns:a16="http://schemas.microsoft.com/office/drawing/2014/main" id="{F03DB3AF-BE37-B297-5903-D84C968D134C}"/>
                  </a:ext>
                </a:extLst>
              </p:cNvPr>
              <p:cNvSpPr txBox="1">
                <a:spLocks noRot="1" noChangeAspect="1" noMove="1" noResize="1" noEditPoints="1" noAdjustHandles="1" noChangeArrowheads="1" noChangeShapeType="1" noTextEdit="1"/>
              </p:cNvSpPr>
              <p:nvPr/>
            </p:nvSpPr>
            <p:spPr>
              <a:xfrm>
                <a:off x="3458637" y="3900037"/>
                <a:ext cx="650756" cy="276999"/>
              </a:xfrm>
              <a:prstGeom prst="rect">
                <a:avLst/>
              </a:prstGeom>
              <a:blipFill>
                <a:blip r:embed="rId14"/>
                <a:stretch>
                  <a:fillRect l="-12150" t="-28889" r="-21495" b="-51111"/>
                </a:stretch>
              </a:blipFill>
            </p:spPr>
            <p:txBody>
              <a:bodyPr/>
              <a:lstStyle/>
              <a:p>
                <a:r>
                  <a:rPr lang="zh-CN" altLang="en-US">
                    <a:noFill/>
                  </a:rPr>
                  <a:t> </a:t>
                </a:r>
              </a:p>
            </p:txBody>
          </p:sp>
        </mc:Fallback>
      </mc:AlternateContent>
      <p:grpSp>
        <p:nvGrpSpPr>
          <p:cNvPr id="66" name="组合 65">
            <a:extLst>
              <a:ext uri="{FF2B5EF4-FFF2-40B4-BE49-F238E27FC236}">
                <a16:creationId xmlns:a16="http://schemas.microsoft.com/office/drawing/2014/main" id="{FF704594-5594-9464-2535-5B85934ACF6D}"/>
              </a:ext>
            </a:extLst>
          </p:cNvPr>
          <p:cNvGrpSpPr/>
          <p:nvPr/>
        </p:nvGrpSpPr>
        <p:grpSpPr>
          <a:xfrm>
            <a:off x="3786679" y="3647488"/>
            <a:ext cx="542912" cy="302325"/>
            <a:chOff x="3551475" y="4329753"/>
            <a:chExt cx="542912" cy="302325"/>
          </a:xfrm>
        </p:grpSpPr>
        <p:pic>
          <p:nvPicPr>
            <p:cNvPr id="67" name="图形 66">
              <a:extLst>
                <a:ext uri="{FF2B5EF4-FFF2-40B4-BE49-F238E27FC236}">
                  <a16:creationId xmlns:a16="http://schemas.microsoft.com/office/drawing/2014/main" id="{4A9EAF63-FA79-50E7-FC7F-908F5F68B42A}"/>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6811" y="4385885"/>
              <a:ext cx="187576" cy="246193"/>
            </a:xfrm>
            <a:prstGeom prst="rect">
              <a:avLst/>
            </a:prstGeom>
          </p:spPr>
        </p:pic>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091001D-9B4C-057F-07B5-547375AEFF64}"/>
                    </a:ext>
                  </a:extLst>
                </p:cNvPr>
                <p:cNvSpPr txBox="1"/>
                <p:nvPr/>
              </p:nvSpPr>
              <p:spPr>
                <a:xfrm>
                  <a:off x="3551475" y="4329753"/>
                  <a:ext cx="360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𝑩</m:t>
                            </m:r>
                          </m:sub>
                        </m:sSub>
                      </m:oMath>
                    </m:oMathPara>
                  </a14:m>
                  <a:endParaRPr lang="zh-CN" altLang="en-US" b="1" dirty="0"/>
                </a:p>
              </p:txBody>
            </p:sp>
          </mc:Choice>
          <mc:Fallback xmlns="">
            <p:sp>
              <p:nvSpPr>
                <p:cNvPr id="68" name="文本框 67">
                  <a:extLst>
                    <a:ext uri="{FF2B5EF4-FFF2-40B4-BE49-F238E27FC236}">
                      <a16:creationId xmlns:a16="http://schemas.microsoft.com/office/drawing/2014/main" id="{0091001D-9B4C-057F-07B5-547375AEFF64}"/>
                    </a:ext>
                  </a:extLst>
                </p:cNvPr>
                <p:cNvSpPr txBox="1">
                  <a:spLocks noRot="1" noChangeAspect="1" noMove="1" noResize="1" noEditPoints="1" noAdjustHandles="1" noChangeArrowheads="1" noChangeShapeType="1" noTextEdit="1"/>
                </p:cNvSpPr>
                <p:nvPr/>
              </p:nvSpPr>
              <p:spPr>
                <a:xfrm>
                  <a:off x="3551475" y="4329753"/>
                  <a:ext cx="360612" cy="276999"/>
                </a:xfrm>
                <a:prstGeom prst="rect">
                  <a:avLst/>
                </a:prstGeom>
                <a:blipFill>
                  <a:blip r:embed="rId17"/>
                  <a:stretch>
                    <a:fillRect l="-13559" r="-8475" b="-19565"/>
                  </a:stretch>
                </a:blipFill>
              </p:spPr>
              <p:txBody>
                <a:bodyPr/>
                <a:lstStyle/>
                <a:p>
                  <a:r>
                    <a:rPr lang="zh-CN" altLang="en-US">
                      <a:noFill/>
                    </a:rPr>
                    <a:t> </a:t>
                  </a:r>
                </a:p>
              </p:txBody>
            </p:sp>
          </mc:Fallback>
        </mc:AlternateContent>
      </p:grpSp>
      <p:grpSp>
        <p:nvGrpSpPr>
          <p:cNvPr id="69" name="组合 68">
            <a:extLst>
              <a:ext uri="{FF2B5EF4-FFF2-40B4-BE49-F238E27FC236}">
                <a16:creationId xmlns:a16="http://schemas.microsoft.com/office/drawing/2014/main" id="{BD07E5CD-BB38-6BC2-06A9-0B7CC868AAD0}"/>
              </a:ext>
            </a:extLst>
          </p:cNvPr>
          <p:cNvGrpSpPr/>
          <p:nvPr/>
        </p:nvGrpSpPr>
        <p:grpSpPr>
          <a:xfrm>
            <a:off x="2915725" y="3401295"/>
            <a:ext cx="542912" cy="302325"/>
            <a:chOff x="3551475" y="4329753"/>
            <a:chExt cx="542912" cy="302325"/>
          </a:xfrm>
        </p:grpSpPr>
        <p:pic>
          <p:nvPicPr>
            <p:cNvPr id="70" name="图形 69">
              <a:extLst>
                <a:ext uri="{FF2B5EF4-FFF2-40B4-BE49-F238E27FC236}">
                  <a16:creationId xmlns:a16="http://schemas.microsoft.com/office/drawing/2014/main" id="{3B6C6C7E-CBE3-9E67-095C-49853665C60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6811" y="4385885"/>
              <a:ext cx="187576" cy="246193"/>
            </a:xfrm>
            <a:prstGeom prst="rect">
              <a:avLst/>
            </a:prstGeom>
          </p:spPr>
        </p:pic>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7D9342A6-0427-8CA6-44AC-FAF7F67CC831}"/>
                    </a:ext>
                  </a:extLst>
                </p:cNvPr>
                <p:cNvSpPr txBox="1"/>
                <p:nvPr/>
              </p:nvSpPr>
              <p:spPr>
                <a:xfrm>
                  <a:off x="3551475" y="4329753"/>
                  <a:ext cx="3509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m:t>
                            </m:r>
                          </m:sub>
                        </m:sSub>
                      </m:oMath>
                    </m:oMathPara>
                  </a14:m>
                  <a:endParaRPr lang="zh-CN" altLang="en-US" b="1" dirty="0"/>
                </a:p>
              </p:txBody>
            </p:sp>
          </mc:Choice>
          <mc:Fallback xmlns="">
            <p:sp>
              <p:nvSpPr>
                <p:cNvPr id="71" name="文本框 70">
                  <a:extLst>
                    <a:ext uri="{FF2B5EF4-FFF2-40B4-BE49-F238E27FC236}">
                      <a16:creationId xmlns:a16="http://schemas.microsoft.com/office/drawing/2014/main" id="{7D9342A6-0427-8CA6-44AC-FAF7F67CC831}"/>
                    </a:ext>
                  </a:extLst>
                </p:cNvPr>
                <p:cNvSpPr txBox="1">
                  <a:spLocks noRot="1" noChangeAspect="1" noMove="1" noResize="1" noEditPoints="1" noAdjustHandles="1" noChangeArrowheads="1" noChangeShapeType="1" noTextEdit="1"/>
                </p:cNvSpPr>
                <p:nvPr/>
              </p:nvSpPr>
              <p:spPr>
                <a:xfrm>
                  <a:off x="3551475" y="4329753"/>
                  <a:ext cx="350994" cy="276999"/>
                </a:xfrm>
                <a:prstGeom prst="rect">
                  <a:avLst/>
                </a:prstGeom>
                <a:blipFill>
                  <a:blip r:embed="rId18"/>
                  <a:stretch>
                    <a:fillRect l="-13793" r="-6897" b="-2222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7FABD15C-BC8F-54C0-9C6A-B98BAC1DCCBE}"/>
                  </a:ext>
                </a:extLst>
              </p:cNvPr>
              <p:cNvSpPr txBox="1"/>
              <p:nvPr/>
            </p:nvSpPr>
            <p:spPr>
              <a:xfrm>
                <a:off x="6177763" y="3765019"/>
                <a:ext cx="2167812" cy="369332"/>
              </a:xfrm>
              <a:prstGeom prst="rect">
                <a:avLst/>
              </a:prstGeom>
              <a:noFill/>
            </p:spPr>
            <p:txBody>
              <a:bodyPr wrap="square">
                <a:spAutoFit/>
              </a:bodyPr>
              <a:lstStyle/>
              <a:p>
                <a:pPr algn="ctr"/>
                <a14:m>
                  <m:oMath xmlns:m="http://schemas.openxmlformats.org/officeDocument/2006/math">
                    <m:r>
                      <a:rPr lang="en-US" altLang="zh-CN" b="1" i="1" dirty="0" smtClean="0">
                        <a:latin typeface="Cambria Math" panose="02040503050406030204" pitchFamily="18" charset="0"/>
                      </a:rPr>
                      <m:t>𝑨</m:t>
                    </m:r>
                  </m:oMath>
                </a14:m>
                <a:r>
                  <a:rPr lang="zh-CN" altLang="en-US" b="1" dirty="0">
                    <a:latin typeface="+mn-ea"/>
                  </a:rPr>
                  <a:t>知道了密钥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𝑨𝑩</m:t>
                        </m:r>
                      </m:sub>
                    </m:sSub>
                  </m:oMath>
                </a14:m>
                <a:endParaRPr lang="zh-CN" altLang="en-US" dirty="0">
                  <a:latin typeface="+mn-ea"/>
                </a:endParaRPr>
              </a:p>
            </p:txBody>
          </p:sp>
        </mc:Choice>
        <mc:Fallback xmlns="">
          <p:sp>
            <p:nvSpPr>
              <p:cNvPr id="74" name="文本框 73">
                <a:extLst>
                  <a:ext uri="{FF2B5EF4-FFF2-40B4-BE49-F238E27FC236}">
                    <a16:creationId xmlns:a16="http://schemas.microsoft.com/office/drawing/2014/main" id="{7FABD15C-BC8F-54C0-9C6A-B98BAC1DCCBE}"/>
                  </a:ext>
                </a:extLst>
              </p:cNvPr>
              <p:cNvSpPr txBox="1">
                <a:spLocks noRot="1" noChangeAspect="1" noMove="1" noResize="1" noEditPoints="1" noAdjustHandles="1" noChangeArrowheads="1" noChangeShapeType="1" noTextEdit="1"/>
              </p:cNvSpPr>
              <p:nvPr/>
            </p:nvSpPr>
            <p:spPr>
              <a:xfrm>
                <a:off x="6177763" y="3765019"/>
                <a:ext cx="2167812" cy="369332"/>
              </a:xfrm>
              <a:prstGeom prst="rect">
                <a:avLst/>
              </a:prstGeom>
              <a:blipFill>
                <a:blip r:embed="rId19"/>
                <a:stretch>
                  <a:fillRect t="-10000" b="-26667"/>
                </a:stretch>
              </a:blipFill>
            </p:spPr>
            <p:txBody>
              <a:bodyPr/>
              <a:lstStyle/>
              <a:p>
                <a:r>
                  <a:rPr lang="zh-CN" altLang="en-US">
                    <a:noFill/>
                  </a:rPr>
                  <a:t> </a:t>
                </a:r>
              </a:p>
            </p:txBody>
          </p:sp>
        </mc:Fallback>
      </mc:AlternateContent>
      <p:grpSp>
        <p:nvGrpSpPr>
          <p:cNvPr id="75" name="组合 74">
            <a:extLst>
              <a:ext uri="{FF2B5EF4-FFF2-40B4-BE49-F238E27FC236}">
                <a16:creationId xmlns:a16="http://schemas.microsoft.com/office/drawing/2014/main" id="{A11D9D31-DF47-E337-2DA4-4D10A39FB759}"/>
              </a:ext>
            </a:extLst>
          </p:cNvPr>
          <p:cNvGrpSpPr/>
          <p:nvPr/>
        </p:nvGrpSpPr>
        <p:grpSpPr>
          <a:xfrm>
            <a:off x="6331330" y="4255788"/>
            <a:ext cx="3702188" cy="609416"/>
            <a:chOff x="6331330" y="4255788"/>
            <a:chExt cx="3702188" cy="609416"/>
          </a:xfrm>
        </p:grpSpPr>
        <p:cxnSp>
          <p:nvCxnSpPr>
            <p:cNvPr id="76" name="直接箭头连接符 75">
              <a:extLst>
                <a:ext uri="{FF2B5EF4-FFF2-40B4-BE49-F238E27FC236}">
                  <a16:creationId xmlns:a16="http://schemas.microsoft.com/office/drawing/2014/main" id="{DD9FC266-2EDE-090D-DCCF-FB83F9A6B743}"/>
                </a:ext>
              </a:extLst>
            </p:cNvPr>
            <p:cNvCxnSpPr>
              <a:cxnSpLocks/>
            </p:cNvCxnSpPr>
            <p:nvPr/>
          </p:nvCxnSpPr>
          <p:spPr>
            <a:xfrm>
              <a:off x="6331330" y="4683769"/>
              <a:ext cx="3702188"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DB051EC4-8BD8-0863-C6CE-BD0A8FCB4B41}"/>
                    </a:ext>
                  </a:extLst>
                </p:cNvPr>
                <p:cNvSpPr/>
                <p:nvPr/>
              </p:nvSpPr>
              <p:spPr>
                <a:xfrm>
                  <a:off x="7465177" y="4508338"/>
                  <a:ext cx="1737827" cy="356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票据</a:t>
                  </a:r>
                  <a14:m>
                    <m:oMath xmlns:m="http://schemas.openxmlformats.org/officeDocument/2006/math">
                      <m:r>
                        <a:rPr lang="en-US" altLang="zh-CN"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𝑨</m:t>
                      </m:r>
                      <m:r>
                        <a:rPr lang="en-US" altLang="zh-CN"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𝑩</m:t>
                      </m:r>
                      <m:r>
                        <a:rPr lang="en-US" altLang="zh-CN" b="1" i="1" dirty="0" smtClean="0">
                          <a:solidFill>
                            <a:schemeClr val="tx1"/>
                          </a:solidFill>
                          <a:latin typeface="Cambria Math" panose="02040503050406030204" pitchFamily="18" charset="0"/>
                        </a:rPr>
                        <m:t>,</m:t>
                      </m:r>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𝑲</m:t>
                          </m:r>
                        </m:e>
                        <m:sub>
                          <m:r>
                            <a:rPr lang="en-US" altLang="zh-CN" b="1" i="1" dirty="0" smtClean="0">
                              <a:solidFill>
                                <a:schemeClr val="tx1"/>
                              </a:solidFill>
                              <a:latin typeface="Cambria Math" panose="02040503050406030204" pitchFamily="18" charset="0"/>
                            </a:rPr>
                            <m:t>𝑨𝑩</m:t>
                          </m:r>
                        </m:sub>
                      </m:sSub>
                      <m:r>
                        <a:rPr lang="en-US" altLang="zh-CN" b="1" i="1" dirty="0" smtClean="0">
                          <a:solidFill>
                            <a:schemeClr val="tx1"/>
                          </a:solidFill>
                          <a:latin typeface="Cambria Math" panose="02040503050406030204" pitchFamily="18" charset="0"/>
                        </a:rPr>
                        <m:t>)</m:t>
                      </m:r>
                    </m:oMath>
                  </a14:m>
                  <a:endParaRPr lang="zh-CN" altLang="en-US" b="1" dirty="0">
                    <a:solidFill>
                      <a:schemeClr val="tx1"/>
                    </a:solidFill>
                  </a:endParaRPr>
                </a:p>
              </p:txBody>
            </p:sp>
          </mc:Choice>
          <mc:Fallback xmlns="">
            <p:sp>
              <p:nvSpPr>
                <p:cNvPr id="77" name="矩形 76">
                  <a:extLst>
                    <a:ext uri="{FF2B5EF4-FFF2-40B4-BE49-F238E27FC236}">
                      <a16:creationId xmlns:a16="http://schemas.microsoft.com/office/drawing/2014/main" id="{DB051EC4-8BD8-0863-C6CE-BD0A8FCB4B41}"/>
                    </a:ext>
                  </a:extLst>
                </p:cNvPr>
                <p:cNvSpPr>
                  <a:spLocks noRot="1" noChangeAspect="1" noMove="1" noResize="1" noEditPoints="1" noAdjustHandles="1" noChangeArrowheads="1" noChangeShapeType="1" noTextEdit="1"/>
                </p:cNvSpPr>
                <p:nvPr/>
              </p:nvSpPr>
              <p:spPr>
                <a:xfrm>
                  <a:off x="7465177" y="4508338"/>
                  <a:ext cx="1737827" cy="356866"/>
                </a:xfrm>
                <a:prstGeom prst="rect">
                  <a:avLst/>
                </a:prstGeom>
                <a:blipFill>
                  <a:blip r:embed="rId20"/>
                  <a:stretch>
                    <a:fillRect l="-2787" t="-10000" r="-1045" b="-26667"/>
                  </a:stretch>
                </a:blipFill>
                <a:ln>
                  <a:solidFill>
                    <a:schemeClr val="tx1"/>
                  </a:solidFill>
                </a:ln>
              </p:spPr>
              <p:txBody>
                <a:bodyPr/>
                <a:lstStyle/>
                <a:p>
                  <a:r>
                    <a:rPr lang="zh-CN" altLang="en-US">
                      <a:noFill/>
                    </a:rPr>
                    <a:t> </a:t>
                  </a:r>
                </a:p>
              </p:txBody>
            </p:sp>
          </mc:Fallback>
        </mc:AlternateContent>
        <p:grpSp>
          <p:nvGrpSpPr>
            <p:cNvPr id="78" name="组合 77">
              <a:extLst>
                <a:ext uri="{FF2B5EF4-FFF2-40B4-BE49-F238E27FC236}">
                  <a16:creationId xmlns:a16="http://schemas.microsoft.com/office/drawing/2014/main" id="{3D25B9BB-2D23-138F-0796-3553B944AB6B}"/>
                </a:ext>
              </a:extLst>
            </p:cNvPr>
            <p:cNvGrpSpPr/>
            <p:nvPr/>
          </p:nvGrpSpPr>
          <p:grpSpPr>
            <a:xfrm>
              <a:off x="7016053" y="4255788"/>
              <a:ext cx="542912" cy="302325"/>
              <a:chOff x="3551475" y="4329753"/>
              <a:chExt cx="542912" cy="302325"/>
            </a:xfrm>
          </p:grpSpPr>
          <p:pic>
            <p:nvPicPr>
              <p:cNvPr id="79" name="图形 78">
                <a:extLst>
                  <a:ext uri="{FF2B5EF4-FFF2-40B4-BE49-F238E27FC236}">
                    <a16:creationId xmlns:a16="http://schemas.microsoft.com/office/drawing/2014/main" id="{05EE8643-C8F8-422C-B9CC-AB4C03A3865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6811" y="4385885"/>
                <a:ext cx="187576" cy="246193"/>
              </a:xfrm>
              <a:prstGeom prst="rect">
                <a:avLst/>
              </a:prstGeom>
            </p:spPr>
          </p:pic>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1C204973-1731-6978-75EE-8A8A601E3CA7}"/>
                      </a:ext>
                    </a:extLst>
                  </p:cNvPr>
                  <p:cNvSpPr txBox="1"/>
                  <p:nvPr/>
                </p:nvSpPr>
                <p:spPr>
                  <a:xfrm>
                    <a:off x="3551475" y="4329753"/>
                    <a:ext cx="360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𝑩</m:t>
                              </m:r>
                            </m:sub>
                          </m:sSub>
                        </m:oMath>
                      </m:oMathPara>
                    </a14:m>
                    <a:endParaRPr lang="zh-CN" altLang="en-US" b="1" dirty="0"/>
                  </a:p>
                </p:txBody>
              </p:sp>
            </mc:Choice>
            <mc:Fallback xmlns="">
              <p:sp>
                <p:nvSpPr>
                  <p:cNvPr id="80" name="文本框 79">
                    <a:extLst>
                      <a:ext uri="{FF2B5EF4-FFF2-40B4-BE49-F238E27FC236}">
                        <a16:creationId xmlns:a16="http://schemas.microsoft.com/office/drawing/2014/main" id="{1C204973-1731-6978-75EE-8A8A601E3CA7}"/>
                      </a:ext>
                    </a:extLst>
                  </p:cNvPr>
                  <p:cNvSpPr txBox="1">
                    <a:spLocks noRot="1" noChangeAspect="1" noMove="1" noResize="1" noEditPoints="1" noAdjustHandles="1" noChangeArrowheads="1" noChangeShapeType="1" noTextEdit="1"/>
                  </p:cNvSpPr>
                  <p:nvPr/>
                </p:nvSpPr>
                <p:spPr>
                  <a:xfrm>
                    <a:off x="3551475" y="4329753"/>
                    <a:ext cx="360612" cy="276999"/>
                  </a:xfrm>
                  <a:prstGeom prst="rect">
                    <a:avLst/>
                  </a:prstGeom>
                  <a:blipFill>
                    <a:blip r:embed="rId21"/>
                    <a:stretch>
                      <a:fillRect l="-15254" r="-8475" b="-19565"/>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3FF1DCED-DEB1-C1FD-108F-514B20FBC1A3}"/>
                  </a:ext>
                </a:extLst>
              </p:cNvPr>
              <p:cNvSpPr txBox="1"/>
              <p:nvPr/>
            </p:nvSpPr>
            <p:spPr>
              <a:xfrm>
                <a:off x="9893561" y="4506151"/>
                <a:ext cx="2167812" cy="369332"/>
              </a:xfrm>
              <a:prstGeom prst="rect">
                <a:avLst/>
              </a:prstGeom>
              <a:noFill/>
            </p:spPr>
            <p:txBody>
              <a:bodyPr wrap="square">
                <a:spAutoFit/>
              </a:bodyPr>
              <a:lstStyle/>
              <a:p>
                <a:pPr algn="ctr"/>
                <a14:m>
                  <m:oMath xmlns:m="http://schemas.openxmlformats.org/officeDocument/2006/math">
                    <m:r>
                      <a:rPr lang="en-US" altLang="zh-CN" b="1" i="1" dirty="0" smtClean="0">
                        <a:latin typeface="Cambria Math" panose="02040503050406030204" pitchFamily="18" charset="0"/>
                      </a:rPr>
                      <m:t>𝑩</m:t>
                    </m:r>
                  </m:oMath>
                </a14:m>
                <a:r>
                  <a:rPr lang="zh-CN" altLang="en-US" b="1" dirty="0">
                    <a:latin typeface="+mn-ea"/>
                  </a:rPr>
                  <a:t>知道了密钥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𝑨𝑩</m:t>
                        </m:r>
                      </m:sub>
                    </m:sSub>
                  </m:oMath>
                </a14:m>
                <a:endParaRPr lang="zh-CN" altLang="en-US" dirty="0">
                  <a:latin typeface="+mn-ea"/>
                </a:endParaRPr>
              </a:p>
            </p:txBody>
          </p:sp>
        </mc:Choice>
        <mc:Fallback xmlns="">
          <p:sp>
            <p:nvSpPr>
              <p:cNvPr id="81" name="文本框 80">
                <a:extLst>
                  <a:ext uri="{FF2B5EF4-FFF2-40B4-BE49-F238E27FC236}">
                    <a16:creationId xmlns:a16="http://schemas.microsoft.com/office/drawing/2014/main" id="{3FF1DCED-DEB1-C1FD-108F-514B20FBC1A3}"/>
                  </a:ext>
                </a:extLst>
              </p:cNvPr>
              <p:cNvSpPr txBox="1">
                <a:spLocks noRot="1" noChangeAspect="1" noMove="1" noResize="1" noEditPoints="1" noAdjustHandles="1" noChangeArrowheads="1" noChangeShapeType="1" noTextEdit="1"/>
              </p:cNvSpPr>
              <p:nvPr/>
            </p:nvSpPr>
            <p:spPr>
              <a:xfrm>
                <a:off x="9893561" y="4506151"/>
                <a:ext cx="2167812" cy="369332"/>
              </a:xfrm>
              <a:prstGeom prst="rect">
                <a:avLst/>
              </a:prstGeom>
              <a:blipFill>
                <a:blip r:embed="rId22"/>
                <a:stretch>
                  <a:fillRect t="-8197" b="-24590"/>
                </a:stretch>
              </a:blipFill>
            </p:spPr>
            <p:txBody>
              <a:bodyPr/>
              <a:lstStyle/>
              <a:p>
                <a:r>
                  <a:rPr lang="zh-CN" altLang="en-US">
                    <a:noFill/>
                  </a:rPr>
                  <a:t> </a:t>
                </a:r>
              </a:p>
            </p:txBody>
          </p:sp>
        </mc:Fallback>
      </mc:AlternateContent>
      <p:grpSp>
        <p:nvGrpSpPr>
          <p:cNvPr id="86" name="组合 85">
            <a:extLst>
              <a:ext uri="{FF2B5EF4-FFF2-40B4-BE49-F238E27FC236}">
                <a16:creationId xmlns:a16="http://schemas.microsoft.com/office/drawing/2014/main" id="{D09DBA3B-1D8E-F02F-AD06-48FDCA329503}"/>
              </a:ext>
            </a:extLst>
          </p:cNvPr>
          <p:cNvGrpSpPr/>
          <p:nvPr/>
        </p:nvGrpSpPr>
        <p:grpSpPr>
          <a:xfrm>
            <a:off x="6334899" y="5205770"/>
            <a:ext cx="3698613" cy="1089063"/>
            <a:chOff x="6334899" y="5205770"/>
            <a:chExt cx="3698613" cy="1089063"/>
          </a:xfrm>
        </p:grpSpPr>
        <mc:AlternateContent xmlns:mc="http://schemas.openxmlformats.org/markup-compatibility/2006" xmlns:a14="http://schemas.microsoft.com/office/drawing/2010/main">
          <mc:Choice Requires="a14">
            <p:sp>
              <p:nvSpPr>
                <p:cNvPr id="82" name="箭头: 左右 81">
                  <a:extLst>
                    <a:ext uri="{FF2B5EF4-FFF2-40B4-BE49-F238E27FC236}">
                      <a16:creationId xmlns:a16="http://schemas.microsoft.com/office/drawing/2014/main" id="{DC876AF9-5433-C0A9-9950-F9CFE35A0A9F}"/>
                    </a:ext>
                  </a:extLst>
                </p:cNvPr>
                <p:cNvSpPr/>
                <p:nvPr/>
              </p:nvSpPr>
              <p:spPr>
                <a:xfrm>
                  <a:off x="6334899" y="5393667"/>
                  <a:ext cx="3698613" cy="901166"/>
                </a:xfrm>
                <a:prstGeom prst="leftRightArrow">
                  <a:avLst>
                    <a:gd name="adj1" fmla="val 71539"/>
                    <a:gd name="adj2" fmla="val 3428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1" dirty="0" smtClean="0">
                          <a:solidFill>
                            <a:schemeClr val="tx1"/>
                          </a:solidFill>
                          <a:latin typeface="Cambria Math" panose="02040503050406030204" pitchFamily="18" charset="0"/>
                        </a:rPr>
                        <m:t>𝑨</m:t>
                      </m:r>
                    </m:oMath>
                  </a14:m>
                  <a:r>
                    <a:rPr lang="zh-CN" altLang="en-US" b="1" dirty="0">
                      <a:solidFill>
                        <a:schemeClr val="tx1"/>
                      </a:solidFill>
                    </a:rPr>
                    <a:t>和</a:t>
                  </a:r>
                  <a14:m>
                    <m:oMath xmlns:m="http://schemas.openxmlformats.org/officeDocument/2006/math">
                      <m:r>
                        <a:rPr lang="en-US" altLang="zh-CN" b="1" i="1" dirty="0" smtClean="0">
                          <a:solidFill>
                            <a:schemeClr val="tx1"/>
                          </a:solidFill>
                          <a:latin typeface="Cambria Math" panose="02040503050406030204" pitchFamily="18" charset="0"/>
                        </a:rPr>
                        <m:t>𝑩</m:t>
                      </m:r>
                    </m:oMath>
                  </a14:m>
                  <a:r>
                    <a:rPr lang="zh-CN" altLang="en-US" b="1" dirty="0">
                      <a:solidFill>
                        <a:schemeClr val="tx1"/>
                      </a:solidFill>
                    </a:rPr>
                    <a:t>之间的一次会话</a:t>
                  </a:r>
                </a:p>
              </p:txBody>
            </p:sp>
          </mc:Choice>
          <mc:Fallback xmlns="">
            <p:sp>
              <p:nvSpPr>
                <p:cNvPr id="82" name="箭头: 左右 81">
                  <a:extLst>
                    <a:ext uri="{FF2B5EF4-FFF2-40B4-BE49-F238E27FC236}">
                      <a16:creationId xmlns:a16="http://schemas.microsoft.com/office/drawing/2014/main" id="{DC876AF9-5433-C0A9-9950-F9CFE35A0A9F}"/>
                    </a:ext>
                  </a:extLst>
                </p:cNvPr>
                <p:cNvSpPr>
                  <a:spLocks noRot="1" noChangeAspect="1" noMove="1" noResize="1" noEditPoints="1" noAdjustHandles="1" noChangeArrowheads="1" noChangeShapeType="1" noTextEdit="1"/>
                </p:cNvSpPr>
                <p:nvPr/>
              </p:nvSpPr>
              <p:spPr>
                <a:xfrm>
                  <a:off x="6334899" y="5393667"/>
                  <a:ext cx="3698613" cy="901166"/>
                </a:xfrm>
                <a:prstGeom prst="leftRightArrow">
                  <a:avLst>
                    <a:gd name="adj1" fmla="val 71539"/>
                    <a:gd name="adj2" fmla="val 34285"/>
                  </a:avLst>
                </a:prstGeom>
                <a:blipFill>
                  <a:blip r:embed="rId23"/>
                  <a:stretch>
                    <a:fillRect/>
                  </a:stretch>
                </a:blipFill>
                <a:ln>
                  <a:solidFill>
                    <a:schemeClr val="tx1"/>
                  </a:solidFill>
                </a:ln>
              </p:spPr>
              <p:txBody>
                <a:bodyPr/>
                <a:lstStyle/>
                <a:p>
                  <a:r>
                    <a:rPr lang="zh-CN" altLang="en-US">
                      <a:noFill/>
                    </a:rPr>
                    <a:t> </a:t>
                  </a:r>
                </a:p>
              </p:txBody>
            </p:sp>
          </mc:Fallback>
        </mc:AlternateContent>
        <p:grpSp>
          <p:nvGrpSpPr>
            <p:cNvPr id="83" name="组合 82">
              <a:extLst>
                <a:ext uri="{FF2B5EF4-FFF2-40B4-BE49-F238E27FC236}">
                  <a16:creationId xmlns:a16="http://schemas.microsoft.com/office/drawing/2014/main" id="{BA867E3F-E84D-C983-7E84-B07ECEE9B110}"/>
                </a:ext>
              </a:extLst>
            </p:cNvPr>
            <p:cNvGrpSpPr/>
            <p:nvPr/>
          </p:nvGrpSpPr>
          <p:grpSpPr>
            <a:xfrm>
              <a:off x="7741882" y="5205770"/>
              <a:ext cx="641765" cy="302325"/>
              <a:chOff x="3452622" y="4329753"/>
              <a:chExt cx="641765" cy="302325"/>
            </a:xfrm>
          </p:grpSpPr>
          <p:pic>
            <p:nvPicPr>
              <p:cNvPr id="84" name="图形 83">
                <a:extLst>
                  <a:ext uri="{FF2B5EF4-FFF2-40B4-BE49-F238E27FC236}">
                    <a16:creationId xmlns:a16="http://schemas.microsoft.com/office/drawing/2014/main" id="{1612B404-1354-BC87-1ABD-C8F343918AB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6811" y="4385885"/>
                <a:ext cx="187576" cy="246193"/>
              </a:xfrm>
              <a:prstGeom prst="rect">
                <a:avLst/>
              </a:prstGeom>
            </p:spPr>
          </p:pic>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CD6CDE60-E873-435F-C47C-0AF24A823F62}"/>
                      </a:ext>
                    </a:extLst>
                  </p:cNvPr>
                  <p:cNvSpPr txBox="1"/>
                  <p:nvPr/>
                </p:nvSpPr>
                <p:spPr>
                  <a:xfrm>
                    <a:off x="3452622" y="4329753"/>
                    <a:ext cx="4728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𝑨𝑩</m:t>
                              </m:r>
                            </m:sub>
                          </m:sSub>
                        </m:oMath>
                      </m:oMathPara>
                    </a14:m>
                    <a:endParaRPr lang="zh-CN" altLang="en-US" b="1" dirty="0"/>
                  </a:p>
                </p:txBody>
              </p:sp>
            </mc:Choice>
            <mc:Fallback xmlns="">
              <p:sp>
                <p:nvSpPr>
                  <p:cNvPr id="85" name="文本框 84">
                    <a:extLst>
                      <a:ext uri="{FF2B5EF4-FFF2-40B4-BE49-F238E27FC236}">
                        <a16:creationId xmlns:a16="http://schemas.microsoft.com/office/drawing/2014/main" id="{CD6CDE60-E873-435F-C47C-0AF24A823F62}"/>
                      </a:ext>
                    </a:extLst>
                  </p:cNvPr>
                  <p:cNvSpPr txBox="1">
                    <a:spLocks noRot="1" noChangeAspect="1" noMove="1" noResize="1" noEditPoints="1" noAdjustHandles="1" noChangeArrowheads="1" noChangeShapeType="1" noTextEdit="1"/>
                  </p:cNvSpPr>
                  <p:nvPr/>
                </p:nvSpPr>
                <p:spPr>
                  <a:xfrm>
                    <a:off x="3452622" y="4329753"/>
                    <a:ext cx="472822" cy="276999"/>
                  </a:xfrm>
                  <a:prstGeom prst="rect">
                    <a:avLst/>
                  </a:prstGeom>
                  <a:blipFill>
                    <a:blip r:embed="rId24"/>
                    <a:stretch>
                      <a:fillRect l="-11538" r="-5128" b="-22222"/>
                    </a:stretch>
                  </a:blipFill>
                </p:spPr>
                <p:txBody>
                  <a:bodyPr/>
                  <a:lstStyle/>
                  <a:p>
                    <a:r>
                      <a:rPr lang="zh-CN" altLang="en-US">
                        <a:noFill/>
                      </a:rPr>
                      <a:t> </a:t>
                    </a:r>
                  </a:p>
                </p:txBody>
              </p:sp>
            </mc:Fallback>
          </mc:AlternateContent>
        </p:grpSp>
      </p:grpSp>
    </p:spTree>
    <p:custDataLst>
      <p:tags r:id="rId1"/>
    </p:custDataLst>
    <p:extLst>
      <p:ext uri="{BB962C8B-B14F-4D97-AF65-F5344CB8AC3E}">
        <p14:creationId xmlns:p14="http://schemas.microsoft.com/office/powerpoint/2010/main" val="290965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800" decel="100000"/>
                                        <p:tgtEl>
                                          <p:spTgt spid="56"/>
                                        </p:tgtEl>
                                      </p:cBhvr>
                                    </p:animEffect>
                                    <p:anim calcmode="lin" valueType="num">
                                      <p:cBhvr>
                                        <p:cTn id="8" dur="800" decel="100000" fill="hold"/>
                                        <p:tgtEl>
                                          <p:spTgt spid="56"/>
                                        </p:tgtEl>
                                        <p:attrNameLst>
                                          <p:attrName>style.rotation</p:attrName>
                                        </p:attrNameLst>
                                      </p:cBhvr>
                                      <p:tavLst>
                                        <p:tav tm="0">
                                          <p:val>
                                            <p:fltVal val="-90"/>
                                          </p:val>
                                        </p:tav>
                                        <p:tav tm="100000">
                                          <p:val>
                                            <p:fltVal val="0"/>
                                          </p:val>
                                        </p:tav>
                                      </p:tavLst>
                                    </p:anim>
                                    <p:anim calcmode="lin" valueType="num">
                                      <p:cBhvr>
                                        <p:cTn id="9" dur="800" decel="100000" fill="hold"/>
                                        <p:tgtEl>
                                          <p:spTgt spid="56"/>
                                        </p:tgtEl>
                                        <p:attrNameLst>
                                          <p:attrName>ppt_x</p:attrName>
                                        </p:attrNameLst>
                                      </p:cBhvr>
                                      <p:tavLst>
                                        <p:tav tm="0">
                                          <p:val>
                                            <p:strVal val="#ppt_x+0.4"/>
                                          </p:val>
                                        </p:tav>
                                        <p:tav tm="100000">
                                          <p:val>
                                            <p:strVal val="#ppt_x-0.05"/>
                                          </p:val>
                                        </p:tav>
                                      </p:tavLst>
                                    </p:anim>
                                    <p:anim calcmode="lin" valueType="num">
                                      <p:cBhvr>
                                        <p:cTn id="10" dur="800" decel="100000" fill="hold"/>
                                        <p:tgtEl>
                                          <p:spTgt spid="5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p:tgtEl>
                                          <p:spTgt spid="57"/>
                                        </p:tgtEl>
                                        <p:attrNameLst>
                                          <p:attrName>ppt_x</p:attrName>
                                        </p:attrNameLst>
                                      </p:cBhvr>
                                      <p:tavLst>
                                        <p:tav tm="0">
                                          <p:val>
                                            <p:strVal val="#ppt_x+#ppt_w*1.125000"/>
                                          </p:val>
                                        </p:tav>
                                        <p:tav tm="100000">
                                          <p:val>
                                            <p:strVal val="#ppt_x"/>
                                          </p:val>
                                        </p:tav>
                                      </p:tavLst>
                                    </p:anim>
                                    <p:animEffect transition="in" filter="wipe(left)">
                                      <p:cBhvr>
                                        <p:cTn id="18" dur="500"/>
                                        <p:tgtEl>
                                          <p:spTgt spid="57"/>
                                        </p:tgtEl>
                                      </p:cBhvr>
                                    </p:animEffect>
                                  </p:childTnLst>
                                </p:cTn>
                              </p:par>
                              <p:par>
                                <p:cTn id="19" presetID="12" presetClass="entr" presetSubtype="2"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additive="base">
                                        <p:cTn id="21" dur="500"/>
                                        <p:tgtEl>
                                          <p:spTgt spid="58"/>
                                        </p:tgtEl>
                                        <p:attrNameLst>
                                          <p:attrName>ppt_x</p:attrName>
                                        </p:attrNameLst>
                                      </p:cBhvr>
                                      <p:tavLst>
                                        <p:tav tm="0">
                                          <p:val>
                                            <p:strVal val="#ppt_x+#ppt_w*1.125000"/>
                                          </p:val>
                                        </p:tav>
                                        <p:tav tm="100000">
                                          <p:val>
                                            <p:strVal val="#ppt_x"/>
                                          </p:val>
                                        </p:tav>
                                      </p:tavLst>
                                    </p:anim>
                                    <p:animEffect transition="in" filter="wipe(left)">
                                      <p:cBhvr>
                                        <p:cTn id="22" dur="500"/>
                                        <p:tgtEl>
                                          <p:spTgt spid="58"/>
                                        </p:tgtEl>
                                      </p:cBhvr>
                                    </p:animEffect>
                                  </p:childTnLst>
                                </p:cTn>
                              </p:par>
                              <p:par>
                                <p:cTn id="23" presetID="12" presetClass="entr" presetSubtype="2"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p:tgtEl>
                                          <p:spTgt spid="59"/>
                                        </p:tgtEl>
                                        <p:attrNameLst>
                                          <p:attrName>ppt_x</p:attrName>
                                        </p:attrNameLst>
                                      </p:cBhvr>
                                      <p:tavLst>
                                        <p:tav tm="0">
                                          <p:val>
                                            <p:strVal val="#ppt_x+#ppt_w*1.125000"/>
                                          </p:val>
                                        </p:tav>
                                        <p:tav tm="100000">
                                          <p:val>
                                            <p:strVal val="#ppt_x"/>
                                          </p:val>
                                        </p:tav>
                                      </p:tavLst>
                                    </p:anim>
                                    <p:animEffect transition="in" filter="wipe(left)">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right)">
                                      <p:cBhvr>
                                        <p:cTn id="31" dur="10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grpId="0" nodeType="click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additive="base">
                                        <p:cTn id="36" dur="500"/>
                                        <p:tgtEl>
                                          <p:spTgt spid="65"/>
                                        </p:tgtEl>
                                        <p:attrNameLst>
                                          <p:attrName>ppt_x</p:attrName>
                                        </p:attrNameLst>
                                      </p:cBhvr>
                                      <p:tavLst>
                                        <p:tav tm="0">
                                          <p:val>
                                            <p:strVal val="#ppt_x-#ppt_w*1.125000"/>
                                          </p:val>
                                        </p:tav>
                                        <p:tav tm="100000">
                                          <p:val>
                                            <p:strVal val="#ppt_x"/>
                                          </p:val>
                                        </p:tav>
                                      </p:tavLst>
                                    </p:anim>
                                    <p:animEffect transition="in" filter="wipe(righ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49" presetClass="entr" presetSubtype="0" decel="100000"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ppt_w</p:attrName>
                                        </p:attrNameLst>
                                      </p:cBhvr>
                                      <p:tavLst>
                                        <p:tav tm="0">
                                          <p:val>
                                            <p:fltVal val="0"/>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anim calcmode="lin" valueType="num">
                                      <p:cBhvr>
                                        <p:cTn id="44" dur="500" fill="hold"/>
                                        <p:tgtEl>
                                          <p:spTgt spid="64"/>
                                        </p:tgtEl>
                                        <p:attrNameLst>
                                          <p:attrName>style.rotation</p:attrName>
                                        </p:attrNameLst>
                                      </p:cBhvr>
                                      <p:tavLst>
                                        <p:tav tm="0">
                                          <p:val>
                                            <p:fltVal val="360"/>
                                          </p:val>
                                        </p:tav>
                                        <p:tav tm="100000">
                                          <p:val>
                                            <p:fltVal val="0"/>
                                          </p:val>
                                        </p:tav>
                                      </p:tavLst>
                                    </p:anim>
                                    <p:animEffect transition="in" filter="fade">
                                      <p:cBhvr>
                                        <p:cTn id="45" dur="5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500" fill="hold"/>
                                        <p:tgtEl>
                                          <p:spTgt spid="63"/>
                                        </p:tgtEl>
                                        <p:attrNameLst>
                                          <p:attrName>ppt_w</p:attrName>
                                        </p:attrNameLst>
                                      </p:cBhvr>
                                      <p:tavLst>
                                        <p:tav tm="0">
                                          <p:val>
                                            <p:fltVal val="0"/>
                                          </p:val>
                                        </p:tav>
                                        <p:tav tm="100000">
                                          <p:val>
                                            <p:strVal val="#ppt_w"/>
                                          </p:val>
                                        </p:tav>
                                      </p:tavLst>
                                    </p:anim>
                                    <p:anim calcmode="lin" valueType="num">
                                      <p:cBhvr>
                                        <p:cTn id="51" dur="500" fill="hold"/>
                                        <p:tgtEl>
                                          <p:spTgt spid="63"/>
                                        </p:tgtEl>
                                        <p:attrNameLst>
                                          <p:attrName>ppt_h</p:attrName>
                                        </p:attrNameLst>
                                      </p:cBhvr>
                                      <p:tavLst>
                                        <p:tav tm="0">
                                          <p:val>
                                            <p:fltVal val="0"/>
                                          </p:val>
                                        </p:tav>
                                        <p:tav tm="100000">
                                          <p:val>
                                            <p:strVal val="#ppt_h"/>
                                          </p:val>
                                        </p:tav>
                                      </p:tavLst>
                                    </p:anim>
                                    <p:animEffect transition="in" filter="fade">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 calcmode="lin" valueType="num">
                                      <p:cBhvr>
                                        <p:cTn id="57" dur="500" fill="hold"/>
                                        <p:tgtEl>
                                          <p:spTgt spid="66"/>
                                        </p:tgtEl>
                                        <p:attrNameLst>
                                          <p:attrName>ppt_w</p:attrName>
                                        </p:attrNameLst>
                                      </p:cBhvr>
                                      <p:tavLst>
                                        <p:tav tm="0">
                                          <p:val>
                                            <p:fltVal val="0"/>
                                          </p:val>
                                        </p:tav>
                                        <p:tav tm="100000">
                                          <p:val>
                                            <p:strVal val="#ppt_w"/>
                                          </p:val>
                                        </p:tav>
                                      </p:tavLst>
                                    </p:anim>
                                    <p:anim calcmode="lin" valueType="num">
                                      <p:cBhvr>
                                        <p:cTn id="58" dur="500" fill="hold"/>
                                        <p:tgtEl>
                                          <p:spTgt spid="66"/>
                                        </p:tgtEl>
                                        <p:attrNameLst>
                                          <p:attrName>ppt_h</p:attrName>
                                        </p:attrNameLst>
                                      </p:cBhvr>
                                      <p:tavLst>
                                        <p:tav tm="0">
                                          <p:val>
                                            <p:fltVal val="0"/>
                                          </p:val>
                                        </p:tav>
                                        <p:tav tm="100000">
                                          <p:val>
                                            <p:strVal val="#ppt_h"/>
                                          </p:val>
                                        </p:tav>
                                      </p:tavLst>
                                    </p:anim>
                                    <p:anim calcmode="lin" valueType="num">
                                      <p:cBhvr>
                                        <p:cTn id="59" dur="500" fill="hold"/>
                                        <p:tgtEl>
                                          <p:spTgt spid="66"/>
                                        </p:tgtEl>
                                        <p:attrNameLst>
                                          <p:attrName>style.rotation</p:attrName>
                                        </p:attrNameLst>
                                      </p:cBhvr>
                                      <p:tavLst>
                                        <p:tav tm="0">
                                          <p:val>
                                            <p:fltVal val="360"/>
                                          </p:val>
                                        </p:tav>
                                        <p:tav tm="100000">
                                          <p:val>
                                            <p:fltVal val="0"/>
                                          </p:val>
                                        </p:tav>
                                      </p:tavLst>
                                    </p:anim>
                                    <p:animEffect transition="in" filter="fade">
                                      <p:cBhvr>
                                        <p:cTn id="60" dur="500"/>
                                        <p:tgtEl>
                                          <p:spTgt spid="66"/>
                                        </p:tgtEl>
                                      </p:cBhvr>
                                    </p:animEffect>
                                  </p:childTnLst>
                                </p:cTn>
                              </p:par>
                            </p:childTnLst>
                          </p:cTn>
                        </p:par>
                      </p:childTnLst>
                    </p:cTn>
                  </p:par>
                  <p:par>
                    <p:cTn id="61" fill="hold">
                      <p:stCondLst>
                        <p:cond delay="indefinite"/>
                      </p:stCondLst>
                      <p:childTnLst>
                        <p:par>
                          <p:cTn id="62" fill="hold">
                            <p:stCondLst>
                              <p:cond delay="0"/>
                            </p:stCondLst>
                            <p:childTnLst>
                              <p:par>
                                <p:cTn id="63" presetID="49" presetClass="entr" presetSubtype="0" decel="100000" fill="hold" nodeType="click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p:cTn id="65" dur="500" fill="hold"/>
                                        <p:tgtEl>
                                          <p:spTgt spid="69"/>
                                        </p:tgtEl>
                                        <p:attrNameLst>
                                          <p:attrName>ppt_w</p:attrName>
                                        </p:attrNameLst>
                                      </p:cBhvr>
                                      <p:tavLst>
                                        <p:tav tm="0">
                                          <p:val>
                                            <p:fltVal val="0"/>
                                          </p:val>
                                        </p:tav>
                                        <p:tav tm="100000">
                                          <p:val>
                                            <p:strVal val="#ppt_w"/>
                                          </p:val>
                                        </p:tav>
                                      </p:tavLst>
                                    </p:anim>
                                    <p:anim calcmode="lin" valueType="num">
                                      <p:cBhvr>
                                        <p:cTn id="66" dur="500" fill="hold"/>
                                        <p:tgtEl>
                                          <p:spTgt spid="69"/>
                                        </p:tgtEl>
                                        <p:attrNameLst>
                                          <p:attrName>ppt_h</p:attrName>
                                        </p:attrNameLst>
                                      </p:cBhvr>
                                      <p:tavLst>
                                        <p:tav tm="0">
                                          <p:val>
                                            <p:fltVal val="0"/>
                                          </p:val>
                                        </p:tav>
                                        <p:tav tm="100000">
                                          <p:val>
                                            <p:strVal val="#ppt_h"/>
                                          </p:val>
                                        </p:tav>
                                      </p:tavLst>
                                    </p:anim>
                                    <p:anim calcmode="lin" valueType="num">
                                      <p:cBhvr>
                                        <p:cTn id="67" dur="500" fill="hold"/>
                                        <p:tgtEl>
                                          <p:spTgt spid="69"/>
                                        </p:tgtEl>
                                        <p:attrNameLst>
                                          <p:attrName>style.rotation</p:attrName>
                                        </p:attrNameLst>
                                      </p:cBhvr>
                                      <p:tavLst>
                                        <p:tav tm="0">
                                          <p:val>
                                            <p:fltVal val="360"/>
                                          </p:val>
                                        </p:tav>
                                        <p:tav tm="100000">
                                          <p:val>
                                            <p:fltVal val="0"/>
                                          </p:val>
                                        </p:tav>
                                      </p:tavLst>
                                    </p:anim>
                                    <p:animEffect transition="in" filter="fade">
                                      <p:cBhvr>
                                        <p:cTn id="68" dur="500"/>
                                        <p:tgtEl>
                                          <p:spTgt spid="6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wipe(left)">
                                      <p:cBhvr>
                                        <p:cTn id="73" dur="1000"/>
                                        <p:tgtEl>
                                          <p:spTgt spid="7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wipe(left)">
                                      <p:cBhvr>
                                        <p:cTn id="78" dur="500"/>
                                        <p:tgtEl>
                                          <p:spTgt spid="7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left)">
                                      <p:cBhvr>
                                        <p:cTn id="83" dur="1000"/>
                                        <p:tgtEl>
                                          <p:spTgt spid="7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wipe(left)">
                                      <p:cBhvr>
                                        <p:cTn id="88" dur="500"/>
                                        <p:tgtEl>
                                          <p:spTgt spid="81"/>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86"/>
                                        </p:tgtEl>
                                        <p:attrNameLst>
                                          <p:attrName>style.visibility</p:attrName>
                                        </p:attrNameLst>
                                      </p:cBhvr>
                                      <p:to>
                                        <p:strVal val="visible"/>
                                      </p:to>
                                    </p:set>
                                    <p:anim calcmode="lin" valueType="num">
                                      <p:cBhvr>
                                        <p:cTn id="93" dur="500" fill="hold"/>
                                        <p:tgtEl>
                                          <p:spTgt spid="86"/>
                                        </p:tgtEl>
                                        <p:attrNameLst>
                                          <p:attrName>ppt_w</p:attrName>
                                        </p:attrNameLst>
                                      </p:cBhvr>
                                      <p:tavLst>
                                        <p:tav tm="0">
                                          <p:val>
                                            <p:fltVal val="0"/>
                                          </p:val>
                                        </p:tav>
                                        <p:tav tm="100000">
                                          <p:val>
                                            <p:strVal val="#ppt_w"/>
                                          </p:val>
                                        </p:tav>
                                      </p:tavLst>
                                    </p:anim>
                                    <p:anim calcmode="lin" valueType="num">
                                      <p:cBhvr>
                                        <p:cTn id="94" dur="500" fill="hold"/>
                                        <p:tgtEl>
                                          <p:spTgt spid="86"/>
                                        </p:tgtEl>
                                        <p:attrNameLst>
                                          <p:attrName>ppt_h</p:attrName>
                                        </p:attrNameLst>
                                      </p:cBhvr>
                                      <p:tavLst>
                                        <p:tav tm="0">
                                          <p:val>
                                            <p:fltVal val="0"/>
                                          </p:val>
                                        </p:tav>
                                        <p:tav tm="100000">
                                          <p:val>
                                            <p:strVal val="#ppt_h"/>
                                          </p:val>
                                        </p:tav>
                                      </p:tavLst>
                                    </p:anim>
                                    <p:animEffect transition="in" filter="fade">
                                      <p:cBhvr>
                                        <p:cTn id="9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7" grpId="0" animBg="1"/>
      <p:bldP spid="59" grpId="0"/>
      <p:bldP spid="63" grpId="0" animBg="1"/>
      <p:bldP spid="64" grpId="0"/>
      <p:bldP spid="74" grpId="0"/>
      <p:bldP spid="8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对称密钥的分发</a:t>
              </a:r>
            </a:p>
          </p:txBody>
        </p:sp>
      </p:grpSp>
      <mc:AlternateContent xmlns:mc="http://schemas.openxmlformats.org/markup-compatibility/2006" xmlns:a14="http://schemas.microsoft.com/office/drawing/2010/main">
        <mc:Choice Requires="a14">
          <p:sp>
            <p:nvSpPr>
              <p:cNvPr id="22" name="íşlïḍè">
                <a:extLst>
                  <a:ext uri="{FF2B5EF4-FFF2-40B4-BE49-F238E27FC236}">
                    <a16:creationId xmlns:a16="http://schemas.microsoft.com/office/drawing/2014/main" id="{D52B4464-0775-B83E-5D62-526AD6922A7C}"/>
                  </a:ext>
                </a:extLst>
              </p:cNvPr>
              <p:cNvSpPr txBox="1"/>
              <p:nvPr/>
            </p:nvSpPr>
            <p:spPr>
              <a:xfrm>
                <a:off x="908536" y="1183137"/>
                <a:ext cx="10978663" cy="678794"/>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r>
                  <a:rPr lang="zh-CN" altLang="en-US" b="1" dirty="0"/>
                  <a:t>假设用户</a:t>
                </a:r>
                <a14:m>
                  <m:oMath xmlns:m="http://schemas.openxmlformats.org/officeDocument/2006/math">
                    <m:r>
                      <a:rPr lang="en-US" altLang="zh-CN" b="1" i="1" dirty="0" smtClean="0">
                        <a:latin typeface="Cambria Math" panose="02040503050406030204" pitchFamily="18" charset="0"/>
                      </a:rPr>
                      <m:t>𝑨</m:t>
                    </m:r>
                  </m:oMath>
                </a14:m>
                <a:r>
                  <a:rPr lang="zh-CN" altLang="en-US" b="1" dirty="0"/>
                  <a:t>和</a:t>
                </a:r>
                <a14:m>
                  <m:oMath xmlns:m="http://schemas.openxmlformats.org/officeDocument/2006/math">
                    <m:r>
                      <a:rPr lang="en-US" altLang="zh-CN" b="1" i="1" dirty="0" smtClean="0">
                        <a:latin typeface="Cambria Math" panose="02040503050406030204" pitchFamily="18" charset="0"/>
                      </a:rPr>
                      <m:t>𝑩</m:t>
                    </m:r>
                  </m:oMath>
                </a14:m>
                <a:r>
                  <a:rPr lang="zh-CN" altLang="en-US" b="1" dirty="0"/>
                  <a:t>都是</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的登记用户，他们在</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登记时就分别拥有了与</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通信的主密钥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m:t>
                        </m:r>
                      </m:sub>
                    </m:sSub>
                  </m:oMath>
                </a14:m>
                <a:r>
                  <a:rPr lang="zh-CN" altLang="en-US" b="1" dirty="0"/>
                  <a:t>和</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𝑲</m:t>
                        </m:r>
                      </m:e>
                      <m:sub>
                        <m:r>
                          <a:rPr lang="en-US" altLang="zh-CN" b="1" i="1" dirty="0" smtClean="0">
                            <a:latin typeface="Cambria Math" panose="02040503050406030204" pitchFamily="18" charset="0"/>
                          </a:rPr>
                          <m:t>𝑩</m:t>
                        </m:r>
                      </m:sub>
                    </m:sSub>
                  </m:oMath>
                </a14:m>
                <a:r>
                  <a:rPr lang="zh-CN" altLang="en-US" b="1" dirty="0"/>
                  <a:t>。用户</a:t>
                </a:r>
                <a14:m>
                  <m:oMath xmlns:m="http://schemas.openxmlformats.org/officeDocument/2006/math">
                    <m:r>
                      <a:rPr lang="en-US" altLang="zh-CN" b="1" i="1" dirty="0" smtClean="0">
                        <a:latin typeface="Cambria Math" panose="02040503050406030204" pitchFamily="18" charset="0"/>
                      </a:rPr>
                      <m:t>𝑨</m:t>
                    </m:r>
                  </m:oMath>
                </a14:m>
                <a:r>
                  <a:rPr lang="zh-CN" altLang="en-US" b="1" dirty="0"/>
                  <a:t>和</a:t>
                </a:r>
                <a14:m>
                  <m:oMath xmlns:m="http://schemas.openxmlformats.org/officeDocument/2006/math">
                    <m:r>
                      <a:rPr lang="en-US" altLang="zh-CN" b="1" i="1" dirty="0" smtClean="0">
                        <a:latin typeface="Cambria Math" panose="02040503050406030204" pitchFamily="18" charset="0"/>
                      </a:rPr>
                      <m:t>𝑩</m:t>
                    </m:r>
                  </m:oMath>
                </a14:m>
                <a:r>
                  <a:rPr lang="zh-CN" altLang="en-US" b="1" dirty="0"/>
                  <a:t>通过</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安全获得他们之间共享的、用于一次会话的密钥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𝑨𝑩</m:t>
                        </m:r>
                      </m:sub>
                    </m:sSub>
                  </m:oMath>
                </a14:m>
                <a:r>
                  <a:rPr lang="zh-CN" altLang="en-US" b="1" dirty="0"/>
                  <a:t>的过程如下。</a:t>
                </a:r>
                <a:endParaRPr lang="en-US" altLang="zh-CN" b="1" dirty="0"/>
              </a:p>
            </p:txBody>
          </p:sp>
        </mc:Choice>
        <mc:Fallback xmlns="">
          <p:sp>
            <p:nvSpPr>
              <p:cNvPr id="22" name="íşlïḍè">
                <a:extLst>
                  <a:ext uri="{FF2B5EF4-FFF2-40B4-BE49-F238E27FC236}">
                    <a16:creationId xmlns:a16="http://schemas.microsoft.com/office/drawing/2014/main" id="{D52B4464-0775-B83E-5D62-526AD6922A7C}"/>
                  </a:ext>
                </a:extLst>
              </p:cNvPr>
              <p:cNvSpPr txBox="1">
                <a:spLocks noRot="1" noChangeAspect="1" noMove="1" noResize="1" noEditPoints="1" noAdjustHandles="1" noChangeArrowheads="1" noChangeShapeType="1" noTextEdit="1"/>
              </p:cNvSpPr>
              <p:nvPr/>
            </p:nvSpPr>
            <p:spPr>
              <a:xfrm>
                <a:off x="908536" y="1183137"/>
                <a:ext cx="10978663" cy="678794"/>
              </a:xfrm>
              <a:prstGeom prst="rect">
                <a:avLst/>
              </a:prstGeom>
              <a:blipFill>
                <a:blip r:embed="rId3"/>
                <a:stretch>
                  <a:fillRect l="-444" t="-1802" b="-11712"/>
                </a:stretch>
              </a:blipFill>
            </p:spPr>
            <p:txBody>
              <a:bodyPr/>
              <a:lstStyle/>
              <a:p>
                <a:r>
                  <a:rPr lang="zh-CN" altLang="en-US">
                    <a:noFill/>
                  </a:rPr>
                  <a:t> </a:t>
                </a:r>
              </a:p>
            </p:txBody>
          </p:sp>
        </mc:Fallback>
      </mc:AlternateContent>
      <p:pic>
        <p:nvPicPr>
          <p:cNvPr id="11" name="图片 10" descr="文本&#10;&#10;中度可信度描述已自动生成">
            <a:extLst>
              <a:ext uri="{FF2B5EF4-FFF2-40B4-BE49-F238E27FC236}">
                <a16:creationId xmlns:a16="http://schemas.microsoft.com/office/drawing/2014/main" id="{A525BEF6-5A4D-BBC4-C2B3-E020CE78CC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9947" y="1827477"/>
            <a:ext cx="8163445" cy="2997560"/>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5749454-0307-540E-1B44-10EC9ED7A471}"/>
                  </a:ext>
                </a:extLst>
              </p:cNvPr>
              <p:cNvSpPr/>
              <p:nvPr/>
            </p:nvSpPr>
            <p:spPr>
              <a:xfrm>
                <a:off x="414619" y="4802245"/>
                <a:ext cx="11362762" cy="16366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endParaRPr lang="en-US" altLang="zh-CN" b="1" dirty="0"/>
              </a:p>
              <a:p>
                <a:pPr>
                  <a:lnSpc>
                    <a:spcPct val="150000"/>
                  </a:lnSpc>
                </a:pPr>
                <a:r>
                  <a:rPr lang="zh-CN" altLang="en-US" b="1" dirty="0"/>
                  <a:t>请同学们注意：</a:t>
                </a:r>
                <a:endParaRPr lang="en-US" altLang="zh-CN" b="1" dirty="0"/>
              </a:p>
              <a:p>
                <a:pPr marL="342900" indent="-342900">
                  <a:lnSpc>
                    <a:spcPct val="150000"/>
                  </a:lnSpc>
                  <a:buFont typeface="+mj-ea"/>
                  <a:buAutoNum type="circleNumDbPlain"/>
                </a:pPr>
                <a:r>
                  <a:rPr lang="zh-CN" altLang="en-US" b="1" dirty="0"/>
                  <a:t>在网络上传送的密钥都是用于加密的密钥，并且需要加密后才能传送。解密用的密钥都不在网上传送。</a:t>
                </a:r>
                <a:endParaRPr lang="en-US" altLang="zh-CN" b="1" dirty="0"/>
              </a:p>
              <a:p>
                <a:pPr marL="342900" indent="-342900">
                  <a:lnSpc>
                    <a:spcPct val="150000"/>
                  </a:lnSpc>
                  <a:buFont typeface="+mj-ea"/>
                  <a:buAutoNum type="circleNumDbPlain"/>
                </a:pPr>
                <a:r>
                  <a:rPr lang="en-US" altLang="zh-CN" b="1" dirty="0"/>
                  <a:t> </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分配给用户的主密钥（例如上述例子中的</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m:t>
                        </m:r>
                      </m:sub>
                    </m:sSub>
                  </m:oMath>
                </a14:m>
                <a:r>
                  <a:rPr lang="zh-CN" altLang="en-US" b="1" dirty="0"/>
                  <a:t>和</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𝑲</m:t>
                        </m:r>
                      </m:e>
                      <m:sub>
                        <m:r>
                          <a:rPr lang="en-US" altLang="zh-CN" b="1" i="1" smtClean="0">
                            <a:latin typeface="Cambria Math" panose="02040503050406030204" pitchFamily="18" charset="0"/>
                          </a:rPr>
                          <m:t>𝑩</m:t>
                        </m:r>
                      </m:sub>
                    </m:sSub>
                    <m:r>
                      <a:rPr lang="en-US" altLang="zh-CN" b="1" i="1">
                        <a:latin typeface="Cambria Math" panose="02040503050406030204" pitchFamily="18" charset="0"/>
                      </a:rPr>
                      <m:t> </m:t>
                    </m:r>
                  </m:oMath>
                </a14:m>
                <a:r>
                  <a:rPr lang="zh-CN" altLang="en-US" b="1" dirty="0"/>
                  <a:t>）应当定期更换以减少攻击者破译密钥的机会。</a:t>
                </a:r>
                <a:endParaRPr lang="en-US" altLang="zh-CN" b="1" dirty="0"/>
              </a:p>
              <a:p>
                <a:pPr marL="342900" indent="-342900">
                  <a:lnSpc>
                    <a:spcPct val="150000"/>
                  </a:lnSpc>
                  <a:buFont typeface="+mj-ea"/>
                  <a:buAutoNum type="circleNumDbPlain"/>
                </a:pPr>
                <a:r>
                  <a:rPr lang="en-US" altLang="zh-CN" b="1" dirty="0"/>
                  <a:t> </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可以在报文中加入时间戳，以防止报文的截获者利用之前已记录下的报文进行重放攻击。</a:t>
                </a:r>
                <a:endParaRPr lang="en-US" altLang="zh-CN" b="1" dirty="0"/>
              </a:p>
              <a:p>
                <a:pPr>
                  <a:lnSpc>
                    <a:spcPct val="150000"/>
                  </a:lnSpc>
                </a:pPr>
                <a:endParaRPr lang="en-US" altLang="zh-CN" b="1" dirty="0"/>
              </a:p>
            </p:txBody>
          </p:sp>
        </mc:Choice>
        <mc:Fallback xmlns="">
          <p:sp>
            <p:nvSpPr>
              <p:cNvPr id="12" name="矩形 11">
                <a:extLst>
                  <a:ext uri="{FF2B5EF4-FFF2-40B4-BE49-F238E27FC236}">
                    <a16:creationId xmlns:a16="http://schemas.microsoft.com/office/drawing/2014/main" id="{75749454-0307-540E-1B44-10EC9ED7A471}"/>
                  </a:ext>
                </a:extLst>
              </p:cNvPr>
              <p:cNvSpPr>
                <a:spLocks noRot="1" noChangeAspect="1" noMove="1" noResize="1" noEditPoints="1" noAdjustHandles="1" noChangeArrowheads="1" noChangeShapeType="1" noTextEdit="1"/>
              </p:cNvSpPr>
              <p:nvPr/>
            </p:nvSpPr>
            <p:spPr>
              <a:xfrm>
                <a:off x="414619" y="4802245"/>
                <a:ext cx="11362762" cy="1636655"/>
              </a:xfrm>
              <a:prstGeom prst="rect">
                <a:avLst/>
              </a:prstGeom>
              <a:blipFill>
                <a:blip r:embed="rId5"/>
                <a:stretch>
                  <a:fillRect l="-482" b="-851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98764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对称密钥的分发</a:t>
              </a:r>
            </a:p>
          </p:txBody>
        </p:sp>
      </p:grpSp>
      <mc:AlternateContent xmlns:mc="http://schemas.openxmlformats.org/markup-compatibility/2006" xmlns:a14="http://schemas.microsoft.com/office/drawing/2010/main">
        <mc:Choice Requires="a14">
          <p:sp>
            <p:nvSpPr>
              <p:cNvPr id="22" name="íşlïḍè">
                <a:extLst>
                  <a:ext uri="{FF2B5EF4-FFF2-40B4-BE49-F238E27FC236}">
                    <a16:creationId xmlns:a16="http://schemas.microsoft.com/office/drawing/2014/main" id="{D52B4464-0775-B83E-5D62-526AD6922A7C}"/>
                  </a:ext>
                </a:extLst>
              </p:cNvPr>
              <p:cNvSpPr txBox="1"/>
              <p:nvPr/>
            </p:nvSpPr>
            <p:spPr>
              <a:xfrm>
                <a:off x="908536" y="1183137"/>
                <a:ext cx="10978663" cy="678794"/>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r>
                  <a:rPr lang="zh-CN" altLang="en-US" b="1" dirty="0"/>
                  <a:t>假设用户</a:t>
                </a:r>
                <a14:m>
                  <m:oMath xmlns:m="http://schemas.openxmlformats.org/officeDocument/2006/math">
                    <m:r>
                      <a:rPr lang="en-US" altLang="zh-CN" b="1" i="1" dirty="0" smtClean="0">
                        <a:latin typeface="Cambria Math" panose="02040503050406030204" pitchFamily="18" charset="0"/>
                      </a:rPr>
                      <m:t>𝑨</m:t>
                    </m:r>
                  </m:oMath>
                </a14:m>
                <a:r>
                  <a:rPr lang="zh-CN" altLang="en-US" b="1" dirty="0"/>
                  <a:t>和</a:t>
                </a:r>
                <a14:m>
                  <m:oMath xmlns:m="http://schemas.openxmlformats.org/officeDocument/2006/math">
                    <m:r>
                      <a:rPr lang="en-US" altLang="zh-CN" b="1" i="1" dirty="0" smtClean="0">
                        <a:latin typeface="Cambria Math" panose="02040503050406030204" pitchFamily="18" charset="0"/>
                      </a:rPr>
                      <m:t>𝑩</m:t>
                    </m:r>
                  </m:oMath>
                </a14:m>
                <a:r>
                  <a:rPr lang="zh-CN" altLang="en-US" b="1" dirty="0"/>
                  <a:t>都是</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的登记用户，他们在</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登记时就分别拥有了与</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通信的主密钥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m:t>
                        </m:r>
                      </m:sub>
                    </m:sSub>
                  </m:oMath>
                </a14:m>
                <a:r>
                  <a:rPr lang="zh-CN" altLang="en-US" b="1" dirty="0"/>
                  <a:t>和</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𝑲</m:t>
                        </m:r>
                      </m:e>
                      <m:sub>
                        <m:r>
                          <a:rPr lang="en-US" altLang="zh-CN" b="1" i="1" dirty="0" smtClean="0">
                            <a:latin typeface="Cambria Math" panose="02040503050406030204" pitchFamily="18" charset="0"/>
                          </a:rPr>
                          <m:t>𝑩</m:t>
                        </m:r>
                      </m:sub>
                    </m:sSub>
                  </m:oMath>
                </a14:m>
                <a:r>
                  <a:rPr lang="zh-CN" altLang="en-US" b="1" dirty="0"/>
                  <a:t>。用户</a:t>
                </a:r>
                <a14:m>
                  <m:oMath xmlns:m="http://schemas.openxmlformats.org/officeDocument/2006/math">
                    <m:r>
                      <a:rPr lang="en-US" altLang="zh-CN" b="1" i="1" dirty="0" smtClean="0">
                        <a:latin typeface="Cambria Math" panose="02040503050406030204" pitchFamily="18" charset="0"/>
                      </a:rPr>
                      <m:t>𝑨</m:t>
                    </m:r>
                  </m:oMath>
                </a14:m>
                <a:r>
                  <a:rPr lang="zh-CN" altLang="en-US" b="1" dirty="0"/>
                  <a:t>和</a:t>
                </a:r>
                <a14:m>
                  <m:oMath xmlns:m="http://schemas.openxmlformats.org/officeDocument/2006/math">
                    <m:r>
                      <a:rPr lang="en-US" altLang="zh-CN" b="1" i="1" dirty="0" smtClean="0">
                        <a:latin typeface="Cambria Math" panose="02040503050406030204" pitchFamily="18" charset="0"/>
                      </a:rPr>
                      <m:t>𝑩</m:t>
                    </m:r>
                  </m:oMath>
                </a14:m>
                <a:r>
                  <a:rPr lang="zh-CN" altLang="en-US" b="1" dirty="0"/>
                  <a:t>通过</a:t>
                </a:r>
                <a14:m>
                  <m:oMath xmlns:m="http://schemas.openxmlformats.org/officeDocument/2006/math">
                    <m:r>
                      <a:rPr lang="en-US" altLang="zh-CN" b="1" i="1" dirty="0" smtClean="0">
                        <a:latin typeface="Cambria Math" panose="02040503050406030204" pitchFamily="18" charset="0"/>
                      </a:rPr>
                      <m:t>𝑲𝑫𝑪</m:t>
                    </m:r>
                  </m:oMath>
                </a14:m>
                <a:r>
                  <a:rPr lang="zh-CN" altLang="en-US" b="1" dirty="0"/>
                  <a:t>安全获得他们之间共享的、用于一次会话的密钥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𝑨𝑩</m:t>
                        </m:r>
                      </m:sub>
                    </m:sSub>
                  </m:oMath>
                </a14:m>
                <a:r>
                  <a:rPr lang="zh-CN" altLang="en-US" b="1" dirty="0"/>
                  <a:t>的过程如下。</a:t>
                </a:r>
                <a:endParaRPr lang="en-US" altLang="zh-CN" b="1" dirty="0"/>
              </a:p>
            </p:txBody>
          </p:sp>
        </mc:Choice>
        <mc:Fallback xmlns="">
          <p:sp>
            <p:nvSpPr>
              <p:cNvPr id="22" name="íşlïḍè">
                <a:extLst>
                  <a:ext uri="{FF2B5EF4-FFF2-40B4-BE49-F238E27FC236}">
                    <a16:creationId xmlns:a16="http://schemas.microsoft.com/office/drawing/2014/main" id="{D52B4464-0775-B83E-5D62-526AD6922A7C}"/>
                  </a:ext>
                </a:extLst>
              </p:cNvPr>
              <p:cNvSpPr txBox="1">
                <a:spLocks noRot="1" noChangeAspect="1" noMove="1" noResize="1" noEditPoints="1" noAdjustHandles="1" noChangeArrowheads="1" noChangeShapeType="1" noTextEdit="1"/>
              </p:cNvSpPr>
              <p:nvPr/>
            </p:nvSpPr>
            <p:spPr>
              <a:xfrm>
                <a:off x="908536" y="1183137"/>
                <a:ext cx="10978663" cy="678794"/>
              </a:xfrm>
              <a:prstGeom prst="rect">
                <a:avLst/>
              </a:prstGeom>
              <a:blipFill>
                <a:blip r:embed="rId3"/>
                <a:stretch>
                  <a:fillRect l="-444" t="-1802" b="-11712"/>
                </a:stretch>
              </a:blipFill>
            </p:spPr>
            <p:txBody>
              <a:bodyPr/>
              <a:lstStyle/>
              <a:p>
                <a:r>
                  <a:rPr lang="zh-CN" altLang="en-US">
                    <a:noFill/>
                  </a:rPr>
                  <a:t> </a:t>
                </a:r>
              </a:p>
            </p:txBody>
          </p:sp>
        </mc:Fallback>
      </mc:AlternateContent>
      <p:pic>
        <p:nvPicPr>
          <p:cNvPr id="11" name="图片 10" descr="文本&#10;&#10;中度可信度描述已自动生成">
            <a:extLst>
              <a:ext uri="{FF2B5EF4-FFF2-40B4-BE49-F238E27FC236}">
                <a16:creationId xmlns:a16="http://schemas.microsoft.com/office/drawing/2014/main" id="{A525BEF6-5A4D-BBC4-C2B3-E020CE78CC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9947" y="1827477"/>
            <a:ext cx="8163445" cy="2997560"/>
          </a:xfrm>
          <a:prstGeom prst="rect">
            <a:avLst/>
          </a:prstGeom>
        </p:spPr>
      </p:pic>
      <p:sp>
        <p:nvSpPr>
          <p:cNvPr id="15" name="矩形 14">
            <a:extLst>
              <a:ext uri="{FF2B5EF4-FFF2-40B4-BE49-F238E27FC236}">
                <a16:creationId xmlns:a16="http://schemas.microsoft.com/office/drawing/2014/main" id="{707FA465-472C-C1FE-0FCE-4988344E6712}"/>
              </a:ext>
            </a:extLst>
          </p:cNvPr>
          <p:cNvSpPr/>
          <p:nvPr/>
        </p:nvSpPr>
        <p:spPr>
          <a:xfrm>
            <a:off x="1550315" y="5029782"/>
            <a:ext cx="9100144" cy="10673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t>         由美国麻省理工学院</a:t>
            </a:r>
            <a:r>
              <a:rPr lang="en-US" altLang="zh-CN" b="1" dirty="0"/>
              <a:t>MIT</a:t>
            </a:r>
            <a:r>
              <a:rPr lang="zh-CN" altLang="en-US" b="1" dirty="0"/>
              <a:t>开发出的</a:t>
            </a:r>
            <a:r>
              <a:rPr lang="en-US" altLang="zh-CN" b="1" dirty="0"/>
              <a:t>Kerberos</a:t>
            </a:r>
            <a:r>
              <a:rPr lang="zh-CN" altLang="en-US" b="1" dirty="0"/>
              <a:t>，是目前最出名的密钥分发协议</a:t>
            </a:r>
            <a:r>
              <a:rPr lang="en-US" altLang="zh-CN" b="1" dirty="0"/>
              <a:t>[RFC 1510]</a:t>
            </a:r>
            <a:r>
              <a:rPr lang="zh-CN" altLang="en-US" b="1" dirty="0"/>
              <a:t>。有兴趣的同学可自行查阅。</a:t>
            </a:r>
          </a:p>
        </p:txBody>
      </p:sp>
    </p:spTree>
    <p:custDataLst>
      <p:tags r:id="rId1"/>
    </p:custDataLst>
    <p:extLst>
      <p:ext uri="{BB962C8B-B14F-4D97-AF65-F5344CB8AC3E}">
        <p14:creationId xmlns:p14="http://schemas.microsoft.com/office/powerpoint/2010/main" val="189630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箭头连接符 36">
            <a:extLst>
              <a:ext uri="{FF2B5EF4-FFF2-40B4-BE49-F238E27FC236}">
                <a16:creationId xmlns:a16="http://schemas.microsoft.com/office/drawing/2014/main" id="{6202AAAB-9AF8-8346-BF9C-D13F510B57C0}"/>
              </a:ext>
            </a:extLst>
          </p:cNvPr>
          <p:cNvCxnSpPr/>
          <p:nvPr/>
        </p:nvCxnSpPr>
        <p:spPr>
          <a:xfrm>
            <a:off x="3305209" y="5110575"/>
            <a:ext cx="3953627"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0269970C-4051-A174-1800-3D2058017DA2}"/>
              </a:ext>
            </a:extLst>
          </p:cNvPr>
          <p:cNvSpPr/>
          <p:nvPr/>
        </p:nvSpPr>
        <p:spPr>
          <a:xfrm>
            <a:off x="3971419" y="4647018"/>
            <a:ext cx="2467648"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公钥的分发</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公钥密码体制中的</a:t>
            </a:r>
            <a:r>
              <a:rPr lang="zh-CN" altLang="en-US" b="1" dirty="0">
                <a:solidFill>
                  <a:schemeClr val="accent1">
                    <a:lumMod val="75000"/>
                  </a:schemeClr>
                </a:solidFill>
              </a:rPr>
              <a:t>公钥是公开</a:t>
            </a:r>
            <a:r>
              <a:rPr lang="zh-CN" altLang="en-US" b="1" dirty="0"/>
              <a:t>的，而</a:t>
            </a:r>
            <a:r>
              <a:rPr lang="zh-CN" altLang="en-US" b="1" dirty="0">
                <a:solidFill>
                  <a:schemeClr val="accent1">
                    <a:lumMod val="75000"/>
                  </a:schemeClr>
                </a:solidFill>
              </a:rPr>
              <a:t>私钥是用户私有的</a:t>
            </a:r>
            <a:r>
              <a:rPr lang="zh-CN" altLang="en-US" b="1" dirty="0"/>
              <a:t>（保密的）。</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şlïḍè">
            <a:extLst>
              <a:ext uri="{FF2B5EF4-FFF2-40B4-BE49-F238E27FC236}">
                <a16:creationId xmlns:a16="http://schemas.microsoft.com/office/drawing/2014/main" id="{DAD65459-B270-69B0-A61A-751A35B2F54F}"/>
              </a:ext>
            </a:extLst>
          </p:cNvPr>
          <p:cNvSpPr txBox="1"/>
          <p:nvPr/>
        </p:nvSpPr>
        <p:spPr>
          <a:xfrm>
            <a:off x="1266346" y="1807855"/>
            <a:ext cx="10620854" cy="450843"/>
          </a:xfrm>
          <a:prstGeom prst="rect">
            <a:avLst/>
          </a:prstGeom>
          <a:noFill/>
        </p:spPr>
        <p:txBody>
          <a:bodyPr wrap="square" lIns="91440" tIns="45720" rIns="91440" bIns="45720" anchor="ctr">
            <a:noAutofit/>
          </a:bodyPr>
          <a:lstStyle/>
          <a:p>
            <a:r>
              <a:rPr lang="zh-CN" altLang="en-US" b="1" dirty="0"/>
              <a:t>如果每个用户都知道其他用户的公钥，用户之间就可以实现安全通信。</a:t>
            </a:r>
            <a:endParaRPr lang="en-US" altLang="zh-CN" b="1" dirty="0"/>
          </a:p>
        </p:txBody>
      </p:sp>
      <p:sp>
        <p:nvSpPr>
          <p:cNvPr id="120" name="矩形 119">
            <a:extLst>
              <a:ext uri="{FF2B5EF4-FFF2-40B4-BE49-F238E27FC236}">
                <a16:creationId xmlns:a16="http://schemas.microsoft.com/office/drawing/2014/main" id="{93BCF385-9ADF-94AF-BB79-077DA5F24E97}"/>
              </a:ext>
            </a:extLst>
          </p:cNvPr>
          <p:cNvSpPr/>
          <p:nvPr/>
        </p:nvSpPr>
        <p:spPr>
          <a:xfrm>
            <a:off x="1009370" y="19065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íşlïḍè">
            <a:extLst>
              <a:ext uri="{FF2B5EF4-FFF2-40B4-BE49-F238E27FC236}">
                <a16:creationId xmlns:a16="http://schemas.microsoft.com/office/drawing/2014/main" id="{292E736C-F301-78D1-612A-EE9FAC564C28}"/>
              </a:ext>
            </a:extLst>
          </p:cNvPr>
          <p:cNvSpPr txBox="1"/>
          <p:nvPr/>
        </p:nvSpPr>
        <p:spPr>
          <a:xfrm>
            <a:off x="1681883" y="2406069"/>
            <a:ext cx="10205317" cy="450843"/>
          </a:xfrm>
          <a:prstGeom prst="rect">
            <a:avLst/>
          </a:prstGeom>
          <a:noFill/>
        </p:spPr>
        <p:txBody>
          <a:bodyPr wrap="square" lIns="91440" tIns="45720" rIns="91440" bIns="45720" anchor="ctr">
            <a:noAutofit/>
          </a:bodyPr>
          <a:lstStyle/>
          <a:p>
            <a:r>
              <a:rPr lang="zh-CN" altLang="en-US" b="1" dirty="0"/>
              <a:t>然而，如果通过网络来随意公布用户的公钥，会面临极大的安全风险。</a:t>
            </a:r>
            <a:endParaRPr lang="en-US" altLang="zh-CN" b="1" dirty="0"/>
          </a:p>
        </p:txBody>
      </p:sp>
      <p:sp>
        <p:nvSpPr>
          <p:cNvPr id="10" name="矩形 9">
            <a:extLst>
              <a:ext uri="{FF2B5EF4-FFF2-40B4-BE49-F238E27FC236}">
                <a16:creationId xmlns:a16="http://schemas.microsoft.com/office/drawing/2014/main" id="{A12AD072-58DE-1E9D-4BB1-879E52BE5323}"/>
              </a:ext>
            </a:extLst>
          </p:cNvPr>
          <p:cNvSpPr/>
          <p:nvPr/>
        </p:nvSpPr>
        <p:spPr>
          <a:xfrm>
            <a:off x="1424907" y="250477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5CA4E90E-4F38-535B-3A14-CCE905A8E75E}"/>
                  </a:ext>
                </a:extLst>
              </p:cNvPr>
              <p:cNvSpPr/>
              <p:nvPr/>
            </p:nvSpPr>
            <p:spPr>
              <a:xfrm>
                <a:off x="5082064" y="5067317"/>
                <a:ext cx="1051868" cy="321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我是</a:t>
                </a:r>
                <a14:m>
                  <m:oMath xmlns:m="http://schemas.openxmlformats.org/officeDocument/2006/math">
                    <m:r>
                      <a:rPr lang="en-US" altLang="zh-CN" b="1" i="1" dirty="0" smtClean="0">
                        <a:solidFill>
                          <a:schemeClr val="tx1"/>
                        </a:solidFill>
                        <a:latin typeface="Cambria Math" panose="02040503050406030204" pitchFamily="18" charset="0"/>
                      </a:rPr>
                      <m:t>𝑨</m:t>
                    </m:r>
                  </m:oMath>
                </a14:m>
                <a:endParaRPr lang="zh-CN" altLang="en-US" b="1" dirty="0">
                  <a:solidFill>
                    <a:schemeClr val="tx1"/>
                  </a:solidFill>
                </a:endParaRPr>
              </a:p>
            </p:txBody>
          </p:sp>
        </mc:Choice>
        <mc:Fallback xmlns="">
          <p:sp>
            <p:nvSpPr>
              <p:cNvPr id="31" name="矩形 30">
                <a:extLst>
                  <a:ext uri="{FF2B5EF4-FFF2-40B4-BE49-F238E27FC236}">
                    <a16:creationId xmlns:a16="http://schemas.microsoft.com/office/drawing/2014/main" id="{5CA4E90E-4F38-535B-3A14-CCE905A8E75E}"/>
                  </a:ext>
                </a:extLst>
              </p:cNvPr>
              <p:cNvSpPr>
                <a:spLocks noRot="1" noChangeAspect="1" noMove="1" noResize="1" noEditPoints="1" noAdjustHandles="1" noChangeArrowheads="1" noChangeShapeType="1" noTextEdit="1"/>
              </p:cNvSpPr>
              <p:nvPr/>
            </p:nvSpPr>
            <p:spPr>
              <a:xfrm>
                <a:off x="5082064" y="5067317"/>
                <a:ext cx="1051868" cy="321828"/>
              </a:xfrm>
              <a:prstGeom prst="rect">
                <a:avLst/>
              </a:prstGeom>
              <a:blipFill>
                <a:blip r:embed="rId3"/>
                <a:stretch>
                  <a:fillRect t="-14545" b="-34545"/>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FEB2F39E-F50C-72F7-13DA-672B938DBAA4}"/>
                  </a:ext>
                </a:extLst>
              </p:cNvPr>
              <p:cNvSpPr txBox="1"/>
              <p:nvPr/>
            </p:nvSpPr>
            <p:spPr>
              <a:xfrm>
                <a:off x="4823936" y="4697985"/>
                <a:ext cx="1615134" cy="369332"/>
              </a:xfrm>
              <a:prstGeom prst="rect">
                <a:avLst/>
              </a:prstGeom>
              <a:noFill/>
            </p:spPr>
            <p:txBody>
              <a:bodyPr wrap="square">
                <a:spAutoFit/>
              </a:bodyPr>
              <a:lstStyle/>
              <a:p>
                <a:r>
                  <a:rPr lang="zh-CN" altLang="en-US" b="1" dirty="0"/>
                  <a:t>使用</a:t>
                </a:r>
                <a14:m>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𝑺𝑲</m:t>
                        </m:r>
                      </m:e>
                      <m:sub>
                        <m:r>
                          <a:rPr lang="en-US" altLang="zh-CN" b="1" i="1" dirty="0" smtClean="0">
                            <a:solidFill>
                              <a:schemeClr val="tx1"/>
                            </a:solidFill>
                            <a:latin typeface="Cambria Math" panose="02040503050406030204" pitchFamily="18" charset="0"/>
                          </a:rPr>
                          <m:t>𝑪</m:t>
                        </m:r>
                      </m:sub>
                    </m:sSub>
                  </m:oMath>
                </a14:m>
                <a:r>
                  <a:rPr lang="zh-CN" altLang="en-US" b="1" dirty="0"/>
                  <a:t>签名</a:t>
                </a:r>
              </a:p>
            </p:txBody>
          </p:sp>
        </mc:Choice>
        <mc:Fallback xmlns="">
          <p:sp>
            <p:nvSpPr>
              <p:cNvPr id="32" name="文本框 31">
                <a:extLst>
                  <a:ext uri="{FF2B5EF4-FFF2-40B4-BE49-F238E27FC236}">
                    <a16:creationId xmlns:a16="http://schemas.microsoft.com/office/drawing/2014/main" id="{FEB2F39E-F50C-72F7-13DA-672B938DBAA4}"/>
                  </a:ext>
                </a:extLst>
              </p:cNvPr>
              <p:cNvSpPr txBox="1">
                <a:spLocks noRot="1" noChangeAspect="1" noMove="1" noResize="1" noEditPoints="1" noAdjustHandles="1" noChangeArrowheads="1" noChangeShapeType="1" noTextEdit="1"/>
              </p:cNvSpPr>
              <p:nvPr/>
            </p:nvSpPr>
            <p:spPr>
              <a:xfrm>
                <a:off x="4823936" y="4697985"/>
                <a:ext cx="1615134" cy="369332"/>
              </a:xfrm>
              <a:prstGeom prst="rect">
                <a:avLst/>
              </a:prstGeom>
              <a:blipFill>
                <a:blip r:embed="rId4"/>
                <a:stretch>
                  <a:fillRect l="-301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B2AEA0E3-4041-8510-71F0-BD8868468F53}"/>
                  </a:ext>
                </a:extLst>
              </p:cNvPr>
              <p:cNvSpPr txBox="1"/>
              <p:nvPr/>
            </p:nvSpPr>
            <p:spPr>
              <a:xfrm>
                <a:off x="4110106" y="5067317"/>
                <a:ext cx="819012" cy="369332"/>
              </a:xfrm>
              <a:prstGeom prst="rect">
                <a:avLst/>
              </a:prstGeom>
              <a:noFill/>
            </p:spPr>
            <p:txBody>
              <a:bodyPr wrap="square">
                <a:spAutoFit/>
              </a:bodyPr>
              <a:lstStyle/>
              <a:p>
                <a14:m>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𝑷𝑲</m:t>
                        </m:r>
                      </m:e>
                      <m:sub>
                        <m:r>
                          <a:rPr lang="en-US" altLang="zh-CN" b="1" i="1" dirty="0" smtClean="0">
                            <a:solidFill>
                              <a:schemeClr val="tx1"/>
                            </a:solidFill>
                            <a:latin typeface="Cambria Math" panose="02040503050406030204" pitchFamily="18" charset="0"/>
                          </a:rPr>
                          <m:t>𝑪</m:t>
                        </m:r>
                      </m:sub>
                    </m:sSub>
                  </m:oMath>
                </a14:m>
                <a:r>
                  <a:rPr lang="zh-CN" altLang="en-US" dirty="0"/>
                  <a:t>，</a:t>
                </a:r>
              </a:p>
            </p:txBody>
          </p:sp>
        </mc:Choice>
        <mc:Fallback xmlns="">
          <p:sp>
            <p:nvSpPr>
              <p:cNvPr id="34" name="文本框 33">
                <a:extLst>
                  <a:ext uri="{FF2B5EF4-FFF2-40B4-BE49-F238E27FC236}">
                    <a16:creationId xmlns:a16="http://schemas.microsoft.com/office/drawing/2014/main" id="{B2AEA0E3-4041-8510-71F0-BD8868468F53}"/>
                  </a:ext>
                </a:extLst>
              </p:cNvPr>
              <p:cNvSpPr txBox="1">
                <a:spLocks noRot="1" noChangeAspect="1" noMove="1" noResize="1" noEditPoints="1" noAdjustHandles="1" noChangeArrowheads="1" noChangeShapeType="1" noTextEdit="1"/>
              </p:cNvSpPr>
              <p:nvPr/>
            </p:nvSpPr>
            <p:spPr>
              <a:xfrm>
                <a:off x="4110106" y="5067317"/>
                <a:ext cx="819012" cy="369332"/>
              </a:xfrm>
              <a:prstGeom prst="rect">
                <a:avLst/>
              </a:prstGeom>
              <a:blipFill>
                <a:blip r:embed="rId5"/>
                <a:stretch>
                  <a:fillRect t="-8197" r="-33333" b="-24590"/>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77A54B31-2D82-C3FC-F959-BF28B946A32C}"/>
              </a:ext>
            </a:extLst>
          </p:cNvPr>
          <p:cNvGrpSpPr/>
          <p:nvPr/>
        </p:nvGrpSpPr>
        <p:grpSpPr>
          <a:xfrm>
            <a:off x="611550" y="3011565"/>
            <a:ext cx="7499676" cy="3399636"/>
            <a:chOff x="611550" y="3011565"/>
            <a:chExt cx="7499676" cy="3399636"/>
          </a:xfrm>
        </p:grpSpPr>
        <p:grpSp>
          <p:nvGrpSpPr>
            <p:cNvPr id="12" name="组合 11">
              <a:extLst>
                <a:ext uri="{FF2B5EF4-FFF2-40B4-BE49-F238E27FC236}">
                  <a16:creationId xmlns:a16="http://schemas.microsoft.com/office/drawing/2014/main" id="{A4E38F54-C423-3EE3-9949-0972B4B1C11D}"/>
                </a:ext>
              </a:extLst>
            </p:cNvPr>
            <p:cNvGrpSpPr/>
            <p:nvPr/>
          </p:nvGrpSpPr>
          <p:grpSpPr>
            <a:xfrm>
              <a:off x="611550" y="3630707"/>
              <a:ext cx="1309592" cy="914400"/>
              <a:chOff x="669050" y="2582267"/>
              <a:chExt cx="1309592" cy="914400"/>
            </a:xfrm>
          </p:grpSpPr>
          <p:pic>
            <p:nvPicPr>
              <p:cNvPr id="20" name="图形 3" descr="用户 纯色填充">
                <a:extLst>
                  <a:ext uri="{FF2B5EF4-FFF2-40B4-BE49-F238E27FC236}">
                    <a16:creationId xmlns:a16="http://schemas.microsoft.com/office/drawing/2014/main" id="{6FC3BF9E-19E4-9A73-7282-44BFEA9038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242" y="2582267"/>
                <a:ext cx="914400" cy="914400"/>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3F0DD27-983A-EEDB-7B54-B7FE9A949EBD}"/>
                      </a:ext>
                    </a:extLst>
                  </p:cNvPr>
                  <p:cNvSpPr txBox="1"/>
                  <p:nvPr/>
                </p:nvSpPr>
                <p:spPr>
                  <a:xfrm>
                    <a:off x="669050" y="287353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𝑨</m:t>
                          </m:r>
                        </m:oMath>
                      </m:oMathPara>
                    </a14:m>
                    <a:endParaRPr lang="zh-CN" altLang="en-US" sz="2000" b="1" dirty="0"/>
                  </a:p>
                </p:txBody>
              </p:sp>
            </mc:Choice>
            <mc:Fallback xmlns="">
              <p:sp>
                <p:nvSpPr>
                  <p:cNvPr id="43" name="文本框 42">
                    <a:extLst>
                      <a:ext uri="{FF2B5EF4-FFF2-40B4-BE49-F238E27FC236}">
                        <a16:creationId xmlns:a16="http://schemas.microsoft.com/office/drawing/2014/main" id="{8E1C74BE-B455-F567-0A04-FA4A3F813C8C}"/>
                      </a:ext>
                    </a:extLst>
                  </p:cNvPr>
                  <p:cNvSpPr txBox="1">
                    <a:spLocks noRot="1" noChangeAspect="1" noMove="1" noResize="1" noEditPoints="1" noAdjustHandles="1" noChangeArrowheads="1" noChangeShapeType="1" noTextEdit="1"/>
                  </p:cNvSpPr>
                  <p:nvPr/>
                </p:nvSpPr>
                <p:spPr>
                  <a:xfrm>
                    <a:off x="669050" y="2873539"/>
                    <a:ext cx="473646" cy="400110"/>
                  </a:xfrm>
                  <a:prstGeom prst="rect">
                    <a:avLst/>
                  </a:prstGeom>
                  <a:blipFill>
                    <a:blip r:embed="rId8"/>
                    <a:stretch>
                      <a:fillRect/>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0D2AA9CB-6972-1C61-FE0A-8F72AEBE8733}"/>
                </a:ext>
              </a:extLst>
            </p:cNvPr>
            <p:cNvGrpSpPr/>
            <p:nvPr/>
          </p:nvGrpSpPr>
          <p:grpSpPr>
            <a:xfrm>
              <a:off x="6801636" y="3630707"/>
              <a:ext cx="1309590" cy="914400"/>
              <a:chOff x="9003436" y="2582267"/>
              <a:chExt cx="1309590" cy="914400"/>
            </a:xfrm>
          </p:grpSpPr>
          <p:pic>
            <p:nvPicPr>
              <p:cNvPr id="18" name="图形 3" descr="用户 纯色填充">
                <a:extLst>
                  <a:ext uri="{FF2B5EF4-FFF2-40B4-BE49-F238E27FC236}">
                    <a16:creationId xmlns:a16="http://schemas.microsoft.com/office/drawing/2014/main" id="{F181C9B9-4149-8CC0-8D2B-69E2BB080F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3436" y="2582267"/>
                <a:ext cx="914400" cy="914400"/>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AC22D1F-A2AC-837D-34A3-FE10002373BE}"/>
                      </a:ext>
                    </a:extLst>
                  </p:cNvPr>
                  <p:cNvSpPr txBox="1"/>
                  <p:nvPr/>
                </p:nvSpPr>
                <p:spPr>
                  <a:xfrm>
                    <a:off x="9839380" y="2839412"/>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𝑩</m:t>
                          </m:r>
                        </m:oMath>
                      </m:oMathPara>
                    </a14:m>
                    <a:endParaRPr lang="zh-CN" altLang="en-US" sz="2000" b="1" dirty="0"/>
                  </a:p>
                </p:txBody>
              </p:sp>
            </mc:Choice>
            <mc:Fallback xmlns="">
              <p:sp>
                <p:nvSpPr>
                  <p:cNvPr id="54" name="文本框 53">
                    <a:extLst>
                      <a:ext uri="{FF2B5EF4-FFF2-40B4-BE49-F238E27FC236}">
                        <a16:creationId xmlns:a16="http://schemas.microsoft.com/office/drawing/2014/main" id="{62F5C234-0B7D-41FF-2C34-8BC27840E65E}"/>
                      </a:ext>
                    </a:extLst>
                  </p:cNvPr>
                  <p:cNvSpPr txBox="1">
                    <a:spLocks noRot="1" noChangeAspect="1" noMove="1" noResize="1" noEditPoints="1" noAdjustHandles="1" noChangeArrowheads="1" noChangeShapeType="1" noTextEdit="1"/>
                  </p:cNvSpPr>
                  <p:nvPr/>
                </p:nvSpPr>
                <p:spPr>
                  <a:xfrm>
                    <a:off x="9839380" y="2839412"/>
                    <a:ext cx="473646" cy="400110"/>
                  </a:xfrm>
                  <a:prstGeom prst="rect">
                    <a:avLst/>
                  </a:prstGeom>
                  <a:blipFill>
                    <a:blip r:embed="rId9"/>
                    <a:stretch>
                      <a:fillRect/>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7ECB3A3A-1487-9488-9C86-DF92B4384362}"/>
                </a:ext>
              </a:extLst>
            </p:cNvPr>
            <p:cNvGrpSpPr/>
            <p:nvPr/>
          </p:nvGrpSpPr>
          <p:grpSpPr>
            <a:xfrm>
              <a:off x="2480644" y="3630707"/>
              <a:ext cx="1309592" cy="914400"/>
              <a:chOff x="1399078" y="2582267"/>
              <a:chExt cx="1309592" cy="914400"/>
            </a:xfrm>
          </p:grpSpPr>
          <p:pic>
            <p:nvPicPr>
              <p:cNvPr id="16" name="图形 3" descr="用户 纯色填充">
                <a:extLst>
                  <a:ext uri="{FF2B5EF4-FFF2-40B4-BE49-F238E27FC236}">
                    <a16:creationId xmlns:a16="http://schemas.microsoft.com/office/drawing/2014/main" id="{D1940D6E-61FF-512D-F05A-976933CB96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4270" y="2582267"/>
                <a:ext cx="914400" cy="914400"/>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1C04A3B-495D-09BE-0509-EA78C01D276D}"/>
                      </a:ext>
                    </a:extLst>
                  </p:cNvPr>
                  <p:cNvSpPr txBox="1"/>
                  <p:nvPr/>
                </p:nvSpPr>
                <p:spPr>
                  <a:xfrm>
                    <a:off x="1399078" y="2873539"/>
                    <a:ext cx="473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solidFill>
                                <a:schemeClr val="accent1">
                                  <a:lumMod val="75000"/>
                                </a:schemeClr>
                              </a:solidFill>
                              <a:latin typeface="Cambria Math" panose="02040503050406030204" pitchFamily="18" charset="0"/>
                            </a:rPr>
                            <m:t>𝑪</m:t>
                          </m:r>
                        </m:oMath>
                      </m:oMathPara>
                    </a14:m>
                    <a:endParaRPr lang="zh-CN" altLang="en-US" sz="2000" b="1" dirty="0">
                      <a:solidFill>
                        <a:schemeClr val="accent1">
                          <a:lumMod val="75000"/>
                        </a:schemeClr>
                      </a:solidFill>
                    </a:endParaRPr>
                  </a:p>
                </p:txBody>
              </p:sp>
            </mc:Choice>
            <mc:Fallback xmlns="">
              <p:sp>
                <p:nvSpPr>
                  <p:cNvPr id="46" name="文本框 45">
                    <a:extLst>
                      <a:ext uri="{FF2B5EF4-FFF2-40B4-BE49-F238E27FC236}">
                        <a16:creationId xmlns:a16="http://schemas.microsoft.com/office/drawing/2014/main" id="{8285BEAA-1241-4325-391A-14F06A64895D}"/>
                      </a:ext>
                    </a:extLst>
                  </p:cNvPr>
                  <p:cNvSpPr txBox="1">
                    <a:spLocks noRot="1" noChangeAspect="1" noMove="1" noResize="1" noEditPoints="1" noAdjustHandles="1" noChangeArrowheads="1" noChangeShapeType="1" noTextEdit="1"/>
                  </p:cNvSpPr>
                  <p:nvPr/>
                </p:nvSpPr>
                <p:spPr>
                  <a:xfrm>
                    <a:off x="1399078" y="2873539"/>
                    <a:ext cx="473646" cy="400110"/>
                  </a:xfrm>
                  <a:prstGeom prst="rect">
                    <a:avLst/>
                  </a:prstGeom>
                  <a:blipFill>
                    <a:blip r:embed="rId12"/>
                    <a:stretch>
                      <a:fillRect/>
                    </a:stretch>
                  </a:blipFill>
                </p:spPr>
                <p:txBody>
                  <a:bodyPr/>
                  <a:lstStyle/>
                  <a:p>
                    <a:r>
                      <a:rPr lang="zh-CN" altLang="en-US">
                        <a:noFill/>
                      </a:rPr>
                      <a:t> </a:t>
                    </a:r>
                  </a:p>
                </p:txBody>
              </p:sp>
            </mc:Fallback>
          </mc:AlternateContent>
        </p:grpSp>
        <p:sp>
          <p:nvSpPr>
            <p:cNvPr id="15" name="文本框 14">
              <a:extLst>
                <a:ext uri="{FF2B5EF4-FFF2-40B4-BE49-F238E27FC236}">
                  <a16:creationId xmlns:a16="http://schemas.microsoft.com/office/drawing/2014/main" id="{3220C106-6BF2-C270-A3E8-B8F1F72CABAD}"/>
                </a:ext>
              </a:extLst>
            </p:cNvPr>
            <p:cNvSpPr txBox="1"/>
            <p:nvPr/>
          </p:nvSpPr>
          <p:spPr>
            <a:xfrm>
              <a:off x="2694653" y="3351013"/>
              <a:ext cx="1276766" cy="369332"/>
            </a:xfrm>
            <a:prstGeom prst="rect">
              <a:avLst/>
            </a:prstGeom>
            <a:noFill/>
          </p:spPr>
          <p:txBody>
            <a:bodyPr wrap="square" rtlCol="0">
              <a:spAutoFit/>
            </a:bodyPr>
            <a:lstStyle/>
            <a:p>
              <a:pPr algn="ctr"/>
              <a:r>
                <a:rPr lang="zh-CN" altLang="en-US" b="1" dirty="0">
                  <a:solidFill>
                    <a:schemeClr val="accent1">
                      <a:lumMod val="75000"/>
                    </a:schemeClr>
                  </a:solidFill>
                </a:rPr>
                <a:t>攻击者</a:t>
              </a:r>
            </a:p>
          </p:txBody>
        </p:sp>
        <p:cxnSp>
          <p:nvCxnSpPr>
            <p:cNvPr id="25" name="直接箭头连接符 24">
              <a:extLst>
                <a:ext uri="{FF2B5EF4-FFF2-40B4-BE49-F238E27FC236}">
                  <a16:creationId xmlns:a16="http://schemas.microsoft.com/office/drawing/2014/main" id="{7ACBFBEC-0815-5914-8075-FFD3DD77BD6E}"/>
                </a:ext>
              </a:extLst>
            </p:cNvPr>
            <p:cNvCxnSpPr>
              <a:cxnSpLocks/>
            </p:cNvCxnSpPr>
            <p:nvPr/>
          </p:nvCxnSpPr>
          <p:spPr>
            <a:xfrm>
              <a:off x="1442002" y="4545107"/>
              <a:ext cx="0" cy="1866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498C6BE0-CB38-BE6C-5C98-A387A7352698}"/>
                </a:ext>
              </a:extLst>
            </p:cNvPr>
            <p:cNvSpPr txBox="1"/>
            <p:nvPr/>
          </p:nvSpPr>
          <p:spPr>
            <a:xfrm>
              <a:off x="781553" y="6041869"/>
              <a:ext cx="682389" cy="369332"/>
            </a:xfrm>
            <a:prstGeom prst="rect">
              <a:avLst/>
            </a:prstGeom>
            <a:noFill/>
          </p:spPr>
          <p:txBody>
            <a:bodyPr wrap="square" rtlCol="0">
              <a:spAutoFit/>
            </a:bodyPr>
            <a:lstStyle/>
            <a:p>
              <a:r>
                <a:rPr lang="zh-CN" altLang="en-US" b="1" dirty="0"/>
                <a:t>时间</a:t>
              </a:r>
            </a:p>
          </p:txBody>
        </p:sp>
        <p:cxnSp>
          <p:nvCxnSpPr>
            <p:cNvPr id="29" name="直接箭头连接符 28">
              <a:extLst>
                <a:ext uri="{FF2B5EF4-FFF2-40B4-BE49-F238E27FC236}">
                  <a16:creationId xmlns:a16="http://schemas.microsoft.com/office/drawing/2014/main" id="{EF517977-8262-DF0C-E32F-F71E19C5C98B}"/>
                </a:ext>
              </a:extLst>
            </p:cNvPr>
            <p:cNvCxnSpPr>
              <a:cxnSpLocks/>
            </p:cNvCxnSpPr>
            <p:nvPr/>
          </p:nvCxnSpPr>
          <p:spPr>
            <a:xfrm>
              <a:off x="3305209" y="4545107"/>
              <a:ext cx="0" cy="1866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7ECE62F-3C27-886D-7FED-90411EA6BCFA}"/>
                </a:ext>
              </a:extLst>
            </p:cNvPr>
            <p:cNvCxnSpPr>
              <a:cxnSpLocks/>
            </p:cNvCxnSpPr>
            <p:nvPr/>
          </p:nvCxnSpPr>
          <p:spPr>
            <a:xfrm>
              <a:off x="7258836" y="4545107"/>
              <a:ext cx="0" cy="1866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D007ABD-687C-E7C8-B86A-8BD5A513779D}"/>
                </a:ext>
              </a:extLst>
            </p:cNvPr>
            <p:cNvSpPr txBox="1"/>
            <p:nvPr/>
          </p:nvSpPr>
          <p:spPr>
            <a:xfrm>
              <a:off x="831278" y="3011565"/>
              <a:ext cx="1098595"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endParaRPr lang="zh-CN" altLang="en-US" b="1" dirty="0"/>
            </a:p>
          </p:txBody>
        </p:sp>
      </p:grpSp>
      <mc:AlternateContent xmlns:mc="http://schemas.openxmlformats.org/markup-compatibility/2006" xmlns:a14="http://schemas.microsoft.com/office/drawing/2010/main">
        <mc:Choice Requires="a14">
          <p:sp>
            <p:nvSpPr>
              <p:cNvPr id="38" name="对话气泡: 圆角矩形 37">
                <a:extLst>
                  <a:ext uri="{FF2B5EF4-FFF2-40B4-BE49-F238E27FC236}">
                    <a16:creationId xmlns:a16="http://schemas.microsoft.com/office/drawing/2014/main" id="{004C2DF7-4AC8-C287-7AC2-F7AF614C0953}"/>
                  </a:ext>
                </a:extLst>
              </p:cNvPr>
              <p:cNvSpPr/>
              <p:nvPr/>
            </p:nvSpPr>
            <p:spPr>
              <a:xfrm>
                <a:off x="8551980" y="3535679"/>
                <a:ext cx="2983899" cy="1143569"/>
              </a:xfrm>
              <a:prstGeom prst="wedgeRoundRectCallout">
                <a:avLst>
                  <a:gd name="adj1" fmla="val -92729"/>
                  <a:gd name="adj2" fmla="val 85873"/>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t>那么</a:t>
                </a:r>
                <a14:m>
                  <m:oMath xmlns:m="http://schemas.openxmlformats.org/officeDocument/2006/math">
                    <m:r>
                      <a:rPr lang="en-US" altLang="zh-CN" b="1" i="1" dirty="0" smtClean="0">
                        <a:latin typeface="Cambria Math" panose="02040503050406030204" pitchFamily="18" charset="0"/>
                      </a:rPr>
                      <m:t>𝑩</m:t>
                    </m:r>
                  </m:oMath>
                </a14:m>
                <a:r>
                  <a:rPr lang="zh-CN" altLang="en-US" b="1" dirty="0"/>
                  <a:t>如何知道公钥</a:t>
                </a:r>
                <a14:m>
                  <m:oMath xmlns:m="http://schemas.openxmlformats.org/officeDocument/2006/math">
                    <m:sSub>
                      <m:sSubPr>
                        <m:ctrlPr>
                          <a:rPr lang="en-US" altLang="zh-CN" b="1" i="1" dirty="0" smtClean="0">
                            <a:solidFill>
                              <a:schemeClr val="bg1"/>
                            </a:solidFill>
                            <a:latin typeface="Cambria Math" panose="02040503050406030204" pitchFamily="18" charset="0"/>
                          </a:rPr>
                        </m:ctrlPr>
                      </m:sSubPr>
                      <m:e>
                        <m:r>
                          <a:rPr lang="en-US" altLang="zh-CN" b="1" i="1" dirty="0" smtClean="0">
                            <a:solidFill>
                              <a:schemeClr val="bg1"/>
                            </a:solidFill>
                            <a:latin typeface="Cambria Math" panose="02040503050406030204" pitchFamily="18" charset="0"/>
                          </a:rPr>
                          <m:t>𝑷𝑲</m:t>
                        </m:r>
                      </m:e>
                      <m:sub>
                        <m:r>
                          <a:rPr lang="en-US" altLang="zh-CN" b="1" i="1" dirty="0" smtClean="0">
                            <a:solidFill>
                              <a:schemeClr val="bg1"/>
                            </a:solidFill>
                            <a:latin typeface="Cambria Math" panose="02040503050406030204" pitchFamily="18" charset="0"/>
                          </a:rPr>
                          <m:t>𝑪</m:t>
                        </m:r>
                      </m:sub>
                    </m:sSub>
                  </m:oMath>
                </a14:m>
                <a:r>
                  <a:rPr lang="zh-CN" altLang="en-US" b="1" dirty="0"/>
                  <a:t>不是</a:t>
                </a:r>
                <a14:m>
                  <m:oMath xmlns:m="http://schemas.openxmlformats.org/officeDocument/2006/math">
                    <m:r>
                      <a:rPr lang="en-US" altLang="zh-CN" b="1" i="1" dirty="0" smtClean="0">
                        <a:latin typeface="Cambria Math" panose="02040503050406030204" pitchFamily="18" charset="0"/>
                      </a:rPr>
                      <m:t>𝑨</m:t>
                    </m:r>
                  </m:oMath>
                </a14:m>
                <a:r>
                  <a:rPr lang="zh-CN" altLang="en-US" b="1" dirty="0"/>
                  <a:t>的呢？</a:t>
                </a:r>
              </a:p>
            </p:txBody>
          </p:sp>
        </mc:Choice>
        <mc:Fallback xmlns="">
          <p:sp>
            <p:nvSpPr>
              <p:cNvPr id="38" name="对话气泡: 圆角矩形 37">
                <a:extLst>
                  <a:ext uri="{FF2B5EF4-FFF2-40B4-BE49-F238E27FC236}">
                    <a16:creationId xmlns:a16="http://schemas.microsoft.com/office/drawing/2014/main" id="{004C2DF7-4AC8-C287-7AC2-F7AF614C0953}"/>
                  </a:ext>
                </a:extLst>
              </p:cNvPr>
              <p:cNvSpPr>
                <a:spLocks noRot="1" noChangeAspect="1" noMove="1" noResize="1" noEditPoints="1" noAdjustHandles="1" noChangeArrowheads="1" noChangeShapeType="1" noTextEdit="1"/>
              </p:cNvSpPr>
              <p:nvPr/>
            </p:nvSpPr>
            <p:spPr>
              <a:xfrm>
                <a:off x="8551980" y="3535679"/>
                <a:ext cx="2983899" cy="1143569"/>
              </a:xfrm>
              <a:prstGeom prst="wedgeRoundRectCallout">
                <a:avLst>
                  <a:gd name="adj1" fmla="val -92729"/>
                  <a:gd name="adj2" fmla="val 85873"/>
                  <a:gd name="adj3" fmla="val 16667"/>
                </a:avLst>
              </a:prstGeom>
              <a:blipFill>
                <a:blip r:embed="rId13"/>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32758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20"/>
                                        </p:tgtEl>
                                        <p:attrNameLst>
                                          <p:attrName>style.visibility</p:attrName>
                                        </p:attrNameLst>
                                      </p:cBhvr>
                                      <p:to>
                                        <p:strVal val="visible"/>
                                      </p:to>
                                    </p:set>
                                    <p:anim calcmode="lin" valueType="num">
                                      <p:cBhvr>
                                        <p:cTn id="24" dur="500" fill="hold"/>
                                        <p:tgtEl>
                                          <p:spTgt spid="120"/>
                                        </p:tgtEl>
                                        <p:attrNameLst>
                                          <p:attrName>ppt_w</p:attrName>
                                        </p:attrNameLst>
                                      </p:cBhvr>
                                      <p:tavLst>
                                        <p:tav tm="0">
                                          <p:val>
                                            <p:fltVal val="0"/>
                                          </p:val>
                                        </p:tav>
                                        <p:tav tm="100000">
                                          <p:val>
                                            <p:strVal val="#ppt_w"/>
                                          </p:val>
                                        </p:tav>
                                      </p:tavLst>
                                    </p:anim>
                                    <p:anim calcmode="lin" valueType="num">
                                      <p:cBhvr>
                                        <p:cTn id="25" dur="500" fill="hold"/>
                                        <p:tgtEl>
                                          <p:spTgt spid="120"/>
                                        </p:tgtEl>
                                        <p:attrNameLst>
                                          <p:attrName>ppt_h</p:attrName>
                                        </p:attrNameLst>
                                      </p:cBhvr>
                                      <p:tavLst>
                                        <p:tav tm="0">
                                          <p:val>
                                            <p:fltVal val="0"/>
                                          </p:val>
                                        </p:tav>
                                        <p:tav tm="100000">
                                          <p:val>
                                            <p:strVal val="#ppt_h"/>
                                          </p:val>
                                        </p:tav>
                                      </p:tavLst>
                                    </p:anim>
                                    <p:anim calcmode="lin" valueType="num">
                                      <p:cBhvr>
                                        <p:cTn id="26" dur="500" fill="hold"/>
                                        <p:tgtEl>
                                          <p:spTgt spid="120"/>
                                        </p:tgtEl>
                                        <p:attrNameLst>
                                          <p:attrName>style.rotation</p:attrName>
                                        </p:attrNameLst>
                                      </p:cBhvr>
                                      <p:tavLst>
                                        <p:tav tm="0">
                                          <p:val>
                                            <p:fltVal val="360"/>
                                          </p:val>
                                        </p:tav>
                                        <p:tav tm="100000">
                                          <p:val>
                                            <p:fltVal val="0"/>
                                          </p:val>
                                        </p:tav>
                                      </p:tavLst>
                                    </p:anim>
                                    <p:animEffect transition="in" filter="fade">
                                      <p:cBhvr>
                                        <p:cTn id="27" dur="500"/>
                                        <p:tgtEl>
                                          <p:spTgt spid="120"/>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360"/>
                                          </p:val>
                                        </p:tav>
                                        <p:tav tm="100000">
                                          <p:val>
                                            <p:fltVal val="0"/>
                                          </p:val>
                                        </p:tav>
                                      </p:tavLst>
                                    </p:anim>
                                    <p:animEffect transition="in" filter="fade">
                                      <p:cBhvr>
                                        <p:cTn id="38" dur="500"/>
                                        <p:tgtEl>
                                          <p:spTgt spid="10"/>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0" presetClass="entr" presetSubtype="0"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800" decel="100000"/>
                                        <p:tgtEl>
                                          <p:spTgt spid="33"/>
                                        </p:tgtEl>
                                      </p:cBhvr>
                                    </p:animEffect>
                                    <p:anim calcmode="lin" valueType="num">
                                      <p:cBhvr>
                                        <p:cTn id="47" dur="800" decel="100000" fill="hold"/>
                                        <p:tgtEl>
                                          <p:spTgt spid="33"/>
                                        </p:tgtEl>
                                        <p:attrNameLst>
                                          <p:attrName>style.rotation</p:attrName>
                                        </p:attrNameLst>
                                      </p:cBhvr>
                                      <p:tavLst>
                                        <p:tav tm="0">
                                          <p:val>
                                            <p:fltVal val="-90"/>
                                          </p:val>
                                        </p:tav>
                                        <p:tav tm="100000">
                                          <p:val>
                                            <p:fltVal val="0"/>
                                          </p:val>
                                        </p:tav>
                                      </p:tavLst>
                                    </p:anim>
                                    <p:anim calcmode="lin" valueType="num">
                                      <p:cBhvr>
                                        <p:cTn id="48" dur="800" decel="100000" fill="hold"/>
                                        <p:tgtEl>
                                          <p:spTgt spid="33"/>
                                        </p:tgtEl>
                                        <p:attrNameLst>
                                          <p:attrName>ppt_x</p:attrName>
                                        </p:attrNameLst>
                                      </p:cBhvr>
                                      <p:tavLst>
                                        <p:tav tm="0">
                                          <p:val>
                                            <p:strVal val="#ppt_x+0.4"/>
                                          </p:val>
                                        </p:tav>
                                        <p:tav tm="100000">
                                          <p:val>
                                            <p:strVal val="#ppt_x-0.05"/>
                                          </p:val>
                                        </p:tav>
                                      </p:tavLst>
                                    </p:anim>
                                    <p:anim calcmode="lin" valueType="num">
                                      <p:cBhvr>
                                        <p:cTn id="49" dur="800" decel="100000" fill="hold"/>
                                        <p:tgtEl>
                                          <p:spTgt spid="33"/>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p:tgtEl>
                                          <p:spTgt spid="31"/>
                                        </p:tgtEl>
                                        <p:attrNameLst>
                                          <p:attrName>ppt_x</p:attrName>
                                        </p:attrNameLst>
                                      </p:cBhvr>
                                      <p:tavLst>
                                        <p:tav tm="0">
                                          <p:val>
                                            <p:strVal val="#ppt_x-#ppt_w*1.125000"/>
                                          </p:val>
                                        </p:tav>
                                        <p:tav tm="100000">
                                          <p:val>
                                            <p:strVal val="#ppt_x"/>
                                          </p:val>
                                        </p:tav>
                                      </p:tavLst>
                                    </p:anim>
                                    <p:animEffect transition="in" filter="wipe(righ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p:tgtEl>
                                          <p:spTgt spid="32"/>
                                        </p:tgtEl>
                                        <p:attrNameLst>
                                          <p:attrName>ppt_y</p:attrName>
                                        </p:attrNameLst>
                                      </p:cBhvr>
                                      <p:tavLst>
                                        <p:tav tm="0">
                                          <p:val>
                                            <p:strVal val="#ppt_y+#ppt_h*1.125000"/>
                                          </p:val>
                                        </p:tav>
                                        <p:tav tm="100000">
                                          <p:val>
                                            <p:strVal val="#ppt_y"/>
                                          </p:val>
                                        </p:tav>
                                      </p:tavLst>
                                    </p:anim>
                                    <p:animEffect transition="in" filter="wipe(up)">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additive="base">
                                        <p:cTn id="68" dur="500"/>
                                        <p:tgtEl>
                                          <p:spTgt spid="34"/>
                                        </p:tgtEl>
                                        <p:attrNameLst>
                                          <p:attrName>ppt_x</p:attrName>
                                        </p:attrNameLst>
                                      </p:cBhvr>
                                      <p:tavLst>
                                        <p:tav tm="0">
                                          <p:val>
                                            <p:strVal val="#ppt_x-#ppt_w*1.125000"/>
                                          </p:val>
                                        </p:tav>
                                        <p:tav tm="100000">
                                          <p:val>
                                            <p:strVal val="#ppt_x"/>
                                          </p:val>
                                        </p:tav>
                                      </p:tavLst>
                                    </p:anim>
                                    <p:animEffect transition="in" filter="wipe(right)">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Effect transition="in" filter="fade">
                                      <p:cBhvr>
                                        <p:cTn id="76" dur="500"/>
                                        <p:tgtEl>
                                          <p:spTgt spid="35"/>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left)">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1+#ppt_w/2"/>
                                          </p:val>
                                        </p:tav>
                                        <p:tav tm="100000">
                                          <p:val>
                                            <p:strVal val="#ppt_x"/>
                                          </p:val>
                                        </p:tav>
                                      </p:tavLst>
                                    </p:anim>
                                    <p:anim calcmode="lin" valueType="num">
                                      <p:cBhvr additive="base">
                                        <p:cTn id="86"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2" grpId="0"/>
      <p:bldP spid="23" grpId="0" animBg="1"/>
      <p:bldP spid="119" grpId="0"/>
      <p:bldP spid="120" grpId="0" animBg="1"/>
      <p:bldP spid="9" grpId="0"/>
      <p:bldP spid="10" grpId="0" animBg="1"/>
      <p:bldP spid="31" grpId="0" animBg="1"/>
      <p:bldP spid="32" grpId="0"/>
      <p:bldP spid="34" grpId="0"/>
      <p:bldP spid="3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公钥的分发</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公钥密码体制中的</a:t>
            </a:r>
            <a:r>
              <a:rPr lang="zh-CN" altLang="en-US" b="1" dirty="0">
                <a:solidFill>
                  <a:schemeClr val="accent1">
                    <a:lumMod val="75000"/>
                  </a:schemeClr>
                </a:solidFill>
              </a:rPr>
              <a:t>公钥是公开</a:t>
            </a:r>
            <a:r>
              <a:rPr lang="zh-CN" altLang="en-US" b="1" dirty="0"/>
              <a:t>的，而</a:t>
            </a:r>
            <a:r>
              <a:rPr lang="zh-CN" altLang="en-US" b="1" dirty="0">
                <a:solidFill>
                  <a:schemeClr val="accent1">
                    <a:lumMod val="75000"/>
                  </a:schemeClr>
                </a:solidFill>
              </a:rPr>
              <a:t>私钥是用户私有的</a:t>
            </a:r>
            <a:r>
              <a:rPr lang="zh-CN" altLang="en-US" b="1" dirty="0"/>
              <a:t>（保密的）。</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şlïḍè">
            <a:extLst>
              <a:ext uri="{FF2B5EF4-FFF2-40B4-BE49-F238E27FC236}">
                <a16:creationId xmlns:a16="http://schemas.microsoft.com/office/drawing/2014/main" id="{DAD65459-B270-69B0-A61A-751A35B2F54F}"/>
              </a:ext>
            </a:extLst>
          </p:cNvPr>
          <p:cNvSpPr txBox="1"/>
          <p:nvPr/>
        </p:nvSpPr>
        <p:spPr>
          <a:xfrm>
            <a:off x="1266346" y="1807855"/>
            <a:ext cx="10620854" cy="450843"/>
          </a:xfrm>
          <a:prstGeom prst="rect">
            <a:avLst/>
          </a:prstGeom>
          <a:noFill/>
        </p:spPr>
        <p:txBody>
          <a:bodyPr wrap="square" lIns="91440" tIns="45720" rIns="91440" bIns="45720" anchor="ctr">
            <a:noAutofit/>
          </a:bodyPr>
          <a:lstStyle/>
          <a:p>
            <a:r>
              <a:rPr lang="zh-CN" altLang="en-US" b="1" dirty="0"/>
              <a:t>如果每个用户都知道其他用户的公钥，用户之间就可以实现安全通信。</a:t>
            </a:r>
            <a:endParaRPr lang="en-US" altLang="zh-CN" b="1" dirty="0"/>
          </a:p>
        </p:txBody>
      </p:sp>
      <p:sp>
        <p:nvSpPr>
          <p:cNvPr id="120" name="矩形 119">
            <a:extLst>
              <a:ext uri="{FF2B5EF4-FFF2-40B4-BE49-F238E27FC236}">
                <a16:creationId xmlns:a16="http://schemas.microsoft.com/office/drawing/2014/main" id="{93BCF385-9ADF-94AF-BB79-077DA5F24E97}"/>
              </a:ext>
            </a:extLst>
          </p:cNvPr>
          <p:cNvSpPr/>
          <p:nvPr/>
        </p:nvSpPr>
        <p:spPr>
          <a:xfrm>
            <a:off x="1009370" y="19065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íşlïḍè">
            <a:extLst>
              <a:ext uri="{FF2B5EF4-FFF2-40B4-BE49-F238E27FC236}">
                <a16:creationId xmlns:a16="http://schemas.microsoft.com/office/drawing/2014/main" id="{292E736C-F301-78D1-612A-EE9FAC564C28}"/>
              </a:ext>
            </a:extLst>
          </p:cNvPr>
          <p:cNvSpPr txBox="1"/>
          <p:nvPr/>
        </p:nvSpPr>
        <p:spPr>
          <a:xfrm>
            <a:off x="1681883" y="2406069"/>
            <a:ext cx="10205317" cy="450843"/>
          </a:xfrm>
          <a:prstGeom prst="rect">
            <a:avLst/>
          </a:prstGeom>
          <a:noFill/>
        </p:spPr>
        <p:txBody>
          <a:bodyPr wrap="square" lIns="91440" tIns="45720" rIns="91440" bIns="45720" anchor="ctr">
            <a:noAutofit/>
          </a:bodyPr>
          <a:lstStyle/>
          <a:p>
            <a:r>
              <a:rPr lang="zh-CN" altLang="en-US" b="1" dirty="0"/>
              <a:t>然而，如果通过网络来随意公布用户的公钥，会面临极大的安全风险。</a:t>
            </a:r>
            <a:endParaRPr lang="en-US" altLang="zh-CN" b="1" dirty="0"/>
          </a:p>
        </p:txBody>
      </p:sp>
      <p:sp>
        <p:nvSpPr>
          <p:cNvPr id="10" name="矩形 9">
            <a:extLst>
              <a:ext uri="{FF2B5EF4-FFF2-40B4-BE49-F238E27FC236}">
                <a16:creationId xmlns:a16="http://schemas.microsoft.com/office/drawing/2014/main" id="{A12AD072-58DE-1E9D-4BB1-879E52BE5323}"/>
              </a:ext>
            </a:extLst>
          </p:cNvPr>
          <p:cNvSpPr/>
          <p:nvPr/>
        </p:nvSpPr>
        <p:spPr>
          <a:xfrm>
            <a:off x="1424907" y="250477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íşlïḍè">
            <a:extLst>
              <a:ext uri="{FF2B5EF4-FFF2-40B4-BE49-F238E27FC236}">
                <a16:creationId xmlns:a16="http://schemas.microsoft.com/office/drawing/2014/main" id="{88F7936B-86F6-6080-622D-3CA79DEA8A7F}"/>
              </a:ext>
            </a:extLst>
          </p:cNvPr>
          <p:cNvSpPr txBox="1"/>
          <p:nvPr/>
        </p:nvSpPr>
        <p:spPr>
          <a:xfrm>
            <a:off x="1681883" y="2978157"/>
            <a:ext cx="10205317" cy="758384"/>
          </a:xfrm>
          <a:prstGeom prst="rect">
            <a:avLst/>
          </a:prstGeom>
          <a:noFill/>
        </p:spPr>
        <p:txBody>
          <a:bodyPr wrap="square" lIns="91440" tIns="45720" rIns="91440" bIns="45720" anchor="ctr">
            <a:noAutofit/>
          </a:bodyPr>
          <a:lstStyle/>
          <a:p>
            <a:r>
              <a:rPr lang="zh-CN" altLang="en-US" b="1" dirty="0"/>
              <a:t>因此，需要有一个值得信赖的机构</a:t>
            </a:r>
            <a:r>
              <a:rPr lang="zh-CN" altLang="en-US" b="1" dirty="0">
                <a:solidFill>
                  <a:schemeClr val="accent1">
                    <a:lumMod val="75000"/>
                  </a:schemeClr>
                </a:solidFill>
              </a:rPr>
              <a:t>将公钥与其对应的实体（人或机器）进行绑定</a:t>
            </a:r>
            <a:r>
              <a:rPr lang="zh-CN" altLang="en-US" b="1" dirty="0"/>
              <a:t>（</a:t>
            </a:r>
            <a:r>
              <a:rPr lang="en-US" altLang="zh-CN" b="1" dirty="0"/>
              <a:t>binding</a:t>
            </a:r>
            <a:r>
              <a:rPr lang="zh-CN" altLang="en-US" b="1" dirty="0"/>
              <a:t>）。这种机构被称为</a:t>
            </a:r>
            <a:r>
              <a:rPr lang="zh-CN" altLang="en-US" b="1" dirty="0">
                <a:solidFill>
                  <a:schemeClr val="accent1">
                    <a:lumMod val="75000"/>
                  </a:schemeClr>
                </a:solidFill>
              </a:rPr>
              <a:t>认证中心</a:t>
            </a:r>
            <a:r>
              <a:rPr lang="zh-CN" altLang="en-US" b="1" dirty="0"/>
              <a:t>（</a:t>
            </a:r>
            <a:r>
              <a:rPr lang="en-US" altLang="zh-CN" b="1" dirty="0">
                <a:solidFill>
                  <a:schemeClr val="accent1">
                    <a:lumMod val="75000"/>
                  </a:schemeClr>
                </a:solidFill>
              </a:rPr>
              <a:t>C</a:t>
            </a:r>
            <a:r>
              <a:rPr lang="en-US" altLang="zh-CN" b="1" dirty="0"/>
              <a:t>ertification </a:t>
            </a:r>
            <a:r>
              <a:rPr lang="en-US" altLang="zh-CN" b="1" dirty="0">
                <a:solidFill>
                  <a:schemeClr val="accent1">
                    <a:lumMod val="75000"/>
                  </a:schemeClr>
                </a:solidFill>
              </a:rPr>
              <a:t>A</a:t>
            </a:r>
            <a:r>
              <a:rPr lang="en-US" altLang="zh-CN" b="1" dirty="0"/>
              <a:t>uthority</a:t>
            </a:r>
            <a:r>
              <a:rPr lang="zh-CN" altLang="en-US" b="1" dirty="0"/>
              <a:t>，</a:t>
            </a:r>
            <a:r>
              <a:rPr lang="en-US" altLang="zh-CN" b="1" dirty="0">
                <a:solidFill>
                  <a:schemeClr val="accent1">
                    <a:lumMod val="75000"/>
                  </a:schemeClr>
                </a:solidFill>
              </a:rPr>
              <a:t>CA</a:t>
            </a:r>
            <a:r>
              <a:rPr lang="zh-CN" altLang="en-US" b="1" dirty="0"/>
              <a:t>），一般由政府出资建立。</a:t>
            </a:r>
            <a:endParaRPr lang="en-US" altLang="zh-CN" b="1" dirty="0"/>
          </a:p>
        </p:txBody>
      </p:sp>
      <p:sp>
        <p:nvSpPr>
          <p:cNvPr id="39" name="矩形 38">
            <a:extLst>
              <a:ext uri="{FF2B5EF4-FFF2-40B4-BE49-F238E27FC236}">
                <a16:creationId xmlns:a16="http://schemas.microsoft.com/office/drawing/2014/main" id="{273760F3-DE84-C798-A6BB-5D86A1037340}"/>
              </a:ext>
            </a:extLst>
          </p:cNvPr>
          <p:cNvSpPr/>
          <p:nvPr/>
        </p:nvSpPr>
        <p:spPr>
          <a:xfrm>
            <a:off x="1424907" y="307686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íşlïḍè">
            <a:extLst>
              <a:ext uri="{FF2B5EF4-FFF2-40B4-BE49-F238E27FC236}">
                <a16:creationId xmlns:a16="http://schemas.microsoft.com/office/drawing/2014/main" id="{A4243FCE-3086-B396-17E4-691A149FF694}"/>
              </a:ext>
            </a:extLst>
          </p:cNvPr>
          <p:cNvSpPr txBox="1"/>
          <p:nvPr/>
        </p:nvSpPr>
        <p:spPr>
          <a:xfrm>
            <a:off x="1266346" y="3836868"/>
            <a:ext cx="10620854" cy="701514"/>
          </a:xfrm>
          <a:prstGeom prst="rect">
            <a:avLst/>
          </a:prstGeom>
          <a:noFill/>
        </p:spPr>
        <p:txBody>
          <a:bodyPr wrap="square" lIns="91440" tIns="45720" rIns="91440" bIns="45720" anchor="ctr">
            <a:noAutofit/>
          </a:bodyPr>
          <a:lstStyle/>
          <a:p>
            <a:r>
              <a:rPr lang="zh-CN" altLang="en-US" b="1" dirty="0"/>
              <a:t>需要发布公钥的用户可以让</a:t>
            </a:r>
            <a:r>
              <a:rPr lang="en-US" altLang="zh-CN" b="1" dirty="0"/>
              <a:t>CA</a:t>
            </a:r>
            <a:r>
              <a:rPr lang="zh-CN" altLang="en-US" b="1" dirty="0"/>
              <a:t>为其公钥签发一个</a:t>
            </a:r>
            <a:r>
              <a:rPr lang="zh-CN" altLang="en-US" b="1" dirty="0">
                <a:solidFill>
                  <a:schemeClr val="accent1">
                    <a:lumMod val="75000"/>
                  </a:schemeClr>
                </a:solidFill>
              </a:rPr>
              <a:t>证书</a:t>
            </a:r>
            <a:r>
              <a:rPr lang="zh-CN" altLang="en-US" b="1" dirty="0"/>
              <a:t>（</a:t>
            </a:r>
            <a:r>
              <a:rPr lang="en-US" altLang="zh-CN" b="1" dirty="0"/>
              <a:t>Certification</a:t>
            </a:r>
            <a:r>
              <a:rPr lang="zh-CN" altLang="en-US" b="1" dirty="0"/>
              <a:t>），证书中</a:t>
            </a:r>
            <a:r>
              <a:rPr lang="zh-CN" altLang="en-US" b="1" dirty="0">
                <a:solidFill>
                  <a:schemeClr val="accent1">
                    <a:lumMod val="75000"/>
                  </a:schemeClr>
                </a:solidFill>
              </a:rPr>
              <a:t>包含有公钥及其拥有者的身份标识信息</a:t>
            </a:r>
            <a:r>
              <a:rPr lang="zh-CN" altLang="en-US" b="1" dirty="0"/>
              <a:t>（人名、公司名或</a:t>
            </a:r>
            <a:r>
              <a:rPr lang="en-US" altLang="zh-CN" b="1" dirty="0"/>
              <a:t>IP</a:t>
            </a:r>
            <a:r>
              <a:rPr lang="zh-CN" altLang="en-US" b="1" dirty="0"/>
              <a:t>地址等）。</a:t>
            </a:r>
            <a:endParaRPr lang="en-US" altLang="zh-CN" b="1" dirty="0"/>
          </a:p>
        </p:txBody>
      </p:sp>
      <p:sp>
        <p:nvSpPr>
          <p:cNvPr id="41" name="矩形 40">
            <a:extLst>
              <a:ext uri="{FF2B5EF4-FFF2-40B4-BE49-F238E27FC236}">
                <a16:creationId xmlns:a16="http://schemas.microsoft.com/office/drawing/2014/main" id="{CDD4140B-F13C-4A0B-8F86-9F1EBD4E68F8}"/>
              </a:ext>
            </a:extLst>
          </p:cNvPr>
          <p:cNvSpPr/>
          <p:nvPr/>
        </p:nvSpPr>
        <p:spPr>
          <a:xfrm>
            <a:off x="1009370" y="39355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2759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 calcmode="lin" valueType="num">
                                      <p:cBhvr>
                                        <p:cTn id="9" dur="500" fill="hold"/>
                                        <p:tgtEl>
                                          <p:spTgt spid="39"/>
                                        </p:tgtEl>
                                        <p:attrNameLst>
                                          <p:attrName>style.rotation</p:attrName>
                                        </p:attrNameLst>
                                      </p:cBhvr>
                                      <p:tavLst>
                                        <p:tav tm="0">
                                          <p:val>
                                            <p:fltVal val="360"/>
                                          </p:val>
                                        </p:tav>
                                        <p:tav tm="100000">
                                          <p:val>
                                            <p:fltVal val="0"/>
                                          </p:val>
                                        </p:tav>
                                      </p:tavLst>
                                    </p:anim>
                                    <p:animEffect transition="in" filter="fade">
                                      <p:cBhvr>
                                        <p:cTn id="10" dur="500"/>
                                        <p:tgtEl>
                                          <p:spTgt spid="3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 calcmode="lin" valueType="num">
                                      <p:cBhvr>
                                        <p:cTn id="20" dur="500" fill="hold"/>
                                        <p:tgtEl>
                                          <p:spTgt spid="41"/>
                                        </p:tgtEl>
                                        <p:attrNameLst>
                                          <p:attrName>style.rotation</p:attrName>
                                        </p:attrNameLst>
                                      </p:cBhvr>
                                      <p:tavLst>
                                        <p:tav tm="0">
                                          <p:val>
                                            <p:fltVal val="360"/>
                                          </p:val>
                                        </p:tav>
                                        <p:tav tm="100000">
                                          <p:val>
                                            <p:fltVal val="0"/>
                                          </p:val>
                                        </p:tav>
                                      </p:tavLst>
                                    </p:anim>
                                    <p:animEffect transition="in" filter="fade">
                                      <p:cBhvr>
                                        <p:cTn id="21" dur="500"/>
                                        <p:tgtEl>
                                          <p:spTgt spid="4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40" grpId="0"/>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grpSp>
        <p:nvGrpSpPr>
          <p:cNvPr id="115" name="组合 114">
            <a:extLst>
              <a:ext uri="{FF2B5EF4-FFF2-40B4-BE49-F238E27FC236}">
                <a16:creationId xmlns:a16="http://schemas.microsoft.com/office/drawing/2014/main" id="{13DD6441-284D-B8D4-0032-6681F0839A94}"/>
              </a:ext>
            </a:extLst>
          </p:cNvPr>
          <p:cNvGrpSpPr/>
          <p:nvPr/>
        </p:nvGrpSpPr>
        <p:grpSpPr>
          <a:xfrm>
            <a:off x="798632" y="1862045"/>
            <a:ext cx="3503719" cy="2595397"/>
            <a:chOff x="825136" y="1782533"/>
            <a:chExt cx="3503719" cy="2595397"/>
          </a:xfrm>
        </p:grpSpPr>
        <p:sp>
          <p:nvSpPr>
            <p:cNvPr id="5" name="矩形 4">
              <a:extLst>
                <a:ext uri="{FF2B5EF4-FFF2-40B4-BE49-F238E27FC236}">
                  <a16:creationId xmlns:a16="http://schemas.microsoft.com/office/drawing/2014/main" id="{34F1128C-49C5-3311-C6A6-17E9833B19A8}"/>
                </a:ext>
              </a:extLst>
            </p:cNvPr>
            <p:cNvSpPr/>
            <p:nvPr/>
          </p:nvSpPr>
          <p:spPr>
            <a:xfrm>
              <a:off x="825136" y="2791010"/>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安全威胁</a:t>
              </a:r>
            </a:p>
          </p:txBody>
        </p:sp>
        <p:grpSp>
          <p:nvGrpSpPr>
            <p:cNvPr id="11" name="组合 10">
              <a:extLst>
                <a:ext uri="{FF2B5EF4-FFF2-40B4-BE49-F238E27FC236}">
                  <a16:creationId xmlns:a16="http://schemas.microsoft.com/office/drawing/2014/main" id="{24784357-F4F4-5473-5C8B-18F6A12105E7}"/>
                </a:ext>
              </a:extLst>
            </p:cNvPr>
            <p:cNvGrpSpPr/>
            <p:nvPr/>
          </p:nvGrpSpPr>
          <p:grpSpPr>
            <a:xfrm>
              <a:off x="3185269" y="1782533"/>
              <a:ext cx="1143586" cy="2595397"/>
              <a:chOff x="3081750" y="1457859"/>
              <a:chExt cx="1143586" cy="2595397"/>
            </a:xfrm>
          </p:grpSpPr>
          <p:sp>
            <p:nvSpPr>
              <p:cNvPr id="79" name="矩形 78">
                <a:extLst>
                  <a:ext uri="{FF2B5EF4-FFF2-40B4-BE49-F238E27FC236}">
                    <a16:creationId xmlns:a16="http://schemas.microsoft.com/office/drawing/2014/main" id="{BB2C1384-7980-75C9-F734-ED62F7608ACB}"/>
                  </a:ext>
                </a:extLst>
              </p:cNvPr>
              <p:cNvSpPr/>
              <p:nvPr/>
            </p:nvSpPr>
            <p:spPr>
              <a:xfrm>
                <a:off x="3081750" y="1457859"/>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被动攻击</a:t>
                </a:r>
              </a:p>
            </p:txBody>
          </p:sp>
          <p:sp>
            <p:nvSpPr>
              <p:cNvPr id="80" name="矩形 79">
                <a:extLst>
                  <a:ext uri="{FF2B5EF4-FFF2-40B4-BE49-F238E27FC236}">
                    <a16:creationId xmlns:a16="http://schemas.microsoft.com/office/drawing/2014/main" id="{A5126E92-48BD-7677-72DC-2223D1DEDBE5}"/>
                  </a:ext>
                </a:extLst>
              </p:cNvPr>
              <p:cNvSpPr/>
              <p:nvPr/>
            </p:nvSpPr>
            <p:spPr>
              <a:xfrm>
                <a:off x="3081750" y="3596056"/>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主动攻击</a:t>
                </a:r>
              </a:p>
            </p:txBody>
          </p:sp>
        </p:grpSp>
        <p:cxnSp>
          <p:nvCxnSpPr>
            <p:cNvPr id="13" name="连接符: 肘形 12">
              <a:extLst>
                <a:ext uri="{FF2B5EF4-FFF2-40B4-BE49-F238E27FC236}">
                  <a16:creationId xmlns:a16="http://schemas.microsoft.com/office/drawing/2014/main" id="{F54E43B4-0C14-531A-F6D8-C8E1EFB62FFE}"/>
                </a:ext>
              </a:extLst>
            </p:cNvPr>
            <p:cNvCxnSpPr>
              <a:stCxn id="5" idx="3"/>
              <a:endCxn id="79" idx="1"/>
            </p:cNvCxnSpPr>
            <p:nvPr/>
          </p:nvCxnSpPr>
          <p:spPr>
            <a:xfrm flipV="1">
              <a:off x="1968722" y="2011133"/>
              <a:ext cx="1216547" cy="1008477"/>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2F584458-2900-990F-EE5E-4AC35FA55512}"/>
                </a:ext>
              </a:extLst>
            </p:cNvPr>
            <p:cNvCxnSpPr>
              <a:cxnSpLocks/>
              <a:stCxn id="5" idx="3"/>
              <a:endCxn id="80" idx="1"/>
            </p:cNvCxnSpPr>
            <p:nvPr/>
          </p:nvCxnSpPr>
          <p:spPr>
            <a:xfrm>
              <a:off x="1968722" y="3019610"/>
              <a:ext cx="1216547" cy="112972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89793E63-42BC-1A31-46A7-F12418038224}"/>
              </a:ext>
            </a:extLst>
          </p:cNvPr>
          <p:cNvGrpSpPr/>
          <p:nvPr/>
        </p:nvGrpSpPr>
        <p:grpSpPr>
          <a:xfrm>
            <a:off x="4302351" y="2898634"/>
            <a:ext cx="2360133" cy="1558808"/>
            <a:chOff x="4302351" y="2898634"/>
            <a:chExt cx="2360133" cy="1558808"/>
          </a:xfrm>
        </p:grpSpPr>
        <p:sp>
          <p:nvSpPr>
            <p:cNvPr id="81" name="矩形 80">
              <a:extLst>
                <a:ext uri="{FF2B5EF4-FFF2-40B4-BE49-F238E27FC236}">
                  <a16:creationId xmlns:a16="http://schemas.microsoft.com/office/drawing/2014/main" id="{4F5151BD-D2E9-51B2-310E-EA9C58D2C46E}"/>
                </a:ext>
              </a:extLst>
            </p:cNvPr>
            <p:cNvSpPr/>
            <p:nvPr/>
          </p:nvSpPr>
          <p:spPr>
            <a:xfrm>
              <a:off x="5518898" y="2898634"/>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中断</a:t>
              </a:r>
            </a:p>
          </p:txBody>
        </p:sp>
        <p:sp>
          <p:nvSpPr>
            <p:cNvPr id="82" name="矩形 81">
              <a:extLst>
                <a:ext uri="{FF2B5EF4-FFF2-40B4-BE49-F238E27FC236}">
                  <a16:creationId xmlns:a16="http://schemas.microsoft.com/office/drawing/2014/main" id="{737598D8-93E9-8A14-3512-4FC9BE57BA6D}"/>
                </a:ext>
              </a:extLst>
            </p:cNvPr>
            <p:cNvSpPr/>
            <p:nvPr/>
          </p:nvSpPr>
          <p:spPr>
            <a:xfrm>
              <a:off x="5518898" y="3449438"/>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篡改</a:t>
              </a:r>
            </a:p>
          </p:txBody>
        </p:sp>
        <p:sp>
          <p:nvSpPr>
            <p:cNvPr id="83" name="矩形 82">
              <a:extLst>
                <a:ext uri="{FF2B5EF4-FFF2-40B4-BE49-F238E27FC236}">
                  <a16:creationId xmlns:a16="http://schemas.microsoft.com/office/drawing/2014/main" id="{CE89130A-16C3-3382-3D93-93262C95437B}"/>
                </a:ext>
              </a:extLst>
            </p:cNvPr>
            <p:cNvSpPr/>
            <p:nvPr/>
          </p:nvSpPr>
          <p:spPr>
            <a:xfrm>
              <a:off x="5518898" y="4000242"/>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伪造</a:t>
              </a:r>
            </a:p>
          </p:txBody>
        </p:sp>
        <p:cxnSp>
          <p:nvCxnSpPr>
            <p:cNvPr id="95" name="连接符: 肘形 94">
              <a:extLst>
                <a:ext uri="{FF2B5EF4-FFF2-40B4-BE49-F238E27FC236}">
                  <a16:creationId xmlns:a16="http://schemas.microsoft.com/office/drawing/2014/main" id="{E267BB41-74AF-2F77-5D40-A43FD696AED4}"/>
                </a:ext>
              </a:extLst>
            </p:cNvPr>
            <p:cNvCxnSpPr>
              <a:cxnSpLocks/>
              <a:stCxn id="80" idx="3"/>
              <a:endCxn id="81" idx="1"/>
            </p:cNvCxnSpPr>
            <p:nvPr/>
          </p:nvCxnSpPr>
          <p:spPr>
            <a:xfrm flipV="1">
              <a:off x="4302351" y="3127234"/>
              <a:ext cx="1216547" cy="1101608"/>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94EC7496-6A62-0330-FF31-53D6FE5B6C4F}"/>
                </a:ext>
              </a:extLst>
            </p:cNvPr>
            <p:cNvCxnSpPr>
              <a:cxnSpLocks/>
              <a:stCxn id="80" idx="3"/>
              <a:endCxn id="82" idx="1"/>
            </p:cNvCxnSpPr>
            <p:nvPr/>
          </p:nvCxnSpPr>
          <p:spPr>
            <a:xfrm flipV="1">
              <a:off x="4302351" y="3678038"/>
              <a:ext cx="1216547" cy="550804"/>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82D909AB-754D-C245-D6B0-C49CE9E1A0C1}"/>
                </a:ext>
              </a:extLst>
            </p:cNvPr>
            <p:cNvCxnSpPr>
              <a:cxnSpLocks/>
              <a:stCxn id="80" idx="3"/>
              <a:endCxn id="83" idx="1"/>
            </p:cNvCxnSpPr>
            <p:nvPr/>
          </p:nvCxnSpPr>
          <p:spPr>
            <a:xfrm>
              <a:off x="4302351" y="4228842"/>
              <a:ext cx="1216547" cy="1270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FFB21FCC-B51A-F830-A21F-9755320FCA59}"/>
              </a:ext>
            </a:extLst>
          </p:cNvPr>
          <p:cNvGrpSpPr/>
          <p:nvPr/>
        </p:nvGrpSpPr>
        <p:grpSpPr>
          <a:xfrm>
            <a:off x="4302351" y="4228842"/>
            <a:ext cx="2360133" cy="779404"/>
            <a:chOff x="4302351" y="4228842"/>
            <a:chExt cx="2360133" cy="779404"/>
          </a:xfrm>
        </p:grpSpPr>
        <p:sp>
          <p:nvSpPr>
            <p:cNvPr id="84" name="矩形 83">
              <a:extLst>
                <a:ext uri="{FF2B5EF4-FFF2-40B4-BE49-F238E27FC236}">
                  <a16:creationId xmlns:a16="http://schemas.microsoft.com/office/drawing/2014/main" id="{0209089C-9157-DBF0-16F8-2A3671AF8C09}"/>
                </a:ext>
              </a:extLst>
            </p:cNvPr>
            <p:cNvSpPr/>
            <p:nvPr/>
          </p:nvSpPr>
          <p:spPr>
            <a:xfrm>
              <a:off x="5518898" y="4551046"/>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恶意程序</a:t>
              </a:r>
            </a:p>
          </p:txBody>
        </p:sp>
        <p:cxnSp>
          <p:nvCxnSpPr>
            <p:cNvPr id="103" name="连接符: 肘形 102">
              <a:extLst>
                <a:ext uri="{FF2B5EF4-FFF2-40B4-BE49-F238E27FC236}">
                  <a16:creationId xmlns:a16="http://schemas.microsoft.com/office/drawing/2014/main" id="{C61F0153-7FC1-9D0A-2A46-91AC11861138}"/>
                </a:ext>
              </a:extLst>
            </p:cNvPr>
            <p:cNvCxnSpPr>
              <a:cxnSpLocks/>
              <a:stCxn id="80" idx="3"/>
              <a:endCxn id="84" idx="1"/>
            </p:cNvCxnSpPr>
            <p:nvPr/>
          </p:nvCxnSpPr>
          <p:spPr>
            <a:xfrm>
              <a:off x="4302351" y="4228842"/>
              <a:ext cx="1216547" cy="550804"/>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5" name="矩形 84">
            <a:extLst>
              <a:ext uri="{FF2B5EF4-FFF2-40B4-BE49-F238E27FC236}">
                <a16:creationId xmlns:a16="http://schemas.microsoft.com/office/drawing/2014/main" id="{211D1F07-AB42-7A7B-247A-BEBFD8E02858}"/>
              </a:ext>
            </a:extLst>
          </p:cNvPr>
          <p:cNvSpPr/>
          <p:nvPr/>
        </p:nvSpPr>
        <p:spPr>
          <a:xfrm>
            <a:off x="5518898" y="5101849"/>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拒绝服务</a:t>
            </a:r>
          </a:p>
        </p:txBody>
      </p:sp>
      <p:cxnSp>
        <p:nvCxnSpPr>
          <p:cNvPr id="104" name="连接符: 肘形 103">
            <a:extLst>
              <a:ext uri="{FF2B5EF4-FFF2-40B4-BE49-F238E27FC236}">
                <a16:creationId xmlns:a16="http://schemas.microsoft.com/office/drawing/2014/main" id="{9AD245B2-4B4F-4593-04B3-6BB2AC3BA810}"/>
              </a:ext>
            </a:extLst>
          </p:cNvPr>
          <p:cNvCxnSpPr>
            <a:cxnSpLocks/>
            <a:stCxn id="80" idx="3"/>
            <a:endCxn id="85" idx="1"/>
          </p:cNvCxnSpPr>
          <p:nvPr/>
        </p:nvCxnSpPr>
        <p:spPr>
          <a:xfrm>
            <a:off x="4302351" y="4228842"/>
            <a:ext cx="1216547" cy="1101607"/>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01F7BC8E-747B-B9B5-B9A3-26D83C699588}"/>
              </a:ext>
            </a:extLst>
          </p:cNvPr>
          <p:cNvGrpSpPr/>
          <p:nvPr/>
        </p:nvGrpSpPr>
        <p:grpSpPr>
          <a:xfrm>
            <a:off x="6662484" y="3184000"/>
            <a:ext cx="3031473" cy="3231046"/>
            <a:chOff x="6662484" y="3184000"/>
            <a:chExt cx="3031473" cy="3231046"/>
          </a:xfrm>
        </p:grpSpPr>
        <p:grpSp>
          <p:nvGrpSpPr>
            <p:cNvPr id="9" name="组合 8">
              <a:extLst>
                <a:ext uri="{FF2B5EF4-FFF2-40B4-BE49-F238E27FC236}">
                  <a16:creationId xmlns:a16="http://schemas.microsoft.com/office/drawing/2014/main" id="{CC09B9BB-3B00-11EE-1EFC-9BC92309D31D}"/>
                </a:ext>
              </a:extLst>
            </p:cNvPr>
            <p:cNvGrpSpPr/>
            <p:nvPr/>
          </p:nvGrpSpPr>
          <p:grpSpPr>
            <a:xfrm>
              <a:off x="7879030" y="3184000"/>
              <a:ext cx="1814927" cy="3231046"/>
              <a:chOff x="6858616" y="2494448"/>
              <a:chExt cx="1814927" cy="3231046"/>
            </a:xfrm>
          </p:grpSpPr>
          <p:sp>
            <p:nvSpPr>
              <p:cNvPr id="86" name="矩形 85">
                <a:extLst>
                  <a:ext uri="{FF2B5EF4-FFF2-40B4-BE49-F238E27FC236}">
                    <a16:creationId xmlns:a16="http://schemas.microsoft.com/office/drawing/2014/main" id="{CC9DD234-8D16-FE30-A035-DFE2FC30862E}"/>
                  </a:ext>
                </a:extLst>
              </p:cNvPr>
              <p:cNvSpPr/>
              <p:nvPr/>
            </p:nvSpPr>
            <p:spPr>
              <a:xfrm>
                <a:off x="6858616" y="2494448"/>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计算机病毒</a:t>
                </a:r>
              </a:p>
            </p:txBody>
          </p:sp>
          <p:sp>
            <p:nvSpPr>
              <p:cNvPr id="87" name="矩形 86">
                <a:extLst>
                  <a:ext uri="{FF2B5EF4-FFF2-40B4-BE49-F238E27FC236}">
                    <a16:creationId xmlns:a16="http://schemas.microsoft.com/office/drawing/2014/main" id="{E0978F68-84A0-8936-BEB3-707ACE23995E}"/>
                  </a:ext>
                </a:extLst>
              </p:cNvPr>
              <p:cNvSpPr/>
              <p:nvPr/>
            </p:nvSpPr>
            <p:spPr>
              <a:xfrm>
                <a:off x="6858616" y="3042636"/>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计算机蠕虫</a:t>
                </a:r>
              </a:p>
            </p:txBody>
          </p:sp>
          <p:sp>
            <p:nvSpPr>
              <p:cNvPr id="88" name="矩形 87">
                <a:extLst>
                  <a:ext uri="{FF2B5EF4-FFF2-40B4-BE49-F238E27FC236}">
                    <a16:creationId xmlns:a16="http://schemas.microsoft.com/office/drawing/2014/main" id="{D1DAEEF5-2B69-4A54-3FAD-D82D64EB9FA6}"/>
                  </a:ext>
                </a:extLst>
              </p:cNvPr>
              <p:cNvSpPr/>
              <p:nvPr/>
            </p:nvSpPr>
            <p:spPr>
              <a:xfrm>
                <a:off x="6858616" y="3584834"/>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特洛伊木马</a:t>
                </a:r>
              </a:p>
            </p:txBody>
          </p:sp>
          <p:sp>
            <p:nvSpPr>
              <p:cNvPr id="91" name="矩形 90">
                <a:extLst>
                  <a:ext uri="{FF2B5EF4-FFF2-40B4-BE49-F238E27FC236}">
                    <a16:creationId xmlns:a16="http://schemas.microsoft.com/office/drawing/2014/main" id="{FF681B8B-941F-62F3-CB4E-1BB1E00A7900}"/>
                  </a:ext>
                </a:extLst>
              </p:cNvPr>
              <p:cNvSpPr/>
              <p:nvPr/>
            </p:nvSpPr>
            <p:spPr>
              <a:xfrm>
                <a:off x="6858616" y="4127032"/>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逻辑炸弹</a:t>
                </a:r>
              </a:p>
            </p:txBody>
          </p:sp>
          <p:sp>
            <p:nvSpPr>
              <p:cNvPr id="92" name="矩形 91">
                <a:extLst>
                  <a:ext uri="{FF2B5EF4-FFF2-40B4-BE49-F238E27FC236}">
                    <a16:creationId xmlns:a16="http://schemas.microsoft.com/office/drawing/2014/main" id="{A53734D1-CC68-33E1-511F-FD4893B0030C}"/>
                  </a:ext>
                </a:extLst>
              </p:cNvPr>
              <p:cNvSpPr/>
              <p:nvPr/>
            </p:nvSpPr>
            <p:spPr>
              <a:xfrm>
                <a:off x="6858616" y="4697663"/>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后门入侵</a:t>
                </a:r>
              </a:p>
            </p:txBody>
          </p:sp>
          <p:sp>
            <p:nvSpPr>
              <p:cNvPr id="93" name="矩形 92">
                <a:extLst>
                  <a:ext uri="{FF2B5EF4-FFF2-40B4-BE49-F238E27FC236}">
                    <a16:creationId xmlns:a16="http://schemas.microsoft.com/office/drawing/2014/main" id="{BDD909C6-D0BC-6B01-92A2-B29BD5789C54}"/>
                  </a:ext>
                </a:extLst>
              </p:cNvPr>
              <p:cNvSpPr/>
              <p:nvPr/>
            </p:nvSpPr>
            <p:spPr>
              <a:xfrm>
                <a:off x="6858616" y="5268294"/>
                <a:ext cx="18149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流氓软件</a:t>
                </a:r>
              </a:p>
            </p:txBody>
          </p:sp>
        </p:grpSp>
        <p:cxnSp>
          <p:nvCxnSpPr>
            <p:cNvPr id="105" name="连接符: 肘形 104">
              <a:extLst>
                <a:ext uri="{FF2B5EF4-FFF2-40B4-BE49-F238E27FC236}">
                  <a16:creationId xmlns:a16="http://schemas.microsoft.com/office/drawing/2014/main" id="{8071644B-7060-4A62-B11E-6B1204E98435}"/>
                </a:ext>
              </a:extLst>
            </p:cNvPr>
            <p:cNvCxnSpPr>
              <a:cxnSpLocks/>
              <a:stCxn id="84" idx="3"/>
              <a:endCxn id="86" idx="1"/>
            </p:cNvCxnSpPr>
            <p:nvPr/>
          </p:nvCxnSpPr>
          <p:spPr>
            <a:xfrm flipV="1">
              <a:off x="6662484" y="3412600"/>
              <a:ext cx="1216546" cy="1367046"/>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连接符: 肘形 105">
              <a:extLst>
                <a:ext uri="{FF2B5EF4-FFF2-40B4-BE49-F238E27FC236}">
                  <a16:creationId xmlns:a16="http://schemas.microsoft.com/office/drawing/2014/main" id="{E9CE79DC-2A63-903E-D223-A4C874CFB0D9}"/>
                </a:ext>
              </a:extLst>
            </p:cNvPr>
            <p:cNvCxnSpPr>
              <a:cxnSpLocks/>
              <a:stCxn id="84" idx="3"/>
              <a:endCxn id="87" idx="1"/>
            </p:cNvCxnSpPr>
            <p:nvPr/>
          </p:nvCxnSpPr>
          <p:spPr>
            <a:xfrm flipV="1">
              <a:off x="6662484" y="3960788"/>
              <a:ext cx="1216546" cy="818858"/>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连接符: 肘形 106">
              <a:extLst>
                <a:ext uri="{FF2B5EF4-FFF2-40B4-BE49-F238E27FC236}">
                  <a16:creationId xmlns:a16="http://schemas.microsoft.com/office/drawing/2014/main" id="{1545140F-101A-C2B3-A724-676D1253A46B}"/>
                </a:ext>
              </a:extLst>
            </p:cNvPr>
            <p:cNvCxnSpPr>
              <a:cxnSpLocks/>
              <a:stCxn id="84" idx="3"/>
              <a:endCxn id="88" idx="1"/>
            </p:cNvCxnSpPr>
            <p:nvPr/>
          </p:nvCxnSpPr>
          <p:spPr>
            <a:xfrm flipV="1">
              <a:off x="6662484" y="4502986"/>
              <a:ext cx="1216546" cy="27666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01FBBCBF-4061-33F3-A445-2D87FA178E28}"/>
                </a:ext>
              </a:extLst>
            </p:cNvPr>
            <p:cNvCxnSpPr>
              <a:cxnSpLocks/>
              <a:stCxn id="84" idx="3"/>
              <a:endCxn id="91" idx="1"/>
            </p:cNvCxnSpPr>
            <p:nvPr/>
          </p:nvCxnSpPr>
          <p:spPr>
            <a:xfrm>
              <a:off x="6662484" y="4779646"/>
              <a:ext cx="1216546" cy="265538"/>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3EFEA4B-5874-5189-FDF9-8B87A656171E}"/>
                </a:ext>
              </a:extLst>
            </p:cNvPr>
            <p:cNvCxnSpPr>
              <a:cxnSpLocks/>
              <a:stCxn id="84" idx="3"/>
              <a:endCxn id="92" idx="1"/>
            </p:cNvCxnSpPr>
            <p:nvPr/>
          </p:nvCxnSpPr>
          <p:spPr>
            <a:xfrm>
              <a:off x="6662484" y="4779646"/>
              <a:ext cx="1216546" cy="836169"/>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连接符: 肘形 111">
              <a:extLst>
                <a:ext uri="{FF2B5EF4-FFF2-40B4-BE49-F238E27FC236}">
                  <a16:creationId xmlns:a16="http://schemas.microsoft.com/office/drawing/2014/main" id="{8CD83414-23CD-B21D-B44B-EA267E66B867}"/>
                </a:ext>
              </a:extLst>
            </p:cNvPr>
            <p:cNvCxnSpPr>
              <a:cxnSpLocks/>
              <a:stCxn id="84" idx="3"/>
              <a:endCxn id="93" idx="1"/>
            </p:cNvCxnSpPr>
            <p:nvPr/>
          </p:nvCxnSpPr>
          <p:spPr>
            <a:xfrm>
              <a:off x="6662484" y="4779646"/>
              <a:ext cx="1216546" cy="140680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984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500"/>
                                        <p:tgtEl>
                                          <p:spTgt spid="104"/>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left)">
                                      <p:cBhvr>
                                        <p:cTn id="26"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5BDBACDA-A456-5C45-214E-19EAF26C1A26}"/>
              </a:ext>
            </a:extLst>
          </p:cNvPr>
          <p:cNvSpPr/>
          <p:nvPr/>
        </p:nvSpPr>
        <p:spPr>
          <a:xfrm>
            <a:off x="1724788" y="1710766"/>
            <a:ext cx="359506" cy="13121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87E4608-CC30-E7E1-9497-D90A808DB34E}"/>
              </a:ext>
            </a:extLst>
          </p:cNvPr>
          <p:cNvSpPr/>
          <p:nvPr/>
        </p:nvSpPr>
        <p:spPr>
          <a:xfrm>
            <a:off x="3254194" y="2186734"/>
            <a:ext cx="969430" cy="3791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公钥的分发</a:t>
              </a:r>
            </a:p>
          </p:txBody>
        </p:sp>
      </p:grpSp>
      <p:sp>
        <p:nvSpPr>
          <p:cNvPr id="40" name="íşlïḍè">
            <a:extLst>
              <a:ext uri="{FF2B5EF4-FFF2-40B4-BE49-F238E27FC236}">
                <a16:creationId xmlns:a16="http://schemas.microsoft.com/office/drawing/2014/main" id="{A4243FCE-3086-B396-17E4-691A149FF694}"/>
              </a:ext>
            </a:extLst>
          </p:cNvPr>
          <p:cNvSpPr txBox="1"/>
          <p:nvPr/>
        </p:nvSpPr>
        <p:spPr>
          <a:xfrm>
            <a:off x="1266346" y="1275203"/>
            <a:ext cx="2727430" cy="483612"/>
          </a:xfrm>
          <a:prstGeom prst="rect">
            <a:avLst/>
          </a:prstGeom>
          <a:noFill/>
        </p:spPr>
        <p:txBody>
          <a:bodyPr wrap="square" lIns="91440" tIns="45720" rIns="91440" bIns="45720" anchor="ctr">
            <a:noAutofit/>
          </a:bodyPr>
          <a:lstStyle/>
          <a:p>
            <a:r>
              <a:rPr lang="en-US" altLang="zh-CN" b="1" dirty="0"/>
              <a:t>CA</a:t>
            </a:r>
            <a:r>
              <a:rPr lang="zh-CN" altLang="en-US" b="1" dirty="0"/>
              <a:t>签发证书的过程如下：</a:t>
            </a:r>
            <a:endParaRPr lang="en-US" altLang="zh-CN" b="1" dirty="0"/>
          </a:p>
        </p:txBody>
      </p:sp>
      <p:sp>
        <p:nvSpPr>
          <p:cNvPr id="41" name="矩形 40">
            <a:extLst>
              <a:ext uri="{FF2B5EF4-FFF2-40B4-BE49-F238E27FC236}">
                <a16:creationId xmlns:a16="http://schemas.microsoft.com/office/drawing/2014/main" id="{CDD4140B-F13C-4A0B-8F86-9F1EBD4E68F8}"/>
              </a:ext>
            </a:extLst>
          </p:cNvPr>
          <p:cNvSpPr/>
          <p:nvPr/>
        </p:nvSpPr>
        <p:spPr>
          <a:xfrm>
            <a:off x="1009370" y="137391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íşlïḍè">
            <a:extLst>
              <a:ext uri="{FF2B5EF4-FFF2-40B4-BE49-F238E27FC236}">
                <a16:creationId xmlns:a16="http://schemas.microsoft.com/office/drawing/2014/main" id="{67F045EB-9A1D-C45A-C802-D8749A4FDB5D}"/>
              </a:ext>
            </a:extLst>
          </p:cNvPr>
          <p:cNvSpPr txBox="1"/>
          <p:nvPr/>
        </p:nvSpPr>
        <p:spPr>
          <a:xfrm>
            <a:off x="1266346" y="1710766"/>
            <a:ext cx="458441" cy="379192"/>
          </a:xfrm>
          <a:prstGeom prst="rect">
            <a:avLst/>
          </a:prstGeom>
          <a:noFill/>
        </p:spPr>
        <p:txBody>
          <a:bodyPr wrap="square" lIns="91440" tIns="45720" rIns="91440" bIns="45720" anchor="ctr">
            <a:noAutofit/>
          </a:bodyPr>
          <a:lstStyle/>
          <a:p>
            <a:r>
              <a:rPr lang="zh-CN" altLang="en-US" b="1" dirty="0"/>
              <a:t>❶</a:t>
            </a:r>
            <a:endParaRPr lang="en-US" altLang="zh-CN" b="1" dirty="0"/>
          </a:p>
        </p:txBody>
      </p:sp>
      <p:sp>
        <p:nvSpPr>
          <p:cNvPr id="43" name="íşlïḍè">
            <a:extLst>
              <a:ext uri="{FF2B5EF4-FFF2-40B4-BE49-F238E27FC236}">
                <a16:creationId xmlns:a16="http://schemas.microsoft.com/office/drawing/2014/main" id="{F81AAA75-1521-45D5-5C40-5D6FED231339}"/>
              </a:ext>
            </a:extLst>
          </p:cNvPr>
          <p:cNvSpPr txBox="1"/>
          <p:nvPr/>
        </p:nvSpPr>
        <p:spPr>
          <a:xfrm>
            <a:off x="1681882" y="1674940"/>
            <a:ext cx="10205317" cy="450843"/>
          </a:xfrm>
          <a:prstGeom prst="rect">
            <a:avLst/>
          </a:prstGeom>
          <a:noFill/>
        </p:spPr>
        <p:txBody>
          <a:bodyPr wrap="square" lIns="91440" tIns="45720" rIns="91440" bIns="45720" anchor="ctr">
            <a:noAutofit/>
          </a:bodyPr>
          <a:lstStyle/>
          <a:p>
            <a:r>
              <a:rPr lang="en-US" altLang="zh-CN" b="1" dirty="0"/>
              <a:t>CA </a:t>
            </a:r>
            <a:r>
              <a:rPr lang="zh-CN" altLang="en-US" b="1" dirty="0"/>
              <a:t>必须核实用户真实身份；</a:t>
            </a:r>
            <a:endParaRPr lang="en-US" altLang="zh-CN" b="1" dirty="0"/>
          </a:p>
        </p:txBody>
      </p:sp>
      <p:sp>
        <p:nvSpPr>
          <p:cNvPr id="44" name="íşlïḍè">
            <a:extLst>
              <a:ext uri="{FF2B5EF4-FFF2-40B4-BE49-F238E27FC236}">
                <a16:creationId xmlns:a16="http://schemas.microsoft.com/office/drawing/2014/main" id="{8D36C85C-D4E4-C7DA-1897-68A2F11CD00C}"/>
              </a:ext>
            </a:extLst>
          </p:cNvPr>
          <p:cNvSpPr txBox="1"/>
          <p:nvPr/>
        </p:nvSpPr>
        <p:spPr>
          <a:xfrm>
            <a:off x="1266347" y="2182269"/>
            <a:ext cx="458441" cy="379192"/>
          </a:xfrm>
          <a:prstGeom prst="rect">
            <a:avLst/>
          </a:prstGeom>
          <a:noFill/>
        </p:spPr>
        <p:txBody>
          <a:bodyPr wrap="square" lIns="91440" tIns="45720" rIns="91440" bIns="45720" anchor="ctr">
            <a:noAutofit/>
          </a:bodyPr>
          <a:lstStyle/>
          <a:p>
            <a:r>
              <a:rPr lang="zh-CN" altLang="en-US" b="1" dirty="0"/>
              <a:t>❷</a:t>
            </a:r>
            <a:endParaRPr lang="en-US" altLang="zh-CN" b="1" dirty="0"/>
          </a:p>
        </p:txBody>
      </p:sp>
      <p:sp>
        <p:nvSpPr>
          <p:cNvPr id="45" name="íşlïḍè">
            <a:extLst>
              <a:ext uri="{FF2B5EF4-FFF2-40B4-BE49-F238E27FC236}">
                <a16:creationId xmlns:a16="http://schemas.microsoft.com/office/drawing/2014/main" id="{11DFEFE4-9827-A5A9-46DE-97AD246978D3}"/>
              </a:ext>
            </a:extLst>
          </p:cNvPr>
          <p:cNvSpPr txBox="1"/>
          <p:nvPr/>
        </p:nvSpPr>
        <p:spPr>
          <a:xfrm>
            <a:off x="1681884" y="2146443"/>
            <a:ext cx="4537382" cy="450843"/>
          </a:xfrm>
          <a:prstGeom prst="rect">
            <a:avLst/>
          </a:prstGeom>
          <a:noFill/>
        </p:spPr>
        <p:txBody>
          <a:bodyPr wrap="square" lIns="91440" tIns="45720" rIns="91440" bIns="45720" anchor="ctr">
            <a:noAutofit/>
          </a:bodyPr>
          <a:lstStyle/>
          <a:p>
            <a:r>
              <a:rPr lang="en-US" altLang="zh-CN" b="1" dirty="0"/>
              <a:t>CA </a:t>
            </a:r>
            <a:r>
              <a:rPr lang="zh-CN" altLang="en-US" b="1" dirty="0"/>
              <a:t>为用户产生公钥</a:t>
            </a:r>
            <a:r>
              <a:rPr lang="en-US" altLang="zh-CN" b="1" dirty="0"/>
              <a:t>-</a:t>
            </a:r>
            <a:r>
              <a:rPr lang="zh-CN" altLang="en-US" b="1" dirty="0"/>
              <a:t>私钥对，并生成证书；</a:t>
            </a:r>
            <a:endParaRPr lang="en-US" altLang="zh-CN" b="1" dirty="0"/>
          </a:p>
        </p:txBody>
      </p:sp>
      <p:sp>
        <p:nvSpPr>
          <p:cNvPr id="46" name="íşlïḍè">
            <a:extLst>
              <a:ext uri="{FF2B5EF4-FFF2-40B4-BE49-F238E27FC236}">
                <a16:creationId xmlns:a16="http://schemas.microsoft.com/office/drawing/2014/main" id="{1B9682AF-9BA3-9FEB-8726-7D0711E2185C}"/>
              </a:ext>
            </a:extLst>
          </p:cNvPr>
          <p:cNvSpPr txBox="1"/>
          <p:nvPr/>
        </p:nvSpPr>
        <p:spPr>
          <a:xfrm>
            <a:off x="1266347" y="2656085"/>
            <a:ext cx="458441" cy="379192"/>
          </a:xfrm>
          <a:prstGeom prst="rect">
            <a:avLst/>
          </a:prstGeom>
          <a:noFill/>
        </p:spPr>
        <p:txBody>
          <a:bodyPr wrap="square" lIns="91440" tIns="45720" rIns="91440" bIns="45720" anchor="ctr">
            <a:noAutofit/>
          </a:bodyPr>
          <a:lstStyle/>
          <a:p>
            <a:r>
              <a:rPr lang="zh-CN" altLang="en-US" b="1" dirty="0"/>
              <a:t>❸</a:t>
            </a:r>
            <a:endParaRPr lang="en-US" altLang="zh-CN" b="1" dirty="0"/>
          </a:p>
        </p:txBody>
      </p:sp>
      <p:sp>
        <p:nvSpPr>
          <p:cNvPr id="47" name="íşlïḍè">
            <a:extLst>
              <a:ext uri="{FF2B5EF4-FFF2-40B4-BE49-F238E27FC236}">
                <a16:creationId xmlns:a16="http://schemas.microsoft.com/office/drawing/2014/main" id="{2C015BF9-6B97-AF05-E60F-DB2CB72B1A43}"/>
              </a:ext>
            </a:extLst>
          </p:cNvPr>
          <p:cNvSpPr txBox="1"/>
          <p:nvPr/>
        </p:nvSpPr>
        <p:spPr>
          <a:xfrm>
            <a:off x="1681883" y="2620259"/>
            <a:ext cx="4342399" cy="450843"/>
          </a:xfrm>
          <a:prstGeom prst="rect">
            <a:avLst/>
          </a:prstGeom>
          <a:noFill/>
        </p:spPr>
        <p:txBody>
          <a:bodyPr wrap="square" lIns="91440" tIns="45720" rIns="91440" bIns="45720" anchor="ctr">
            <a:noAutofit/>
          </a:bodyPr>
          <a:lstStyle/>
          <a:p>
            <a:r>
              <a:rPr lang="en-US" altLang="zh-CN" b="1" dirty="0"/>
              <a:t>CA </a:t>
            </a:r>
            <a:r>
              <a:rPr lang="zh-CN" altLang="en-US" b="1" dirty="0"/>
              <a:t>用自己的私钥对证书进行数字签名。</a:t>
            </a:r>
            <a:endParaRPr lang="en-US" altLang="zh-CN" b="1" dirty="0"/>
          </a:p>
        </p:txBody>
      </p:sp>
      <p:sp>
        <p:nvSpPr>
          <p:cNvPr id="21" name="íşlïḍè">
            <a:extLst>
              <a:ext uri="{FF2B5EF4-FFF2-40B4-BE49-F238E27FC236}">
                <a16:creationId xmlns:a16="http://schemas.microsoft.com/office/drawing/2014/main" id="{534F3FE0-09E3-DF57-7CB5-9990C7DF1126}"/>
              </a:ext>
            </a:extLst>
          </p:cNvPr>
          <p:cNvSpPr txBox="1"/>
          <p:nvPr/>
        </p:nvSpPr>
        <p:spPr>
          <a:xfrm>
            <a:off x="1266346" y="3159296"/>
            <a:ext cx="458441" cy="379192"/>
          </a:xfrm>
          <a:prstGeom prst="rect">
            <a:avLst/>
          </a:prstGeom>
          <a:noFill/>
        </p:spPr>
        <p:txBody>
          <a:bodyPr wrap="square" lIns="91440" tIns="45720" rIns="91440" bIns="45720" anchor="ctr">
            <a:noAutofit/>
          </a:bodyPr>
          <a:lstStyle/>
          <a:p>
            <a:r>
              <a:rPr lang="zh-CN" altLang="en-US" b="1" dirty="0"/>
              <a:t>❹</a:t>
            </a:r>
            <a:endParaRPr lang="en-US" altLang="zh-CN" b="1" dirty="0"/>
          </a:p>
        </p:txBody>
      </p:sp>
      <p:sp>
        <p:nvSpPr>
          <p:cNvPr id="24" name="íşlïḍè">
            <a:extLst>
              <a:ext uri="{FF2B5EF4-FFF2-40B4-BE49-F238E27FC236}">
                <a16:creationId xmlns:a16="http://schemas.microsoft.com/office/drawing/2014/main" id="{3B716AA4-67D0-EF45-311F-E195C39C9357}"/>
              </a:ext>
            </a:extLst>
          </p:cNvPr>
          <p:cNvSpPr txBox="1"/>
          <p:nvPr/>
        </p:nvSpPr>
        <p:spPr>
          <a:xfrm>
            <a:off x="1681882" y="3123470"/>
            <a:ext cx="10205317" cy="769450"/>
          </a:xfrm>
          <a:prstGeom prst="rect">
            <a:avLst/>
          </a:prstGeom>
          <a:noFill/>
        </p:spPr>
        <p:txBody>
          <a:bodyPr wrap="square" lIns="91440" tIns="45720" rIns="91440" bIns="45720" anchor="ctr">
            <a:noAutofit/>
          </a:bodyPr>
          <a:lstStyle/>
          <a:p>
            <a:r>
              <a:rPr lang="zh-CN" altLang="en-US" b="1" dirty="0"/>
              <a:t>该证书就可以通过网络发送给任何希望与该证书拥有者通信的实体，也可将该证书存放在服务器由其他用户自由下载。</a:t>
            </a:r>
            <a:endParaRPr lang="en-US" altLang="zh-CN" b="1" dirty="0"/>
          </a:p>
        </p:txBody>
      </p:sp>
      <p:sp>
        <p:nvSpPr>
          <p:cNvPr id="6" name="矩形 5">
            <a:extLst>
              <a:ext uri="{FF2B5EF4-FFF2-40B4-BE49-F238E27FC236}">
                <a16:creationId xmlns:a16="http://schemas.microsoft.com/office/drawing/2014/main" id="{DB2181DC-579A-B292-2356-D8E3153F659B}"/>
              </a:ext>
            </a:extLst>
          </p:cNvPr>
          <p:cNvSpPr/>
          <p:nvPr/>
        </p:nvSpPr>
        <p:spPr>
          <a:xfrm>
            <a:off x="1464258" y="4050145"/>
            <a:ext cx="9263483" cy="2265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请同学们注意：</a:t>
            </a:r>
            <a:endParaRPr lang="en-US" altLang="zh-CN" b="1" dirty="0"/>
          </a:p>
          <a:p>
            <a:pPr marL="342900" indent="-342900">
              <a:lnSpc>
                <a:spcPct val="150000"/>
              </a:lnSpc>
              <a:buFont typeface="+mj-ea"/>
              <a:buAutoNum type="circleNumDbPlain"/>
            </a:pPr>
            <a:r>
              <a:rPr lang="en-US" altLang="zh-CN" b="1" dirty="0"/>
              <a:t>CA</a:t>
            </a:r>
            <a:r>
              <a:rPr lang="zh-CN" altLang="en-US" b="1" dirty="0"/>
              <a:t>为用户产生的</a:t>
            </a:r>
            <a:r>
              <a:rPr lang="zh-CN" altLang="en-US" b="1" dirty="0">
                <a:solidFill>
                  <a:schemeClr val="tx1"/>
                </a:solidFill>
                <a:highlight>
                  <a:srgbClr val="FFFF00"/>
                </a:highlight>
              </a:rPr>
              <a:t>公钥</a:t>
            </a:r>
            <a:r>
              <a:rPr lang="en-US" altLang="zh-CN" b="1" dirty="0">
                <a:solidFill>
                  <a:schemeClr val="tx1"/>
                </a:solidFill>
                <a:highlight>
                  <a:srgbClr val="FFFF00"/>
                </a:highlight>
              </a:rPr>
              <a:t>-</a:t>
            </a:r>
            <a:r>
              <a:rPr lang="zh-CN" altLang="en-US" b="1" dirty="0">
                <a:solidFill>
                  <a:schemeClr val="tx1"/>
                </a:solidFill>
                <a:highlight>
                  <a:srgbClr val="FFFF00"/>
                </a:highlight>
              </a:rPr>
              <a:t>私钥</a:t>
            </a:r>
            <a:r>
              <a:rPr lang="zh-CN" altLang="en-US" b="1" dirty="0"/>
              <a:t>对中的</a:t>
            </a:r>
            <a:r>
              <a:rPr lang="zh-CN" altLang="en-US" b="1" dirty="0">
                <a:solidFill>
                  <a:schemeClr val="tx1"/>
                </a:solidFill>
                <a:highlight>
                  <a:srgbClr val="FFFF00"/>
                </a:highlight>
              </a:rPr>
              <a:t>私钥</a:t>
            </a:r>
            <a:r>
              <a:rPr lang="zh-CN" altLang="en-US" b="1" dirty="0"/>
              <a:t>，必须由证书拥有者自己秘密保存。</a:t>
            </a:r>
            <a:endParaRPr lang="en-US" altLang="zh-CN" b="1" dirty="0"/>
          </a:p>
          <a:p>
            <a:pPr marL="342900" indent="-342900">
              <a:lnSpc>
                <a:spcPct val="150000"/>
              </a:lnSpc>
              <a:buFont typeface="+mj-ea"/>
              <a:buAutoNum type="circleNumDbPlain"/>
            </a:pPr>
            <a:r>
              <a:rPr lang="zh-CN" altLang="en-US" b="1" dirty="0"/>
              <a:t>任何人都可从可信的地方（例如代表政府的报纸）获取</a:t>
            </a:r>
            <a:r>
              <a:rPr lang="en-US" altLang="zh-CN" b="1" dirty="0">
                <a:solidFill>
                  <a:schemeClr val="tx1"/>
                </a:solidFill>
                <a:highlight>
                  <a:srgbClr val="FFFF00"/>
                </a:highlight>
              </a:rPr>
              <a:t>CA</a:t>
            </a:r>
            <a:r>
              <a:rPr lang="zh-CN" altLang="en-US" b="1" dirty="0">
                <a:solidFill>
                  <a:schemeClr val="tx1"/>
                </a:solidFill>
                <a:highlight>
                  <a:srgbClr val="FFFF00"/>
                </a:highlight>
              </a:rPr>
              <a:t>自身的公钥</a:t>
            </a:r>
            <a:r>
              <a:rPr lang="zh-CN" altLang="en-US" b="1" dirty="0"/>
              <a:t>，并用这个公钥来验证某个证书是否是该</a:t>
            </a:r>
            <a:r>
              <a:rPr lang="en-US" altLang="zh-CN" b="1" dirty="0"/>
              <a:t>CA</a:t>
            </a:r>
            <a:r>
              <a:rPr lang="zh-CN" altLang="en-US" b="1" dirty="0"/>
              <a:t>签发的真实证书。一旦证书被鉴别是真实的，则可以相信证书中的公钥确实属于证书中声称的用户。</a:t>
            </a:r>
          </a:p>
        </p:txBody>
      </p:sp>
    </p:spTree>
    <p:custDataLst>
      <p:tags r:id="rId1"/>
    </p:custDataLst>
    <p:extLst>
      <p:ext uri="{BB962C8B-B14F-4D97-AF65-F5344CB8AC3E}">
        <p14:creationId xmlns:p14="http://schemas.microsoft.com/office/powerpoint/2010/main" val="157952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style.rotation</p:attrName>
                                        </p:attrNameLst>
                                      </p:cBhvr>
                                      <p:tavLst>
                                        <p:tav tm="0">
                                          <p:val>
                                            <p:fltVal val="360"/>
                                          </p:val>
                                        </p:tav>
                                        <p:tav tm="100000">
                                          <p:val>
                                            <p:fltVal val="0"/>
                                          </p:val>
                                        </p:tav>
                                      </p:tavLst>
                                    </p:anim>
                                    <p:animEffect transition="in" filter="fade">
                                      <p:cBhvr>
                                        <p:cTn id="10" dur="500"/>
                                        <p:tgtEl>
                                          <p:spTgt spid="4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fltVal val="0"/>
                                          </p:val>
                                        </p:tav>
                                        <p:tav tm="100000">
                                          <p:val>
                                            <p:strVal val="#ppt_h"/>
                                          </p:val>
                                        </p:tav>
                                      </p:tavLst>
                                    </p:anim>
                                    <p:anim calcmode="lin" valueType="num">
                                      <p:cBhvr>
                                        <p:cTn id="20" dur="500" fill="hold"/>
                                        <p:tgtEl>
                                          <p:spTgt spid="42"/>
                                        </p:tgtEl>
                                        <p:attrNameLst>
                                          <p:attrName>style.rotation</p:attrName>
                                        </p:attrNameLst>
                                      </p:cBhvr>
                                      <p:tavLst>
                                        <p:tav tm="0">
                                          <p:val>
                                            <p:fltVal val="360"/>
                                          </p:val>
                                        </p:tav>
                                        <p:tav tm="100000">
                                          <p:val>
                                            <p:fltVal val="0"/>
                                          </p:val>
                                        </p:tav>
                                      </p:tavLst>
                                    </p:anim>
                                    <p:animEffect transition="in" filter="fade">
                                      <p:cBhvr>
                                        <p:cTn id="21" dur="500"/>
                                        <p:tgtEl>
                                          <p:spTgt spid="42"/>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 calcmode="lin" valueType="num">
                                      <p:cBhvr>
                                        <p:cTn id="31" dur="500" fill="hold"/>
                                        <p:tgtEl>
                                          <p:spTgt spid="44"/>
                                        </p:tgtEl>
                                        <p:attrNameLst>
                                          <p:attrName>style.rotation</p:attrName>
                                        </p:attrNameLst>
                                      </p:cBhvr>
                                      <p:tavLst>
                                        <p:tav tm="0">
                                          <p:val>
                                            <p:fltVal val="360"/>
                                          </p:val>
                                        </p:tav>
                                        <p:tav tm="100000">
                                          <p:val>
                                            <p:fltVal val="0"/>
                                          </p:val>
                                        </p:tav>
                                      </p:tavLst>
                                    </p:anim>
                                    <p:animEffect transition="in" filter="fade">
                                      <p:cBhvr>
                                        <p:cTn id="32" dur="500"/>
                                        <p:tgtEl>
                                          <p:spTgt spid="44"/>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4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 calcmode="lin" valueType="num">
                                      <p:cBhvr>
                                        <p:cTn id="42" dur="500" fill="hold"/>
                                        <p:tgtEl>
                                          <p:spTgt spid="46"/>
                                        </p:tgtEl>
                                        <p:attrNameLst>
                                          <p:attrName>style.rotation</p:attrName>
                                        </p:attrNameLst>
                                      </p:cBhvr>
                                      <p:tavLst>
                                        <p:tav tm="0">
                                          <p:val>
                                            <p:fltVal val="360"/>
                                          </p:val>
                                        </p:tav>
                                        <p:tav tm="100000">
                                          <p:val>
                                            <p:fltVal val="0"/>
                                          </p:val>
                                        </p:tav>
                                      </p:tavLst>
                                    </p:anim>
                                    <p:animEffect transition="in" filter="fade">
                                      <p:cBhvr>
                                        <p:cTn id="43" dur="500"/>
                                        <p:tgtEl>
                                          <p:spTgt spid="46"/>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 calcmode="lin" valueType="num">
                                      <p:cBhvr>
                                        <p:cTn id="53" dur="500" fill="hold"/>
                                        <p:tgtEl>
                                          <p:spTgt spid="21"/>
                                        </p:tgtEl>
                                        <p:attrNameLst>
                                          <p:attrName>style.rotation</p:attrName>
                                        </p:attrNameLst>
                                      </p:cBhvr>
                                      <p:tavLst>
                                        <p:tav tm="0">
                                          <p:val>
                                            <p:fltVal val="360"/>
                                          </p:val>
                                        </p:tav>
                                        <p:tav tm="100000">
                                          <p:val>
                                            <p:fltVal val="0"/>
                                          </p:val>
                                        </p:tav>
                                      </p:tavLst>
                                    </p:anim>
                                    <p:animEffect transition="in" filter="fade">
                                      <p:cBhvr>
                                        <p:cTn id="54" dur="500"/>
                                        <p:tgtEl>
                                          <p:spTgt spid="21"/>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800" decel="100000"/>
                                        <p:tgtEl>
                                          <p:spTgt spid="6"/>
                                        </p:tgtEl>
                                      </p:cBhvr>
                                    </p:animEffect>
                                    <p:anim calcmode="lin" valueType="num">
                                      <p:cBhvr>
                                        <p:cTn id="63" dur="800" decel="100000" fill="hold"/>
                                        <p:tgtEl>
                                          <p:spTgt spid="6"/>
                                        </p:tgtEl>
                                        <p:attrNameLst>
                                          <p:attrName>style.rotation</p:attrName>
                                        </p:attrNameLst>
                                      </p:cBhvr>
                                      <p:tavLst>
                                        <p:tav tm="0">
                                          <p:val>
                                            <p:fltVal val="-90"/>
                                          </p:val>
                                        </p:tav>
                                        <p:tav tm="100000">
                                          <p:val>
                                            <p:fltVal val="0"/>
                                          </p:val>
                                        </p:tav>
                                      </p:tavLst>
                                    </p:anim>
                                    <p:anim calcmode="lin" valueType="num">
                                      <p:cBhvr>
                                        <p:cTn id="64" dur="800" decel="100000" fill="hold"/>
                                        <p:tgtEl>
                                          <p:spTgt spid="6"/>
                                        </p:tgtEl>
                                        <p:attrNameLst>
                                          <p:attrName>ppt_x</p:attrName>
                                        </p:attrNameLst>
                                      </p:cBhvr>
                                      <p:tavLst>
                                        <p:tav tm="0">
                                          <p:val>
                                            <p:strVal val="#ppt_x+0.4"/>
                                          </p:val>
                                        </p:tav>
                                        <p:tav tm="100000">
                                          <p:val>
                                            <p:strVal val="#ppt_x-0.05"/>
                                          </p:val>
                                        </p:tav>
                                      </p:tavLst>
                                    </p:anim>
                                    <p:anim calcmode="lin" valueType="num">
                                      <p:cBhvr>
                                        <p:cTn id="65" dur="800" decel="100000" fill="hold"/>
                                        <p:tgtEl>
                                          <p:spTgt spid="6"/>
                                        </p:tgtEl>
                                        <p:attrNameLst>
                                          <p:attrName>ppt_y</p:attrName>
                                        </p:attrNameLst>
                                      </p:cBhvr>
                                      <p:tavLst>
                                        <p:tav tm="0">
                                          <p:val>
                                            <p:strVal val="#ppt_y-0.4"/>
                                          </p:val>
                                        </p:tav>
                                        <p:tav tm="100000">
                                          <p:val>
                                            <p:strVal val="#ppt_y+0.1"/>
                                          </p:val>
                                        </p:tav>
                                      </p:tavLst>
                                    </p:anim>
                                    <p:anim calcmode="lin" valueType="num">
                                      <p:cBhvr>
                                        <p:cTn id="66"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67"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68" presetID="3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800" decel="100000"/>
                                        <p:tgtEl>
                                          <p:spTgt spid="27"/>
                                        </p:tgtEl>
                                      </p:cBhvr>
                                    </p:animEffect>
                                    <p:anim calcmode="lin" valueType="num">
                                      <p:cBhvr>
                                        <p:cTn id="71" dur="800" decel="100000" fill="hold"/>
                                        <p:tgtEl>
                                          <p:spTgt spid="27"/>
                                        </p:tgtEl>
                                        <p:attrNameLst>
                                          <p:attrName>style.rotation</p:attrName>
                                        </p:attrNameLst>
                                      </p:cBhvr>
                                      <p:tavLst>
                                        <p:tav tm="0">
                                          <p:val>
                                            <p:fltVal val="-90"/>
                                          </p:val>
                                        </p:tav>
                                        <p:tav tm="100000">
                                          <p:val>
                                            <p:fltVal val="0"/>
                                          </p:val>
                                        </p:tav>
                                      </p:tavLst>
                                    </p:anim>
                                    <p:anim calcmode="lin" valueType="num">
                                      <p:cBhvr>
                                        <p:cTn id="72" dur="800" decel="100000" fill="hold"/>
                                        <p:tgtEl>
                                          <p:spTgt spid="27"/>
                                        </p:tgtEl>
                                        <p:attrNameLst>
                                          <p:attrName>ppt_x</p:attrName>
                                        </p:attrNameLst>
                                      </p:cBhvr>
                                      <p:tavLst>
                                        <p:tav tm="0">
                                          <p:val>
                                            <p:strVal val="#ppt_x+0.4"/>
                                          </p:val>
                                        </p:tav>
                                        <p:tav tm="100000">
                                          <p:val>
                                            <p:strVal val="#ppt_x-0.05"/>
                                          </p:val>
                                        </p:tav>
                                      </p:tavLst>
                                    </p:anim>
                                    <p:anim calcmode="lin" valueType="num">
                                      <p:cBhvr>
                                        <p:cTn id="73" dur="800" decel="100000" fill="hold"/>
                                        <p:tgtEl>
                                          <p:spTgt spid="27"/>
                                        </p:tgtEl>
                                        <p:attrNameLst>
                                          <p:attrName>ppt_y</p:attrName>
                                        </p:attrNameLst>
                                      </p:cBhvr>
                                      <p:tavLst>
                                        <p:tav tm="0">
                                          <p:val>
                                            <p:strVal val="#ppt_y-0.4"/>
                                          </p:val>
                                        </p:tav>
                                        <p:tav tm="100000">
                                          <p:val>
                                            <p:strVal val="#ppt_y+0.1"/>
                                          </p:val>
                                        </p:tav>
                                      </p:tavLst>
                                    </p:anim>
                                    <p:anim calcmode="lin" valueType="num">
                                      <p:cBhvr>
                                        <p:cTn id="74"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75"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76" presetID="30"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800" decel="100000"/>
                                        <p:tgtEl>
                                          <p:spTgt spid="7"/>
                                        </p:tgtEl>
                                      </p:cBhvr>
                                    </p:animEffect>
                                    <p:anim calcmode="lin" valueType="num">
                                      <p:cBhvr>
                                        <p:cTn id="79" dur="800" decel="100000" fill="hold"/>
                                        <p:tgtEl>
                                          <p:spTgt spid="7"/>
                                        </p:tgtEl>
                                        <p:attrNameLst>
                                          <p:attrName>style.rotation</p:attrName>
                                        </p:attrNameLst>
                                      </p:cBhvr>
                                      <p:tavLst>
                                        <p:tav tm="0">
                                          <p:val>
                                            <p:fltVal val="-90"/>
                                          </p:val>
                                        </p:tav>
                                        <p:tav tm="100000">
                                          <p:val>
                                            <p:fltVal val="0"/>
                                          </p:val>
                                        </p:tav>
                                      </p:tavLst>
                                    </p:anim>
                                    <p:anim calcmode="lin" valueType="num">
                                      <p:cBhvr>
                                        <p:cTn id="80" dur="800" decel="100000" fill="hold"/>
                                        <p:tgtEl>
                                          <p:spTgt spid="7"/>
                                        </p:tgtEl>
                                        <p:attrNameLst>
                                          <p:attrName>ppt_x</p:attrName>
                                        </p:attrNameLst>
                                      </p:cBhvr>
                                      <p:tavLst>
                                        <p:tav tm="0">
                                          <p:val>
                                            <p:strVal val="#ppt_x+0.4"/>
                                          </p:val>
                                        </p:tav>
                                        <p:tav tm="100000">
                                          <p:val>
                                            <p:strVal val="#ppt_x-0.05"/>
                                          </p:val>
                                        </p:tav>
                                      </p:tavLst>
                                    </p:anim>
                                    <p:anim calcmode="lin" valueType="num">
                                      <p:cBhvr>
                                        <p:cTn id="81" dur="800" decel="100000" fill="hold"/>
                                        <p:tgtEl>
                                          <p:spTgt spid="7"/>
                                        </p:tgtEl>
                                        <p:attrNameLst>
                                          <p:attrName>ppt_y</p:attrName>
                                        </p:attrNameLst>
                                      </p:cBhvr>
                                      <p:tavLst>
                                        <p:tav tm="0">
                                          <p:val>
                                            <p:strVal val="#ppt_y-0.4"/>
                                          </p:val>
                                        </p:tav>
                                        <p:tav tm="100000">
                                          <p:val>
                                            <p:strVal val="#ppt_y+0.1"/>
                                          </p:val>
                                        </p:tav>
                                      </p:tavLst>
                                    </p:anim>
                                    <p:anim calcmode="lin" valueType="num">
                                      <p:cBhvr>
                                        <p:cTn id="82"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83"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 grpId="0" animBg="1"/>
      <p:bldP spid="40" grpId="0"/>
      <p:bldP spid="41" grpId="0" animBg="1"/>
      <p:bldP spid="42" grpId="0"/>
      <p:bldP spid="43" grpId="0"/>
      <p:bldP spid="44" grpId="0"/>
      <p:bldP spid="45" grpId="0"/>
      <p:bldP spid="46" grpId="0"/>
      <p:bldP spid="47" grpId="0"/>
      <p:bldP spid="21" grpId="0"/>
      <p:bldP spid="24" grpId="0"/>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B5E8C92-A29B-551F-4ABC-9BE423EA4BCD}"/>
              </a:ext>
            </a:extLst>
          </p:cNvPr>
          <p:cNvSpPr txBox="1"/>
          <p:nvPr/>
        </p:nvSpPr>
        <p:spPr>
          <a:xfrm>
            <a:off x="6211253" y="2438037"/>
            <a:ext cx="5123329" cy="960456"/>
          </a:xfrm>
          <a:prstGeom prst="rect">
            <a:avLst/>
          </a:prstGeom>
          <a:noFill/>
        </p:spPr>
        <p:txBody>
          <a:bodyPr wrap="square" rtlCol="0">
            <a:spAutoFit/>
          </a:bodyPr>
          <a:lstStyle/>
          <a:p>
            <a:pPr>
              <a:lnSpc>
                <a:spcPct val="150000"/>
              </a:lnSpc>
            </a:pPr>
            <a:r>
              <a:rPr lang="zh-CN" altLang="en-US" sz="2000" b="1" dirty="0"/>
              <a:t>         请同学们在自己电脑系统中查看都安装有哪些证书，它们的发证机构信息是什么？</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公钥的分发</a:t>
              </a:r>
            </a:p>
          </p:txBody>
        </p:sp>
      </p:grpSp>
      <p:grpSp>
        <p:nvGrpSpPr>
          <p:cNvPr id="18" name="组合 1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AA65080-ACED-967F-FBD3-29F2DE252DCD}"/>
              </a:ext>
            </a:extLst>
          </p:cNvPr>
          <p:cNvGrpSpPr>
            <a:grpSpLocks noChangeAspect="1"/>
          </p:cNvGrpSpPr>
          <p:nvPr/>
        </p:nvGrpSpPr>
        <p:grpSpPr>
          <a:xfrm>
            <a:off x="821111" y="1729394"/>
            <a:ext cx="4878472" cy="4173864"/>
            <a:chOff x="3213100" y="963613"/>
            <a:chExt cx="5759450" cy="4927600"/>
          </a:xfrm>
        </p:grpSpPr>
        <p:sp>
          <p:nvSpPr>
            <p:cNvPr id="19" name="îṥlîde">
              <a:extLst>
                <a:ext uri="{FF2B5EF4-FFF2-40B4-BE49-F238E27FC236}">
                  <a16:creationId xmlns:a16="http://schemas.microsoft.com/office/drawing/2014/main" id="{81DE8FF6-D5AE-0CB8-55D8-55B9E977C305}"/>
                </a:ext>
              </a:extLst>
            </p:cNvPr>
            <p:cNvSpPr/>
            <p:nvPr/>
          </p:nvSpPr>
          <p:spPr bwMode="auto">
            <a:xfrm>
              <a:off x="4991100" y="963613"/>
              <a:ext cx="1187450" cy="811213"/>
            </a:xfrm>
            <a:custGeom>
              <a:avLst/>
              <a:gdLst>
                <a:gd name="T0" fmla="*/ 181 w 360"/>
                <a:gd name="T1" fmla="*/ 0 h 246"/>
                <a:gd name="T2" fmla="*/ 179 w 360"/>
                <a:gd name="T3" fmla="*/ 0 h 246"/>
                <a:gd name="T4" fmla="*/ 67 w 360"/>
                <a:gd name="T5" fmla="*/ 112 h 246"/>
                <a:gd name="T6" fmla="*/ 67 w 360"/>
                <a:gd name="T7" fmla="*/ 112 h 246"/>
                <a:gd name="T8" fmla="*/ 0 w 360"/>
                <a:gd name="T9" fmla="*/ 179 h 246"/>
                <a:gd name="T10" fmla="*/ 67 w 360"/>
                <a:gd name="T11" fmla="*/ 246 h 246"/>
                <a:gd name="T12" fmla="*/ 294 w 360"/>
                <a:gd name="T13" fmla="*/ 246 h 246"/>
                <a:gd name="T14" fmla="*/ 360 w 360"/>
                <a:gd name="T15" fmla="*/ 179 h 246"/>
                <a:gd name="T16" fmla="*/ 294 w 360"/>
                <a:gd name="T17" fmla="*/ 112 h 246"/>
                <a:gd name="T18" fmla="*/ 293 w 360"/>
                <a:gd name="T19" fmla="*/ 112 h 246"/>
                <a:gd name="T20" fmla="*/ 181 w 360"/>
                <a:gd name="T2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0" h="246">
                  <a:moveTo>
                    <a:pt x="181" y="0"/>
                  </a:moveTo>
                  <a:cubicBezTo>
                    <a:pt x="179" y="0"/>
                    <a:pt x="179" y="0"/>
                    <a:pt x="179" y="0"/>
                  </a:cubicBezTo>
                  <a:cubicBezTo>
                    <a:pt x="117" y="0"/>
                    <a:pt x="67" y="50"/>
                    <a:pt x="67" y="112"/>
                  </a:cubicBezTo>
                  <a:cubicBezTo>
                    <a:pt x="67" y="112"/>
                    <a:pt x="67" y="112"/>
                    <a:pt x="67" y="112"/>
                  </a:cubicBezTo>
                  <a:cubicBezTo>
                    <a:pt x="30" y="112"/>
                    <a:pt x="0" y="142"/>
                    <a:pt x="0" y="179"/>
                  </a:cubicBezTo>
                  <a:cubicBezTo>
                    <a:pt x="0" y="216"/>
                    <a:pt x="30" y="246"/>
                    <a:pt x="67" y="246"/>
                  </a:cubicBezTo>
                  <a:cubicBezTo>
                    <a:pt x="294" y="246"/>
                    <a:pt x="294" y="246"/>
                    <a:pt x="294" y="246"/>
                  </a:cubicBezTo>
                  <a:cubicBezTo>
                    <a:pt x="330" y="246"/>
                    <a:pt x="360" y="216"/>
                    <a:pt x="360" y="179"/>
                  </a:cubicBezTo>
                  <a:cubicBezTo>
                    <a:pt x="360" y="142"/>
                    <a:pt x="330" y="112"/>
                    <a:pt x="294" y="112"/>
                  </a:cubicBezTo>
                  <a:cubicBezTo>
                    <a:pt x="293" y="112"/>
                    <a:pt x="293" y="112"/>
                    <a:pt x="293" y="112"/>
                  </a:cubicBezTo>
                  <a:cubicBezTo>
                    <a:pt x="293" y="50"/>
                    <a:pt x="243" y="0"/>
                    <a:pt x="181" y="0"/>
                  </a:cubicBezTo>
                </a:path>
              </a:pathLst>
            </a:custGeom>
            <a:solidFill>
              <a:srgbClr val="E7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ṧḻïḋè">
              <a:extLst>
                <a:ext uri="{FF2B5EF4-FFF2-40B4-BE49-F238E27FC236}">
                  <a16:creationId xmlns:a16="http://schemas.microsoft.com/office/drawing/2014/main" id="{1B0CD8C8-7CFF-565A-5D0D-03FC99BF1F93}"/>
                </a:ext>
              </a:extLst>
            </p:cNvPr>
            <p:cNvSpPr/>
            <p:nvPr/>
          </p:nvSpPr>
          <p:spPr bwMode="auto">
            <a:xfrm>
              <a:off x="7781925" y="2503488"/>
              <a:ext cx="1190625" cy="809625"/>
            </a:xfrm>
            <a:custGeom>
              <a:avLst/>
              <a:gdLst>
                <a:gd name="T0" fmla="*/ 181 w 361"/>
                <a:gd name="T1" fmla="*/ 0 h 246"/>
                <a:gd name="T2" fmla="*/ 180 w 361"/>
                <a:gd name="T3" fmla="*/ 0 h 246"/>
                <a:gd name="T4" fmla="*/ 67 w 361"/>
                <a:gd name="T5" fmla="*/ 113 h 246"/>
                <a:gd name="T6" fmla="*/ 67 w 361"/>
                <a:gd name="T7" fmla="*/ 113 h 246"/>
                <a:gd name="T8" fmla="*/ 0 w 361"/>
                <a:gd name="T9" fmla="*/ 179 h 246"/>
                <a:gd name="T10" fmla="*/ 67 w 361"/>
                <a:gd name="T11" fmla="*/ 246 h 246"/>
                <a:gd name="T12" fmla="*/ 294 w 361"/>
                <a:gd name="T13" fmla="*/ 246 h 246"/>
                <a:gd name="T14" fmla="*/ 361 w 361"/>
                <a:gd name="T15" fmla="*/ 179 h 246"/>
                <a:gd name="T16" fmla="*/ 294 w 361"/>
                <a:gd name="T17" fmla="*/ 113 h 246"/>
                <a:gd name="T18" fmla="*/ 293 w 361"/>
                <a:gd name="T19" fmla="*/ 113 h 246"/>
                <a:gd name="T20" fmla="*/ 181 w 361"/>
                <a:gd name="T2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246">
                  <a:moveTo>
                    <a:pt x="181" y="0"/>
                  </a:moveTo>
                  <a:cubicBezTo>
                    <a:pt x="180" y="0"/>
                    <a:pt x="180" y="0"/>
                    <a:pt x="180" y="0"/>
                  </a:cubicBezTo>
                  <a:cubicBezTo>
                    <a:pt x="118" y="0"/>
                    <a:pt x="67" y="50"/>
                    <a:pt x="67" y="113"/>
                  </a:cubicBezTo>
                  <a:cubicBezTo>
                    <a:pt x="67" y="113"/>
                    <a:pt x="67" y="113"/>
                    <a:pt x="67" y="113"/>
                  </a:cubicBezTo>
                  <a:cubicBezTo>
                    <a:pt x="30" y="113"/>
                    <a:pt x="0" y="142"/>
                    <a:pt x="0" y="179"/>
                  </a:cubicBezTo>
                  <a:cubicBezTo>
                    <a:pt x="0" y="216"/>
                    <a:pt x="30" y="246"/>
                    <a:pt x="67" y="246"/>
                  </a:cubicBezTo>
                  <a:cubicBezTo>
                    <a:pt x="294" y="246"/>
                    <a:pt x="294" y="246"/>
                    <a:pt x="294" y="246"/>
                  </a:cubicBezTo>
                  <a:cubicBezTo>
                    <a:pt x="331" y="246"/>
                    <a:pt x="361" y="216"/>
                    <a:pt x="361" y="179"/>
                  </a:cubicBezTo>
                  <a:cubicBezTo>
                    <a:pt x="361" y="142"/>
                    <a:pt x="331" y="113"/>
                    <a:pt x="294" y="113"/>
                  </a:cubicBezTo>
                  <a:cubicBezTo>
                    <a:pt x="293" y="113"/>
                    <a:pt x="293" y="113"/>
                    <a:pt x="293" y="113"/>
                  </a:cubicBezTo>
                  <a:cubicBezTo>
                    <a:pt x="293" y="50"/>
                    <a:pt x="243" y="0"/>
                    <a:pt x="181" y="0"/>
                  </a:cubicBezTo>
                </a:path>
              </a:pathLst>
            </a:custGeom>
            <a:solidFill>
              <a:srgbClr val="E7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śḻiḋê">
              <a:extLst>
                <a:ext uri="{FF2B5EF4-FFF2-40B4-BE49-F238E27FC236}">
                  <a16:creationId xmlns:a16="http://schemas.microsoft.com/office/drawing/2014/main" id="{21E2B0E6-4DB2-6158-D44B-16170BB75259}"/>
                </a:ext>
              </a:extLst>
            </p:cNvPr>
            <p:cNvSpPr/>
            <p:nvPr/>
          </p:nvSpPr>
          <p:spPr bwMode="auto">
            <a:xfrm>
              <a:off x="3255963" y="1800226"/>
              <a:ext cx="1190625" cy="811213"/>
            </a:xfrm>
            <a:custGeom>
              <a:avLst/>
              <a:gdLst>
                <a:gd name="T0" fmla="*/ 181 w 361"/>
                <a:gd name="T1" fmla="*/ 0 h 246"/>
                <a:gd name="T2" fmla="*/ 180 w 361"/>
                <a:gd name="T3" fmla="*/ 0 h 246"/>
                <a:gd name="T4" fmla="*/ 68 w 361"/>
                <a:gd name="T5" fmla="*/ 113 h 246"/>
                <a:gd name="T6" fmla="*/ 67 w 361"/>
                <a:gd name="T7" fmla="*/ 113 h 246"/>
                <a:gd name="T8" fmla="*/ 0 w 361"/>
                <a:gd name="T9" fmla="*/ 179 h 246"/>
                <a:gd name="T10" fmla="*/ 67 w 361"/>
                <a:gd name="T11" fmla="*/ 246 h 246"/>
                <a:gd name="T12" fmla="*/ 294 w 361"/>
                <a:gd name="T13" fmla="*/ 246 h 246"/>
                <a:gd name="T14" fmla="*/ 361 w 361"/>
                <a:gd name="T15" fmla="*/ 179 h 246"/>
                <a:gd name="T16" fmla="*/ 294 w 361"/>
                <a:gd name="T17" fmla="*/ 113 h 246"/>
                <a:gd name="T18" fmla="*/ 294 w 361"/>
                <a:gd name="T19" fmla="*/ 113 h 246"/>
                <a:gd name="T20" fmla="*/ 181 w 361"/>
                <a:gd name="T2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246">
                  <a:moveTo>
                    <a:pt x="181" y="0"/>
                  </a:moveTo>
                  <a:cubicBezTo>
                    <a:pt x="180" y="0"/>
                    <a:pt x="180" y="0"/>
                    <a:pt x="180" y="0"/>
                  </a:cubicBezTo>
                  <a:cubicBezTo>
                    <a:pt x="118" y="0"/>
                    <a:pt x="68" y="51"/>
                    <a:pt x="68" y="113"/>
                  </a:cubicBezTo>
                  <a:cubicBezTo>
                    <a:pt x="67" y="113"/>
                    <a:pt x="67" y="113"/>
                    <a:pt x="67" y="113"/>
                  </a:cubicBezTo>
                  <a:cubicBezTo>
                    <a:pt x="30" y="113"/>
                    <a:pt x="0" y="143"/>
                    <a:pt x="0" y="179"/>
                  </a:cubicBezTo>
                  <a:cubicBezTo>
                    <a:pt x="0" y="216"/>
                    <a:pt x="30" y="246"/>
                    <a:pt x="67" y="246"/>
                  </a:cubicBezTo>
                  <a:cubicBezTo>
                    <a:pt x="294" y="246"/>
                    <a:pt x="294" y="246"/>
                    <a:pt x="294" y="246"/>
                  </a:cubicBezTo>
                  <a:cubicBezTo>
                    <a:pt x="331" y="246"/>
                    <a:pt x="361" y="216"/>
                    <a:pt x="361" y="179"/>
                  </a:cubicBezTo>
                  <a:cubicBezTo>
                    <a:pt x="361" y="143"/>
                    <a:pt x="331" y="113"/>
                    <a:pt x="294" y="113"/>
                  </a:cubicBezTo>
                  <a:cubicBezTo>
                    <a:pt x="294" y="113"/>
                    <a:pt x="294" y="113"/>
                    <a:pt x="294" y="113"/>
                  </a:cubicBezTo>
                  <a:cubicBezTo>
                    <a:pt x="294" y="51"/>
                    <a:pt x="243" y="0"/>
                    <a:pt x="181" y="0"/>
                  </a:cubicBezTo>
                </a:path>
              </a:pathLst>
            </a:custGeom>
            <a:solidFill>
              <a:srgbClr val="E7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Slïḍè">
              <a:extLst>
                <a:ext uri="{FF2B5EF4-FFF2-40B4-BE49-F238E27FC236}">
                  <a16:creationId xmlns:a16="http://schemas.microsoft.com/office/drawing/2014/main" id="{2EBD3757-29D9-F5F6-5E33-CEDFDB2A5C80}"/>
                </a:ext>
              </a:extLst>
            </p:cNvPr>
            <p:cNvSpPr/>
            <p:nvPr/>
          </p:nvSpPr>
          <p:spPr bwMode="auto">
            <a:xfrm>
              <a:off x="3308350" y="3290888"/>
              <a:ext cx="5532438" cy="2159000"/>
            </a:xfrm>
            <a:custGeom>
              <a:avLst/>
              <a:gdLst>
                <a:gd name="T0" fmla="*/ 724 w 1677"/>
                <a:gd name="T1" fmla="*/ 0 h 655"/>
                <a:gd name="T2" fmla="*/ 558 w 1677"/>
                <a:gd name="T3" fmla="*/ 52 h 655"/>
                <a:gd name="T4" fmla="*/ 381 w 1677"/>
                <a:gd name="T5" fmla="*/ 222 h 655"/>
                <a:gd name="T6" fmla="*/ 169 w 1677"/>
                <a:gd name="T7" fmla="*/ 287 h 655"/>
                <a:gd name="T8" fmla="*/ 79 w 1677"/>
                <a:gd name="T9" fmla="*/ 445 h 655"/>
                <a:gd name="T10" fmla="*/ 62 w 1677"/>
                <a:gd name="T11" fmla="*/ 556 h 655"/>
                <a:gd name="T12" fmla="*/ 0 w 1677"/>
                <a:gd name="T13" fmla="*/ 655 h 655"/>
                <a:gd name="T14" fmla="*/ 1666 w 1677"/>
                <a:gd name="T15" fmla="*/ 655 h 655"/>
                <a:gd name="T16" fmla="*/ 1639 w 1677"/>
                <a:gd name="T17" fmla="*/ 537 h 655"/>
                <a:gd name="T18" fmla="*/ 1574 w 1677"/>
                <a:gd name="T19" fmla="*/ 435 h 655"/>
                <a:gd name="T20" fmla="*/ 1553 w 1677"/>
                <a:gd name="T21" fmla="*/ 362 h 655"/>
                <a:gd name="T22" fmla="*/ 1400 w 1677"/>
                <a:gd name="T23" fmla="*/ 253 h 655"/>
                <a:gd name="T24" fmla="*/ 1363 w 1677"/>
                <a:gd name="T25" fmla="*/ 251 h 655"/>
                <a:gd name="T26" fmla="*/ 1317 w 1677"/>
                <a:gd name="T27" fmla="*/ 253 h 655"/>
                <a:gd name="T28" fmla="*/ 1271 w 1677"/>
                <a:gd name="T29" fmla="*/ 255 h 655"/>
                <a:gd name="T30" fmla="*/ 1230 w 1677"/>
                <a:gd name="T31" fmla="*/ 252 h 655"/>
                <a:gd name="T32" fmla="*/ 951 w 1677"/>
                <a:gd name="T33" fmla="*/ 79 h 655"/>
                <a:gd name="T34" fmla="*/ 758 w 1677"/>
                <a:gd name="T35" fmla="*/ 2 h 655"/>
                <a:gd name="T36" fmla="*/ 724 w 1677"/>
                <a:gd name="T37"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7" h="655">
                  <a:moveTo>
                    <a:pt x="724" y="0"/>
                  </a:moveTo>
                  <a:cubicBezTo>
                    <a:pt x="664" y="0"/>
                    <a:pt x="604" y="17"/>
                    <a:pt x="558" y="52"/>
                  </a:cubicBezTo>
                  <a:cubicBezTo>
                    <a:pt x="492" y="102"/>
                    <a:pt x="455" y="184"/>
                    <a:pt x="381" y="222"/>
                  </a:cubicBezTo>
                  <a:cubicBezTo>
                    <a:pt x="315" y="255"/>
                    <a:pt x="231" y="248"/>
                    <a:pt x="169" y="287"/>
                  </a:cubicBezTo>
                  <a:cubicBezTo>
                    <a:pt x="115" y="321"/>
                    <a:pt x="88" y="384"/>
                    <a:pt x="79" y="445"/>
                  </a:cubicBezTo>
                  <a:cubicBezTo>
                    <a:pt x="73" y="482"/>
                    <a:pt x="72" y="519"/>
                    <a:pt x="62" y="556"/>
                  </a:cubicBezTo>
                  <a:cubicBezTo>
                    <a:pt x="53" y="592"/>
                    <a:pt x="33" y="634"/>
                    <a:pt x="0" y="655"/>
                  </a:cubicBezTo>
                  <a:cubicBezTo>
                    <a:pt x="1666" y="655"/>
                    <a:pt x="1666" y="655"/>
                    <a:pt x="1666" y="655"/>
                  </a:cubicBezTo>
                  <a:cubicBezTo>
                    <a:pt x="1677" y="617"/>
                    <a:pt x="1661" y="570"/>
                    <a:pt x="1639" y="537"/>
                  </a:cubicBezTo>
                  <a:cubicBezTo>
                    <a:pt x="1616" y="503"/>
                    <a:pt x="1588" y="472"/>
                    <a:pt x="1574" y="435"/>
                  </a:cubicBezTo>
                  <a:cubicBezTo>
                    <a:pt x="1565" y="411"/>
                    <a:pt x="1562" y="385"/>
                    <a:pt x="1553" y="362"/>
                  </a:cubicBezTo>
                  <a:cubicBezTo>
                    <a:pt x="1529" y="302"/>
                    <a:pt x="1466" y="261"/>
                    <a:pt x="1400" y="253"/>
                  </a:cubicBezTo>
                  <a:cubicBezTo>
                    <a:pt x="1387" y="252"/>
                    <a:pt x="1375" y="251"/>
                    <a:pt x="1363" y="251"/>
                  </a:cubicBezTo>
                  <a:cubicBezTo>
                    <a:pt x="1348" y="251"/>
                    <a:pt x="1332" y="252"/>
                    <a:pt x="1317" y="253"/>
                  </a:cubicBezTo>
                  <a:cubicBezTo>
                    <a:pt x="1301" y="254"/>
                    <a:pt x="1286" y="255"/>
                    <a:pt x="1271" y="255"/>
                  </a:cubicBezTo>
                  <a:cubicBezTo>
                    <a:pt x="1257" y="255"/>
                    <a:pt x="1243" y="254"/>
                    <a:pt x="1230" y="252"/>
                  </a:cubicBezTo>
                  <a:cubicBezTo>
                    <a:pt x="1118" y="236"/>
                    <a:pt x="1042" y="142"/>
                    <a:pt x="951" y="79"/>
                  </a:cubicBezTo>
                  <a:cubicBezTo>
                    <a:pt x="894" y="39"/>
                    <a:pt x="828" y="10"/>
                    <a:pt x="758" y="2"/>
                  </a:cubicBezTo>
                  <a:cubicBezTo>
                    <a:pt x="746" y="1"/>
                    <a:pt x="735" y="0"/>
                    <a:pt x="724" y="0"/>
                  </a:cubicBezTo>
                </a:path>
              </a:pathLst>
            </a:custGeom>
            <a:solidFill>
              <a:srgbClr val="E7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Sļïďê">
              <a:extLst>
                <a:ext uri="{FF2B5EF4-FFF2-40B4-BE49-F238E27FC236}">
                  <a16:creationId xmlns:a16="http://schemas.microsoft.com/office/drawing/2014/main" id="{1F157510-2F21-6067-1065-9B02A77015FE}"/>
                </a:ext>
              </a:extLst>
            </p:cNvPr>
            <p:cNvSpPr/>
            <p:nvPr/>
          </p:nvSpPr>
          <p:spPr bwMode="auto">
            <a:xfrm>
              <a:off x="3430588" y="2713038"/>
              <a:ext cx="241300" cy="241300"/>
            </a:xfrm>
            <a:custGeom>
              <a:avLst/>
              <a:gdLst>
                <a:gd name="T0" fmla="*/ 37 w 73"/>
                <a:gd name="T1" fmla="*/ 73 h 73"/>
                <a:gd name="T2" fmla="*/ 0 w 73"/>
                <a:gd name="T3" fmla="*/ 36 h 73"/>
                <a:gd name="T4" fmla="*/ 37 w 73"/>
                <a:gd name="T5" fmla="*/ 0 h 73"/>
                <a:gd name="T6" fmla="*/ 73 w 73"/>
                <a:gd name="T7" fmla="*/ 36 h 73"/>
                <a:gd name="T8" fmla="*/ 37 w 73"/>
                <a:gd name="T9" fmla="*/ 73 h 73"/>
                <a:gd name="T10" fmla="*/ 37 w 73"/>
                <a:gd name="T11" fmla="*/ 2 h 73"/>
                <a:gd name="T12" fmla="*/ 2 w 73"/>
                <a:gd name="T13" fmla="*/ 36 h 73"/>
                <a:gd name="T14" fmla="*/ 37 w 73"/>
                <a:gd name="T15" fmla="*/ 71 h 73"/>
                <a:gd name="T16" fmla="*/ 71 w 73"/>
                <a:gd name="T17" fmla="*/ 36 h 73"/>
                <a:gd name="T18" fmla="*/ 37 w 73"/>
                <a:gd name="T19"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73"/>
                  </a:moveTo>
                  <a:cubicBezTo>
                    <a:pt x="17" y="73"/>
                    <a:pt x="0" y="57"/>
                    <a:pt x="0" y="36"/>
                  </a:cubicBezTo>
                  <a:cubicBezTo>
                    <a:pt x="0" y="16"/>
                    <a:pt x="17" y="0"/>
                    <a:pt x="37" y="0"/>
                  </a:cubicBezTo>
                  <a:cubicBezTo>
                    <a:pt x="57" y="0"/>
                    <a:pt x="73" y="16"/>
                    <a:pt x="73" y="36"/>
                  </a:cubicBezTo>
                  <a:cubicBezTo>
                    <a:pt x="73" y="57"/>
                    <a:pt x="57" y="73"/>
                    <a:pt x="37" y="73"/>
                  </a:cubicBezTo>
                  <a:close/>
                  <a:moveTo>
                    <a:pt x="37" y="2"/>
                  </a:moveTo>
                  <a:cubicBezTo>
                    <a:pt x="18" y="2"/>
                    <a:pt x="2" y="17"/>
                    <a:pt x="2" y="36"/>
                  </a:cubicBezTo>
                  <a:cubicBezTo>
                    <a:pt x="2" y="55"/>
                    <a:pt x="18" y="71"/>
                    <a:pt x="37" y="71"/>
                  </a:cubicBezTo>
                  <a:cubicBezTo>
                    <a:pt x="56" y="71"/>
                    <a:pt x="71" y="55"/>
                    <a:pt x="71" y="36"/>
                  </a:cubicBezTo>
                  <a:cubicBezTo>
                    <a:pt x="71" y="17"/>
                    <a:pt x="56" y="2"/>
                    <a:pt x="37" y="2"/>
                  </a:cubicBezTo>
                  <a:close/>
                </a:path>
              </a:pathLst>
            </a:cu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ṥľiḓê">
              <a:extLst>
                <a:ext uri="{FF2B5EF4-FFF2-40B4-BE49-F238E27FC236}">
                  <a16:creationId xmlns:a16="http://schemas.microsoft.com/office/drawing/2014/main" id="{9BB918C4-0E42-5F83-CB27-E0DC4AC9D4A2}"/>
                </a:ext>
              </a:extLst>
            </p:cNvPr>
            <p:cNvSpPr/>
            <p:nvPr/>
          </p:nvSpPr>
          <p:spPr bwMode="auto">
            <a:xfrm>
              <a:off x="4133850" y="1708151"/>
              <a:ext cx="65088" cy="66675"/>
            </a:xfrm>
            <a:prstGeom prst="ellipse">
              <a:avLst/>
            </a:pr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ṧlïḓé">
              <a:extLst>
                <a:ext uri="{FF2B5EF4-FFF2-40B4-BE49-F238E27FC236}">
                  <a16:creationId xmlns:a16="http://schemas.microsoft.com/office/drawing/2014/main" id="{F642EABD-6909-D90E-7CAF-57E629D5C8F5}"/>
                </a:ext>
              </a:extLst>
            </p:cNvPr>
            <p:cNvSpPr/>
            <p:nvPr/>
          </p:nvSpPr>
          <p:spPr bwMode="auto">
            <a:xfrm>
              <a:off x="3681413" y="3021013"/>
              <a:ext cx="61913" cy="61913"/>
            </a:xfrm>
            <a:prstGeom prst="ellipse">
              <a:avLst/>
            </a:pr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š1îḋé">
              <a:extLst>
                <a:ext uri="{FF2B5EF4-FFF2-40B4-BE49-F238E27FC236}">
                  <a16:creationId xmlns:a16="http://schemas.microsoft.com/office/drawing/2014/main" id="{5B18352D-2598-207E-942E-2572A89CBE9E}"/>
                </a:ext>
              </a:extLst>
            </p:cNvPr>
            <p:cNvSpPr/>
            <p:nvPr/>
          </p:nvSpPr>
          <p:spPr bwMode="auto">
            <a:xfrm>
              <a:off x="5661025" y="1550988"/>
              <a:ext cx="2714625" cy="3898900"/>
            </a:xfrm>
            <a:prstGeom prst="rect">
              <a:avLst/>
            </a:prstGeom>
            <a:solidFill>
              <a:srgbClr val="F9A7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ïṩḷíďê">
              <a:extLst>
                <a:ext uri="{FF2B5EF4-FFF2-40B4-BE49-F238E27FC236}">
                  <a16:creationId xmlns:a16="http://schemas.microsoft.com/office/drawing/2014/main" id="{ADCAF278-0C84-45C8-DE09-3A8474E86445}"/>
                </a:ext>
              </a:extLst>
            </p:cNvPr>
            <p:cNvSpPr/>
            <p:nvPr/>
          </p:nvSpPr>
          <p:spPr bwMode="auto">
            <a:xfrm>
              <a:off x="5357813" y="1925638"/>
              <a:ext cx="2714625" cy="3524250"/>
            </a:xfrm>
            <a:prstGeom prst="rect">
              <a:avLst/>
            </a:prstGeom>
            <a:solidFill>
              <a:srgbClr val="F5564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íṧ1ïḓe">
              <a:extLst>
                <a:ext uri="{FF2B5EF4-FFF2-40B4-BE49-F238E27FC236}">
                  <a16:creationId xmlns:a16="http://schemas.microsoft.com/office/drawing/2014/main" id="{E033F391-991C-1803-EB80-521EEBC62A45}"/>
                </a:ext>
              </a:extLst>
            </p:cNvPr>
            <p:cNvSpPr/>
            <p:nvPr/>
          </p:nvSpPr>
          <p:spPr bwMode="auto">
            <a:xfrm>
              <a:off x="4859338" y="2298701"/>
              <a:ext cx="2852738" cy="3151188"/>
            </a:xfrm>
            <a:custGeom>
              <a:avLst/>
              <a:gdLst>
                <a:gd name="T0" fmla="*/ 844 w 865"/>
                <a:gd name="T1" fmla="*/ 956 h 956"/>
                <a:gd name="T2" fmla="*/ 21 w 865"/>
                <a:gd name="T3" fmla="*/ 956 h 956"/>
                <a:gd name="T4" fmla="*/ 0 w 865"/>
                <a:gd name="T5" fmla="*/ 935 h 956"/>
                <a:gd name="T6" fmla="*/ 0 w 865"/>
                <a:gd name="T7" fmla="*/ 21 h 956"/>
                <a:gd name="T8" fmla="*/ 21 w 865"/>
                <a:gd name="T9" fmla="*/ 0 h 956"/>
                <a:gd name="T10" fmla="*/ 844 w 865"/>
                <a:gd name="T11" fmla="*/ 0 h 956"/>
                <a:gd name="T12" fmla="*/ 865 w 865"/>
                <a:gd name="T13" fmla="*/ 21 h 956"/>
                <a:gd name="T14" fmla="*/ 865 w 865"/>
                <a:gd name="T15" fmla="*/ 935 h 956"/>
                <a:gd name="T16" fmla="*/ 844 w 865"/>
                <a:gd name="T17" fmla="*/ 95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5" h="956">
                  <a:moveTo>
                    <a:pt x="844" y="956"/>
                  </a:moveTo>
                  <a:cubicBezTo>
                    <a:pt x="21" y="956"/>
                    <a:pt x="21" y="956"/>
                    <a:pt x="21" y="956"/>
                  </a:cubicBezTo>
                  <a:cubicBezTo>
                    <a:pt x="10" y="956"/>
                    <a:pt x="0" y="947"/>
                    <a:pt x="0" y="935"/>
                  </a:cubicBezTo>
                  <a:cubicBezTo>
                    <a:pt x="0" y="21"/>
                    <a:pt x="0" y="21"/>
                    <a:pt x="0" y="21"/>
                  </a:cubicBezTo>
                  <a:cubicBezTo>
                    <a:pt x="0" y="9"/>
                    <a:pt x="10" y="0"/>
                    <a:pt x="21" y="0"/>
                  </a:cubicBezTo>
                  <a:cubicBezTo>
                    <a:pt x="844" y="0"/>
                    <a:pt x="844" y="0"/>
                    <a:pt x="844" y="0"/>
                  </a:cubicBezTo>
                  <a:cubicBezTo>
                    <a:pt x="856" y="0"/>
                    <a:pt x="865" y="9"/>
                    <a:pt x="865" y="21"/>
                  </a:cubicBezTo>
                  <a:cubicBezTo>
                    <a:pt x="865" y="935"/>
                    <a:pt x="865" y="935"/>
                    <a:pt x="865" y="935"/>
                  </a:cubicBezTo>
                  <a:cubicBezTo>
                    <a:pt x="865" y="947"/>
                    <a:pt x="856" y="956"/>
                    <a:pt x="844" y="956"/>
                  </a:cubicBezTo>
                  <a:close/>
                </a:path>
              </a:pathLst>
            </a:cu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ṩḷïďé">
              <a:extLst>
                <a:ext uri="{FF2B5EF4-FFF2-40B4-BE49-F238E27FC236}">
                  <a16:creationId xmlns:a16="http://schemas.microsoft.com/office/drawing/2014/main" id="{18FA4607-3BBE-3B84-DE0D-763E05B3517F}"/>
                </a:ext>
              </a:extLst>
            </p:cNvPr>
            <p:cNvSpPr/>
            <p:nvPr/>
          </p:nvSpPr>
          <p:spPr bwMode="auto">
            <a:xfrm>
              <a:off x="5064125" y="2498726"/>
              <a:ext cx="2446338" cy="2752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 name="iśļiďè">
              <a:extLst>
                <a:ext uri="{FF2B5EF4-FFF2-40B4-BE49-F238E27FC236}">
                  <a16:creationId xmlns:a16="http://schemas.microsoft.com/office/drawing/2014/main" id="{A87535FE-917D-D6FA-A48E-6116D12AF303}"/>
                </a:ext>
              </a:extLst>
            </p:cNvPr>
            <p:cNvSpPr/>
            <p:nvPr/>
          </p:nvSpPr>
          <p:spPr bwMode="auto">
            <a:xfrm>
              <a:off x="5680075" y="2225676"/>
              <a:ext cx="1211263" cy="382588"/>
            </a:xfrm>
            <a:custGeom>
              <a:avLst/>
              <a:gdLst>
                <a:gd name="T0" fmla="*/ 352 w 367"/>
                <a:gd name="T1" fmla="*/ 116 h 116"/>
                <a:gd name="T2" fmla="*/ 16 w 367"/>
                <a:gd name="T3" fmla="*/ 116 h 116"/>
                <a:gd name="T4" fmla="*/ 0 w 367"/>
                <a:gd name="T5" fmla="*/ 100 h 116"/>
                <a:gd name="T6" fmla="*/ 0 w 367"/>
                <a:gd name="T7" fmla="*/ 16 h 116"/>
                <a:gd name="T8" fmla="*/ 16 w 367"/>
                <a:gd name="T9" fmla="*/ 0 h 116"/>
                <a:gd name="T10" fmla="*/ 352 w 367"/>
                <a:gd name="T11" fmla="*/ 0 h 116"/>
                <a:gd name="T12" fmla="*/ 367 w 367"/>
                <a:gd name="T13" fmla="*/ 16 h 116"/>
                <a:gd name="T14" fmla="*/ 367 w 367"/>
                <a:gd name="T15" fmla="*/ 100 h 116"/>
                <a:gd name="T16" fmla="*/ 352 w 367"/>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116">
                  <a:moveTo>
                    <a:pt x="352" y="116"/>
                  </a:moveTo>
                  <a:cubicBezTo>
                    <a:pt x="16" y="116"/>
                    <a:pt x="16" y="116"/>
                    <a:pt x="16" y="116"/>
                  </a:cubicBezTo>
                  <a:cubicBezTo>
                    <a:pt x="7" y="116"/>
                    <a:pt x="0" y="109"/>
                    <a:pt x="0" y="100"/>
                  </a:cubicBezTo>
                  <a:cubicBezTo>
                    <a:pt x="0" y="16"/>
                    <a:pt x="0" y="16"/>
                    <a:pt x="0" y="16"/>
                  </a:cubicBezTo>
                  <a:cubicBezTo>
                    <a:pt x="0" y="7"/>
                    <a:pt x="7" y="0"/>
                    <a:pt x="16" y="0"/>
                  </a:cubicBezTo>
                  <a:cubicBezTo>
                    <a:pt x="352" y="0"/>
                    <a:pt x="352" y="0"/>
                    <a:pt x="352" y="0"/>
                  </a:cubicBezTo>
                  <a:cubicBezTo>
                    <a:pt x="360" y="0"/>
                    <a:pt x="367" y="7"/>
                    <a:pt x="367" y="16"/>
                  </a:cubicBezTo>
                  <a:cubicBezTo>
                    <a:pt x="367" y="100"/>
                    <a:pt x="367" y="100"/>
                    <a:pt x="367" y="100"/>
                  </a:cubicBezTo>
                  <a:cubicBezTo>
                    <a:pt x="367" y="109"/>
                    <a:pt x="360" y="116"/>
                    <a:pt x="352" y="116"/>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ṧlîdè">
              <a:extLst>
                <a:ext uri="{FF2B5EF4-FFF2-40B4-BE49-F238E27FC236}">
                  <a16:creationId xmlns:a16="http://schemas.microsoft.com/office/drawing/2014/main" id="{2F539C87-68E3-C81B-ED75-F83732C4BF57}"/>
                </a:ext>
              </a:extLst>
            </p:cNvPr>
            <p:cNvSpPr/>
            <p:nvPr/>
          </p:nvSpPr>
          <p:spPr bwMode="auto">
            <a:xfrm>
              <a:off x="5680075" y="2225676"/>
              <a:ext cx="1211263" cy="192088"/>
            </a:xfrm>
            <a:custGeom>
              <a:avLst/>
              <a:gdLst>
                <a:gd name="T0" fmla="*/ 352 w 367"/>
                <a:gd name="T1" fmla="*/ 0 h 58"/>
                <a:gd name="T2" fmla="*/ 16 w 367"/>
                <a:gd name="T3" fmla="*/ 0 h 58"/>
                <a:gd name="T4" fmla="*/ 0 w 367"/>
                <a:gd name="T5" fmla="*/ 16 h 58"/>
                <a:gd name="T6" fmla="*/ 0 w 367"/>
                <a:gd name="T7" fmla="*/ 58 h 58"/>
                <a:gd name="T8" fmla="*/ 367 w 367"/>
                <a:gd name="T9" fmla="*/ 58 h 58"/>
                <a:gd name="T10" fmla="*/ 367 w 367"/>
                <a:gd name="T11" fmla="*/ 16 h 58"/>
                <a:gd name="T12" fmla="*/ 352 w 3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67" h="58">
                  <a:moveTo>
                    <a:pt x="352" y="0"/>
                  </a:moveTo>
                  <a:cubicBezTo>
                    <a:pt x="16" y="0"/>
                    <a:pt x="16" y="0"/>
                    <a:pt x="16" y="0"/>
                  </a:cubicBezTo>
                  <a:cubicBezTo>
                    <a:pt x="7" y="0"/>
                    <a:pt x="0" y="7"/>
                    <a:pt x="0" y="16"/>
                  </a:cubicBezTo>
                  <a:cubicBezTo>
                    <a:pt x="0" y="58"/>
                    <a:pt x="0" y="58"/>
                    <a:pt x="0" y="58"/>
                  </a:cubicBezTo>
                  <a:cubicBezTo>
                    <a:pt x="367" y="58"/>
                    <a:pt x="367" y="58"/>
                    <a:pt x="367" y="58"/>
                  </a:cubicBezTo>
                  <a:cubicBezTo>
                    <a:pt x="367" y="16"/>
                    <a:pt x="367" y="16"/>
                    <a:pt x="367" y="16"/>
                  </a:cubicBezTo>
                  <a:cubicBezTo>
                    <a:pt x="367" y="7"/>
                    <a:pt x="360" y="0"/>
                    <a:pt x="352" y="0"/>
                  </a:cubicBezTo>
                  <a:close/>
                </a:path>
              </a:pathLst>
            </a:custGeom>
            <a:solidFill>
              <a:srgbClr val="29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śḻidè">
              <a:extLst>
                <a:ext uri="{FF2B5EF4-FFF2-40B4-BE49-F238E27FC236}">
                  <a16:creationId xmlns:a16="http://schemas.microsoft.com/office/drawing/2014/main" id="{E45F55F6-2AFF-460B-8132-CA67A3E46BEE}"/>
                </a:ext>
              </a:extLst>
            </p:cNvPr>
            <p:cNvSpPr/>
            <p:nvPr/>
          </p:nvSpPr>
          <p:spPr bwMode="auto">
            <a:xfrm>
              <a:off x="5954713" y="2017713"/>
              <a:ext cx="661988" cy="207963"/>
            </a:xfrm>
            <a:custGeom>
              <a:avLst/>
              <a:gdLst>
                <a:gd name="T0" fmla="*/ 196 w 201"/>
                <a:gd name="T1" fmla="*/ 24 h 63"/>
                <a:gd name="T2" fmla="*/ 168 w 201"/>
                <a:gd name="T3" fmla="*/ 0 h 63"/>
                <a:gd name="T4" fmla="*/ 33 w 201"/>
                <a:gd name="T5" fmla="*/ 0 h 63"/>
                <a:gd name="T6" fmla="*/ 5 w 201"/>
                <a:gd name="T7" fmla="*/ 24 h 63"/>
                <a:gd name="T8" fmla="*/ 0 w 201"/>
                <a:gd name="T9" fmla="*/ 63 h 63"/>
                <a:gd name="T10" fmla="*/ 201 w 201"/>
                <a:gd name="T11" fmla="*/ 63 h 63"/>
                <a:gd name="T12" fmla="*/ 196 w 201"/>
                <a:gd name="T13" fmla="*/ 24 h 63"/>
                <a:gd name="T14" fmla="*/ 101 w 201"/>
                <a:gd name="T15" fmla="*/ 47 h 63"/>
                <a:gd name="T16" fmla="*/ 85 w 201"/>
                <a:gd name="T17" fmla="*/ 31 h 63"/>
                <a:gd name="T18" fmla="*/ 101 w 201"/>
                <a:gd name="T19" fmla="*/ 16 h 63"/>
                <a:gd name="T20" fmla="*/ 117 w 201"/>
                <a:gd name="T21" fmla="*/ 31 h 63"/>
                <a:gd name="T22" fmla="*/ 101 w 201"/>
                <a:gd name="T23"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63">
                  <a:moveTo>
                    <a:pt x="196" y="24"/>
                  </a:moveTo>
                  <a:cubicBezTo>
                    <a:pt x="194" y="10"/>
                    <a:pt x="182" y="0"/>
                    <a:pt x="168" y="0"/>
                  </a:cubicBezTo>
                  <a:cubicBezTo>
                    <a:pt x="33" y="0"/>
                    <a:pt x="33" y="0"/>
                    <a:pt x="33" y="0"/>
                  </a:cubicBezTo>
                  <a:cubicBezTo>
                    <a:pt x="19" y="0"/>
                    <a:pt x="7" y="10"/>
                    <a:pt x="5" y="24"/>
                  </a:cubicBezTo>
                  <a:cubicBezTo>
                    <a:pt x="0" y="63"/>
                    <a:pt x="0" y="63"/>
                    <a:pt x="0" y="63"/>
                  </a:cubicBezTo>
                  <a:cubicBezTo>
                    <a:pt x="201" y="63"/>
                    <a:pt x="201" y="63"/>
                    <a:pt x="201" y="63"/>
                  </a:cubicBezTo>
                  <a:lnTo>
                    <a:pt x="196" y="24"/>
                  </a:lnTo>
                  <a:close/>
                  <a:moveTo>
                    <a:pt x="101" y="47"/>
                  </a:moveTo>
                  <a:cubicBezTo>
                    <a:pt x="92" y="47"/>
                    <a:pt x="85" y="40"/>
                    <a:pt x="85" y="31"/>
                  </a:cubicBezTo>
                  <a:cubicBezTo>
                    <a:pt x="85" y="23"/>
                    <a:pt x="92" y="16"/>
                    <a:pt x="101" y="16"/>
                  </a:cubicBezTo>
                  <a:cubicBezTo>
                    <a:pt x="110" y="16"/>
                    <a:pt x="117" y="23"/>
                    <a:pt x="117" y="31"/>
                  </a:cubicBezTo>
                  <a:cubicBezTo>
                    <a:pt x="117" y="40"/>
                    <a:pt x="110" y="47"/>
                    <a:pt x="101" y="47"/>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ṩļíďê">
              <a:extLst>
                <a:ext uri="{FF2B5EF4-FFF2-40B4-BE49-F238E27FC236}">
                  <a16:creationId xmlns:a16="http://schemas.microsoft.com/office/drawing/2014/main" id="{78A5DC39-6451-8E99-ADDA-B3C3F0CDAF64}"/>
                </a:ext>
              </a:extLst>
            </p:cNvPr>
            <p:cNvSpPr/>
            <p:nvPr/>
          </p:nvSpPr>
          <p:spPr bwMode="auto">
            <a:xfrm>
              <a:off x="6867525" y="3033713"/>
              <a:ext cx="422275" cy="422275"/>
            </a:xfrm>
            <a:prstGeom prst="ellipse">
              <a:avLst/>
            </a:prstGeom>
            <a:solidFill>
              <a:srgbClr val="F9A7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ś1iḍe">
              <a:extLst>
                <a:ext uri="{FF2B5EF4-FFF2-40B4-BE49-F238E27FC236}">
                  <a16:creationId xmlns:a16="http://schemas.microsoft.com/office/drawing/2014/main" id="{205C37D3-3F8E-5A9F-26D2-367EED3CFC4E}"/>
                </a:ext>
              </a:extLst>
            </p:cNvPr>
            <p:cNvSpPr/>
            <p:nvPr/>
          </p:nvSpPr>
          <p:spPr bwMode="auto">
            <a:xfrm>
              <a:off x="6964363" y="3079751"/>
              <a:ext cx="349250" cy="254000"/>
            </a:xfrm>
            <a:custGeom>
              <a:avLst/>
              <a:gdLst>
                <a:gd name="T0" fmla="*/ 35 w 106"/>
                <a:gd name="T1" fmla="*/ 77 h 77"/>
                <a:gd name="T2" fmla="*/ 35 w 106"/>
                <a:gd name="T3" fmla="*/ 77 h 77"/>
                <a:gd name="T4" fmla="*/ 30 w 106"/>
                <a:gd name="T5" fmla="*/ 75 h 77"/>
                <a:gd name="T6" fmla="*/ 2 w 106"/>
                <a:gd name="T7" fmla="*/ 47 h 77"/>
                <a:gd name="T8" fmla="*/ 2 w 106"/>
                <a:gd name="T9" fmla="*/ 38 h 77"/>
                <a:gd name="T10" fmla="*/ 11 w 106"/>
                <a:gd name="T11" fmla="*/ 38 h 77"/>
                <a:gd name="T12" fmla="*/ 35 w 106"/>
                <a:gd name="T13" fmla="*/ 62 h 77"/>
                <a:gd name="T14" fmla="*/ 94 w 106"/>
                <a:gd name="T15" fmla="*/ 2 h 77"/>
                <a:gd name="T16" fmla="*/ 103 w 106"/>
                <a:gd name="T17" fmla="*/ 2 h 77"/>
                <a:gd name="T18" fmla="*/ 103 w 106"/>
                <a:gd name="T19" fmla="*/ 11 h 77"/>
                <a:gd name="T20" fmla="*/ 39 w 106"/>
                <a:gd name="T21" fmla="*/ 75 h 77"/>
                <a:gd name="T22" fmla="*/ 35 w 106"/>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77">
                  <a:moveTo>
                    <a:pt x="35" y="77"/>
                  </a:moveTo>
                  <a:cubicBezTo>
                    <a:pt x="35" y="77"/>
                    <a:pt x="35" y="77"/>
                    <a:pt x="35" y="77"/>
                  </a:cubicBezTo>
                  <a:cubicBezTo>
                    <a:pt x="33" y="77"/>
                    <a:pt x="31" y="77"/>
                    <a:pt x="30" y="75"/>
                  </a:cubicBezTo>
                  <a:cubicBezTo>
                    <a:pt x="2" y="47"/>
                    <a:pt x="2" y="47"/>
                    <a:pt x="2" y="47"/>
                  </a:cubicBezTo>
                  <a:cubicBezTo>
                    <a:pt x="0" y="45"/>
                    <a:pt x="0" y="41"/>
                    <a:pt x="2" y="38"/>
                  </a:cubicBezTo>
                  <a:cubicBezTo>
                    <a:pt x="5" y="36"/>
                    <a:pt x="9" y="36"/>
                    <a:pt x="11" y="38"/>
                  </a:cubicBezTo>
                  <a:cubicBezTo>
                    <a:pt x="35" y="62"/>
                    <a:pt x="35" y="62"/>
                    <a:pt x="35" y="62"/>
                  </a:cubicBezTo>
                  <a:cubicBezTo>
                    <a:pt x="94" y="2"/>
                    <a:pt x="94" y="2"/>
                    <a:pt x="94" y="2"/>
                  </a:cubicBezTo>
                  <a:cubicBezTo>
                    <a:pt x="97" y="0"/>
                    <a:pt x="101" y="0"/>
                    <a:pt x="103" y="2"/>
                  </a:cubicBezTo>
                  <a:cubicBezTo>
                    <a:pt x="106" y="5"/>
                    <a:pt x="106" y="9"/>
                    <a:pt x="103" y="11"/>
                  </a:cubicBezTo>
                  <a:cubicBezTo>
                    <a:pt x="39" y="75"/>
                    <a:pt x="39" y="75"/>
                    <a:pt x="39" y="75"/>
                  </a:cubicBezTo>
                  <a:cubicBezTo>
                    <a:pt x="38" y="77"/>
                    <a:pt x="36" y="77"/>
                    <a:pt x="35" y="77"/>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ṧḻíḑê">
              <a:extLst>
                <a:ext uri="{FF2B5EF4-FFF2-40B4-BE49-F238E27FC236}">
                  <a16:creationId xmlns:a16="http://schemas.microsoft.com/office/drawing/2014/main" id="{9A2A20FC-707E-43AF-EB08-209FDDD5277B}"/>
                </a:ext>
              </a:extLst>
            </p:cNvPr>
            <p:cNvSpPr/>
            <p:nvPr/>
          </p:nvSpPr>
          <p:spPr bwMode="auto">
            <a:xfrm>
              <a:off x="6845300" y="3716338"/>
              <a:ext cx="465138" cy="463550"/>
            </a:xfrm>
            <a:custGeom>
              <a:avLst/>
              <a:gdLst>
                <a:gd name="T0" fmla="*/ 116 w 141"/>
                <a:gd name="T1" fmla="*/ 116 h 141"/>
                <a:gd name="T2" fmla="*/ 25 w 141"/>
                <a:gd name="T3" fmla="*/ 116 h 141"/>
                <a:gd name="T4" fmla="*/ 25 w 141"/>
                <a:gd name="T5" fmla="*/ 25 h 141"/>
                <a:gd name="T6" fmla="*/ 116 w 141"/>
                <a:gd name="T7" fmla="*/ 25 h 141"/>
                <a:gd name="T8" fmla="*/ 116 w 141"/>
                <a:gd name="T9" fmla="*/ 116 h 141"/>
              </a:gdLst>
              <a:ahLst/>
              <a:cxnLst>
                <a:cxn ang="0">
                  <a:pos x="T0" y="T1"/>
                </a:cxn>
                <a:cxn ang="0">
                  <a:pos x="T2" y="T3"/>
                </a:cxn>
                <a:cxn ang="0">
                  <a:pos x="T4" y="T5"/>
                </a:cxn>
                <a:cxn ang="0">
                  <a:pos x="T6" y="T7"/>
                </a:cxn>
                <a:cxn ang="0">
                  <a:pos x="T8" y="T9"/>
                </a:cxn>
              </a:cxnLst>
              <a:rect l="0" t="0" r="r" b="b"/>
              <a:pathLst>
                <a:path w="141" h="141">
                  <a:moveTo>
                    <a:pt x="116" y="116"/>
                  </a:moveTo>
                  <a:cubicBezTo>
                    <a:pt x="91" y="141"/>
                    <a:pt x="51" y="141"/>
                    <a:pt x="25" y="116"/>
                  </a:cubicBezTo>
                  <a:cubicBezTo>
                    <a:pt x="0" y="91"/>
                    <a:pt x="0" y="50"/>
                    <a:pt x="25" y="25"/>
                  </a:cubicBezTo>
                  <a:cubicBezTo>
                    <a:pt x="51" y="0"/>
                    <a:pt x="91" y="0"/>
                    <a:pt x="116" y="25"/>
                  </a:cubicBezTo>
                  <a:cubicBezTo>
                    <a:pt x="141" y="50"/>
                    <a:pt x="141" y="91"/>
                    <a:pt x="116" y="116"/>
                  </a:cubicBezTo>
                  <a:close/>
                </a:path>
              </a:pathLst>
            </a:custGeom>
            <a:solidFill>
              <a:srgbClr val="F9A7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ṧļíḓe">
              <a:extLst>
                <a:ext uri="{FF2B5EF4-FFF2-40B4-BE49-F238E27FC236}">
                  <a16:creationId xmlns:a16="http://schemas.microsoft.com/office/drawing/2014/main" id="{6B4C6E15-64E7-4649-2997-CCEA3C5A46AC}"/>
                </a:ext>
              </a:extLst>
            </p:cNvPr>
            <p:cNvSpPr/>
            <p:nvPr/>
          </p:nvSpPr>
          <p:spPr bwMode="auto">
            <a:xfrm>
              <a:off x="6964363" y="3781426"/>
              <a:ext cx="349250" cy="257175"/>
            </a:xfrm>
            <a:custGeom>
              <a:avLst/>
              <a:gdLst>
                <a:gd name="T0" fmla="*/ 35 w 106"/>
                <a:gd name="T1" fmla="*/ 78 h 78"/>
                <a:gd name="T2" fmla="*/ 35 w 106"/>
                <a:gd name="T3" fmla="*/ 78 h 78"/>
                <a:gd name="T4" fmla="*/ 30 w 106"/>
                <a:gd name="T5" fmla="*/ 76 h 78"/>
                <a:gd name="T6" fmla="*/ 2 w 106"/>
                <a:gd name="T7" fmla="*/ 48 h 78"/>
                <a:gd name="T8" fmla="*/ 2 w 106"/>
                <a:gd name="T9" fmla="*/ 39 h 78"/>
                <a:gd name="T10" fmla="*/ 11 w 106"/>
                <a:gd name="T11" fmla="*/ 39 h 78"/>
                <a:gd name="T12" fmla="*/ 35 w 106"/>
                <a:gd name="T13" fmla="*/ 62 h 78"/>
                <a:gd name="T14" fmla="*/ 94 w 106"/>
                <a:gd name="T15" fmla="*/ 3 h 78"/>
                <a:gd name="T16" fmla="*/ 103 w 106"/>
                <a:gd name="T17" fmla="*/ 3 h 78"/>
                <a:gd name="T18" fmla="*/ 103 w 106"/>
                <a:gd name="T19" fmla="*/ 12 h 78"/>
                <a:gd name="T20" fmla="*/ 39 w 106"/>
                <a:gd name="T21" fmla="*/ 76 h 78"/>
                <a:gd name="T22" fmla="*/ 35 w 106"/>
                <a:gd name="T2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78">
                  <a:moveTo>
                    <a:pt x="35" y="78"/>
                  </a:moveTo>
                  <a:cubicBezTo>
                    <a:pt x="35" y="78"/>
                    <a:pt x="35" y="78"/>
                    <a:pt x="35" y="78"/>
                  </a:cubicBezTo>
                  <a:cubicBezTo>
                    <a:pt x="33" y="78"/>
                    <a:pt x="31" y="77"/>
                    <a:pt x="30" y="76"/>
                  </a:cubicBezTo>
                  <a:cubicBezTo>
                    <a:pt x="2" y="48"/>
                    <a:pt x="2" y="48"/>
                    <a:pt x="2" y="48"/>
                  </a:cubicBezTo>
                  <a:cubicBezTo>
                    <a:pt x="0" y="45"/>
                    <a:pt x="0" y="41"/>
                    <a:pt x="2" y="39"/>
                  </a:cubicBezTo>
                  <a:cubicBezTo>
                    <a:pt x="5" y="36"/>
                    <a:pt x="9" y="36"/>
                    <a:pt x="11" y="39"/>
                  </a:cubicBezTo>
                  <a:cubicBezTo>
                    <a:pt x="35" y="62"/>
                    <a:pt x="35" y="62"/>
                    <a:pt x="35" y="62"/>
                  </a:cubicBezTo>
                  <a:cubicBezTo>
                    <a:pt x="94" y="3"/>
                    <a:pt x="94" y="3"/>
                    <a:pt x="94" y="3"/>
                  </a:cubicBezTo>
                  <a:cubicBezTo>
                    <a:pt x="97" y="0"/>
                    <a:pt x="101" y="0"/>
                    <a:pt x="103" y="3"/>
                  </a:cubicBezTo>
                  <a:cubicBezTo>
                    <a:pt x="106" y="5"/>
                    <a:pt x="106" y="9"/>
                    <a:pt x="103" y="12"/>
                  </a:cubicBezTo>
                  <a:cubicBezTo>
                    <a:pt x="39" y="76"/>
                    <a:pt x="39" y="76"/>
                    <a:pt x="39" y="76"/>
                  </a:cubicBezTo>
                  <a:cubicBezTo>
                    <a:pt x="38" y="77"/>
                    <a:pt x="36" y="78"/>
                    <a:pt x="35" y="78"/>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ṧḷîḓè">
              <a:extLst>
                <a:ext uri="{FF2B5EF4-FFF2-40B4-BE49-F238E27FC236}">
                  <a16:creationId xmlns:a16="http://schemas.microsoft.com/office/drawing/2014/main" id="{B1578AF7-6BC1-115D-C490-7A428CDB09C0}"/>
                </a:ext>
              </a:extLst>
            </p:cNvPr>
            <p:cNvSpPr/>
            <p:nvPr/>
          </p:nvSpPr>
          <p:spPr bwMode="auto">
            <a:xfrm>
              <a:off x="6867525" y="4440238"/>
              <a:ext cx="422275" cy="422275"/>
            </a:xfrm>
            <a:prstGeom prst="ellipse">
              <a:avLst/>
            </a:prstGeom>
            <a:solidFill>
              <a:srgbClr val="F9A7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ṡľíḓè">
              <a:extLst>
                <a:ext uri="{FF2B5EF4-FFF2-40B4-BE49-F238E27FC236}">
                  <a16:creationId xmlns:a16="http://schemas.microsoft.com/office/drawing/2014/main" id="{F4C35A51-D3D1-E349-5F7A-E86B7650E268}"/>
                </a:ext>
              </a:extLst>
            </p:cNvPr>
            <p:cNvSpPr/>
            <p:nvPr/>
          </p:nvSpPr>
          <p:spPr bwMode="auto">
            <a:xfrm>
              <a:off x="6964363" y="4483101"/>
              <a:ext cx="349250" cy="257175"/>
            </a:xfrm>
            <a:custGeom>
              <a:avLst/>
              <a:gdLst>
                <a:gd name="T0" fmla="*/ 35 w 106"/>
                <a:gd name="T1" fmla="*/ 78 h 78"/>
                <a:gd name="T2" fmla="*/ 35 w 106"/>
                <a:gd name="T3" fmla="*/ 78 h 78"/>
                <a:gd name="T4" fmla="*/ 30 w 106"/>
                <a:gd name="T5" fmla="*/ 76 h 78"/>
                <a:gd name="T6" fmla="*/ 2 w 106"/>
                <a:gd name="T7" fmla="*/ 48 h 78"/>
                <a:gd name="T8" fmla="*/ 2 w 106"/>
                <a:gd name="T9" fmla="*/ 39 h 78"/>
                <a:gd name="T10" fmla="*/ 11 w 106"/>
                <a:gd name="T11" fmla="*/ 39 h 78"/>
                <a:gd name="T12" fmla="*/ 35 w 106"/>
                <a:gd name="T13" fmla="*/ 62 h 78"/>
                <a:gd name="T14" fmla="*/ 94 w 106"/>
                <a:gd name="T15" fmla="*/ 3 h 78"/>
                <a:gd name="T16" fmla="*/ 103 w 106"/>
                <a:gd name="T17" fmla="*/ 3 h 78"/>
                <a:gd name="T18" fmla="*/ 103 w 106"/>
                <a:gd name="T19" fmla="*/ 12 h 78"/>
                <a:gd name="T20" fmla="*/ 39 w 106"/>
                <a:gd name="T21" fmla="*/ 76 h 78"/>
                <a:gd name="T22" fmla="*/ 35 w 106"/>
                <a:gd name="T2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78">
                  <a:moveTo>
                    <a:pt x="35" y="78"/>
                  </a:moveTo>
                  <a:cubicBezTo>
                    <a:pt x="35" y="78"/>
                    <a:pt x="35" y="78"/>
                    <a:pt x="35" y="78"/>
                  </a:cubicBezTo>
                  <a:cubicBezTo>
                    <a:pt x="33" y="78"/>
                    <a:pt x="31" y="77"/>
                    <a:pt x="30" y="76"/>
                  </a:cubicBezTo>
                  <a:cubicBezTo>
                    <a:pt x="2" y="48"/>
                    <a:pt x="2" y="48"/>
                    <a:pt x="2" y="48"/>
                  </a:cubicBezTo>
                  <a:cubicBezTo>
                    <a:pt x="0" y="45"/>
                    <a:pt x="0" y="41"/>
                    <a:pt x="2" y="39"/>
                  </a:cubicBezTo>
                  <a:cubicBezTo>
                    <a:pt x="5" y="36"/>
                    <a:pt x="9" y="36"/>
                    <a:pt x="11" y="39"/>
                  </a:cubicBezTo>
                  <a:cubicBezTo>
                    <a:pt x="35" y="62"/>
                    <a:pt x="35" y="62"/>
                    <a:pt x="35" y="62"/>
                  </a:cubicBezTo>
                  <a:cubicBezTo>
                    <a:pt x="94" y="3"/>
                    <a:pt x="94" y="3"/>
                    <a:pt x="94" y="3"/>
                  </a:cubicBezTo>
                  <a:cubicBezTo>
                    <a:pt x="97" y="0"/>
                    <a:pt x="101" y="0"/>
                    <a:pt x="103" y="3"/>
                  </a:cubicBezTo>
                  <a:cubicBezTo>
                    <a:pt x="106" y="5"/>
                    <a:pt x="106" y="9"/>
                    <a:pt x="103" y="12"/>
                  </a:cubicBezTo>
                  <a:cubicBezTo>
                    <a:pt x="39" y="76"/>
                    <a:pt x="39" y="76"/>
                    <a:pt x="39" y="76"/>
                  </a:cubicBezTo>
                  <a:cubicBezTo>
                    <a:pt x="38" y="77"/>
                    <a:pt x="36" y="78"/>
                    <a:pt x="35" y="78"/>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ŝľîḍé">
              <a:extLst>
                <a:ext uri="{FF2B5EF4-FFF2-40B4-BE49-F238E27FC236}">
                  <a16:creationId xmlns:a16="http://schemas.microsoft.com/office/drawing/2014/main" id="{93168B8D-11F4-8037-9ADC-A51A70BEAFAC}"/>
                </a:ext>
              </a:extLst>
            </p:cNvPr>
            <p:cNvSpPr/>
            <p:nvPr/>
          </p:nvSpPr>
          <p:spPr bwMode="auto">
            <a:xfrm>
              <a:off x="6362700" y="3079751"/>
              <a:ext cx="323850" cy="6350"/>
            </a:xfrm>
            <a:custGeom>
              <a:avLst/>
              <a:gdLst>
                <a:gd name="T0" fmla="*/ 97 w 98"/>
                <a:gd name="T1" fmla="*/ 2 h 2"/>
                <a:gd name="T2" fmla="*/ 1 w 98"/>
                <a:gd name="T3" fmla="*/ 2 h 2"/>
                <a:gd name="T4" fmla="*/ 0 w 98"/>
                <a:gd name="T5" fmla="*/ 1 h 2"/>
                <a:gd name="T6" fmla="*/ 1 w 98"/>
                <a:gd name="T7" fmla="*/ 0 h 2"/>
                <a:gd name="T8" fmla="*/ 97 w 98"/>
                <a:gd name="T9" fmla="*/ 0 h 2"/>
                <a:gd name="T10" fmla="*/ 98 w 98"/>
                <a:gd name="T11" fmla="*/ 1 h 2"/>
                <a:gd name="T12" fmla="*/ 97 w 9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8" h="2">
                  <a:moveTo>
                    <a:pt x="97" y="2"/>
                  </a:moveTo>
                  <a:cubicBezTo>
                    <a:pt x="1" y="2"/>
                    <a:pt x="1" y="2"/>
                    <a:pt x="1" y="2"/>
                  </a:cubicBezTo>
                  <a:cubicBezTo>
                    <a:pt x="1" y="2"/>
                    <a:pt x="0" y="2"/>
                    <a:pt x="0" y="1"/>
                  </a:cubicBezTo>
                  <a:cubicBezTo>
                    <a:pt x="0" y="1"/>
                    <a:pt x="1" y="0"/>
                    <a:pt x="1" y="0"/>
                  </a:cubicBezTo>
                  <a:cubicBezTo>
                    <a:pt x="97" y="0"/>
                    <a:pt x="97" y="0"/>
                    <a:pt x="97" y="0"/>
                  </a:cubicBezTo>
                  <a:cubicBezTo>
                    <a:pt x="98" y="0"/>
                    <a:pt x="98" y="1"/>
                    <a:pt x="98" y="1"/>
                  </a:cubicBezTo>
                  <a:cubicBezTo>
                    <a:pt x="98" y="2"/>
                    <a:pt x="98" y="2"/>
                    <a:pt x="97"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ṣľiḑè">
              <a:extLst>
                <a:ext uri="{FF2B5EF4-FFF2-40B4-BE49-F238E27FC236}">
                  <a16:creationId xmlns:a16="http://schemas.microsoft.com/office/drawing/2014/main" id="{BA8D9377-5F58-9A92-1395-0E96991A11DD}"/>
                </a:ext>
              </a:extLst>
            </p:cNvPr>
            <p:cNvSpPr/>
            <p:nvPr/>
          </p:nvSpPr>
          <p:spPr bwMode="auto">
            <a:xfrm>
              <a:off x="5349875" y="3079751"/>
              <a:ext cx="917575" cy="6350"/>
            </a:xfrm>
            <a:custGeom>
              <a:avLst/>
              <a:gdLst>
                <a:gd name="T0" fmla="*/ 277 w 278"/>
                <a:gd name="T1" fmla="*/ 2 h 2"/>
                <a:gd name="T2" fmla="*/ 1 w 278"/>
                <a:gd name="T3" fmla="*/ 2 h 2"/>
                <a:gd name="T4" fmla="*/ 0 w 278"/>
                <a:gd name="T5" fmla="*/ 1 h 2"/>
                <a:gd name="T6" fmla="*/ 1 w 278"/>
                <a:gd name="T7" fmla="*/ 0 h 2"/>
                <a:gd name="T8" fmla="*/ 277 w 278"/>
                <a:gd name="T9" fmla="*/ 0 h 2"/>
                <a:gd name="T10" fmla="*/ 278 w 278"/>
                <a:gd name="T11" fmla="*/ 1 h 2"/>
                <a:gd name="T12" fmla="*/ 277 w 27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78" h="2">
                  <a:moveTo>
                    <a:pt x="277" y="2"/>
                  </a:moveTo>
                  <a:cubicBezTo>
                    <a:pt x="1" y="2"/>
                    <a:pt x="1" y="2"/>
                    <a:pt x="1" y="2"/>
                  </a:cubicBezTo>
                  <a:cubicBezTo>
                    <a:pt x="1" y="2"/>
                    <a:pt x="0" y="2"/>
                    <a:pt x="0" y="1"/>
                  </a:cubicBezTo>
                  <a:cubicBezTo>
                    <a:pt x="0" y="1"/>
                    <a:pt x="1" y="0"/>
                    <a:pt x="1" y="0"/>
                  </a:cubicBezTo>
                  <a:cubicBezTo>
                    <a:pt x="277" y="0"/>
                    <a:pt x="277" y="0"/>
                    <a:pt x="277" y="0"/>
                  </a:cubicBezTo>
                  <a:cubicBezTo>
                    <a:pt x="278" y="0"/>
                    <a:pt x="278" y="1"/>
                    <a:pt x="278" y="1"/>
                  </a:cubicBezTo>
                  <a:cubicBezTo>
                    <a:pt x="278" y="2"/>
                    <a:pt x="278" y="2"/>
                    <a:pt x="277"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şḷide">
              <a:extLst>
                <a:ext uri="{FF2B5EF4-FFF2-40B4-BE49-F238E27FC236}">
                  <a16:creationId xmlns:a16="http://schemas.microsoft.com/office/drawing/2014/main" id="{B6FA5133-B4ED-D667-C3ED-91C0A24F3804}"/>
                </a:ext>
              </a:extLst>
            </p:cNvPr>
            <p:cNvSpPr/>
            <p:nvPr/>
          </p:nvSpPr>
          <p:spPr bwMode="auto">
            <a:xfrm>
              <a:off x="6157913" y="3162301"/>
              <a:ext cx="528638" cy="6350"/>
            </a:xfrm>
            <a:custGeom>
              <a:avLst/>
              <a:gdLst>
                <a:gd name="T0" fmla="*/ 159 w 160"/>
                <a:gd name="T1" fmla="*/ 2 h 2"/>
                <a:gd name="T2" fmla="*/ 1 w 160"/>
                <a:gd name="T3" fmla="*/ 2 h 2"/>
                <a:gd name="T4" fmla="*/ 0 w 160"/>
                <a:gd name="T5" fmla="*/ 1 h 2"/>
                <a:gd name="T6" fmla="*/ 1 w 160"/>
                <a:gd name="T7" fmla="*/ 0 h 2"/>
                <a:gd name="T8" fmla="*/ 159 w 160"/>
                <a:gd name="T9" fmla="*/ 0 h 2"/>
                <a:gd name="T10" fmla="*/ 160 w 160"/>
                <a:gd name="T11" fmla="*/ 1 h 2"/>
                <a:gd name="T12" fmla="*/ 159 w 160"/>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60" h="2">
                  <a:moveTo>
                    <a:pt x="159" y="2"/>
                  </a:moveTo>
                  <a:cubicBezTo>
                    <a:pt x="1" y="2"/>
                    <a:pt x="1" y="2"/>
                    <a:pt x="1" y="2"/>
                  </a:cubicBezTo>
                  <a:cubicBezTo>
                    <a:pt x="1" y="2"/>
                    <a:pt x="0" y="1"/>
                    <a:pt x="0" y="1"/>
                  </a:cubicBezTo>
                  <a:cubicBezTo>
                    <a:pt x="0" y="0"/>
                    <a:pt x="1" y="0"/>
                    <a:pt x="1" y="0"/>
                  </a:cubicBezTo>
                  <a:cubicBezTo>
                    <a:pt x="159" y="0"/>
                    <a:pt x="159" y="0"/>
                    <a:pt x="159" y="0"/>
                  </a:cubicBezTo>
                  <a:cubicBezTo>
                    <a:pt x="160" y="0"/>
                    <a:pt x="160" y="0"/>
                    <a:pt x="160" y="1"/>
                  </a:cubicBezTo>
                  <a:cubicBezTo>
                    <a:pt x="160" y="1"/>
                    <a:pt x="160" y="2"/>
                    <a:pt x="159"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şḷíḓe">
              <a:extLst>
                <a:ext uri="{FF2B5EF4-FFF2-40B4-BE49-F238E27FC236}">
                  <a16:creationId xmlns:a16="http://schemas.microsoft.com/office/drawing/2014/main" id="{570513D9-5E22-7348-3E3F-A77DEB2B8FE3}"/>
                </a:ext>
              </a:extLst>
            </p:cNvPr>
            <p:cNvSpPr/>
            <p:nvPr/>
          </p:nvSpPr>
          <p:spPr bwMode="auto">
            <a:xfrm>
              <a:off x="5743575" y="3162301"/>
              <a:ext cx="336550" cy="6350"/>
            </a:xfrm>
            <a:custGeom>
              <a:avLst/>
              <a:gdLst>
                <a:gd name="T0" fmla="*/ 101 w 102"/>
                <a:gd name="T1" fmla="*/ 2 h 2"/>
                <a:gd name="T2" fmla="*/ 1 w 102"/>
                <a:gd name="T3" fmla="*/ 2 h 2"/>
                <a:gd name="T4" fmla="*/ 0 w 102"/>
                <a:gd name="T5" fmla="*/ 1 h 2"/>
                <a:gd name="T6" fmla="*/ 1 w 102"/>
                <a:gd name="T7" fmla="*/ 0 h 2"/>
                <a:gd name="T8" fmla="*/ 101 w 102"/>
                <a:gd name="T9" fmla="*/ 0 h 2"/>
                <a:gd name="T10" fmla="*/ 102 w 102"/>
                <a:gd name="T11" fmla="*/ 1 h 2"/>
                <a:gd name="T12" fmla="*/ 101 w 10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02" h="2">
                  <a:moveTo>
                    <a:pt x="101" y="2"/>
                  </a:moveTo>
                  <a:cubicBezTo>
                    <a:pt x="1" y="2"/>
                    <a:pt x="1" y="2"/>
                    <a:pt x="1" y="2"/>
                  </a:cubicBezTo>
                  <a:cubicBezTo>
                    <a:pt x="1" y="2"/>
                    <a:pt x="0" y="1"/>
                    <a:pt x="0" y="1"/>
                  </a:cubicBezTo>
                  <a:cubicBezTo>
                    <a:pt x="0" y="0"/>
                    <a:pt x="1" y="0"/>
                    <a:pt x="1" y="0"/>
                  </a:cubicBezTo>
                  <a:cubicBezTo>
                    <a:pt x="101" y="0"/>
                    <a:pt x="101" y="0"/>
                    <a:pt x="101" y="0"/>
                  </a:cubicBezTo>
                  <a:cubicBezTo>
                    <a:pt x="102" y="0"/>
                    <a:pt x="102" y="0"/>
                    <a:pt x="102" y="1"/>
                  </a:cubicBezTo>
                  <a:cubicBezTo>
                    <a:pt x="102" y="1"/>
                    <a:pt x="102" y="2"/>
                    <a:pt x="101"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Sļîďe">
              <a:extLst>
                <a:ext uri="{FF2B5EF4-FFF2-40B4-BE49-F238E27FC236}">
                  <a16:creationId xmlns:a16="http://schemas.microsoft.com/office/drawing/2014/main" id="{923B33FD-6C4F-668F-2A4B-D38EAB0C419E}"/>
                </a:ext>
              </a:extLst>
            </p:cNvPr>
            <p:cNvSpPr/>
            <p:nvPr/>
          </p:nvSpPr>
          <p:spPr bwMode="auto">
            <a:xfrm>
              <a:off x="5349875" y="3162301"/>
              <a:ext cx="219075" cy="6350"/>
            </a:xfrm>
            <a:custGeom>
              <a:avLst/>
              <a:gdLst>
                <a:gd name="T0" fmla="*/ 65 w 66"/>
                <a:gd name="T1" fmla="*/ 2 h 2"/>
                <a:gd name="T2" fmla="*/ 1 w 66"/>
                <a:gd name="T3" fmla="*/ 2 h 2"/>
                <a:gd name="T4" fmla="*/ 0 w 66"/>
                <a:gd name="T5" fmla="*/ 1 h 2"/>
                <a:gd name="T6" fmla="*/ 1 w 66"/>
                <a:gd name="T7" fmla="*/ 0 h 2"/>
                <a:gd name="T8" fmla="*/ 65 w 66"/>
                <a:gd name="T9" fmla="*/ 0 h 2"/>
                <a:gd name="T10" fmla="*/ 66 w 66"/>
                <a:gd name="T11" fmla="*/ 1 h 2"/>
                <a:gd name="T12" fmla="*/ 65 w 6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6" h="2">
                  <a:moveTo>
                    <a:pt x="65" y="2"/>
                  </a:moveTo>
                  <a:cubicBezTo>
                    <a:pt x="1" y="2"/>
                    <a:pt x="1" y="2"/>
                    <a:pt x="1" y="2"/>
                  </a:cubicBezTo>
                  <a:cubicBezTo>
                    <a:pt x="1" y="2"/>
                    <a:pt x="0" y="1"/>
                    <a:pt x="0" y="1"/>
                  </a:cubicBezTo>
                  <a:cubicBezTo>
                    <a:pt x="0" y="0"/>
                    <a:pt x="1" y="0"/>
                    <a:pt x="1" y="0"/>
                  </a:cubicBezTo>
                  <a:cubicBezTo>
                    <a:pt x="65" y="0"/>
                    <a:pt x="65" y="0"/>
                    <a:pt x="65" y="0"/>
                  </a:cubicBezTo>
                  <a:cubicBezTo>
                    <a:pt x="66" y="0"/>
                    <a:pt x="66" y="0"/>
                    <a:pt x="66" y="1"/>
                  </a:cubicBezTo>
                  <a:cubicBezTo>
                    <a:pt x="66" y="1"/>
                    <a:pt x="66" y="2"/>
                    <a:pt x="65"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ṩ1ídê">
              <a:extLst>
                <a:ext uri="{FF2B5EF4-FFF2-40B4-BE49-F238E27FC236}">
                  <a16:creationId xmlns:a16="http://schemas.microsoft.com/office/drawing/2014/main" id="{8399FB68-A260-2A3C-C87B-004AAD80302B}"/>
                </a:ext>
              </a:extLst>
            </p:cNvPr>
            <p:cNvSpPr/>
            <p:nvPr/>
          </p:nvSpPr>
          <p:spPr bwMode="auto">
            <a:xfrm>
              <a:off x="5349875" y="3241676"/>
              <a:ext cx="1336675" cy="6350"/>
            </a:xfrm>
            <a:custGeom>
              <a:avLst/>
              <a:gdLst>
                <a:gd name="T0" fmla="*/ 404 w 405"/>
                <a:gd name="T1" fmla="*/ 2 h 2"/>
                <a:gd name="T2" fmla="*/ 1 w 405"/>
                <a:gd name="T3" fmla="*/ 2 h 2"/>
                <a:gd name="T4" fmla="*/ 0 w 405"/>
                <a:gd name="T5" fmla="*/ 1 h 2"/>
                <a:gd name="T6" fmla="*/ 1 w 405"/>
                <a:gd name="T7" fmla="*/ 0 h 2"/>
                <a:gd name="T8" fmla="*/ 404 w 405"/>
                <a:gd name="T9" fmla="*/ 0 h 2"/>
                <a:gd name="T10" fmla="*/ 405 w 405"/>
                <a:gd name="T11" fmla="*/ 1 h 2"/>
                <a:gd name="T12" fmla="*/ 404 w 40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05" h="2">
                  <a:moveTo>
                    <a:pt x="404" y="2"/>
                  </a:moveTo>
                  <a:cubicBezTo>
                    <a:pt x="1" y="2"/>
                    <a:pt x="1" y="2"/>
                    <a:pt x="1" y="2"/>
                  </a:cubicBezTo>
                  <a:cubicBezTo>
                    <a:pt x="1" y="2"/>
                    <a:pt x="0" y="2"/>
                    <a:pt x="0" y="1"/>
                  </a:cubicBezTo>
                  <a:cubicBezTo>
                    <a:pt x="0" y="1"/>
                    <a:pt x="1" y="0"/>
                    <a:pt x="1" y="0"/>
                  </a:cubicBezTo>
                  <a:cubicBezTo>
                    <a:pt x="404" y="0"/>
                    <a:pt x="404" y="0"/>
                    <a:pt x="404" y="0"/>
                  </a:cubicBezTo>
                  <a:cubicBezTo>
                    <a:pt x="405" y="0"/>
                    <a:pt x="405" y="1"/>
                    <a:pt x="405" y="1"/>
                  </a:cubicBezTo>
                  <a:cubicBezTo>
                    <a:pt x="405" y="2"/>
                    <a:pt x="405" y="2"/>
                    <a:pt x="404"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ṩľïďe">
              <a:extLst>
                <a:ext uri="{FF2B5EF4-FFF2-40B4-BE49-F238E27FC236}">
                  <a16:creationId xmlns:a16="http://schemas.microsoft.com/office/drawing/2014/main" id="{28A48F4E-322D-8560-0186-F3B676E96B2C}"/>
                </a:ext>
              </a:extLst>
            </p:cNvPr>
            <p:cNvSpPr/>
            <p:nvPr/>
          </p:nvSpPr>
          <p:spPr bwMode="auto">
            <a:xfrm>
              <a:off x="6148388" y="3324226"/>
              <a:ext cx="538163" cy="6350"/>
            </a:xfrm>
            <a:custGeom>
              <a:avLst/>
              <a:gdLst>
                <a:gd name="T0" fmla="*/ 162 w 163"/>
                <a:gd name="T1" fmla="*/ 2 h 2"/>
                <a:gd name="T2" fmla="*/ 1 w 163"/>
                <a:gd name="T3" fmla="*/ 2 h 2"/>
                <a:gd name="T4" fmla="*/ 0 w 163"/>
                <a:gd name="T5" fmla="*/ 1 h 2"/>
                <a:gd name="T6" fmla="*/ 1 w 163"/>
                <a:gd name="T7" fmla="*/ 0 h 2"/>
                <a:gd name="T8" fmla="*/ 162 w 163"/>
                <a:gd name="T9" fmla="*/ 0 h 2"/>
                <a:gd name="T10" fmla="*/ 163 w 163"/>
                <a:gd name="T11" fmla="*/ 1 h 2"/>
                <a:gd name="T12" fmla="*/ 162 w 16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63" h="2">
                  <a:moveTo>
                    <a:pt x="162" y="2"/>
                  </a:moveTo>
                  <a:cubicBezTo>
                    <a:pt x="1" y="2"/>
                    <a:pt x="1" y="2"/>
                    <a:pt x="1" y="2"/>
                  </a:cubicBezTo>
                  <a:cubicBezTo>
                    <a:pt x="1" y="2"/>
                    <a:pt x="0" y="1"/>
                    <a:pt x="0" y="1"/>
                  </a:cubicBezTo>
                  <a:cubicBezTo>
                    <a:pt x="0" y="0"/>
                    <a:pt x="1" y="0"/>
                    <a:pt x="1" y="0"/>
                  </a:cubicBezTo>
                  <a:cubicBezTo>
                    <a:pt x="162" y="0"/>
                    <a:pt x="162" y="0"/>
                    <a:pt x="162" y="0"/>
                  </a:cubicBezTo>
                  <a:cubicBezTo>
                    <a:pt x="163" y="0"/>
                    <a:pt x="163" y="0"/>
                    <a:pt x="163" y="1"/>
                  </a:cubicBezTo>
                  <a:cubicBezTo>
                    <a:pt x="163" y="1"/>
                    <a:pt x="163" y="2"/>
                    <a:pt x="162"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ṣ1ídé">
              <a:extLst>
                <a:ext uri="{FF2B5EF4-FFF2-40B4-BE49-F238E27FC236}">
                  <a16:creationId xmlns:a16="http://schemas.microsoft.com/office/drawing/2014/main" id="{1EF989F6-E5D5-F6E5-88EF-7AC269033D61}"/>
                </a:ext>
              </a:extLst>
            </p:cNvPr>
            <p:cNvSpPr/>
            <p:nvPr/>
          </p:nvSpPr>
          <p:spPr bwMode="auto">
            <a:xfrm>
              <a:off x="5349875" y="3324226"/>
              <a:ext cx="617538" cy="6350"/>
            </a:xfrm>
            <a:custGeom>
              <a:avLst/>
              <a:gdLst>
                <a:gd name="T0" fmla="*/ 186 w 187"/>
                <a:gd name="T1" fmla="*/ 2 h 2"/>
                <a:gd name="T2" fmla="*/ 1 w 187"/>
                <a:gd name="T3" fmla="*/ 2 h 2"/>
                <a:gd name="T4" fmla="*/ 0 w 187"/>
                <a:gd name="T5" fmla="*/ 1 h 2"/>
                <a:gd name="T6" fmla="*/ 1 w 187"/>
                <a:gd name="T7" fmla="*/ 0 h 2"/>
                <a:gd name="T8" fmla="*/ 186 w 187"/>
                <a:gd name="T9" fmla="*/ 0 h 2"/>
                <a:gd name="T10" fmla="*/ 187 w 187"/>
                <a:gd name="T11" fmla="*/ 1 h 2"/>
                <a:gd name="T12" fmla="*/ 186 w 18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87" h="2">
                  <a:moveTo>
                    <a:pt x="186" y="2"/>
                  </a:moveTo>
                  <a:cubicBezTo>
                    <a:pt x="1" y="2"/>
                    <a:pt x="1" y="2"/>
                    <a:pt x="1" y="2"/>
                  </a:cubicBezTo>
                  <a:cubicBezTo>
                    <a:pt x="1" y="2"/>
                    <a:pt x="0" y="1"/>
                    <a:pt x="0" y="1"/>
                  </a:cubicBezTo>
                  <a:cubicBezTo>
                    <a:pt x="0" y="0"/>
                    <a:pt x="1" y="0"/>
                    <a:pt x="1" y="0"/>
                  </a:cubicBezTo>
                  <a:cubicBezTo>
                    <a:pt x="186" y="0"/>
                    <a:pt x="186" y="0"/>
                    <a:pt x="186" y="0"/>
                  </a:cubicBezTo>
                  <a:cubicBezTo>
                    <a:pt x="187" y="0"/>
                    <a:pt x="187" y="0"/>
                    <a:pt x="187" y="1"/>
                  </a:cubicBezTo>
                  <a:cubicBezTo>
                    <a:pt x="187" y="1"/>
                    <a:pt x="187" y="2"/>
                    <a:pt x="186"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sľiḍê">
              <a:extLst>
                <a:ext uri="{FF2B5EF4-FFF2-40B4-BE49-F238E27FC236}">
                  <a16:creationId xmlns:a16="http://schemas.microsoft.com/office/drawing/2014/main" id="{F43CF49E-BC4A-E298-EB41-C884BC9B6CAB}"/>
                </a:ext>
              </a:extLst>
            </p:cNvPr>
            <p:cNvSpPr/>
            <p:nvPr/>
          </p:nvSpPr>
          <p:spPr bwMode="auto">
            <a:xfrm>
              <a:off x="5349875" y="3402013"/>
              <a:ext cx="1055688" cy="7938"/>
            </a:xfrm>
            <a:custGeom>
              <a:avLst/>
              <a:gdLst>
                <a:gd name="T0" fmla="*/ 319 w 320"/>
                <a:gd name="T1" fmla="*/ 2 h 2"/>
                <a:gd name="T2" fmla="*/ 1 w 320"/>
                <a:gd name="T3" fmla="*/ 2 h 2"/>
                <a:gd name="T4" fmla="*/ 0 w 320"/>
                <a:gd name="T5" fmla="*/ 1 h 2"/>
                <a:gd name="T6" fmla="*/ 1 w 320"/>
                <a:gd name="T7" fmla="*/ 0 h 2"/>
                <a:gd name="T8" fmla="*/ 319 w 320"/>
                <a:gd name="T9" fmla="*/ 0 h 2"/>
                <a:gd name="T10" fmla="*/ 320 w 320"/>
                <a:gd name="T11" fmla="*/ 1 h 2"/>
                <a:gd name="T12" fmla="*/ 319 w 320"/>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20" h="2">
                  <a:moveTo>
                    <a:pt x="319" y="2"/>
                  </a:moveTo>
                  <a:cubicBezTo>
                    <a:pt x="1" y="2"/>
                    <a:pt x="1" y="2"/>
                    <a:pt x="1" y="2"/>
                  </a:cubicBezTo>
                  <a:cubicBezTo>
                    <a:pt x="1" y="2"/>
                    <a:pt x="0" y="2"/>
                    <a:pt x="0" y="1"/>
                  </a:cubicBezTo>
                  <a:cubicBezTo>
                    <a:pt x="0" y="1"/>
                    <a:pt x="1" y="0"/>
                    <a:pt x="1" y="0"/>
                  </a:cubicBezTo>
                  <a:cubicBezTo>
                    <a:pt x="319" y="0"/>
                    <a:pt x="319" y="0"/>
                    <a:pt x="319" y="0"/>
                  </a:cubicBezTo>
                  <a:cubicBezTo>
                    <a:pt x="320" y="0"/>
                    <a:pt x="320" y="1"/>
                    <a:pt x="320" y="1"/>
                  </a:cubicBezTo>
                  <a:cubicBezTo>
                    <a:pt x="320" y="2"/>
                    <a:pt x="320" y="2"/>
                    <a:pt x="319"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ṧḻíḋè">
              <a:extLst>
                <a:ext uri="{FF2B5EF4-FFF2-40B4-BE49-F238E27FC236}">
                  <a16:creationId xmlns:a16="http://schemas.microsoft.com/office/drawing/2014/main" id="{E5394408-B319-98A5-E13E-B1ADD03E928E}"/>
                </a:ext>
              </a:extLst>
            </p:cNvPr>
            <p:cNvSpPr/>
            <p:nvPr/>
          </p:nvSpPr>
          <p:spPr bwMode="auto">
            <a:xfrm>
              <a:off x="5349875" y="3784601"/>
              <a:ext cx="327025" cy="6350"/>
            </a:xfrm>
            <a:custGeom>
              <a:avLst/>
              <a:gdLst>
                <a:gd name="T0" fmla="*/ 98 w 99"/>
                <a:gd name="T1" fmla="*/ 2 h 2"/>
                <a:gd name="T2" fmla="*/ 1 w 99"/>
                <a:gd name="T3" fmla="*/ 2 h 2"/>
                <a:gd name="T4" fmla="*/ 0 w 99"/>
                <a:gd name="T5" fmla="*/ 1 h 2"/>
                <a:gd name="T6" fmla="*/ 1 w 99"/>
                <a:gd name="T7" fmla="*/ 0 h 2"/>
                <a:gd name="T8" fmla="*/ 98 w 99"/>
                <a:gd name="T9" fmla="*/ 0 h 2"/>
                <a:gd name="T10" fmla="*/ 99 w 99"/>
                <a:gd name="T11" fmla="*/ 1 h 2"/>
                <a:gd name="T12" fmla="*/ 98 w 9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9" h="2">
                  <a:moveTo>
                    <a:pt x="98" y="2"/>
                  </a:moveTo>
                  <a:cubicBezTo>
                    <a:pt x="1" y="2"/>
                    <a:pt x="1" y="2"/>
                    <a:pt x="1" y="2"/>
                  </a:cubicBezTo>
                  <a:cubicBezTo>
                    <a:pt x="1" y="2"/>
                    <a:pt x="0" y="1"/>
                    <a:pt x="0" y="1"/>
                  </a:cubicBezTo>
                  <a:cubicBezTo>
                    <a:pt x="0" y="0"/>
                    <a:pt x="1" y="0"/>
                    <a:pt x="1" y="0"/>
                  </a:cubicBezTo>
                  <a:cubicBezTo>
                    <a:pt x="98" y="0"/>
                    <a:pt x="98" y="0"/>
                    <a:pt x="98" y="0"/>
                  </a:cubicBezTo>
                  <a:cubicBezTo>
                    <a:pt x="98" y="0"/>
                    <a:pt x="99" y="0"/>
                    <a:pt x="99" y="1"/>
                  </a:cubicBezTo>
                  <a:cubicBezTo>
                    <a:pt x="99" y="1"/>
                    <a:pt x="98" y="2"/>
                    <a:pt x="98"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ṣḷíḋe">
              <a:extLst>
                <a:ext uri="{FF2B5EF4-FFF2-40B4-BE49-F238E27FC236}">
                  <a16:creationId xmlns:a16="http://schemas.microsoft.com/office/drawing/2014/main" id="{6F516E77-0A1E-B43C-DB20-704930464259}"/>
                </a:ext>
              </a:extLst>
            </p:cNvPr>
            <p:cNvSpPr/>
            <p:nvPr/>
          </p:nvSpPr>
          <p:spPr bwMode="auto">
            <a:xfrm>
              <a:off x="5772150" y="3784601"/>
              <a:ext cx="914400" cy="6350"/>
            </a:xfrm>
            <a:custGeom>
              <a:avLst/>
              <a:gdLst>
                <a:gd name="T0" fmla="*/ 276 w 277"/>
                <a:gd name="T1" fmla="*/ 2 h 2"/>
                <a:gd name="T2" fmla="*/ 1 w 277"/>
                <a:gd name="T3" fmla="*/ 2 h 2"/>
                <a:gd name="T4" fmla="*/ 0 w 277"/>
                <a:gd name="T5" fmla="*/ 1 h 2"/>
                <a:gd name="T6" fmla="*/ 1 w 277"/>
                <a:gd name="T7" fmla="*/ 0 h 2"/>
                <a:gd name="T8" fmla="*/ 276 w 277"/>
                <a:gd name="T9" fmla="*/ 0 h 2"/>
                <a:gd name="T10" fmla="*/ 277 w 277"/>
                <a:gd name="T11" fmla="*/ 1 h 2"/>
                <a:gd name="T12" fmla="*/ 276 w 27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77" h="2">
                  <a:moveTo>
                    <a:pt x="276" y="2"/>
                  </a:moveTo>
                  <a:cubicBezTo>
                    <a:pt x="1" y="2"/>
                    <a:pt x="1" y="2"/>
                    <a:pt x="1" y="2"/>
                  </a:cubicBezTo>
                  <a:cubicBezTo>
                    <a:pt x="0" y="2"/>
                    <a:pt x="0" y="1"/>
                    <a:pt x="0" y="1"/>
                  </a:cubicBezTo>
                  <a:cubicBezTo>
                    <a:pt x="0" y="0"/>
                    <a:pt x="0" y="0"/>
                    <a:pt x="1" y="0"/>
                  </a:cubicBezTo>
                  <a:cubicBezTo>
                    <a:pt x="276" y="0"/>
                    <a:pt x="276" y="0"/>
                    <a:pt x="276" y="0"/>
                  </a:cubicBezTo>
                  <a:cubicBezTo>
                    <a:pt x="277" y="0"/>
                    <a:pt x="277" y="0"/>
                    <a:pt x="277" y="1"/>
                  </a:cubicBezTo>
                  <a:cubicBezTo>
                    <a:pt x="277" y="1"/>
                    <a:pt x="277" y="2"/>
                    <a:pt x="276"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Sḷîḑé">
              <a:extLst>
                <a:ext uri="{FF2B5EF4-FFF2-40B4-BE49-F238E27FC236}">
                  <a16:creationId xmlns:a16="http://schemas.microsoft.com/office/drawing/2014/main" id="{1D2813B1-9D46-3453-48F7-4B0FA915F269}"/>
                </a:ext>
              </a:extLst>
            </p:cNvPr>
            <p:cNvSpPr/>
            <p:nvPr/>
          </p:nvSpPr>
          <p:spPr bwMode="auto">
            <a:xfrm>
              <a:off x="5349875" y="3863976"/>
              <a:ext cx="528638" cy="6350"/>
            </a:xfrm>
            <a:custGeom>
              <a:avLst/>
              <a:gdLst>
                <a:gd name="T0" fmla="*/ 159 w 160"/>
                <a:gd name="T1" fmla="*/ 2 h 2"/>
                <a:gd name="T2" fmla="*/ 1 w 160"/>
                <a:gd name="T3" fmla="*/ 2 h 2"/>
                <a:gd name="T4" fmla="*/ 0 w 160"/>
                <a:gd name="T5" fmla="*/ 1 h 2"/>
                <a:gd name="T6" fmla="*/ 1 w 160"/>
                <a:gd name="T7" fmla="*/ 0 h 2"/>
                <a:gd name="T8" fmla="*/ 159 w 160"/>
                <a:gd name="T9" fmla="*/ 0 h 2"/>
                <a:gd name="T10" fmla="*/ 160 w 160"/>
                <a:gd name="T11" fmla="*/ 1 h 2"/>
                <a:gd name="T12" fmla="*/ 159 w 160"/>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60" h="2">
                  <a:moveTo>
                    <a:pt x="159" y="2"/>
                  </a:moveTo>
                  <a:cubicBezTo>
                    <a:pt x="1" y="2"/>
                    <a:pt x="1" y="2"/>
                    <a:pt x="1" y="2"/>
                  </a:cubicBezTo>
                  <a:cubicBezTo>
                    <a:pt x="1" y="2"/>
                    <a:pt x="0" y="2"/>
                    <a:pt x="0" y="1"/>
                  </a:cubicBezTo>
                  <a:cubicBezTo>
                    <a:pt x="0" y="0"/>
                    <a:pt x="1" y="0"/>
                    <a:pt x="1" y="0"/>
                  </a:cubicBezTo>
                  <a:cubicBezTo>
                    <a:pt x="159" y="0"/>
                    <a:pt x="159" y="0"/>
                    <a:pt x="159" y="0"/>
                  </a:cubicBezTo>
                  <a:cubicBezTo>
                    <a:pt x="160" y="0"/>
                    <a:pt x="160" y="0"/>
                    <a:pt x="160" y="1"/>
                  </a:cubicBezTo>
                  <a:cubicBezTo>
                    <a:pt x="160" y="2"/>
                    <a:pt x="160" y="2"/>
                    <a:pt x="159"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S1îḑe">
              <a:extLst>
                <a:ext uri="{FF2B5EF4-FFF2-40B4-BE49-F238E27FC236}">
                  <a16:creationId xmlns:a16="http://schemas.microsoft.com/office/drawing/2014/main" id="{CF5B92F6-5810-26CD-87C6-9247B429A340}"/>
                </a:ext>
              </a:extLst>
            </p:cNvPr>
            <p:cNvSpPr/>
            <p:nvPr/>
          </p:nvSpPr>
          <p:spPr bwMode="auto">
            <a:xfrm>
              <a:off x="5961063" y="3863976"/>
              <a:ext cx="336550" cy="6350"/>
            </a:xfrm>
            <a:custGeom>
              <a:avLst/>
              <a:gdLst>
                <a:gd name="T0" fmla="*/ 101 w 102"/>
                <a:gd name="T1" fmla="*/ 2 h 2"/>
                <a:gd name="T2" fmla="*/ 1 w 102"/>
                <a:gd name="T3" fmla="*/ 2 h 2"/>
                <a:gd name="T4" fmla="*/ 0 w 102"/>
                <a:gd name="T5" fmla="*/ 1 h 2"/>
                <a:gd name="T6" fmla="*/ 1 w 102"/>
                <a:gd name="T7" fmla="*/ 0 h 2"/>
                <a:gd name="T8" fmla="*/ 101 w 102"/>
                <a:gd name="T9" fmla="*/ 0 h 2"/>
                <a:gd name="T10" fmla="*/ 102 w 102"/>
                <a:gd name="T11" fmla="*/ 1 h 2"/>
                <a:gd name="T12" fmla="*/ 101 w 10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02" h="2">
                  <a:moveTo>
                    <a:pt x="101" y="2"/>
                  </a:moveTo>
                  <a:cubicBezTo>
                    <a:pt x="1" y="2"/>
                    <a:pt x="1" y="2"/>
                    <a:pt x="1" y="2"/>
                  </a:cubicBezTo>
                  <a:cubicBezTo>
                    <a:pt x="0" y="2"/>
                    <a:pt x="0" y="2"/>
                    <a:pt x="0" y="1"/>
                  </a:cubicBezTo>
                  <a:cubicBezTo>
                    <a:pt x="0" y="0"/>
                    <a:pt x="0" y="0"/>
                    <a:pt x="1" y="0"/>
                  </a:cubicBezTo>
                  <a:cubicBezTo>
                    <a:pt x="101" y="0"/>
                    <a:pt x="101" y="0"/>
                    <a:pt x="101" y="0"/>
                  </a:cubicBezTo>
                  <a:cubicBezTo>
                    <a:pt x="101" y="0"/>
                    <a:pt x="102" y="0"/>
                    <a:pt x="102" y="1"/>
                  </a:cubicBezTo>
                  <a:cubicBezTo>
                    <a:pt x="102" y="2"/>
                    <a:pt x="101" y="2"/>
                    <a:pt x="101"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Sḻïďé">
              <a:extLst>
                <a:ext uri="{FF2B5EF4-FFF2-40B4-BE49-F238E27FC236}">
                  <a16:creationId xmlns:a16="http://schemas.microsoft.com/office/drawing/2014/main" id="{39B91C23-FC7E-72DF-3FC7-0F0C6179F12D}"/>
                </a:ext>
              </a:extLst>
            </p:cNvPr>
            <p:cNvSpPr/>
            <p:nvPr/>
          </p:nvSpPr>
          <p:spPr bwMode="auto">
            <a:xfrm>
              <a:off x="6469063" y="3863976"/>
              <a:ext cx="217488" cy="6350"/>
            </a:xfrm>
            <a:custGeom>
              <a:avLst/>
              <a:gdLst>
                <a:gd name="T0" fmla="*/ 65 w 66"/>
                <a:gd name="T1" fmla="*/ 2 h 2"/>
                <a:gd name="T2" fmla="*/ 2 w 66"/>
                <a:gd name="T3" fmla="*/ 2 h 2"/>
                <a:gd name="T4" fmla="*/ 0 w 66"/>
                <a:gd name="T5" fmla="*/ 1 h 2"/>
                <a:gd name="T6" fmla="*/ 2 w 66"/>
                <a:gd name="T7" fmla="*/ 0 h 2"/>
                <a:gd name="T8" fmla="*/ 65 w 66"/>
                <a:gd name="T9" fmla="*/ 0 h 2"/>
                <a:gd name="T10" fmla="*/ 66 w 66"/>
                <a:gd name="T11" fmla="*/ 1 h 2"/>
                <a:gd name="T12" fmla="*/ 65 w 6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6" h="2">
                  <a:moveTo>
                    <a:pt x="65" y="2"/>
                  </a:moveTo>
                  <a:cubicBezTo>
                    <a:pt x="2" y="2"/>
                    <a:pt x="2" y="2"/>
                    <a:pt x="2" y="2"/>
                  </a:cubicBezTo>
                  <a:cubicBezTo>
                    <a:pt x="1" y="2"/>
                    <a:pt x="0" y="2"/>
                    <a:pt x="0" y="1"/>
                  </a:cubicBezTo>
                  <a:cubicBezTo>
                    <a:pt x="0" y="0"/>
                    <a:pt x="1" y="0"/>
                    <a:pt x="2" y="0"/>
                  </a:cubicBezTo>
                  <a:cubicBezTo>
                    <a:pt x="65" y="0"/>
                    <a:pt x="65" y="0"/>
                    <a:pt x="65" y="0"/>
                  </a:cubicBezTo>
                  <a:cubicBezTo>
                    <a:pt x="66" y="0"/>
                    <a:pt x="66" y="0"/>
                    <a:pt x="66" y="1"/>
                  </a:cubicBezTo>
                  <a:cubicBezTo>
                    <a:pt x="66" y="2"/>
                    <a:pt x="66" y="2"/>
                    <a:pt x="65"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ṥ1iḓè">
              <a:extLst>
                <a:ext uri="{FF2B5EF4-FFF2-40B4-BE49-F238E27FC236}">
                  <a16:creationId xmlns:a16="http://schemas.microsoft.com/office/drawing/2014/main" id="{0171D1CD-745C-3A0B-59D2-F701FD3F59C1}"/>
                </a:ext>
              </a:extLst>
            </p:cNvPr>
            <p:cNvSpPr/>
            <p:nvPr/>
          </p:nvSpPr>
          <p:spPr bwMode="auto">
            <a:xfrm>
              <a:off x="5349875" y="3946526"/>
              <a:ext cx="1336675" cy="6350"/>
            </a:xfrm>
            <a:custGeom>
              <a:avLst/>
              <a:gdLst>
                <a:gd name="T0" fmla="*/ 404 w 405"/>
                <a:gd name="T1" fmla="*/ 2 h 2"/>
                <a:gd name="T2" fmla="*/ 1 w 405"/>
                <a:gd name="T3" fmla="*/ 2 h 2"/>
                <a:gd name="T4" fmla="*/ 0 w 405"/>
                <a:gd name="T5" fmla="*/ 1 h 2"/>
                <a:gd name="T6" fmla="*/ 1 w 405"/>
                <a:gd name="T7" fmla="*/ 0 h 2"/>
                <a:gd name="T8" fmla="*/ 404 w 405"/>
                <a:gd name="T9" fmla="*/ 0 h 2"/>
                <a:gd name="T10" fmla="*/ 405 w 405"/>
                <a:gd name="T11" fmla="*/ 1 h 2"/>
                <a:gd name="T12" fmla="*/ 404 w 40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05" h="2">
                  <a:moveTo>
                    <a:pt x="404" y="2"/>
                  </a:moveTo>
                  <a:cubicBezTo>
                    <a:pt x="1" y="2"/>
                    <a:pt x="1" y="2"/>
                    <a:pt x="1" y="2"/>
                  </a:cubicBezTo>
                  <a:cubicBezTo>
                    <a:pt x="1" y="2"/>
                    <a:pt x="0" y="1"/>
                    <a:pt x="0" y="1"/>
                  </a:cubicBezTo>
                  <a:cubicBezTo>
                    <a:pt x="0" y="0"/>
                    <a:pt x="1" y="0"/>
                    <a:pt x="1" y="0"/>
                  </a:cubicBezTo>
                  <a:cubicBezTo>
                    <a:pt x="404" y="0"/>
                    <a:pt x="404" y="0"/>
                    <a:pt x="404" y="0"/>
                  </a:cubicBezTo>
                  <a:cubicBezTo>
                    <a:pt x="405" y="0"/>
                    <a:pt x="405" y="0"/>
                    <a:pt x="405" y="1"/>
                  </a:cubicBezTo>
                  <a:cubicBezTo>
                    <a:pt x="405" y="1"/>
                    <a:pt x="405" y="2"/>
                    <a:pt x="404"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şliḓè">
              <a:extLst>
                <a:ext uri="{FF2B5EF4-FFF2-40B4-BE49-F238E27FC236}">
                  <a16:creationId xmlns:a16="http://schemas.microsoft.com/office/drawing/2014/main" id="{F3BD2C76-095B-CE67-A61F-91F70A6397DF}"/>
                </a:ext>
              </a:extLst>
            </p:cNvPr>
            <p:cNvSpPr/>
            <p:nvPr/>
          </p:nvSpPr>
          <p:spPr bwMode="auto">
            <a:xfrm>
              <a:off x="5349875" y="4025901"/>
              <a:ext cx="538163" cy="6350"/>
            </a:xfrm>
            <a:custGeom>
              <a:avLst/>
              <a:gdLst>
                <a:gd name="T0" fmla="*/ 162 w 163"/>
                <a:gd name="T1" fmla="*/ 2 h 2"/>
                <a:gd name="T2" fmla="*/ 1 w 163"/>
                <a:gd name="T3" fmla="*/ 2 h 2"/>
                <a:gd name="T4" fmla="*/ 0 w 163"/>
                <a:gd name="T5" fmla="*/ 1 h 2"/>
                <a:gd name="T6" fmla="*/ 1 w 163"/>
                <a:gd name="T7" fmla="*/ 0 h 2"/>
                <a:gd name="T8" fmla="*/ 162 w 163"/>
                <a:gd name="T9" fmla="*/ 0 h 2"/>
                <a:gd name="T10" fmla="*/ 163 w 163"/>
                <a:gd name="T11" fmla="*/ 1 h 2"/>
                <a:gd name="T12" fmla="*/ 162 w 16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63" h="2">
                  <a:moveTo>
                    <a:pt x="162" y="2"/>
                  </a:moveTo>
                  <a:cubicBezTo>
                    <a:pt x="1" y="2"/>
                    <a:pt x="1" y="2"/>
                    <a:pt x="1" y="2"/>
                  </a:cubicBezTo>
                  <a:cubicBezTo>
                    <a:pt x="1" y="2"/>
                    <a:pt x="0" y="2"/>
                    <a:pt x="0" y="1"/>
                  </a:cubicBezTo>
                  <a:cubicBezTo>
                    <a:pt x="0" y="0"/>
                    <a:pt x="1" y="0"/>
                    <a:pt x="1" y="0"/>
                  </a:cubicBezTo>
                  <a:cubicBezTo>
                    <a:pt x="162" y="0"/>
                    <a:pt x="162" y="0"/>
                    <a:pt x="162" y="0"/>
                  </a:cubicBezTo>
                  <a:cubicBezTo>
                    <a:pt x="163" y="0"/>
                    <a:pt x="163" y="0"/>
                    <a:pt x="163" y="1"/>
                  </a:cubicBezTo>
                  <a:cubicBezTo>
                    <a:pt x="163" y="2"/>
                    <a:pt x="163" y="2"/>
                    <a:pt x="162"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ṩlïďe">
              <a:extLst>
                <a:ext uri="{FF2B5EF4-FFF2-40B4-BE49-F238E27FC236}">
                  <a16:creationId xmlns:a16="http://schemas.microsoft.com/office/drawing/2014/main" id="{50467067-1FC9-73A3-2A53-3BA19F409839}"/>
                </a:ext>
              </a:extLst>
            </p:cNvPr>
            <p:cNvSpPr/>
            <p:nvPr/>
          </p:nvSpPr>
          <p:spPr bwMode="auto">
            <a:xfrm>
              <a:off x="6069013" y="4025901"/>
              <a:ext cx="617538" cy="6350"/>
            </a:xfrm>
            <a:custGeom>
              <a:avLst/>
              <a:gdLst>
                <a:gd name="T0" fmla="*/ 186 w 187"/>
                <a:gd name="T1" fmla="*/ 2 h 2"/>
                <a:gd name="T2" fmla="*/ 1 w 187"/>
                <a:gd name="T3" fmla="*/ 2 h 2"/>
                <a:gd name="T4" fmla="*/ 0 w 187"/>
                <a:gd name="T5" fmla="*/ 1 h 2"/>
                <a:gd name="T6" fmla="*/ 1 w 187"/>
                <a:gd name="T7" fmla="*/ 0 h 2"/>
                <a:gd name="T8" fmla="*/ 186 w 187"/>
                <a:gd name="T9" fmla="*/ 0 h 2"/>
                <a:gd name="T10" fmla="*/ 187 w 187"/>
                <a:gd name="T11" fmla="*/ 1 h 2"/>
                <a:gd name="T12" fmla="*/ 186 w 18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87" h="2">
                  <a:moveTo>
                    <a:pt x="186" y="2"/>
                  </a:moveTo>
                  <a:cubicBezTo>
                    <a:pt x="1" y="2"/>
                    <a:pt x="1" y="2"/>
                    <a:pt x="1" y="2"/>
                  </a:cubicBezTo>
                  <a:cubicBezTo>
                    <a:pt x="1" y="2"/>
                    <a:pt x="0" y="2"/>
                    <a:pt x="0" y="1"/>
                  </a:cubicBezTo>
                  <a:cubicBezTo>
                    <a:pt x="0" y="0"/>
                    <a:pt x="1" y="0"/>
                    <a:pt x="1" y="0"/>
                  </a:cubicBezTo>
                  <a:cubicBezTo>
                    <a:pt x="186" y="0"/>
                    <a:pt x="186" y="0"/>
                    <a:pt x="186" y="0"/>
                  </a:cubicBezTo>
                  <a:cubicBezTo>
                    <a:pt x="187" y="0"/>
                    <a:pt x="187" y="0"/>
                    <a:pt x="187" y="1"/>
                  </a:cubicBezTo>
                  <a:cubicBezTo>
                    <a:pt x="187" y="2"/>
                    <a:pt x="187" y="2"/>
                    <a:pt x="186"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şļïḍè">
              <a:extLst>
                <a:ext uri="{FF2B5EF4-FFF2-40B4-BE49-F238E27FC236}">
                  <a16:creationId xmlns:a16="http://schemas.microsoft.com/office/drawing/2014/main" id="{DD16007A-0D0C-63F6-DA84-B56D92166341}"/>
                </a:ext>
              </a:extLst>
            </p:cNvPr>
            <p:cNvSpPr/>
            <p:nvPr/>
          </p:nvSpPr>
          <p:spPr bwMode="auto">
            <a:xfrm>
              <a:off x="5349875" y="4108451"/>
              <a:ext cx="660400" cy="6350"/>
            </a:xfrm>
            <a:custGeom>
              <a:avLst/>
              <a:gdLst>
                <a:gd name="T0" fmla="*/ 199 w 200"/>
                <a:gd name="T1" fmla="*/ 2 h 2"/>
                <a:gd name="T2" fmla="*/ 1 w 200"/>
                <a:gd name="T3" fmla="*/ 2 h 2"/>
                <a:gd name="T4" fmla="*/ 0 w 200"/>
                <a:gd name="T5" fmla="*/ 1 h 2"/>
                <a:gd name="T6" fmla="*/ 1 w 200"/>
                <a:gd name="T7" fmla="*/ 0 h 2"/>
                <a:gd name="T8" fmla="*/ 199 w 200"/>
                <a:gd name="T9" fmla="*/ 0 h 2"/>
                <a:gd name="T10" fmla="*/ 200 w 200"/>
                <a:gd name="T11" fmla="*/ 1 h 2"/>
                <a:gd name="T12" fmla="*/ 199 w 200"/>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00" h="2">
                  <a:moveTo>
                    <a:pt x="199" y="2"/>
                  </a:moveTo>
                  <a:cubicBezTo>
                    <a:pt x="1" y="2"/>
                    <a:pt x="1" y="2"/>
                    <a:pt x="1" y="2"/>
                  </a:cubicBezTo>
                  <a:cubicBezTo>
                    <a:pt x="1" y="2"/>
                    <a:pt x="0" y="1"/>
                    <a:pt x="0" y="1"/>
                  </a:cubicBezTo>
                  <a:cubicBezTo>
                    <a:pt x="0" y="0"/>
                    <a:pt x="1" y="0"/>
                    <a:pt x="1" y="0"/>
                  </a:cubicBezTo>
                  <a:cubicBezTo>
                    <a:pt x="199" y="0"/>
                    <a:pt x="199" y="0"/>
                    <a:pt x="199" y="0"/>
                  </a:cubicBezTo>
                  <a:cubicBezTo>
                    <a:pt x="200" y="0"/>
                    <a:pt x="200" y="0"/>
                    <a:pt x="200" y="1"/>
                  </a:cubicBezTo>
                  <a:cubicBezTo>
                    <a:pt x="200" y="1"/>
                    <a:pt x="200" y="2"/>
                    <a:pt x="199"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Slïḍè">
              <a:extLst>
                <a:ext uri="{FF2B5EF4-FFF2-40B4-BE49-F238E27FC236}">
                  <a16:creationId xmlns:a16="http://schemas.microsoft.com/office/drawing/2014/main" id="{47F0EC8B-158C-ACA6-7CBA-711529F518E1}"/>
                </a:ext>
              </a:extLst>
            </p:cNvPr>
            <p:cNvSpPr/>
            <p:nvPr/>
          </p:nvSpPr>
          <p:spPr bwMode="auto">
            <a:xfrm>
              <a:off x="6362700" y="4486276"/>
              <a:ext cx="323850" cy="7938"/>
            </a:xfrm>
            <a:custGeom>
              <a:avLst/>
              <a:gdLst>
                <a:gd name="T0" fmla="*/ 97 w 98"/>
                <a:gd name="T1" fmla="*/ 2 h 2"/>
                <a:gd name="T2" fmla="*/ 1 w 98"/>
                <a:gd name="T3" fmla="*/ 2 h 2"/>
                <a:gd name="T4" fmla="*/ 0 w 98"/>
                <a:gd name="T5" fmla="*/ 1 h 2"/>
                <a:gd name="T6" fmla="*/ 1 w 98"/>
                <a:gd name="T7" fmla="*/ 0 h 2"/>
                <a:gd name="T8" fmla="*/ 97 w 98"/>
                <a:gd name="T9" fmla="*/ 0 h 2"/>
                <a:gd name="T10" fmla="*/ 98 w 98"/>
                <a:gd name="T11" fmla="*/ 1 h 2"/>
                <a:gd name="T12" fmla="*/ 97 w 9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8" h="2">
                  <a:moveTo>
                    <a:pt x="97" y="2"/>
                  </a:moveTo>
                  <a:cubicBezTo>
                    <a:pt x="1" y="2"/>
                    <a:pt x="1" y="2"/>
                    <a:pt x="1" y="2"/>
                  </a:cubicBezTo>
                  <a:cubicBezTo>
                    <a:pt x="1" y="2"/>
                    <a:pt x="0" y="1"/>
                    <a:pt x="0" y="1"/>
                  </a:cubicBezTo>
                  <a:cubicBezTo>
                    <a:pt x="0" y="0"/>
                    <a:pt x="1" y="0"/>
                    <a:pt x="1" y="0"/>
                  </a:cubicBezTo>
                  <a:cubicBezTo>
                    <a:pt x="97" y="0"/>
                    <a:pt x="97" y="0"/>
                    <a:pt x="97" y="0"/>
                  </a:cubicBezTo>
                  <a:cubicBezTo>
                    <a:pt x="98" y="0"/>
                    <a:pt x="98" y="0"/>
                    <a:pt x="98" y="1"/>
                  </a:cubicBezTo>
                  <a:cubicBezTo>
                    <a:pt x="98" y="1"/>
                    <a:pt x="98" y="2"/>
                    <a:pt x="97"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sļiḑê">
              <a:extLst>
                <a:ext uri="{FF2B5EF4-FFF2-40B4-BE49-F238E27FC236}">
                  <a16:creationId xmlns:a16="http://schemas.microsoft.com/office/drawing/2014/main" id="{EAEC65EF-369F-AD70-A853-AF563A1F4A09}"/>
                </a:ext>
              </a:extLst>
            </p:cNvPr>
            <p:cNvSpPr/>
            <p:nvPr/>
          </p:nvSpPr>
          <p:spPr bwMode="auto">
            <a:xfrm>
              <a:off x="5349875" y="4486276"/>
              <a:ext cx="917575" cy="7938"/>
            </a:xfrm>
            <a:custGeom>
              <a:avLst/>
              <a:gdLst>
                <a:gd name="T0" fmla="*/ 277 w 278"/>
                <a:gd name="T1" fmla="*/ 2 h 2"/>
                <a:gd name="T2" fmla="*/ 1 w 278"/>
                <a:gd name="T3" fmla="*/ 2 h 2"/>
                <a:gd name="T4" fmla="*/ 0 w 278"/>
                <a:gd name="T5" fmla="*/ 1 h 2"/>
                <a:gd name="T6" fmla="*/ 1 w 278"/>
                <a:gd name="T7" fmla="*/ 0 h 2"/>
                <a:gd name="T8" fmla="*/ 277 w 278"/>
                <a:gd name="T9" fmla="*/ 0 h 2"/>
                <a:gd name="T10" fmla="*/ 278 w 278"/>
                <a:gd name="T11" fmla="*/ 1 h 2"/>
                <a:gd name="T12" fmla="*/ 277 w 27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78" h="2">
                  <a:moveTo>
                    <a:pt x="277" y="2"/>
                  </a:moveTo>
                  <a:cubicBezTo>
                    <a:pt x="1" y="2"/>
                    <a:pt x="1" y="2"/>
                    <a:pt x="1" y="2"/>
                  </a:cubicBezTo>
                  <a:cubicBezTo>
                    <a:pt x="1" y="2"/>
                    <a:pt x="0" y="1"/>
                    <a:pt x="0" y="1"/>
                  </a:cubicBezTo>
                  <a:cubicBezTo>
                    <a:pt x="0" y="0"/>
                    <a:pt x="1" y="0"/>
                    <a:pt x="1" y="0"/>
                  </a:cubicBezTo>
                  <a:cubicBezTo>
                    <a:pt x="277" y="0"/>
                    <a:pt x="277" y="0"/>
                    <a:pt x="277" y="0"/>
                  </a:cubicBezTo>
                  <a:cubicBezTo>
                    <a:pt x="278" y="0"/>
                    <a:pt x="278" y="0"/>
                    <a:pt x="278" y="1"/>
                  </a:cubicBezTo>
                  <a:cubicBezTo>
                    <a:pt x="278" y="1"/>
                    <a:pt x="278" y="2"/>
                    <a:pt x="277"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lîḓé">
              <a:extLst>
                <a:ext uri="{FF2B5EF4-FFF2-40B4-BE49-F238E27FC236}">
                  <a16:creationId xmlns:a16="http://schemas.microsoft.com/office/drawing/2014/main" id="{F168F4C2-44C9-6AA0-75EF-6BAADF462387}"/>
                </a:ext>
              </a:extLst>
            </p:cNvPr>
            <p:cNvSpPr/>
            <p:nvPr/>
          </p:nvSpPr>
          <p:spPr bwMode="auto">
            <a:xfrm>
              <a:off x="6157913" y="4565651"/>
              <a:ext cx="528638" cy="6350"/>
            </a:xfrm>
            <a:custGeom>
              <a:avLst/>
              <a:gdLst>
                <a:gd name="T0" fmla="*/ 159 w 160"/>
                <a:gd name="T1" fmla="*/ 2 h 2"/>
                <a:gd name="T2" fmla="*/ 1 w 160"/>
                <a:gd name="T3" fmla="*/ 2 h 2"/>
                <a:gd name="T4" fmla="*/ 0 w 160"/>
                <a:gd name="T5" fmla="*/ 1 h 2"/>
                <a:gd name="T6" fmla="*/ 1 w 160"/>
                <a:gd name="T7" fmla="*/ 0 h 2"/>
                <a:gd name="T8" fmla="*/ 159 w 160"/>
                <a:gd name="T9" fmla="*/ 0 h 2"/>
                <a:gd name="T10" fmla="*/ 160 w 160"/>
                <a:gd name="T11" fmla="*/ 1 h 2"/>
                <a:gd name="T12" fmla="*/ 159 w 160"/>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60" h="2">
                  <a:moveTo>
                    <a:pt x="159" y="2"/>
                  </a:moveTo>
                  <a:cubicBezTo>
                    <a:pt x="1" y="2"/>
                    <a:pt x="1" y="2"/>
                    <a:pt x="1" y="2"/>
                  </a:cubicBezTo>
                  <a:cubicBezTo>
                    <a:pt x="1" y="2"/>
                    <a:pt x="0" y="2"/>
                    <a:pt x="0" y="1"/>
                  </a:cubicBezTo>
                  <a:cubicBezTo>
                    <a:pt x="0" y="1"/>
                    <a:pt x="1" y="0"/>
                    <a:pt x="1" y="0"/>
                  </a:cubicBezTo>
                  <a:cubicBezTo>
                    <a:pt x="159" y="0"/>
                    <a:pt x="159" y="0"/>
                    <a:pt x="159" y="0"/>
                  </a:cubicBezTo>
                  <a:cubicBezTo>
                    <a:pt x="160" y="0"/>
                    <a:pt x="160" y="1"/>
                    <a:pt x="160" y="1"/>
                  </a:cubicBezTo>
                  <a:cubicBezTo>
                    <a:pt x="160" y="2"/>
                    <a:pt x="160" y="2"/>
                    <a:pt x="159"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ŝlïḍe">
              <a:extLst>
                <a:ext uri="{FF2B5EF4-FFF2-40B4-BE49-F238E27FC236}">
                  <a16:creationId xmlns:a16="http://schemas.microsoft.com/office/drawing/2014/main" id="{090DF67C-D8E6-C0F3-A7C2-ED3F5A171045}"/>
                </a:ext>
              </a:extLst>
            </p:cNvPr>
            <p:cNvSpPr/>
            <p:nvPr/>
          </p:nvSpPr>
          <p:spPr bwMode="auto">
            <a:xfrm>
              <a:off x="5743575" y="4565651"/>
              <a:ext cx="336550" cy="6350"/>
            </a:xfrm>
            <a:custGeom>
              <a:avLst/>
              <a:gdLst>
                <a:gd name="T0" fmla="*/ 101 w 102"/>
                <a:gd name="T1" fmla="*/ 2 h 2"/>
                <a:gd name="T2" fmla="*/ 1 w 102"/>
                <a:gd name="T3" fmla="*/ 2 h 2"/>
                <a:gd name="T4" fmla="*/ 0 w 102"/>
                <a:gd name="T5" fmla="*/ 1 h 2"/>
                <a:gd name="T6" fmla="*/ 1 w 102"/>
                <a:gd name="T7" fmla="*/ 0 h 2"/>
                <a:gd name="T8" fmla="*/ 101 w 102"/>
                <a:gd name="T9" fmla="*/ 0 h 2"/>
                <a:gd name="T10" fmla="*/ 102 w 102"/>
                <a:gd name="T11" fmla="*/ 1 h 2"/>
                <a:gd name="T12" fmla="*/ 101 w 10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02" h="2">
                  <a:moveTo>
                    <a:pt x="101" y="2"/>
                  </a:moveTo>
                  <a:cubicBezTo>
                    <a:pt x="1" y="2"/>
                    <a:pt x="1" y="2"/>
                    <a:pt x="1" y="2"/>
                  </a:cubicBezTo>
                  <a:cubicBezTo>
                    <a:pt x="1" y="2"/>
                    <a:pt x="0" y="2"/>
                    <a:pt x="0" y="1"/>
                  </a:cubicBezTo>
                  <a:cubicBezTo>
                    <a:pt x="0" y="1"/>
                    <a:pt x="1" y="0"/>
                    <a:pt x="1" y="0"/>
                  </a:cubicBezTo>
                  <a:cubicBezTo>
                    <a:pt x="101" y="0"/>
                    <a:pt x="101" y="0"/>
                    <a:pt x="101" y="0"/>
                  </a:cubicBezTo>
                  <a:cubicBezTo>
                    <a:pt x="102" y="0"/>
                    <a:pt x="102" y="1"/>
                    <a:pt x="102" y="1"/>
                  </a:cubicBezTo>
                  <a:cubicBezTo>
                    <a:pt x="102" y="2"/>
                    <a:pt x="102" y="2"/>
                    <a:pt x="101"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ş1ïďe">
              <a:extLst>
                <a:ext uri="{FF2B5EF4-FFF2-40B4-BE49-F238E27FC236}">
                  <a16:creationId xmlns:a16="http://schemas.microsoft.com/office/drawing/2014/main" id="{9F64D18C-AC78-32BE-E2C6-8AA74F7F7B6B}"/>
                </a:ext>
              </a:extLst>
            </p:cNvPr>
            <p:cNvSpPr/>
            <p:nvPr/>
          </p:nvSpPr>
          <p:spPr bwMode="auto">
            <a:xfrm>
              <a:off x="5349875" y="4565651"/>
              <a:ext cx="219075" cy="6350"/>
            </a:xfrm>
            <a:custGeom>
              <a:avLst/>
              <a:gdLst>
                <a:gd name="T0" fmla="*/ 65 w 66"/>
                <a:gd name="T1" fmla="*/ 2 h 2"/>
                <a:gd name="T2" fmla="*/ 1 w 66"/>
                <a:gd name="T3" fmla="*/ 2 h 2"/>
                <a:gd name="T4" fmla="*/ 0 w 66"/>
                <a:gd name="T5" fmla="*/ 1 h 2"/>
                <a:gd name="T6" fmla="*/ 1 w 66"/>
                <a:gd name="T7" fmla="*/ 0 h 2"/>
                <a:gd name="T8" fmla="*/ 65 w 66"/>
                <a:gd name="T9" fmla="*/ 0 h 2"/>
                <a:gd name="T10" fmla="*/ 66 w 66"/>
                <a:gd name="T11" fmla="*/ 1 h 2"/>
                <a:gd name="T12" fmla="*/ 65 w 6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6" h="2">
                  <a:moveTo>
                    <a:pt x="65" y="2"/>
                  </a:moveTo>
                  <a:cubicBezTo>
                    <a:pt x="1" y="2"/>
                    <a:pt x="1" y="2"/>
                    <a:pt x="1" y="2"/>
                  </a:cubicBezTo>
                  <a:cubicBezTo>
                    <a:pt x="1" y="2"/>
                    <a:pt x="0" y="2"/>
                    <a:pt x="0" y="1"/>
                  </a:cubicBezTo>
                  <a:cubicBezTo>
                    <a:pt x="0" y="1"/>
                    <a:pt x="1" y="0"/>
                    <a:pt x="1" y="0"/>
                  </a:cubicBezTo>
                  <a:cubicBezTo>
                    <a:pt x="65" y="0"/>
                    <a:pt x="65" y="0"/>
                    <a:pt x="65" y="0"/>
                  </a:cubicBezTo>
                  <a:cubicBezTo>
                    <a:pt x="66" y="0"/>
                    <a:pt x="66" y="1"/>
                    <a:pt x="66" y="1"/>
                  </a:cubicBezTo>
                  <a:cubicBezTo>
                    <a:pt x="66" y="2"/>
                    <a:pt x="66" y="2"/>
                    <a:pt x="65"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ş1îḍé">
              <a:extLst>
                <a:ext uri="{FF2B5EF4-FFF2-40B4-BE49-F238E27FC236}">
                  <a16:creationId xmlns:a16="http://schemas.microsoft.com/office/drawing/2014/main" id="{C90EC6B8-5A07-8DBE-FBEF-D7EA35AF963D}"/>
                </a:ext>
              </a:extLst>
            </p:cNvPr>
            <p:cNvSpPr/>
            <p:nvPr/>
          </p:nvSpPr>
          <p:spPr bwMode="auto">
            <a:xfrm>
              <a:off x="5349875" y="4648201"/>
              <a:ext cx="1336675" cy="6350"/>
            </a:xfrm>
            <a:custGeom>
              <a:avLst/>
              <a:gdLst>
                <a:gd name="T0" fmla="*/ 404 w 405"/>
                <a:gd name="T1" fmla="*/ 2 h 2"/>
                <a:gd name="T2" fmla="*/ 1 w 405"/>
                <a:gd name="T3" fmla="*/ 2 h 2"/>
                <a:gd name="T4" fmla="*/ 0 w 405"/>
                <a:gd name="T5" fmla="*/ 1 h 2"/>
                <a:gd name="T6" fmla="*/ 1 w 405"/>
                <a:gd name="T7" fmla="*/ 0 h 2"/>
                <a:gd name="T8" fmla="*/ 404 w 405"/>
                <a:gd name="T9" fmla="*/ 0 h 2"/>
                <a:gd name="T10" fmla="*/ 405 w 405"/>
                <a:gd name="T11" fmla="*/ 1 h 2"/>
                <a:gd name="T12" fmla="*/ 404 w 40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05" h="2">
                  <a:moveTo>
                    <a:pt x="404" y="2"/>
                  </a:moveTo>
                  <a:cubicBezTo>
                    <a:pt x="1" y="2"/>
                    <a:pt x="1" y="2"/>
                    <a:pt x="1" y="2"/>
                  </a:cubicBezTo>
                  <a:cubicBezTo>
                    <a:pt x="1" y="2"/>
                    <a:pt x="0" y="1"/>
                    <a:pt x="0" y="1"/>
                  </a:cubicBezTo>
                  <a:cubicBezTo>
                    <a:pt x="0" y="0"/>
                    <a:pt x="1" y="0"/>
                    <a:pt x="1" y="0"/>
                  </a:cubicBezTo>
                  <a:cubicBezTo>
                    <a:pt x="404" y="0"/>
                    <a:pt x="404" y="0"/>
                    <a:pt x="404" y="0"/>
                  </a:cubicBezTo>
                  <a:cubicBezTo>
                    <a:pt x="405" y="0"/>
                    <a:pt x="405" y="0"/>
                    <a:pt x="405" y="1"/>
                  </a:cubicBezTo>
                  <a:cubicBezTo>
                    <a:pt x="405" y="1"/>
                    <a:pt x="405" y="2"/>
                    <a:pt x="404"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Sļïḓé">
              <a:extLst>
                <a:ext uri="{FF2B5EF4-FFF2-40B4-BE49-F238E27FC236}">
                  <a16:creationId xmlns:a16="http://schemas.microsoft.com/office/drawing/2014/main" id="{E53A548A-6BC8-046B-A813-2BD59B8F556D}"/>
                </a:ext>
              </a:extLst>
            </p:cNvPr>
            <p:cNvSpPr/>
            <p:nvPr/>
          </p:nvSpPr>
          <p:spPr bwMode="auto">
            <a:xfrm>
              <a:off x="6148388" y="4727576"/>
              <a:ext cx="538163" cy="6350"/>
            </a:xfrm>
            <a:custGeom>
              <a:avLst/>
              <a:gdLst>
                <a:gd name="T0" fmla="*/ 162 w 163"/>
                <a:gd name="T1" fmla="*/ 2 h 2"/>
                <a:gd name="T2" fmla="*/ 1 w 163"/>
                <a:gd name="T3" fmla="*/ 2 h 2"/>
                <a:gd name="T4" fmla="*/ 0 w 163"/>
                <a:gd name="T5" fmla="*/ 1 h 2"/>
                <a:gd name="T6" fmla="*/ 1 w 163"/>
                <a:gd name="T7" fmla="*/ 0 h 2"/>
                <a:gd name="T8" fmla="*/ 162 w 163"/>
                <a:gd name="T9" fmla="*/ 0 h 2"/>
                <a:gd name="T10" fmla="*/ 163 w 163"/>
                <a:gd name="T11" fmla="*/ 1 h 2"/>
                <a:gd name="T12" fmla="*/ 162 w 16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63" h="2">
                  <a:moveTo>
                    <a:pt x="162" y="2"/>
                  </a:moveTo>
                  <a:cubicBezTo>
                    <a:pt x="1" y="2"/>
                    <a:pt x="1" y="2"/>
                    <a:pt x="1" y="2"/>
                  </a:cubicBezTo>
                  <a:cubicBezTo>
                    <a:pt x="1" y="2"/>
                    <a:pt x="0" y="2"/>
                    <a:pt x="0" y="1"/>
                  </a:cubicBezTo>
                  <a:cubicBezTo>
                    <a:pt x="0" y="1"/>
                    <a:pt x="1" y="0"/>
                    <a:pt x="1" y="0"/>
                  </a:cubicBezTo>
                  <a:cubicBezTo>
                    <a:pt x="162" y="0"/>
                    <a:pt x="162" y="0"/>
                    <a:pt x="162" y="0"/>
                  </a:cubicBezTo>
                  <a:cubicBezTo>
                    <a:pt x="163" y="0"/>
                    <a:pt x="163" y="1"/>
                    <a:pt x="163" y="1"/>
                  </a:cubicBezTo>
                  <a:cubicBezTo>
                    <a:pt x="163" y="2"/>
                    <a:pt x="163" y="2"/>
                    <a:pt x="162"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śḷîďé">
              <a:extLst>
                <a:ext uri="{FF2B5EF4-FFF2-40B4-BE49-F238E27FC236}">
                  <a16:creationId xmlns:a16="http://schemas.microsoft.com/office/drawing/2014/main" id="{798034B6-6503-A635-E325-129650EFD038}"/>
                </a:ext>
              </a:extLst>
            </p:cNvPr>
            <p:cNvSpPr/>
            <p:nvPr/>
          </p:nvSpPr>
          <p:spPr bwMode="auto">
            <a:xfrm>
              <a:off x="5349875" y="4727576"/>
              <a:ext cx="617538" cy="6350"/>
            </a:xfrm>
            <a:custGeom>
              <a:avLst/>
              <a:gdLst>
                <a:gd name="T0" fmla="*/ 186 w 187"/>
                <a:gd name="T1" fmla="*/ 2 h 2"/>
                <a:gd name="T2" fmla="*/ 1 w 187"/>
                <a:gd name="T3" fmla="*/ 2 h 2"/>
                <a:gd name="T4" fmla="*/ 0 w 187"/>
                <a:gd name="T5" fmla="*/ 1 h 2"/>
                <a:gd name="T6" fmla="*/ 1 w 187"/>
                <a:gd name="T7" fmla="*/ 0 h 2"/>
                <a:gd name="T8" fmla="*/ 186 w 187"/>
                <a:gd name="T9" fmla="*/ 0 h 2"/>
                <a:gd name="T10" fmla="*/ 187 w 187"/>
                <a:gd name="T11" fmla="*/ 1 h 2"/>
                <a:gd name="T12" fmla="*/ 186 w 18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87" h="2">
                  <a:moveTo>
                    <a:pt x="186" y="2"/>
                  </a:moveTo>
                  <a:cubicBezTo>
                    <a:pt x="1" y="2"/>
                    <a:pt x="1" y="2"/>
                    <a:pt x="1" y="2"/>
                  </a:cubicBezTo>
                  <a:cubicBezTo>
                    <a:pt x="1" y="2"/>
                    <a:pt x="0" y="2"/>
                    <a:pt x="0" y="1"/>
                  </a:cubicBezTo>
                  <a:cubicBezTo>
                    <a:pt x="0" y="1"/>
                    <a:pt x="1" y="0"/>
                    <a:pt x="1" y="0"/>
                  </a:cubicBezTo>
                  <a:cubicBezTo>
                    <a:pt x="186" y="0"/>
                    <a:pt x="186" y="0"/>
                    <a:pt x="186" y="0"/>
                  </a:cubicBezTo>
                  <a:cubicBezTo>
                    <a:pt x="187" y="0"/>
                    <a:pt x="187" y="1"/>
                    <a:pt x="187" y="1"/>
                  </a:cubicBezTo>
                  <a:cubicBezTo>
                    <a:pt x="187" y="2"/>
                    <a:pt x="187" y="2"/>
                    <a:pt x="186"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ṡlïḍé">
              <a:extLst>
                <a:ext uri="{FF2B5EF4-FFF2-40B4-BE49-F238E27FC236}">
                  <a16:creationId xmlns:a16="http://schemas.microsoft.com/office/drawing/2014/main" id="{120D78D1-FB7F-483A-D117-3DD0BF99A881}"/>
                </a:ext>
              </a:extLst>
            </p:cNvPr>
            <p:cNvSpPr/>
            <p:nvPr/>
          </p:nvSpPr>
          <p:spPr bwMode="auto">
            <a:xfrm>
              <a:off x="5349875" y="4810126"/>
              <a:ext cx="1270000" cy="6350"/>
            </a:xfrm>
            <a:custGeom>
              <a:avLst/>
              <a:gdLst>
                <a:gd name="T0" fmla="*/ 384 w 385"/>
                <a:gd name="T1" fmla="*/ 2 h 2"/>
                <a:gd name="T2" fmla="*/ 1 w 385"/>
                <a:gd name="T3" fmla="*/ 2 h 2"/>
                <a:gd name="T4" fmla="*/ 0 w 385"/>
                <a:gd name="T5" fmla="*/ 1 h 2"/>
                <a:gd name="T6" fmla="*/ 1 w 385"/>
                <a:gd name="T7" fmla="*/ 0 h 2"/>
                <a:gd name="T8" fmla="*/ 384 w 385"/>
                <a:gd name="T9" fmla="*/ 0 h 2"/>
                <a:gd name="T10" fmla="*/ 385 w 385"/>
                <a:gd name="T11" fmla="*/ 1 h 2"/>
                <a:gd name="T12" fmla="*/ 384 w 38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85" h="2">
                  <a:moveTo>
                    <a:pt x="384" y="2"/>
                  </a:moveTo>
                  <a:cubicBezTo>
                    <a:pt x="1" y="2"/>
                    <a:pt x="1" y="2"/>
                    <a:pt x="1" y="2"/>
                  </a:cubicBezTo>
                  <a:cubicBezTo>
                    <a:pt x="1" y="2"/>
                    <a:pt x="0" y="1"/>
                    <a:pt x="0" y="1"/>
                  </a:cubicBezTo>
                  <a:cubicBezTo>
                    <a:pt x="0" y="0"/>
                    <a:pt x="1" y="0"/>
                    <a:pt x="1" y="0"/>
                  </a:cubicBezTo>
                  <a:cubicBezTo>
                    <a:pt x="384" y="0"/>
                    <a:pt x="384" y="0"/>
                    <a:pt x="384" y="0"/>
                  </a:cubicBezTo>
                  <a:cubicBezTo>
                    <a:pt x="385" y="0"/>
                    <a:pt x="385" y="0"/>
                    <a:pt x="385" y="1"/>
                  </a:cubicBezTo>
                  <a:cubicBezTo>
                    <a:pt x="385" y="1"/>
                    <a:pt x="385" y="2"/>
                    <a:pt x="384" y="2"/>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şļïdè">
              <a:extLst>
                <a:ext uri="{FF2B5EF4-FFF2-40B4-BE49-F238E27FC236}">
                  <a16:creationId xmlns:a16="http://schemas.microsoft.com/office/drawing/2014/main" id="{599C8B1C-A9CC-B4B4-A15F-DE1DB0CEBB6D}"/>
                </a:ext>
              </a:extLst>
            </p:cNvPr>
            <p:cNvSpPr/>
            <p:nvPr/>
          </p:nvSpPr>
          <p:spPr bwMode="auto">
            <a:xfrm>
              <a:off x="6919913" y="3063876"/>
              <a:ext cx="261938" cy="92075"/>
            </a:xfrm>
            <a:custGeom>
              <a:avLst/>
              <a:gdLst>
                <a:gd name="T0" fmla="*/ 1 w 79"/>
                <a:gd name="T1" fmla="*/ 28 h 28"/>
                <a:gd name="T2" fmla="*/ 1 w 79"/>
                <a:gd name="T3" fmla="*/ 28 h 28"/>
                <a:gd name="T4" fmla="*/ 1 w 79"/>
                <a:gd name="T5" fmla="*/ 27 h 28"/>
                <a:gd name="T6" fmla="*/ 48 w 79"/>
                <a:gd name="T7" fmla="*/ 0 h 28"/>
                <a:gd name="T8" fmla="*/ 79 w 79"/>
                <a:gd name="T9" fmla="*/ 9 h 28"/>
                <a:gd name="T10" fmla="*/ 79 w 79"/>
                <a:gd name="T11" fmla="*/ 11 h 28"/>
                <a:gd name="T12" fmla="*/ 77 w 79"/>
                <a:gd name="T13" fmla="*/ 11 h 28"/>
                <a:gd name="T14" fmla="*/ 48 w 79"/>
                <a:gd name="T15" fmla="*/ 2 h 28"/>
                <a:gd name="T16" fmla="*/ 2 w 79"/>
                <a:gd name="T17" fmla="*/ 28 h 28"/>
                <a:gd name="T18" fmla="*/ 1 w 79"/>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28">
                  <a:moveTo>
                    <a:pt x="1" y="28"/>
                  </a:moveTo>
                  <a:cubicBezTo>
                    <a:pt x="1" y="28"/>
                    <a:pt x="1" y="28"/>
                    <a:pt x="1" y="28"/>
                  </a:cubicBezTo>
                  <a:cubicBezTo>
                    <a:pt x="0" y="28"/>
                    <a:pt x="0" y="27"/>
                    <a:pt x="1" y="27"/>
                  </a:cubicBezTo>
                  <a:cubicBezTo>
                    <a:pt x="11" y="10"/>
                    <a:pt x="28" y="0"/>
                    <a:pt x="48" y="0"/>
                  </a:cubicBezTo>
                  <a:cubicBezTo>
                    <a:pt x="59" y="0"/>
                    <a:pt x="69" y="3"/>
                    <a:pt x="79" y="9"/>
                  </a:cubicBezTo>
                  <a:cubicBezTo>
                    <a:pt x="79" y="10"/>
                    <a:pt x="79" y="10"/>
                    <a:pt x="79" y="11"/>
                  </a:cubicBezTo>
                  <a:cubicBezTo>
                    <a:pt x="78" y="11"/>
                    <a:pt x="78" y="12"/>
                    <a:pt x="77" y="11"/>
                  </a:cubicBezTo>
                  <a:cubicBezTo>
                    <a:pt x="69" y="5"/>
                    <a:pt x="58" y="2"/>
                    <a:pt x="48" y="2"/>
                  </a:cubicBezTo>
                  <a:cubicBezTo>
                    <a:pt x="29" y="2"/>
                    <a:pt x="12" y="12"/>
                    <a:pt x="2" y="28"/>
                  </a:cubicBezTo>
                  <a:lnTo>
                    <a:pt x="1" y="28"/>
                  </a:ln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ṣlîḓé">
              <a:extLst>
                <a:ext uri="{FF2B5EF4-FFF2-40B4-BE49-F238E27FC236}">
                  <a16:creationId xmlns:a16="http://schemas.microsoft.com/office/drawing/2014/main" id="{B624176B-24FA-5D17-85B7-43A1BFB5B56C}"/>
                </a:ext>
              </a:extLst>
            </p:cNvPr>
            <p:cNvSpPr/>
            <p:nvPr/>
          </p:nvSpPr>
          <p:spPr bwMode="auto">
            <a:xfrm>
              <a:off x="6897688" y="3195638"/>
              <a:ext cx="233363" cy="230188"/>
            </a:xfrm>
            <a:custGeom>
              <a:avLst/>
              <a:gdLst>
                <a:gd name="T0" fmla="*/ 55 w 71"/>
                <a:gd name="T1" fmla="*/ 70 h 70"/>
                <a:gd name="T2" fmla="*/ 0 w 71"/>
                <a:gd name="T3" fmla="*/ 15 h 70"/>
                <a:gd name="T4" fmla="*/ 1 w 71"/>
                <a:gd name="T5" fmla="*/ 1 h 70"/>
                <a:gd name="T6" fmla="*/ 3 w 71"/>
                <a:gd name="T7" fmla="*/ 1 h 70"/>
                <a:gd name="T8" fmla="*/ 3 w 71"/>
                <a:gd name="T9" fmla="*/ 2 h 70"/>
                <a:gd name="T10" fmla="*/ 2 w 71"/>
                <a:gd name="T11" fmla="*/ 15 h 70"/>
                <a:gd name="T12" fmla="*/ 55 w 71"/>
                <a:gd name="T13" fmla="*/ 68 h 70"/>
                <a:gd name="T14" fmla="*/ 70 w 71"/>
                <a:gd name="T15" fmla="*/ 66 h 70"/>
                <a:gd name="T16" fmla="*/ 71 w 71"/>
                <a:gd name="T17" fmla="*/ 67 h 70"/>
                <a:gd name="T18" fmla="*/ 70 w 71"/>
                <a:gd name="T19" fmla="*/ 68 h 70"/>
                <a:gd name="T20" fmla="*/ 5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55" y="70"/>
                  </a:moveTo>
                  <a:cubicBezTo>
                    <a:pt x="24" y="70"/>
                    <a:pt x="0" y="46"/>
                    <a:pt x="0" y="15"/>
                  </a:cubicBezTo>
                  <a:cubicBezTo>
                    <a:pt x="0" y="11"/>
                    <a:pt x="0" y="6"/>
                    <a:pt x="1" y="1"/>
                  </a:cubicBezTo>
                  <a:cubicBezTo>
                    <a:pt x="2" y="1"/>
                    <a:pt x="2" y="0"/>
                    <a:pt x="3" y="1"/>
                  </a:cubicBezTo>
                  <a:cubicBezTo>
                    <a:pt x="3" y="1"/>
                    <a:pt x="4" y="1"/>
                    <a:pt x="3" y="2"/>
                  </a:cubicBezTo>
                  <a:cubicBezTo>
                    <a:pt x="2" y="6"/>
                    <a:pt x="2" y="11"/>
                    <a:pt x="2" y="15"/>
                  </a:cubicBezTo>
                  <a:cubicBezTo>
                    <a:pt x="2" y="45"/>
                    <a:pt x="26" y="68"/>
                    <a:pt x="55" y="68"/>
                  </a:cubicBezTo>
                  <a:cubicBezTo>
                    <a:pt x="60" y="68"/>
                    <a:pt x="65" y="68"/>
                    <a:pt x="70" y="66"/>
                  </a:cubicBezTo>
                  <a:cubicBezTo>
                    <a:pt x="70" y="66"/>
                    <a:pt x="71" y="66"/>
                    <a:pt x="71" y="67"/>
                  </a:cubicBezTo>
                  <a:cubicBezTo>
                    <a:pt x="71" y="68"/>
                    <a:pt x="71" y="68"/>
                    <a:pt x="70" y="68"/>
                  </a:cubicBezTo>
                  <a:cubicBezTo>
                    <a:pt x="65" y="70"/>
                    <a:pt x="60" y="70"/>
                    <a:pt x="55" y="70"/>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śḷîḍé">
              <a:extLst>
                <a:ext uri="{FF2B5EF4-FFF2-40B4-BE49-F238E27FC236}">
                  <a16:creationId xmlns:a16="http://schemas.microsoft.com/office/drawing/2014/main" id="{37BCFF92-21D3-D323-5B1D-8E4142433F91}"/>
                </a:ext>
              </a:extLst>
            </p:cNvPr>
            <p:cNvSpPr/>
            <p:nvPr/>
          </p:nvSpPr>
          <p:spPr bwMode="auto">
            <a:xfrm>
              <a:off x="7175500" y="3190876"/>
              <a:ext cx="85725" cy="204788"/>
            </a:xfrm>
            <a:custGeom>
              <a:avLst/>
              <a:gdLst>
                <a:gd name="T0" fmla="*/ 1 w 26"/>
                <a:gd name="T1" fmla="*/ 62 h 62"/>
                <a:gd name="T2" fmla="*/ 1 w 26"/>
                <a:gd name="T3" fmla="*/ 62 h 62"/>
                <a:gd name="T4" fmla="*/ 1 w 26"/>
                <a:gd name="T5" fmla="*/ 60 h 62"/>
                <a:gd name="T6" fmla="*/ 24 w 26"/>
                <a:gd name="T7" fmla="*/ 16 h 62"/>
                <a:gd name="T8" fmla="*/ 22 w 26"/>
                <a:gd name="T9" fmla="*/ 1 h 62"/>
                <a:gd name="T10" fmla="*/ 22 w 26"/>
                <a:gd name="T11" fmla="*/ 0 h 62"/>
                <a:gd name="T12" fmla="*/ 24 w 26"/>
                <a:gd name="T13" fmla="*/ 1 h 62"/>
                <a:gd name="T14" fmla="*/ 26 w 26"/>
                <a:gd name="T15" fmla="*/ 16 h 62"/>
                <a:gd name="T16" fmla="*/ 2 w 26"/>
                <a:gd name="T17" fmla="*/ 62 h 62"/>
                <a:gd name="T18" fmla="*/ 1 w 26"/>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2">
                  <a:moveTo>
                    <a:pt x="1" y="62"/>
                  </a:moveTo>
                  <a:cubicBezTo>
                    <a:pt x="1" y="62"/>
                    <a:pt x="1" y="62"/>
                    <a:pt x="1" y="62"/>
                  </a:cubicBezTo>
                  <a:cubicBezTo>
                    <a:pt x="0" y="61"/>
                    <a:pt x="0" y="60"/>
                    <a:pt x="1" y="60"/>
                  </a:cubicBezTo>
                  <a:cubicBezTo>
                    <a:pt x="15" y="50"/>
                    <a:pt x="24" y="34"/>
                    <a:pt x="24" y="16"/>
                  </a:cubicBezTo>
                  <a:cubicBezTo>
                    <a:pt x="24" y="11"/>
                    <a:pt x="23" y="6"/>
                    <a:pt x="22" y="1"/>
                  </a:cubicBezTo>
                  <a:cubicBezTo>
                    <a:pt x="22" y="1"/>
                    <a:pt x="22" y="0"/>
                    <a:pt x="22" y="0"/>
                  </a:cubicBezTo>
                  <a:cubicBezTo>
                    <a:pt x="23" y="0"/>
                    <a:pt x="24" y="0"/>
                    <a:pt x="24" y="1"/>
                  </a:cubicBezTo>
                  <a:cubicBezTo>
                    <a:pt x="25" y="6"/>
                    <a:pt x="26" y="11"/>
                    <a:pt x="26" y="16"/>
                  </a:cubicBezTo>
                  <a:cubicBezTo>
                    <a:pt x="26" y="34"/>
                    <a:pt x="17" y="51"/>
                    <a:pt x="2" y="62"/>
                  </a:cubicBezTo>
                  <a:lnTo>
                    <a:pt x="1" y="62"/>
                  </a:ln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ṩ1îde">
              <a:extLst>
                <a:ext uri="{FF2B5EF4-FFF2-40B4-BE49-F238E27FC236}">
                  <a16:creationId xmlns:a16="http://schemas.microsoft.com/office/drawing/2014/main" id="{D814B6E7-A144-BB3F-0A14-702E83643702}"/>
                </a:ext>
              </a:extLst>
            </p:cNvPr>
            <p:cNvSpPr/>
            <p:nvPr/>
          </p:nvSpPr>
          <p:spPr bwMode="auto">
            <a:xfrm>
              <a:off x="7032625" y="3756026"/>
              <a:ext cx="223838" cy="160338"/>
            </a:xfrm>
            <a:custGeom>
              <a:avLst/>
              <a:gdLst>
                <a:gd name="T0" fmla="*/ 67 w 68"/>
                <a:gd name="T1" fmla="*/ 49 h 49"/>
                <a:gd name="T2" fmla="*/ 66 w 68"/>
                <a:gd name="T3" fmla="*/ 48 h 49"/>
                <a:gd name="T4" fmla="*/ 51 w 68"/>
                <a:gd name="T5" fmla="*/ 21 h 49"/>
                <a:gd name="T6" fmla="*/ 1 w 68"/>
                <a:gd name="T7" fmla="*/ 7 h 49"/>
                <a:gd name="T8" fmla="*/ 0 w 68"/>
                <a:gd name="T9" fmla="*/ 6 h 49"/>
                <a:gd name="T10" fmla="*/ 0 w 68"/>
                <a:gd name="T11" fmla="*/ 5 h 49"/>
                <a:gd name="T12" fmla="*/ 53 w 68"/>
                <a:gd name="T13" fmla="*/ 20 h 49"/>
                <a:gd name="T14" fmla="*/ 68 w 68"/>
                <a:gd name="T15" fmla="*/ 48 h 49"/>
                <a:gd name="T16" fmla="*/ 67 w 6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
                  <a:moveTo>
                    <a:pt x="67" y="49"/>
                  </a:moveTo>
                  <a:cubicBezTo>
                    <a:pt x="66" y="49"/>
                    <a:pt x="66" y="49"/>
                    <a:pt x="66" y="48"/>
                  </a:cubicBezTo>
                  <a:cubicBezTo>
                    <a:pt x="64" y="38"/>
                    <a:pt x="59" y="29"/>
                    <a:pt x="51" y="21"/>
                  </a:cubicBezTo>
                  <a:cubicBezTo>
                    <a:pt x="38" y="8"/>
                    <a:pt x="19" y="3"/>
                    <a:pt x="1" y="7"/>
                  </a:cubicBezTo>
                  <a:cubicBezTo>
                    <a:pt x="0" y="7"/>
                    <a:pt x="0" y="7"/>
                    <a:pt x="0" y="6"/>
                  </a:cubicBezTo>
                  <a:cubicBezTo>
                    <a:pt x="0" y="6"/>
                    <a:pt x="0" y="5"/>
                    <a:pt x="0" y="5"/>
                  </a:cubicBezTo>
                  <a:cubicBezTo>
                    <a:pt x="19" y="0"/>
                    <a:pt x="39" y="6"/>
                    <a:pt x="53" y="20"/>
                  </a:cubicBezTo>
                  <a:cubicBezTo>
                    <a:pt x="61" y="27"/>
                    <a:pt x="66" y="37"/>
                    <a:pt x="68" y="48"/>
                  </a:cubicBezTo>
                  <a:cubicBezTo>
                    <a:pt x="68" y="48"/>
                    <a:pt x="68" y="49"/>
                    <a:pt x="67" y="49"/>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ś1íďé">
              <a:extLst>
                <a:ext uri="{FF2B5EF4-FFF2-40B4-BE49-F238E27FC236}">
                  <a16:creationId xmlns:a16="http://schemas.microsoft.com/office/drawing/2014/main" id="{35BE8BE3-D629-6594-161A-AE652D62D504}"/>
                </a:ext>
              </a:extLst>
            </p:cNvPr>
            <p:cNvSpPr/>
            <p:nvPr/>
          </p:nvSpPr>
          <p:spPr bwMode="auto">
            <a:xfrm>
              <a:off x="6877050" y="3790951"/>
              <a:ext cx="119063" cy="317500"/>
            </a:xfrm>
            <a:custGeom>
              <a:avLst/>
              <a:gdLst>
                <a:gd name="T0" fmla="*/ 35 w 36"/>
                <a:gd name="T1" fmla="*/ 96 h 96"/>
                <a:gd name="T2" fmla="*/ 34 w 36"/>
                <a:gd name="T3" fmla="*/ 96 h 96"/>
                <a:gd name="T4" fmla="*/ 22 w 36"/>
                <a:gd name="T5" fmla="*/ 87 h 96"/>
                <a:gd name="T6" fmla="*/ 22 w 36"/>
                <a:gd name="T7" fmla="*/ 9 h 96"/>
                <a:gd name="T8" fmla="*/ 33 w 36"/>
                <a:gd name="T9" fmla="*/ 0 h 96"/>
                <a:gd name="T10" fmla="*/ 34 w 36"/>
                <a:gd name="T11" fmla="*/ 0 h 96"/>
                <a:gd name="T12" fmla="*/ 34 w 36"/>
                <a:gd name="T13" fmla="*/ 2 h 96"/>
                <a:gd name="T14" fmla="*/ 23 w 36"/>
                <a:gd name="T15" fmla="*/ 10 h 96"/>
                <a:gd name="T16" fmla="*/ 23 w 36"/>
                <a:gd name="T17" fmla="*/ 85 h 96"/>
                <a:gd name="T18" fmla="*/ 35 w 36"/>
                <a:gd name="T19" fmla="*/ 94 h 96"/>
                <a:gd name="T20" fmla="*/ 36 w 36"/>
                <a:gd name="T21" fmla="*/ 95 h 96"/>
                <a:gd name="T22" fmla="*/ 35 w 36"/>
                <a:gd name="T2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96">
                  <a:moveTo>
                    <a:pt x="35" y="96"/>
                  </a:moveTo>
                  <a:cubicBezTo>
                    <a:pt x="34" y="96"/>
                    <a:pt x="34" y="96"/>
                    <a:pt x="34" y="96"/>
                  </a:cubicBezTo>
                  <a:cubicBezTo>
                    <a:pt x="30" y="93"/>
                    <a:pt x="25" y="90"/>
                    <a:pt x="22" y="87"/>
                  </a:cubicBezTo>
                  <a:cubicBezTo>
                    <a:pt x="0" y="65"/>
                    <a:pt x="0" y="30"/>
                    <a:pt x="22" y="9"/>
                  </a:cubicBezTo>
                  <a:cubicBezTo>
                    <a:pt x="25" y="5"/>
                    <a:pt x="29" y="2"/>
                    <a:pt x="33" y="0"/>
                  </a:cubicBezTo>
                  <a:cubicBezTo>
                    <a:pt x="33" y="0"/>
                    <a:pt x="34" y="0"/>
                    <a:pt x="34" y="0"/>
                  </a:cubicBezTo>
                  <a:cubicBezTo>
                    <a:pt x="35" y="1"/>
                    <a:pt x="34" y="1"/>
                    <a:pt x="34" y="2"/>
                  </a:cubicBezTo>
                  <a:cubicBezTo>
                    <a:pt x="30" y="4"/>
                    <a:pt x="27" y="7"/>
                    <a:pt x="23" y="10"/>
                  </a:cubicBezTo>
                  <a:cubicBezTo>
                    <a:pt x="3" y="31"/>
                    <a:pt x="3" y="64"/>
                    <a:pt x="23" y="85"/>
                  </a:cubicBezTo>
                  <a:cubicBezTo>
                    <a:pt x="27" y="89"/>
                    <a:pt x="31" y="92"/>
                    <a:pt x="35" y="94"/>
                  </a:cubicBezTo>
                  <a:cubicBezTo>
                    <a:pt x="36" y="94"/>
                    <a:pt x="36" y="95"/>
                    <a:pt x="36" y="95"/>
                  </a:cubicBezTo>
                  <a:cubicBezTo>
                    <a:pt x="35" y="96"/>
                    <a:pt x="35" y="96"/>
                    <a:pt x="35" y="96"/>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ṡļíḑé">
              <a:extLst>
                <a:ext uri="{FF2B5EF4-FFF2-40B4-BE49-F238E27FC236}">
                  <a16:creationId xmlns:a16="http://schemas.microsoft.com/office/drawing/2014/main" id="{88318DE7-B256-917F-C7D9-810979329C1A}"/>
                </a:ext>
              </a:extLst>
            </p:cNvPr>
            <p:cNvSpPr/>
            <p:nvPr/>
          </p:nvSpPr>
          <p:spPr bwMode="auto">
            <a:xfrm>
              <a:off x="7042150" y="4029076"/>
              <a:ext cx="195263" cy="101600"/>
            </a:xfrm>
            <a:custGeom>
              <a:avLst/>
              <a:gdLst>
                <a:gd name="T0" fmla="*/ 11 w 59"/>
                <a:gd name="T1" fmla="*/ 31 h 31"/>
                <a:gd name="T2" fmla="*/ 1 w 59"/>
                <a:gd name="T3" fmla="*/ 30 h 31"/>
                <a:gd name="T4" fmla="*/ 0 w 59"/>
                <a:gd name="T5" fmla="*/ 29 h 31"/>
                <a:gd name="T6" fmla="*/ 1 w 59"/>
                <a:gd name="T7" fmla="*/ 28 h 31"/>
                <a:gd name="T8" fmla="*/ 48 w 59"/>
                <a:gd name="T9" fmla="*/ 13 h 31"/>
                <a:gd name="T10" fmla="*/ 57 w 59"/>
                <a:gd name="T11" fmla="*/ 1 h 31"/>
                <a:gd name="T12" fmla="*/ 59 w 59"/>
                <a:gd name="T13" fmla="*/ 1 h 31"/>
                <a:gd name="T14" fmla="*/ 59 w 59"/>
                <a:gd name="T15" fmla="*/ 2 h 31"/>
                <a:gd name="T16" fmla="*/ 50 w 59"/>
                <a:gd name="T17" fmla="*/ 15 h 31"/>
                <a:gd name="T18" fmla="*/ 11 w 59"/>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31">
                  <a:moveTo>
                    <a:pt x="11" y="31"/>
                  </a:moveTo>
                  <a:cubicBezTo>
                    <a:pt x="7" y="31"/>
                    <a:pt x="4" y="30"/>
                    <a:pt x="1" y="30"/>
                  </a:cubicBezTo>
                  <a:cubicBezTo>
                    <a:pt x="0" y="30"/>
                    <a:pt x="0" y="29"/>
                    <a:pt x="0" y="29"/>
                  </a:cubicBezTo>
                  <a:cubicBezTo>
                    <a:pt x="0" y="28"/>
                    <a:pt x="1" y="28"/>
                    <a:pt x="1" y="28"/>
                  </a:cubicBezTo>
                  <a:cubicBezTo>
                    <a:pt x="18" y="31"/>
                    <a:pt x="36" y="25"/>
                    <a:pt x="48" y="13"/>
                  </a:cubicBezTo>
                  <a:cubicBezTo>
                    <a:pt x="52" y="10"/>
                    <a:pt x="55" y="5"/>
                    <a:pt x="57" y="1"/>
                  </a:cubicBezTo>
                  <a:cubicBezTo>
                    <a:pt x="58" y="1"/>
                    <a:pt x="58" y="0"/>
                    <a:pt x="59" y="1"/>
                  </a:cubicBezTo>
                  <a:cubicBezTo>
                    <a:pt x="59" y="1"/>
                    <a:pt x="59" y="2"/>
                    <a:pt x="59" y="2"/>
                  </a:cubicBezTo>
                  <a:cubicBezTo>
                    <a:pt x="57" y="7"/>
                    <a:pt x="54" y="11"/>
                    <a:pt x="50" y="15"/>
                  </a:cubicBezTo>
                  <a:cubicBezTo>
                    <a:pt x="39" y="25"/>
                    <a:pt x="25" y="31"/>
                    <a:pt x="11" y="31"/>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sḻiḓe">
              <a:extLst>
                <a:ext uri="{FF2B5EF4-FFF2-40B4-BE49-F238E27FC236}">
                  <a16:creationId xmlns:a16="http://schemas.microsoft.com/office/drawing/2014/main" id="{BAD24532-0E65-E570-E76A-1D4229A5D269}"/>
                </a:ext>
              </a:extLst>
            </p:cNvPr>
            <p:cNvSpPr/>
            <p:nvPr/>
          </p:nvSpPr>
          <p:spPr bwMode="auto">
            <a:xfrm>
              <a:off x="6919913" y="4470401"/>
              <a:ext cx="261938" cy="92075"/>
            </a:xfrm>
            <a:custGeom>
              <a:avLst/>
              <a:gdLst>
                <a:gd name="T0" fmla="*/ 1 w 79"/>
                <a:gd name="T1" fmla="*/ 28 h 28"/>
                <a:gd name="T2" fmla="*/ 1 w 79"/>
                <a:gd name="T3" fmla="*/ 28 h 28"/>
                <a:gd name="T4" fmla="*/ 1 w 79"/>
                <a:gd name="T5" fmla="*/ 26 h 28"/>
                <a:gd name="T6" fmla="*/ 48 w 79"/>
                <a:gd name="T7" fmla="*/ 0 h 28"/>
                <a:gd name="T8" fmla="*/ 79 w 79"/>
                <a:gd name="T9" fmla="*/ 9 h 28"/>
                <a:gd name="T10" fmla="*/ 79 w 79"/>
                <a:gd name="T11" fmla="*/ 10 h 28"/>
                <a:gd name="T12" fmla="*/ 77 w 79"/>
                <a:gd name="T13" fmla="*/ 11 h 28"/>
                <a:gd name="T14" fmla="*/ 48 w 79"/>
                <a:gd name="T15" fmla="*/ 2 h 28"/>
                <a:gd name="T16" fmla="*/ 2 w 79"/>
                <a:gd name="T17" fmla="*/ 27 h 28"/>
                <a:gd name="T18" fmla="*/ 1 w 79"/>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28">
                  <a:moveTo>
                    <a:pt x="1" y="28"/>
                  </a:moveTo>
                  <a:cubicBezTo>
                    <a:pt x="1" y="28"/>
                    <a:pt x="1" y="28"/>
                    <a:pt x="1" y="28"/>
                  </a:cubicBezTo>
                  <a:cubicBezTo>
                    <a:pt x="0" y="28"/>
                    <a:pt x="0" y="27"/>
                    <a:pt x="1" y="26"/>
                  </a:cubicBezTo>
                  <a:cubicBezTo>
                    <a:pt x="11" y="10"/>
                    <a:pt x="28" y="0"/>
                    <a:pt x="48" y="0"/>
                  </a:cubicBezTo>
                  <a:cubicBezTo>
                    <a:pt x="59" y="0"/>
                    <a:pt x="69" y="3"/>
                    <a:pt x="79" y="9"/>
                  </a:cubicBezTo>
                  <a:cubicBezTo>
                    <a:pt x="79" y="9"/>
                    <a:pt x="79" y="10"/>
                    <a:pt x="79" y="10"/>
                  </a:cubicBezTo>
                  <a:cubicBezTo>
                    <a:pt x="78" y="11"/>
                    <a:pt x="78" y="11"/>
                    <a:pt x="77" y="11"/>
                  </a:cubicBezTo>
                  <a:cubicBezTo>
                    <a:pt x="69" y="5"/>
                    <a:pt x="58" y="2"/>
                    <a:pt x="48" y="2"/>
                  </a:cubicBezTo>
                  <a:cubicBezTo>
                    <a:pt x="29" y="2"/>
                    <a:pt x="12" y="11"/>
                    <a:pt x="2" y="27"/>
                  </a:cubicBezTo>
                  <a:lnTo>
                    <a:pt x="1" y="28"/>
                  </a:ln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Sļiďé">
              <a:extLst>
                <a:ext uri="{FF2B5EF4-FFF2-40B4-BE49-F238E27FC236}">
                  <a16:creationId xmlns:a16="http://schemas.microsoft.com/office/drawing/2014/main" id="{891B17A3-F43D-87EB-C072-1D547288214B}"/>
                </a:ext>
              </a:extLst>
            </p:cNvPr>
            <p:cNvSpPr/>
            <p:nvPr/>
          </p:nvSpPr>
          <p:spPr bwMode="auto">
            <a:xfrm>
              <a:off x="6897688" y="4602163"/>
              <a:ext cx="233363" cy="230188"/>
            </a:xfrm>
            <a:custGeom>
              <a:avLst/>
              <a:gdLst>
                <a:gd name="T0" fmla="*/ 55 w 71"/>
                <a:gd name="T1" fmla="*/ 70 h 70"/>
                <a:gd name="T2" fmla="*/ 0 w 71"/>
                <a:gd name="T3" fmla="*/ 15 h 70"/>
                <a:gd name="T4" fmla="*/ 1 w 71"/>
                <a:gd name="T5" fmla="*/ 1 h 70"/>
                <a:gd name="T6" fmla="*/ 3 w 71"/>
                <a:gd name="T7" fmla="*/ 0 h 70"/>
                <a:gd name="T8" fmla="*/ 3 w 71"/>
                <a:gd name="T9" fmla="*/ 1 h 70"/>
                <a:gd name="T10" fmla="*/ 2 w 71"/>
                <a:gd name="T11" fmla="*/ 15 h 70"/>
                <a:gd name="T12" fmla="*/ 55 w 71"/>
                <a:gd name="T13" fmla="*/ 68 h 70"/>
                <a:gd name="T14" fmla="*/ 70 w 71"/>
                <a:gd name="T15" fmla="*/ 66 h 70"/>
                <a:gd name="T16" fmla="*/ 71 w 71"/>
                <a:gd name="T17" fmla="*/ 67 h 70"/>
                <a:gd name="T18" fmla="*/ 70 w 71"/>
                <a:gd name="T19" fmla="*/ 68 h 70"/>
                <a:gd name="T20" fmla="*/ 5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55" y="70"/>
                  </a:moveTo>
                  <a:cubicBezTo>
                    <a:pt x="24" y="70"/>
                    <a:pt x="0" y="45"/>
                    <a:pt x="0" y="15"/>
                  </a:cubicBezTo>
                  <a:cubicBezTo>
                    <a:pt x="0" y="10"/>
                    <a:pt x="0" y="5"/>
                    <a:pt x="1" y="1"/>
                  </a:cubicBezTo>
                  <a:cubicBezTo>
                    <a:pt x="2" y="0"/>
                    <a:pt x="2" y="0"/>
                    <a:pt x="3" y="0"/>
                  </a:cubicBezTo>
                  <a:cubicBezTo>
                    <a:pt x="3" y="0"/>
                    <a:pt x="4" y="1"/>
                    <a:pt x="3" y="1"/>
                  </a:cubicBezTo>
                  <a:cubicBezTo>
                    <a:pt x="2" y="6"/>
                    <a:pt x="2" y="10"/>
                    <a:pt x="2" y="15"/>
                  </a:cubicBezTo>
                  <a:cubicBezTo>
                    <a:pt x="2" y="44"/>
                    <a:pt x="26" y="68"/>
                    <a:pt x="55" y="68"/>
                  </a:cubicBezTo>
                  <a:cubicBezTo>
                    <a:pt x="60" y="68"/>
                    <a:pt x="65" y="67"/>
                    <a:pt x="70" y="66"/>
                  </a:cubicBezTo>
                  <a:cubicBezTo>
                    <a:pt x="70" y="66"/>
                    <a:pt x="71" y="66"/>
                    <a:pt x="71" y="67"/>
                  </a:cubicBezTo>
                  <a:cubicBezTo>
                    <a:pt x="71" y="67"/>
                    <a:pt x="71" y="68"/>
                    <a:pt x="70" y="68"/>
                  </a:cubicBezTo>
                  <a:cubicBezTo>
                    <a:pt x="65" y="69"/>
                    <a:pt x="60" y="70"/>
                    <a:pt x="55" y="70"/>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iśḻíḓê">
              <a:extLst>
                <a:ext uri="{FF2B5EF4-FFF2-40B4-BE49-F238E27FC236}">
                  <a16:creationId xmlns:a16="http://schemas.microsoft.com/office/drawing/2014/main" id="{0D79DF36-CDC3-2089-A67C-FF9E243A4EAE}"/>
                </a:ext>
              </a:extLst>
            </p:cNvPr>
            <p:cNvSpPr/>
            <p:nvPr/>
          </p:nvSpPr>
          <p:spPr bwMode="auto">
            <a:xfrm>
              <a:off x="7175500" y="4598988"/>
              <a:ext cx="85725" cy="204788"/>
            </a:xfrm>
            <a:custGeom>
              <a:avLst/>
              <a:gdLst>
                <a:gd name="T0" fmla="*/ 1 w 26"/>
                <a:gd name="T1" fmla="*/ 62 h 62"/>
                <a:gd name="T2" fmla="*/ 1 w 26"/>
                <a:gd name="T3" fmla="*/ 61 h 62"/>
                <a:gd name="T4" fmla="*/ 1 w 26"/>
                <a:gd name="T5" fmla="*/ 60 h 62"/>
                <a:gd name="T6" fmla="*/ 24 w 26"/>
                <a:gd name="T7" fmla="*/ 16 h 62"/>
                <a:gd name="T8" fmla="*/ 22 w 26"/>
                <a:gd name="T9" fmla="*/ 1 h 62"/>
                <a:gd name="T10" fmla="*/ 22 w 26"/>
                <a:gd name="T11" fmla="*/ 0 h 62"/>
                <a:gd name="T12" fmla="*/ 24 w 26"/>
                <a:gd name="T13" fmla="*/ 0 h 62"/>
                <a:gd name="T14" fmla="*/ 26 w 26"/>
                <a:gd name="T15" fmla="*/ 16 h 62"/>
                <a:gd name="T16" fmla="*/ 2 w 26"/>
                <a:gd name="T17" fmla="*/ 61 h 62"/>
                <a:gd name="T18" fmla="*/ 1 w 26"/>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2">
                  <a:moveTo>
                    <a:pt x="1" y="62"/>
                  </a:moveTo>
                  <a:cubicBezTo>
                    <a:pt x="1" y="61"/>
                    <a:pt x="1" y="61"/>
                    <a:pt x="1" y="61"/>
                  </a:cubicBezTo>
                  <a:cubicBezTo>
                    <a:pt x="0" y="61"/>
                    <a:pt x="0" y="60"/>
                    <a:pt x="1" y="60"/>
                  </a:cubicBezTo>
                  <a:cubicBezTo>
                    <a:pt x="15" y="50"/>
                    <a:pt x="24" y="33"/>
                    <a:pt x="24" y="16"/>
                  </a:cubicBezTo>
                  <a:cubicBezTo>
                    <a:pt x="24" y="11"/>
                    <a:pt x="23" y="6"/>
                    <a:pt x="22" y="1"/>
                  </a:cubicBezTo>
                  <a:cubicBezTo>
                    <a:pt x="22" y="0"/>
                    <a:pt x="22" y="0"/>
                    <a:pt x="22" y="0"/>
                  </a:cubicBezTo>
                  <a:cubicBezTo>
                    <a:pt x="23" y="0"/>
                    <a:pt x="24" y="0"/>
                    <a:pt x="24" y="0"/>
                  </a:cubicBezTo>
                  <a:cubicBezTo>
                    <a:pt x="25" y="5"/>
                    <a:pt x="26" y="11"/>
                    <a:pt x="26" y="16"/>
                  </a:cubicBezTo>
                  <a:cubicBezTo>
                    <a:pt x="26" y="34"/>
                    <a:pt x="17" y="51"/>
                    <a:pt x="2" y="61"/>
                  </a:cubicBezTo>
                  <a:lnTo>
                    <a:pt x="1" y="62"/>
                  </a:ln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ṥḷîḑê">
              <a:extLst>
                <a:ext uri="{FF2B5EF4-FFF2-40B4-BE49-F238E27FC236}">
                  <a16:creationId xmlns:a16="http://schemas.microsoft.com/office/drawing/2014/main" id="{E2036538-A618-DA32-75A7-8B06625F2F02}"/>
                </a:ext>
              </a:extLst>
            </p:cNvPr>
            <p:cNvSpPr/>
            <p:nvPr/>
          </p:nvSpPr>
          <p:spPr bwMode="auto">
            <a:xfrm>
              <a:off x="8550275" y="4378326"/>
              <a:ext cx="263525" cy="263525"/>
            </a:xfrm>
            <a:custGeom>
              <a:avLst/>
              <a:gdLst>
                <a:gd name="T0" fmla="*/ 15 w 80"/>
                <a:gd name="T1" fmla="*/ 14 h 80"/>
                <a:gd name="T2" fmla="*/ 66 w 80"/>
                <a:gd name="T3" fmla="*/ 14 h 80"/>
                <a:gd name="T4" fmla="*/ 66 w 80"/>
                <a:gd name="T5" fmla="*/ 66 h 80"/>
                <a:gd name="T6" fmla="*/ 15 w 80"/>
                <a:gd name="T7" fmla="*/ 66 h 80"/>
                <a:gd name="T8" fmla="*/ 15 w 80"/>
                <a:gd name="T9" fmla="*/ 14 h 80"/>
                <a:gd name="T10" fmla="*/ 65 w 80"/>
                <a:gd name="T11" fmla="*/ 64 h 80"/>
                <a:gd name="T12" fmla="*/ 65 w 80"/>
                <a:gd name="T13" fmla="*/ 15 h 80"/>
                <a:gd name="T14" fmla="*/ 16 w 80"/>
                <a:gd name="T15" fmla="*/ 15 h 80"/>
                <a:gd name="T16" fmla="*/ 16 w 80"/>
                <a:gd name="T17" fmla="*/ 64 h 80"/>
                <a:gd name="T18" fmla="*/ 65 w 80"/>
                <a:gd name="T19"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15" y="14"/>
                  </a:moveTo>
                  <a:cubicBezTo>
                    <a:pt x="29" y="0"/>
                    <a:pt x="52" y="0"/>
                    <a:pt x="66" y="14"/>
                  </a:cubicBezTo>
                  <a:cubicBezTo>
                    <a:pt x="80" y="28"/>
                    <a:pt x="80" y="51"/>
                    <a:pt x="66" y="66"/>
                  </a:cubicBezTo>
                  <a:cubicBezTo>
                    <a:pt x="52" y="80"/>
                    <a:pt x="29" y="80"/>
                    <a:pt x="15" y="66"/>
                  </a:cubicBezTo>
                  <a:cubicBezTo>
                    <a:pt x="0" y="51"/>
                    <a:pt x="0" y="28"/>
                    <a:pt x="15" y="14"/>
                  </a:cubicBezTo>
                  <a:close/>
                  <a:moveTo>
                    <a:pt x="65" y="64"/>
                  </a:moveTo>
                  <a:cubicBezTo>
                    <a:pt x="78" y="51"/>
                    <a:pt x="78" y="29"/>
                    <a:pt x="65" y="15"/>
                  </a:cubicBezTo>
                  <a:cubicBezTo>
                    <a:pt x="51" y="2"/>
                    <a:pt x="30" y="2"/>
                    <a:pt x="16" y="15"/>
                  </a:cubicBezTo>
                  <a:cubicBezTo>
                    <a:pt x="3" y="29"/>
                    <a:pt x="3" y="51"/>
                    <a:pt x="16" y="64"/>
                  </a:cubicBezTo>
                  <a:cubicBezTo>
                    <a:pt x="30" y="78"/>
                    <a:pt x="51" y="78"/>
                    <a:pt x="65" y="64"/>
                  </a:cubicBezTo>
                  <a:close/>
                </a:path>
              </a:pathLst>
            </a:cu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íŝḷîḓè">
              <a:extLst>
                <a:ext uri="{FF2B5EF4-FFF2-40B4-BE49-F238E27FC236}">
                  <a16:creationId xmlns:a16="http://schemas.microsoft.com/office/drawing/2014/main" id="{E81CE9DF-C08B-B0B0-55B0-A48D0C7AB8B1}"/>
                </a:ext>
              </a:extLst>
            </p:cNvPr>
            <p:cNvSpPr/>
            <p:nvPr/>
          </p:nvSpPr>
          <p:spPr bwMode="auto">
            <a:xfrm>
              <a:off x="8526463" y="4124326"/>
              <a:ext cx="69850" cy="69850"/>
            </a:xfrm>
            <a:custGeom>
              <a:avLst/>
              <a:gdLst>
                <a:gd name="T0" fmla="*/ 4 w 21"/>
                <a:gd name="T1" fmla="*/ 17 h 21"/>
                <a:gd name="T2" fmla="*/ 4 w 21"/>
                <a:gd name="T3" fmla="*/ 4 h 21"/>
                <a:gd name="T4" fmla="*/ 18 w 21"/>
                <a:gd name="T5" fmla="*/ 4 h 21"/>
                <a:gd name="T6" fmla="*/ 18 w 21"/>
                <a:gd name="T7" fmla="*/ 17 h 21"/>
                <a:gd name="T8" fmla="*/ 4 w 21"/>
                <a:gd name="T9" fmla="*/ 17 h 21"/>
              </a:gdLst>
              <a:ahLst/>
              <a:cxnLst>
                <a:cxn ang="0">
                  <a:pos x="T0" y="T1"/>
                </a:cxn>
                <a:cxn ang="0">
                  <a:pos x="T2" y="T3"/>
                </a:cxn>
                <a:cxn ang="0">
                  <a:pos x="T4" y="T5"/>
                </a:cxn>
                <a:cxn ang="0">
                  <a:pos x="T6" y="T7"/>
                </a:cxn>
                <a:cxn ang="0">
                  <a:pos x="T8" y="T9"/>
                </a:cxn>
              </a:cxnLst>
              <a:rect l="0" t="0" r="r" b="b"/>
              <a:pathLst>
                <a:path w="21" h="21">
                  <a:moveTo>
                    <a:pt x="4" y="17"/>
                  </a:moveTo>
                  <a:cubicBezTo>
                    <a:pt x="0" y="14"/>
                    <a:pt x="0" y="8"/>
                    <a:pt x="4" y="4"/>
                  </a:cubicBezTo>
                  <a:cubicBezTo>
                    <a:pt x="8" y="0"/>
                    <a:pt x="14" y="0"/>
                    <a:pt x="18" y="4"/>
                  </a:cubicBezTo>
                  <a:cubicBezTo>
                    <a:pt x="21" y="8"/>
                    <a:pt x="21" y="14"/>
                    <a:pt x="18" y="17"/>
                  </a:cubicBezTo>
                  <a:cubicBezTo>
                    <a:pt x="14" y="21"/>
                    <a:pt x="8" y="21"/>
                    <a:pt x="4" y="17"/>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ḷiḑe">
              <a:extLst>
                <a:ext uri="{FF2B5EF4-FFF2-40B4-BE49-F238E27FC236}">
                  <a16:creationId xmlns:a16="http://schemas.microsoft.com/office/drawing/2014/main" id="{B2163B7D-5924-E10E-E004-377AA07B4211}"/>
                </a:ext>
              </a:extLst>
            </p:cNvPr>
            <p:cNvSpPr/>
            <p:nvPr/>
          </p:nvSpPr>
          <p:spPr bwMode="auto">
            <a:xfrm>
              <a:off x="3786188" y="3722688"/>
              <a:ext cx="1382713" cy="1724025"/>
            </a:xfrm>
            <a:custGeom>
              <a:avLst/>
              <a:gdLst>
                <a:gd name="T0" fmla="*/ 281 w 419"/>
                <a:gd name="T1" fmla="*/ 504 h 523"/>
                <a:gd name="T2" fmla="*/ 281 w 419"/>
                <a:gd name="T3" fmla="*/ 504 h 523"/>
                <a:gd name="T4" fmla="*/ 419 w 419"/>
                <a:gd name="T5" fmla="*/ 476 h 523"/>
                <a:gd name="T6" fmla="*/ 370 w 419"/>
                <a:gd name="T7" fmla="*/ 448 h 523"/>
                <a:gd name="T8" fmla="*/ 344 w 419"/>
                <a:gd name="T9" fmla="*/ 444 h 523"/>
                <a:gd name="T10" fmla="*/ 241 w 419"/>
                <a:gd name="T11" fmla="*/ 0 h 523"/>
                <a:gd name="T12" fmla="*/ 80 w 419"/>
                <a:gd name="T13" fmla="*/ 0 h 523"/>
                <a:gd name="T14" fmla="*/ 68 w 419"/>
                <a:gd name="T15" fmla="*/ 477 h 523"/>
                <a:gd name="T16" fmla="*/ 42 w 419"/>
                <a:gd name="T17" fmla="*/ 486 h 523"/>
                <a:gd name="T18" fmla="*/ 0 w 419"/>
                <a:gd name="T19" fmla="*/ 523 h 523"/>
                <a:gd name="T20" fmla="*/ 141 w 419"/>
                <a:gd name="T21" fmla="*/ 523 h 523"/>
                <a:gd name="T22" fmla="*/ 151 w 419"/>
                <a:gd name="T23" fmla="*/ 78 h 523"/>
                <a:gd name="T24" fmla="*/ 167 w 419"/>
                <a:gd name="T25" fmla="*/ 78 h 523"/>
                <a:gd name="T26" fmla="*/ 271 w 419"/>
                <a:gd name="T27" fmla="*/ 457 h 523"/>
                <a:gd name="T28" fmla="*/ 281 w 419"/>
                <a:gd name="T29" fmla="*/ 5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23">
                  <a:moveTo>
                    <a:pt x="281" y="504"/>
                  </a:moveTo>
                  <a:cubicBezTo>
                    <a:pt x="281" y="504"/>
                    <a:pt x="281" y="504"/>
                    <a:pt x="281" y="504"/>
                  </a:cubicBezTo>
                  <a:cubicBezTo>
                    <a:pt x="419" y="476"/>
                    <a:pt x="419" y="476"/>
                    <a:pt x="419" y="476"/>
                  </a:cubicBezTo>
                  <a:cubicBezTo>
                    <a:pt x="419" y="476"/>
                    <a:pt x="407" y="459"/>
                    <a:pt x="370" y="448"/>
                  </a:cubicBezTo>
                  <a:cubicBezTo>
                    <a:pt x="362" y="445"/>
                    <a:pt x="353" y="444"/>
                    <a:pt x="344" y="444"/>
                  </a:cubicBezTo>
                  <a:cubicBezTo>
                    <a:pt x="241" y="0"/>
                    <a:pt x="241" y="0"/>
                    <a:pt x="241" y="0"/>
                  </a:cubicBezTo>
                  <a:cubicBezTo>
                    <a:pt x="80" y="0"/>
                    <a:pt x="80" y="0"/>
                    <a:pt x="80" y="0"/>
                  </a:cubicBezTo>
                  <a:cubicBezTo>
                    <a:pt x="68" y="477"/>
                    <a:pt x="68" y="477"/>
                    <a:pt x="68" y="477"/>
                  </a:cubicBezTo>
                  <a:cubicBezTo>
                    <a:pt x="59" y="479"/>
                    <a:pt x="50" y="482"/>
                    <a:pt x="42" y="486"/>
                  </a:cubicBezTo>
                  <a:cubicBezTo>
                    <a:pt x="8" y="504"/>
                    <a:pt x="0" y="523"/>
                    <a:pt x="0" y="523"/>
                  </a:cubicBezTo>
                  <a:cubicBezTo>
                    <a:pt x="141" y="523"/>
                    <a:pt x="141" y="523"/>
                    <a:pt x="141" y="523"/>
                  </a:cubicBezTo>
                  <a:cubicBezTo>
                    <a:pt x="151" y="78"/>
                    <a:pt x="151" y="78"/>
                    <a:pt x="151" y="78"/>
                  </a:cubicBezTo>
                  <a:cubicBezTo>
                    <a:pt x="167" y="78"/>
                    <a:pt x="167" y="78"/>
                    <a:pt x="167" y="78"/>
                  </a:cubicBezTo>
                  <a:cubicBezTo>
                    <a:pt x="271" y="457"/>
                    <a:pt x="271" y="457"/>
                    <a:pt x="271" y="457"/>
                  </a:cubicBezTo>
                  <a:lnTo>
                    <a:pt x="281" y="504"/>
                  </a:lnTo>
                  <a:close/>
                </a:path>
              </a:pathLst>
            </a:cu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Sḷïde">
              <a:extLst>
                <a:ext uri="{FF2B5EF4-FFF2-40B4-BE49-F238E27FC236}">
                  <a16:creationId xmlns:a16="http://schemas.microsoft.com/office/drawing/2014/main" id="{BEF8279C-B711-BDAC-BCD2-A0AA09E93EC6}"/>
                </a:ext>
              </a:extLst>
            </p:cNvPr>
            <p:cNvSpPr/>
            <p:nvPr/>
          </p:nvSpPr>
          <p:spPr bwMode="auto">
            <a:xfrm>
              <a:off x="4011613" y="3722688"/>
              <a:ext cx="909638" cy="1571625"/>
            </a:xfrm>
            <a:custGeom>
              <a:avLst/>
              <a:gdLst>
                <a:gd name="T0" fmla="*/ 25 w 573"/>
                <a:gd name="T1" fmla="*/ 0 h 990"/>
                <a:gd name="T2" fmla="*/ 0 w 573"/>
                <a:gd name="T3" fmla="*/ 990 h 990"/>
                <a:gd name="T4" fmla="*/ 154 w 573"/>
                <a:gd name="T5" fmla="*/ 990 h 990"/>
                <a:gd name="T6" fmla="*/ 172 w 573"/>
                <a:gd name="T7" fmla="*/ 162 h 990"/>
                <a:gd name="T8" fmla="*/ 205 w 573"/>
                <a:gd name="T9" fmla="*/ 162 h 990"/>
                <a:gd name="T10" fmla="*/ 424 w 573"/>
                <a:gd name="T11" fmla="*/ 953 h 990"/>
                <a:gd name="T12" fmla="*/ 573 w 573"/>
                <a:gd name="T13" fmla="*/ 922 h 990"/>
                <a:gd name="T14" fmla="*/ 359 w 573"/>
                <a:gd name="T15" fmla="*/ 0 h 990"/>
                <a:gd name="T16" fmla="*/ 25 w 573"/>
                <a:gd name="T17" fmla="*/ 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990">
                  <a:moveTo>
                    <a:pt x="25" y="0"/>
                  </a:moveTo>
                  <a:lnTo>
                    <a:pt x="0" y="990"/>
                  </a:lnTo>
                  <a:lnTo>
                    <a:pt x="154" y="990"/>
                  </a:lnTo>
                  <a:lnTo>
                    <a:pt x="172" y="162"/>
                  </a:lnTo>
                  <a:lnTo>
                    <a:pt x="205" y="162"/>
                  </a:lnTo>
                  <a:lnTo>
                    <a:pt x="424" y="953"/>
                  </a:lnTo>
                  <a:lnTo>
                    <a:pt x="573" y="922"/>
                  </a:lnTo>
                  <a:lnTo>
                    <a:pt x="359" y="0"/>
                  </a:lnTo>
                  <a:lnTo>
                    <a:pt x="25" y="0"/>
                  </a:ln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śľíḍé">
              <a:extLst>
                <a:ext uri="{FF2B5EF4-FFF2-40B4-BE49-F238E27FC236}">
                  <a16:creationId xmlns:a16="http://schemas.microsoft.com/office/drawing/2014/main" id="{4F918628-56D8-68D6-D836-3BA970F65AAD}"/>
                </a:ext>
              </a:extLst>
            </p:cNvPr>
            <p:cNvSpPr/>
            <p:nvPr/>
          </p:nvSpPr>
          <p:spPr bwMode="auto">
            <a:xfrm>
              <a:off x="3786188" y="5324476"/>
              <a:ext cx="219075" cy="122238"/>
            </a:xfrm>
            <a:custGeom>
              <a:avLst/>
              <a:gdLst>
                <a:gd name="T0" fmla="*/ 42 w 66"/>
                <a:gd name="T1" fmla="*/ 0 h 37"/>
                <a:gd name="T2" fmla="*/ 0 w 66"/>
                <a:gd name="T3" fmla="*/ 37 h 37"/>
                <a:gd name="T4" fmla="*/ 66 w 66"/>
                <a:gd name="T5" fmla="*/ 37 h 37"/>
                <a:gd name="T6" fmla="*/ 42 w 66"/>
                <a:gd name="T7" fmla="*/ 0 h 37"/>
              </a:gdLst>
              <a:ahLst/>
              <a:cxnLst>
                <a:cxn ang="0">
                  <a:pos x="T0" y="T1"/>
                </a:cxn>
                <a:cxn ang="0">
                  <a:pos x="T2" y="T3"/>
                </a:cxn>
                <a:cxn ang="0">
                  <a:pos x="T4" y="T5"/>
                </a:cxn>
                <a:cxn ang="0">
                  <a:pos x="T6" y="T7"/>
                </a:cxn>
              </a:cxnLst>
              <a:rect l="0" t="0" r="r" b="b"/>
              <a:pathLst>
                <a:path w="66" h="37">
                  <a:moveTo>
                    <a:pt x="42" y="0"/>
                  </a:moveTo>
                  <a:cubicBezTo>
                    <a:pt x="8" y="18"/>
                    <a:pt x="0" y="37"/>
                    <a:pt x="0" y="37"/>
                  </a:cubicBezTo>
                  <a:cubicBezTo>
                    <a:pt x="66" y="37"/>
                    <a:pt x="66" y="37"/>
                    <a:pt x="66" y="37"/>
                  </a:cubicBezTo>
                  <a:cubicBezTo>
                    <a:pt x="64" y="21"/>
                    <a:pt x="55" y="7"/>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ṡḷîḓe">
              <a:extLst>
                <a:ext uri="{FF2B5EF4-FFF2-40B4-BE49-F238E27FC236}">
                  <a16:creationId xmlns:a16="http://schemas.microsoft.com/office/drawing/2014/main" id="{20A8F8F8-B5DB-17AB-B208-34377AD81822}"/>
                </a:ext>
              </a:extLst>
            </p:cNvPr>
            <p:cNvSpPr/>
            <p:nvPr/>
          </p:nvSpPr>
          <p:spPr bwMode="auto">
            <a:xfrm>
              <a:off x="4967288" y="5202238"/>
              <a:ext cx="201613" cy="128588"/>
            </a:xfrm>
            <a:custGeom>
              <a:avLst/>
              <a:gdLst>
                <a:gd name="T0" fmla="*/ 15 w 61"/>
                <a:gd name="T1" fmla="*/ 0 h 39"/>
                <a:gd name="T2" fmla="*/ 1 w 61"/>
                <a:gd name="T3" fmla="*/ 39 h 39"/>
                <a:gd name="T4" fmla="*/ 61 w 61"/>
                <a:gd name="T5" fmla="*/ 27 h 39"/>
                <a:gd name="T6" fmla="*/ 15 w 61"/>
                <a:gd name="T7" fmla="*/ 0 h 39"/>
              </a:gdLst>
              <a:ahLst/>
              <a:cxnLst>
                <a:cxn ang="0">
                  <a:pos x="T0" y="T1"/>
                </a:cxn>
                <a:cxn ang="0">
                  <a:pos x="T2" y="T3"/>
                </a:cxn>
                <a:cxn ang="0">
                  <a:pos x="T4" y="T5"/>
                </a:cxn>
                <a:cxn ang="0">
                  <a:pos x="T6" y="T7"/>
                </a:cxn>
              </a:cxnLst>
              <a:rect l="0" t="0" r="r" b="b"/>
              <a:pathLst>
                <a:path w="61" h="39">
                  <a:moveTo>
                    <a:pt x="15" y="0"/>
                  </a:moveTo>
                  <a:cubicBezTo>
                    <a:pt x="5" y="9"/>
                    <a:pt x="0" y="24"/>
                    <a:pt x="1" y="39"/>
                  </a:cubicBezTo>
                  <a:cubicBezTo>
                    <a:pt x="61" y="27"/>
                    <a:pt x="61" y="27"/>
                    <a:pt x="61" y="27"/>
                  </a:cubicBezTo>
                  <a:cubicBezTo>
                    <a:pt x="61" y="27"/>
                    <a:pt x="50"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ṩļiḑe">
              <a:extLst>
                <a:ext uri="{FF2B5EF4-FFF2-40B4-BE49-F238E27FC236}">
                  <a16:creationId xmlns:a16="http://schemas.microsoft.com/office/drawing/2014/main" id="{3804BA1D-33C8-E6E8-395E-950584B881BD}"/>
                </a:ext>
              </a:extLst>
            </p:cNvPr>
            <p:cNvSpPr/>
            <p:nvPr/>
          </p:nvSpPr>
          <p:spPr bwMode="auto">
            <a:xfrm>
              <a:off x="4179888" y="5413376"/>
              <a:ext cx="71438" cy="6350"/>
            </a:xfrm>
            <a:custGeom>
              <a:avLst/>
              <a:gdLst>
                <a:gd name="T0" fmla="*/ 1 w 22"/>
                <a:gd name="T1" fmla="*/ 0 h 2"/>
                <a:gd name="T2" fmla="*/ 0 w 22"/>
                <a:gd name="T3" fmla="*/ 1 h 2"/>
                <a:gd name="T4" fmla="*/ 1 w 22"/>
                <a:gd name="T5" fmla="*/ 2 h 2"/>
                <a:gd name="T6" fmla="*/ 22 w 22"/>
                <a:gd name="T7" fmla="*/ 2 h 2"/>
                <a:gd name="T8" fmla="*/ 22 w 22"/>
                <a:gd name="T9" fmla="*/ 0 h 2"/>
                <a:gd name="T10" fmla="*/ 22 w 22"/>
                <a:gd name="T11" fmla="*/ 0 h 2"/>
                <a:gd name="T12" fmla="*/ 1 w 2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1" y="0"/>
                  </a:moveTo>
                  <a:cubicBezTo>
                    <a:pt x="0" y="0"/>
                    <a:pt x="0" y="1"/>
                    <a:pt x="0" y="1"/>
                  </a:cubicBezTo>
                  <a:cubicBezTo>
                    <a:pt x="0" y="2"/>
                    <a:pt x="0" y="2"/>
                    <a:pt x="1" y="2"/>
                  </a:cubicBezTo>
                  <a:cubicBezTo>
                    <a:pt x="22" y="2"/>
                    <a:pt x="22" y="2"/>
                    <a:pt x="22" y="2"/>
                  </a:cubicBezTo>
                  <a:cubicBezTo>
                    <a:pt x="22" y="0"/>
                    <a:pt x="22" y="0"/>
                    <a:pt x="22" y="0"/>
                  </a:cubicBezTo>
                  <a:cubicBezTo>
                    <a:pt x="22" y="0"/>
                    <a:pt x="22" y="0"/>
                    <a:pt x="22" y="0"/>
                  </a:cubicBezTo>
                  <a:lnTo>
                    <a:pt x="1" y="0"/>
                  </a:ln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şlidé">
              <a:extLst>
                <a:ext uri="{FF2B5EF4-FFF2-40B4-BE49-F238E27FC236}">
                  <a16:creationId xmlns:a16="http://schemas.microsoft.com/office/drawing/2014/main" id="{F77A5685-DB80-C134-62EB-FE033EF3D00F}"/>
                </a:ext>
              </a:extLst>
            </p:cNvPr>
            <p:cNvSpPr/>
            <p:nvPr/>
          </p:nvSpPr>
          <p:spPr bwMode="auto">
            <a:xfrm>
              <a:off x="3803650" y="5413376"/>
              <a:ext cx="336550" cy="6350"/>
            </a:xfrm>
            <a:custGeom>
              <a:avLst/>
              <a:gdLst>
                <a:gd name="T0" fmla="*/ 101 w 102"/>
                <a:gd name="T1" fmla="*/ 2 h 2"/>
                <a:gd name="T2" fmla="*/ 102 w 102"/>
                <a:gd name="T3" fmla="*/ 1 h 2"/>
                <a:gd name="T4" fmla="*/ 101 w 102"/>
                <a:gd name="T5" fmla="*/ 0 h 2"/>
                <a:gd name="T6" fmla="*/ 2 w 102"/>
                <a:gd name="T7" fmla="*/ 0 h 2"/>
                <a:gd name="T8" fmla="*/ 0 w 102"/>
                <a:gd name="T9" fmla="*/ 2 h 2"/>
                <a:gd name="T10" fmla="*/ 1 w 102"/>
                <a:gd name="T11" fmla="*/ 2 h 2"/>
                <a:gd name="T12" fmla="*/ 101 w 10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02" h="2">
                  <a:moveTo>
                    <a:pt x="101" y="2"/>
                  </a:moveTo>
                  <a:cubicBezTo>
                    <a:pt x="101" y="2"/>
                    <a:pt x="102" y="2"/>
                    <a:pt x="102" y="1"/>
                  </a:cubicBezTo>
                  <a:cubicBezTo>
                    <a:pt x="102" y="1"/>
                    <a:pt x="101" y="0"/>
                    <a:pt x="101" y="0"/>
                  </a:cubicBezTo>
                  <a:cubicBezTo>
                    <a:pt x="2" y="0"/>
                    <a:pt x="2" y="0"/>
                    <a:pt x="2" y="0"/>
                  </a:cubicBezTo>
                  <a:cubicBezTo>
                    <a:pt x="1" y="1"/>
                    <a:pt x="1" y="2"/>
                    <a:pt x="0" y="2"/>
                  </a:cubicBezTo>
                  <a:cubicBezTo>
                    <a:pt x="1" y="2"/>
                    <a:pt x="1" y="2"/>
                    <a:pt x="1" y="2"/>
                  </a:cubicBezTo>
                  <a:lnTo>
                    <a:pt x="101" y="2"/>
                  </a:ln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šḷîḓé">
              <a:extLst>
                <a:ext uri="{FF2B5EF4-FFF2-40B4-BE49-F238E27FC236}">
                  <a16:creationId xmlns:a16="http://schemas.microsoft.com/office/drawing/2014/main" id="{8BFD0ABE-D95B-C0D7-80A9-38D0EDD1B216}"/>
                </a:ext>
              </a:extLst>
            </p:cNvPr>
            <p:cNvSpPr/>
            <p:nvPr/>
          </p:nvSpPr>
          <p:spPr bwMode="auto">
            <a:xfrm>
              <a:off x="4941888" y="5264151"/>
              <a:ext cx="204788" cy="47625"/>
            </a:xfrm>
            <a:custGeom>
              <a:avLst/>
              <a:gdLst>
                <a:gd name="T0" fmla="*/ 0 w 62"/>
                <a:gd name="T1" fmla="*/ 13 h 14"/>
                <a:gd name="T2" fmla="*/ 1 w 62"/>
                <a:gd name="T3" fmla="*/ 14 h 14"/>
                <a:gd name="T4" fmla="*/ 61 w 62"/>
                <a:gd name="T5" fmla="*/ 1 h 14"/>
                <a:gd name="T6" fmla="*/ 62 w 62"/>
                <a:gd name="T7" fmla="*/ 1 h 14"/>
                <a:gd name="T8" fmla="*/ 60 w 62"/>
                <a:gd name="T9" fmla="*/ 0 h 14"/>
                <a:gd name="T10" fmla="*/ 1 w 62"/>
                <a:gd name="T11" fmla="*/ 12 h 14"/>
                <a:gd name="T12" fmla="*/ 0 w 6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62" h="14">
                  <a:moveTo>
                    <a:pt x="0" y="13"/>
                  </a:moveTo>
                  <a:cubicBezTo>
                    <a:pt x="0" y="14"/>
                    <a:pt x="1" y="14"/>
                    <a:pt x="1" y="14"/>
                  </a:cubicBezTo>
                  <a:cubicBezTo>
                    <a:pt x="61" y="1"/>
                    <a:pt x="61" y="1"/>
                    <a:pt x="61" y="1"/>
                  </a:cubicBezTo>
                  <a:cubicBezTo>
                    <a:pt x="62" y="1"/>
                    <a:pt x="62" y="1"/>
                    <a:pt x="62" y="1"/>
                  </a:cubicBezTo>
                  <a:cubicBezTo>
                    <a:pt x="61" y="1"/>
                    <a:pt x="61" y="0"/>
                    <a:pt x="60" y="0"/>
                  </a:cubicBezTo>
                  <a:cubicBezTo>
                    <a:pt x="1" y="12"/>
                    <a:pt x="1" y="12"/>
                    <a:pt x="1" y="12"/>
                  </a:cubicBezTo>
                  <a:cubicBezTo>
                    <a:pt x="0" y="12"/>
                    <a:pt x="0" y="12"/>
                    <a:pt x="0" y="13"/>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ŝľîdè">
              <a:extLst>
                <a:ext uri="{FF2B5EF4-FFF2-40B4-BE49-F238E27FC236}">
                  <a16:creationId xmlns:a16="http://schemas.microsoft.com/office/drawing/2014/main" id="{4CFF0DC4-A302-B3EF-301A-ABFF56BDE64C}"/>
                </a:ext>
              </a:extLst>
            </p:cNvPr>
            <p:cNvSpPr/>
            <p:nvPr/>
          </p:nvSpPr>
          <p:spPr bwMode="auto">
            <a:xfrm>
              <a:off x="4706938" y="5321301"/>
              <a:ext cx="149225" cy="36513"/>
            </a:xfrm>
            <a:custGeom>
              <a:avLst/>
              <a:gdLst>
                <a:gd name="T0" fmla="*/ 45 w 45"/>
                <a:gd name="T1" fmla="*/ 1 h 11"/>
                <a:gd name="T2" fmla="*/ 44 w 45"/>
                <a:gd name="T3" fmla="*/ 0 h 11"/>
                <a:gd name="T4" fmla="*/ 0 w 45"/>
                <a:gd name="T5" fmla="*/ 9 h 11"/>
                <a:gd name="T6" fmla="*/ 0 w 45"/>
                <a:gd name="T7" fmla="*/ 11 h 11"/>
                <a:gd name="T8" fmla="*/ 44 w 45"/>
                <a:gd name="T9" fmla="*/ 2 h 11"/>
                <a:gd name="T10" fmla="*/ 45 w 45"/>
                <a:gd name="T11" fmla="*/ 1 h 11"/>
              </a:gdLst>
              <a:ahLst/>
              <a:cxnLst>
                <a:cxn ang="0">
                  <a:pos x="T0" y="T1"/>
                </a:cxn>
                <a:cxn ang="0">
                  <a:pos x="T2" y="T3"/>
                </a:cxn>
                <a:cxn ang="0">
                  <a:pos x="T4" y="T5"/>
                </a:cxn>
                <a:cxn ang="0">
                  <a:pos x="T6" y="T7"/>
                </a:cxn>
                <a:cxn ang="0">
                  <a:pos x="T8" y="T9"/>
                </a:cxn>
                <a:cxn ang="0">
                  <a:pos x="T10" y="T11"/>
                </a:cxn>
              </a:cxnLst>
              <a:rect l="0" t="0" r="r" b="b"/>
              <a:pathLst>
                <a:path w="45" h="11">
                  <a:moveTo>
                    <a:pt x="45" y="1"/>
                  </a:moveTo>
                  <a:cubicBezTo>
                    <a:pt x="45" y="1"/>
                    <a:pt x="44" y="0"/>
                    <a:pt x="44" y="0"/>
                  </a:cubicBezTo>
                  <a:cubicBezTo>
                    <a:pt x="0" y="9"/>
                    <a:pt x="0" y="9"/>
                    <a:pt x="0" y="9"/>
                  </a:cubicBezTo>
                  <a:cubicBezTo>
                    <a:pt x="0" y="11"/>
                    <a:pt x="0" y="11"/>
                    <a:pt x="0" y="11"/>
                  </a:cubicBezTo>
                  <a:cubicBezTo>
                    <a:pt x="44" y="2"/>
                    <a:pt x="44" y="2"/>
                    <a:pt x="44" y="2"/>
                  </a:cubicBezTo>
                  <a:cubicBezTo>
                    <a:pt x="45" y="2"/>
                    <a:pt x="45" y="2"/>
                    <a:pt x="45" y="1"/>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şliďè">
              <a:extLst>
                <a:ext uri="{FF2B5EF4-FFF2-40B4-BE49-F238E27FC236}">
                  <a16:creationId xmlns:a16="http://schemas.microsoft.com/office/drawing/2014/main" id="{7C67C30A-F2F1-9829-5E73-8C179E60FB6B}"/>
                </a:ext>
              </a:extLst>
            </p:cNvPr>
            <p:cNvSpPr/>
            <p:nvPr/>
          </p:nvSpPr>
          <p:spPr bwMode="auto">
            <a:xfrm>
              <a:off x="3941763" y="5314951"/>
              <a:ext cx="60325" cy="31750"/>
            </a:xfrm>
            <a:custGeom>
              <a:avLst/>
              <a:gdLst>
                <a:gd name="T0" fmla="*/ 16 w 18"/>
                <a:gd name="T1" fmla="*/ 10 h 10"/>
                <a:gd name="T2" fmla="*/ 17 w 18"/>
                <a:gd name="T3" fmla="*/ 9 h 10"/>
                <a:gd name="T4" fmla="*/ 17 w 18"/>
                <a:gd name="T5" fmla="*/ 8 h 10"/>
                <a:gd name="T6" fmla="*/ 2 w 18"/>
                <a:gd name="T7" fmla="*/ 0 h 10"/>
                <a:gd name="T8" fmla="*/ 0 w 18"/>
                <a:gd name="T9" fmla="*/ 1 h 10"/>
                <a:gd name="T10" fmla="*/ 16 w 18"/>
                <a:gd name="T11" fmla="*/ 10 h 10"/>
              </a:gdLst>
              <a:ahLst/>
              <a:cxnLst>
                <a:cxn ang="0">
                  <a:pos x="T0" y="T1"/>
                </a:cxn>
                <a:cxn ang="0">
                  <a:pos x="T2" y="T3"/>
                </a:cxn>
                <a:cxn ang="0">
                  <a:pos x="T4" y="T5"/>
                </a:cxn>
                <a:cxn ang="0">
                  <a:pos x="T6" y="T7"/>
                </a:cxn>
                <a:cxn ang="0">
                  <a:pos x="T8" y="T9"/>
                </a:cxn>
                <a:cxn ang="0">
                  <a:pos x="T10" y="T11"/>
                </a:cxn>
              </a:cxnLst>
              <a:rect l="0" t="0" r="r" b="b"/>
              <a:pathLst>
                <a:path w="18" h="10">
                  <a:moveTo>
                    <a:pt x="16" y="10"/>
                  </a:moveTo>
                  <a:cubicBezTo>
                    <a:pt x="17" y="9"/>
                    <a:pt x="17" y="9"/>
                    <a:pt x="17" y="9"/>
                  </a:cubicBezTo>
                  <a:cubicBezTo>
                    <a:pt x="18" y="9"/>
                    <a:pt x="17" y="8"/>
                    <a:pt x="17" y="8"/>
                  </a:cubicBezTo>
                  <a:cubicBezTo>
                    <a:pt x="2" y="0"/>
                    <a:pt x="2" y="0"/>
                    <a:pt x="2" y="0"/>
                  </a:cubicBezTo>
                  <a:cubicBezTo>
                    <a:pt x="2" y="0"/>
                    <a:pt x="1" y="0"/>
                    <a:pt x="0" y="1"/>
                  </a:cubicBezTo>
                  <a:cubicBezTo>
                    <a:pt x="16" y="10"/>
                    <a:pt x="16" y="10"/>
                    <a:pt x="16" y="1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ṩľîḍe">
              <a:extLst>
                <a:ext uri="{FF2B5EF4-FFF2-40B4-BE49-F238E27FC236}">
                  <a16:creationId xmlns:a16="http://schemas.microsoft.com/office/drawing/2014/main" id="{FF7054FF-ED22-CF5C-AE45-49962BCEC5E4}"/>
                </a:ext>
              </a:extLst>
            </p:cNvPr>
            <p:cNvSpPr/>
            <p:nvPr/>
          </p:nvSpPr>
          <p:spPr bwMode="auto">
            <a:xfrm>
              <a:off x="3987800" y="5297488"/>
              <a:ext cx="42863" cy="23813"/>
            </a:xfrm>
            <a:custGeom>
              <a:avLst/>
              <a:gdLst>
                <a:gd name="T0" fmla="*/ 12 w 13"/>
                <a:gd name="T1" fmla="*/ 7 h 7"/>
                <a:gd name="T2" fmla="*/ 13 w 13"/>
                <a:gd name="T3" fmla="*/ 7 h 7"/>
                <a:gd name="T4" fmla="*/ 12 w 13"/>
                <a:gd name="T5" fmla="*/ 6 h 7"/>
                <a:gd name="T6" fmla="*/ 3 w 13"/>
                <a:gd name="T7" fmla="*/ 0 h 7"/>
                <a:gd name="T8" fmla="*/ 0 w 13"/>
                <a:gd name="T9" fmla="*/ 1 h 7"/>
                <a:gd name="T10" fmla="*/ 11 w 13"/>
                <a:gd name="T11" fmla="*/ 7 h 7"/>
                <a:gd name="T12" fmla="*/ 12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7"/>
                  </a:moveTo>
                  <a:cubicBezTo>
                    <a:pt x="13" y="7"/>
                    <a:pt x="13" y="7"/>
                    <a:pt x="13" y="7"/>
                  </a:cubicBezTo>
                  <a:cubicBezTo>
                    <a:pt x="13" y="6"/>
                    <a:pt x="13" y="6"/>
                    <a:pt x="12" y="6"/>
                  </a:cubicBezTo>
                  <a:cubicBezTo>
                    <a:pt x="3" y="0"/>
                    <a:pt x="3" y="0"/>
                    <a:pt x="3" y="0"/>
                  </a:cubicBezTo>
                  <a:cubicBezTo>
                    <a:pt x="2" y="0"/>
                    <a:pt x="1" y="1"/>
                    <a:pt x="0" y="1"/>
                  </a:cubicBezTo>
                  <a:cubicBezTo>
                    <a:pt x="11" y="7"/>
                    <a:pt x="11" y="7"/>
                    <a:pt x="11" y="7"/>
                  </a:cubicBezTo>
                  <a:lnTo>
                    <a:pt x="12" y="7"/>
                  </a:ln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ṥľîḑe">
              <a:extLst>
                <a:ext uri="{FF2B5EF4-FFF2-40B4-BE49-F238E27FC236}">
                  <a16:creationId xmlns:a16="http://schemas.microsoft.com/office/drawing/2014/main" id="{667E3494-203E-E15E-E75B-3EE56138A8C8}"/>
                </a:ext>
              </a:extLst>
            </p:cNvPr>
            <p:cNvSpPr/>
            <p:nvPr/>
          </p:nvSpPr>
          <p:spPr bwMode="auto">
            <a:xfrm>
              <a:off x="4951413" y="5195888"/>
              <a:ext cx="49213" cy="39688"/>
            </a:xfrm>
            <a:custGeom>
              <a:avLst/>
              <a:gdLst>
                <a:gd name="T0" fmla="*/ 0 w 15"/>
                <a:gd name="T1" fmla="*/ 12 h 12"/>
                <a:gd name="T2" fmla="*/ 1 w 15"/>
                <a:gd name="T3" fmla="*/ 12 h 12"/>
                <a:gd name="T4" fmla="*/ 2 w 15"/>
                <a:gd name="T5" fmla="*/ 12 h 12"/>
                <a:gd name="T6" fmla="*/ 15 w 15"/>
                <a:gd name="T7" fmla="*/ 0 h 12"/>
                <a:gd name="T8" fmla="*/ 13 w 15"/>
                <a:gd name="T9" fmla="*/ 0 h 12"/>
                <a:gd name="T10" fmla="*/ 0 w 15"/>
                <a:gd name="T11" fmla="*/ 11 h 12"/>
                <a:gd name="T12" fmla="*/ 0 w 1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0" y="12"/>
                  </a:moveTo>
                  <a:cubicBezTo>
                    <a:pt x="1" y="12"/>
                    <a:pt x="1" y="12"/>
                    <a:pt x="1" y="12"/>
                  </a:cubicBezTo>
                  <a:cubicBezTo>
                    <a:pt x="2" y="12"/>
                    <a:pt x="2" y="12"/>
                    <a:pt x="2" y="12"/>
                  </a:cubicBezTo>
                  <a:cubicBezTo>
                    <a:pt x="15" y="0"/>
                    <a:pt x="15" y="0"/>
                    <a:pt x="15" y="0"/>
                  </a:cubicBezTo>
                  <a:cubicBezTo>
                    <a:pt x="14" y="0"/>
                    <a:pt x="14" y="0"/>
                    <a:pt x="13" y="0"/>
                  </a:cubicBezTo>
                  <a:cubicBezTo>
                    <a:pt x="0" y="11"/>
                    <a:pt x="0" y="11"/>
                    <a:pt x="0" y="11"/>
                  </a:cubicBezTo>
                  <a:cubicBezTo>
                    <a:pt x="0" y="11"/>
                    <a:pt x="0" y="12"/>
                    <a:pt x="0" y="12"/>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ṡlîḑé">
              <a:extLst>
                <a:ext uri="{FF2B5EF4-FFF2-40B4-BE49-F238E27FC236}">
                  <a16:creationId xmlns:a16="http://schemas.microsoft.com/office/drawing/2014/main" id="{32915561-4737-B25F-74A0-6CC166879B69}"/>
                </a:ext>
              </a:extLst>
            </p:cNvPr>
            <p:cNvSpPr/>
            <p:nvPr/>
          </p:nvSpPr>
          <p:spPr bwMode="auto">
            <a:xfrm>
              <a:off x="4914900" y="5189538"/>
              <a:ext cx="39688" cy="28575"/>
            </a:xfrm>
            <a:custGeom>
              <a:avLst/>
              <a:gdLst>
                <a:gd name="T0" fmla="*/ 0 w 12"/>
                <a:gd name="T1" fmla="*/ 9 h 9"/>
                <a:gd name="T2" fmla="*/ 1 w 12"/>
                <a:gd name="T3" fmla="*/ 9 h 9"/>
                <a:gd name="T4" fmla="*/ 2 w 12"/>
                <a:gd name="T5" fmla="*/ 9 h 9"/>
                <a:gd name="T6" fmla="*/ 12 w 12"/>
                <a:gd name="T7" fmla="*/ 0 h 9"/>
                <a:gd name="T8" fmla="*/ 9 w 12"/>
                <a:gd name="T9" fmla="*/ 0 h 9"/>
                <a:gd name="T10" fmla="*/ 0 w 12"/>
                <a:gd name="T11" fmla="*/ 7 h 9"/>
                <a:gd name="T12" fmla="*/ 0 w 1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9"/>
                  </a:moveTo>
                  <a:cubicBezTo>
                    <a:pt x="1" y="9"/>
                    <a:pt x="1" y="9"/>
                    <a:pt x="1" y="9"/>
                  </a:cubicBezTo>
                  <a:cubicBezTo>
                    <a:pt x="2" y="9"/>
                    <a:pt x="2" y="9"/>
                    <a:pt x="2" y="9"/>
                  </a:cubicBezTo>
                  <a:cubicBezTo>
                    <a:pt x="12" y="0"/>
                    <a:pt x="12" y="0"/>
                    <a:pt x="12" y="0"/>
                  </a:cubicBezTo>
                  <a:cubicBezTo>
                    <a:pt x="11" y="0"/>
                    <a:pt x="10" y="0"/>
                    <a:pt x="9" y="0"/>
                  </a:cubicBezTo>
                  <a:cubicBezTo>
                    <a:pt x="0" y="7"/>
                    <a:pt x="0" y="7"/>
                    <a:pt x="0" y="7"/>
                  </a:cubicBezTo>
                  <a:cubicBezTo>
                    <a:pt x="0" y="8"/>
                    <a:pt x="0" y="8"/>
                    <a:pt x="0" y="9"/>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šļiḑê">
              <a:extLst>
                <a:ext uri="{FF2B5EF4-FFF2-40B4-BE49-F238E27FC236}">
                  <a16:creationId xmlns:a16="http://schemas.microsoft.com/office/drawing/2014/main" id="{F0245785-75E3-6688-7A2D-335CB120CB80}"/>
                </a:ext>
              </a:extLst>
            </p:cNvPr>
            <p:cNvSpPr/>
            <p:nvPr/>
          </p:nvSpPr>
          <p:spPr bwMode="auto">
            <a:xfrm>
              <a:off x="4470400" y="3732213"/>
              <a:ext cx="147638" cy="150813"/>
            </a:xfrm>
            <a:custGeom>
              <a:avLst/>
              <a:gdLst>
                <a:gd name="T0" fmla="*/ 2 w 45"/>
                <a:gd name="T1" fmla="*/ 0 h 46"/>
                <a:gd name="T2" fmla="*/ 0 w 45"/>
                <a:gd name="T3" fmla="*/ 0 h 46"/>
                <a:gd name="T4" fmla="*/ 0 w 45"/>
                <a:gd name="T5" fmla="*/ 0 h 46"/>
                <a:gd name="T6" fmla="*/ 45 w 45"/>
                <a:gd name="T7" fmla="*/ 46 h 46"/>
                <a:gd name="T8" fmla="*/ 45 w 45"/>
                <a:gd name="T9" fmla="*/ 46 h 46"/>
                <a:gd name="T10" fmla="*/ 45 w 45"/>
                <a:gd name="T11" fmla="*/ 44 h 46"/>
                <a:gd name="T12" fmla="*/ 2 w 45"/>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5" h="46">
                  <a:moveTo>
                    <a:pt x="2" y="0"/>
                  </a:moveTo>
                  <a:cubicBezTo>
                    <a:pt x="0" y="0"/>
                    <a:pt x="0" y="0"/>
                    <a:pt x="0" y="0"/>
                  </a:cubicBezTo>
                  <a:cubicBezTo>
                    <a:pt x="0" y="0"/>
                    <a:pt x="0" y="0"/>
                    <a:pt x="0" y="0"/>
                  </a:cubicBezTo>
                  <a:cubicBezTo>
                    <a:pt x="8" y="25"/>
                    <a:pt x="25" y="43"/>
                    <a:pt x="45" y="46"/>
                  </a:cubicBezTo>
                  <a:cubicBezTo>
                    <a:pt x="45" y="46"/>
                    <a:pt x="45" y="46"/>
                    <a:pt x="45" y="46"/>
                  </a:cubicBezTo>
                  <a:cubicBezTo>
                    <a:pt x="45" y="44"/>
                    <a:pt x="45" y="44"/>
                    <a:pt x="45" y="44"/>
                  </a:cubicBezTo>
                  <a:cubicBezTo>
                    <a:pt x="26" y="41"/>
                    <a:pt x="10" y="24"/>
                    <a:pt x="2" y="0"/>
                  </a:cubicBezTo>
                  <a:close/>
                </a:path>
              </a:pathLst>
            </a:custGeom>
            <a:solidFill>
              <a:srgbClr val="D128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sľiḓé">
              <a:extLst>
                <a:ext uri="{FF2B5EF4-FFF2-40B4-BE49-F238E27FC236}">
                  <a16:creationId xmlns:a16="http://schemas.microsoft.com/office/drawing/2014/main" id="{7EE808C1-497E-FBB6-32E4-944EF7D6849A}"/>
                </a:ext>
              </a:extLst>
            </p:cNvPr>
            <p:cNvSpPr/>
            <p:nvPr/>
          </p:nvSpPr>
          <p:spPr bwMode="auto">
            <a:xfrm>
              <a:off x="4057650" y="3722688"/>
              <a:ext cx="168275" cy="180975"/>
            </a:xfrm>
            <a:custGeom>
              <a:avLst/>
              <a:gdLst>
                <a:gd name="T0" fmla="*/ 0 w 51"/>
                <a:gd name="T1" fmla="*/ 53 h 55"/>
                <a:gd name="T2" fmla="*/ 1 w 51"/>
                <a:gd name="T3" fmla="*/ 54 h 55"/>
                <a:gd name="T4" fmla="*/ 0 w 51"/>
                <a:gd name="T5" fmla="*/ 55 h 55"/>
                <a:gd name="T6" fmla="*/ 51 w 51"/>
                <a:gd name="T7" fmla="*/ 1 h 55"/>
                <a:gd name="T8" fmla="*/ 51 w 51"/>
                <a:gd name="T9" fmla="*/ 0 h 55"/>
                <a:gd name="T10" fmla="*/ 49 w 51"/>
                <a:gd name="T11" fmla="*/ 0 h 55"/>
                <a:gd name="T12" fmla="*/ 0 w 51"/>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3"/>
                  </a:moveTo>
                  <a:cubicBezTo>
                    <a:pt x="0" y="53"/>
                    <a:pt x="1" y="53"/>
                    <a:pt x="1" y="54"/>
                  </a:cubicBezTo>
                  <a:cubicBezTo>
                    <a:pt x="1" y="54"/>
                    <a:pt x="0" y="55"/>
                    <a:pt x="0" y="55"/>
                  </a:cubicBezTo>
                  <a:cubicBezTo>
                    <a:pt x="24" y="55"/>
                    <a:pt x="45" y="32"/>
                    <a:pt x="51" y="1"/>
                  </a:cubicBezTo>
                  <a:cubicBezTo>
                    <a:pt x="51" y="0"/>
                    <a:pt x="51" y="0"/>
                    <a:pt x="51" y="0"/>
                  </a:cubicBezTo>
                  <a:cubicBezTo>
                    <a:pt x="49" y="0"/>
                    <a:pt x="49" y="0"/>
                    <a:pt x="49" y="0"/>
                  </a:cubicBezTo>
                  <a:cubicBezTo>
                    <a:pt x="44" y="31"/>
                    <a:pt x="23" y="53"/>
                    <a:pt x="0" y="53"/>
                  </a:cubicBezTo>
                  <a:close/>
                </a:path>
              </a:pathLst>
            </a:custGeom>
            <a:solidFill>
              <a:srgbClr val="D128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śḻïḑé">
              <a:extLst>
                <a:ext uri="{FF2B5EF4-FFF2-40B4-BE49-F238E27FC236}">
                  <a16:creationId xmlns:a16="http://schemas.microsoft.com/office/drawing/2014/main" id="{04019A12-242E-6023-F02D-C40984937F8E}"/>
                </a:ext>
              </a:extLst>
            </p:cNvPr>
            <p:cNvSpPr/>
            <p:nvPr/>
          </p:nvSpPr>
          <p:spPr bwMode="auto">
            <a:xfrm>
              <a:off x="4232275" y="3722688"/>
              <a:ext cx="168275" cy="260350"/>
            </a:xfrm>
            <a:custGeom>
              <a:avLst/>
              <a:gdLst>
                <a:gd name="T0" fmla="*/ 33 w 51"/>
                <a:gd name="T1" fmla="*/ 78 h 79"/>
                <a:gd name="T2" fmla="*/ 35 w 51"/>
                <a:gd name="T3" fmla="*/ 56 h 79"/>
                <a:gd name="T4" fmla="*/ 50 w 51"/>
                <a:gd name="T5" fmla="*/ 56 h 79"/>
                <a:gd name="T6" fmla="*/ 51 w 51"/>
                <a:gd name="T7" fmla="*/ 55 h 79"/>
                <a:gd name="T8" fmla="*/ 50 w 51"/>
                <a:gd name="T9" fmla="*/ 54 h 79"/>
                <a:gd name="T10" fmla="*/ 35 w 51"/>
                <a:gd name="T11" fmla="*/ 54 h 79"/>
                <a:gd name="T12" fmla="*/ 35 w 51"/>
                <a:gd name="T13" fmla="*/ 47 h 79"/>
                <a:gd name="T14" fmla="*/ 50 w 51"/>
                <a:gd name="T15" fmla="*/ 47 h 79"/>
                <a:gd name="T16" fmla="*/ 51 w 51"/>
                <a:gd name="T17" fmla="*/ 46 h 79"/>
                <a:gd name="T18" fmla="*/ 50 w 51"/>
                <a:gd name="T19" fmla="*/ 45 h 79"/>
                <a:gd name="T20" fmla="*/ 35 w 51"/>
                <a:gd name="T21" fmla="*/ 45 h 79"/>
                <a:gd name="T22" fmla="*/ 38 w 51"/>
                <a:gd name="T23" fmla="*/ 0 h 79"/>
                <a:gd name="T24" fmla="*/ 38 w 51"/>
                <a:gd name="T25" fmla="*/ 0 h 79"/>
                <a:gd name="T26" fmla="*/ 36 w 51"/>
                <a:gd name="T27" fmla="*/ 0 h 79"/>
                <a:gd name="T28" fmla="*/ 33 w 51"/>
                <a:gd name="T29" fmla="*/ 45 h 79"/>
                <a:gd name="T30" fmla="*/ 19 w 51"/>
                <a:gd name="T31" fmla="*/ 45 h 79"/>
                <a:gd name="T32" fmla="*/ 22 w 51"/>
                <a:gd name="T33" fmla="*/ 0 h 79"/>
                <a:gd name="T34" fmla="*/ 21 w 51"/>
                <a:gd name="T35" fmla="*/ 0 h 79"/>
                <a:gd name="T36" fmla="*/ 19 w 51"/>
                <a:gd name="T37" fmla="*/ 0 h 79"/>
                <a:gd name="T38" fmla="*/ 17 w 51"/>
                <a:gd name="T39" fmla="*/ 45 h 79"/>
                <a:gd name="T40" fmla="*/ 14 w 51"/>
                <a:gd name="T41" fmla="*/ 45 h 79"/>
                <a:gd name="T42" fmla="*/ 13 w 51"/>
                <a:gd name="T43" fmla="*/ 46 h 79"/>
                <a:gd name="T44" fmla="*/ 14 w 51"/>
                <a:gd name="T45" fmla="*/ 47 h 79"/>
                <a:gd name="T46" fmla="*/ 17 w 51"/>
                <a:gd name="T47" fmla="*/ 47 h 79"/>
                <a:gd name="T48" fmla="*/ 16 w 51"/>
                <a:gd name="T49" fmla="*/ 54 h 79"/>
                <a:gd name="T50" fmla="*/ 1 w 51"/>
                <a:gd name="T51" fmla="*/ 54 h 79"/>
                <a:gd name="T52" fmla="*/ 0 w 51"/>
                <a:gd name="T53" fmla="*/ 55 h 79"/>
                <a:gd name="T54" fmla="*/ 1 w 51"/>
                <a:gd name="T55" fmla="*/ 56 h 79"/>
                <a:gd name="T56" fmla="*/ 16 w 51"/>
                <a:gd name="T57" fmla="*/ 56 h 79"/>
                <a:gd name="T58" fmla="*/ 15 w 51"/>
                <a:gd name="T59" fmla="*/ 78 h 79"/>
                <a:gd name="T60" fmla="*/ 16 w 51"/>
                <a:gd name="T61" fmla="*/ 79 h 79"/>
                <a:gd name="T62" fmla="*/ 16 w 51"/>
                <a:gd name="T63" fmla="*/ 79 h 79"/>
                <a:gd name="T64" fmla="*/ 16 w 51"/>
                <a:gd name="T65" fmla="*/ 78 h 79"/>
                <a:gd name="T66" fmla="*/ 17 w 51"/>
                <a:gd name="T67" fmla="*/ 78 h 79"/>
                <a:gd name="T68" fmla="*/ 18 w 51"/>
                <a:gd name="T69" fmla="*/ 56 h 79"/>
                <a:gd name="T70" fmla="*/ 33 w 51"/>
                <a:gd name="T71" fmla="*/ 56 h 79"/>
                <a:gd name="T72" fmla="*/ 31 w 51"/>
                <a:gd name="T73" fmla="*/ 78 h 79"/>
                <a:gd name="T74" fmla="*/ 31 w 51"/>
                <a:gd name="T75" fmla="*/ 78 h 79"/>
                <a:gd name="T76" fmla="*/ 32 w 51"/>
                <a:gd name="T77" fmla="*/ 78 h 79"/>
                <a:gd name="T78" fmla="*/ 33 w 51"/>
                <a:gd name="T79" fmla="*/ 79 h 79"/>
                <a:gd name="T80" fmla="*/ 33 w 51"/>
                <a:gd name="T81" fmla="*/ 78 h 79"/>
                <a:gd name="T82" fmla="*/ 18 w 51"/>
                <a:gd name="T83" fmla="*/ 54 h 79"/>
                <a:gd name="T84" fmla="*/ 19 w 51"/>
                <a:gd name="T85" fmla="*/ 47 h 79"/>
                <a:gd name="T86" fmla="*/ 33 w 51"/>
                <a:gd name="T87" fmla="*/ 47 h 79"/>
                <a:gd name="T88" fmla="*/ 33 w 51"/>
                <a:gd name="T89" fmla="*/ 54 h 79"/>
                <a:gd name="T90" fmla="*/ 18 w 51"/>
                <a:gd name="T91"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 h="79">
                  <a:moveTo>
                    <a:pt x="33" y="78"/>
                  </a:moveTo>
                  <a:cubicBezTo>
                    <a:pt x="35" y="56"/>
                    <a:pt x="35" y="56"/>
                    <a:pt x="35" y="56"/>
                  </a:cubicBezTo>
                  <a:cubicBezTo>
                    <a:pt x="50" y="56"/>
                    <a:pt x="50" y="56"/>
                    <a:pt x="50" y="56"/>
                  </a:cubicBezTo>
                  <a:cubicBezTo>
                    <a:pt x="50" y="56"/>
                    <a:pt x="51" y="55"/>
                    <a:pt x="51" y="55"/>
                  </a:cubicBezTo>
                  <a:cubicBezTo>
                    <a:pt x="51" y="54"/>
                    <a:pt x="50" y="54"/>
                    <a:pt x="50" y="54"/>
                  </a:cubicBezTo>
                  <a:cubicBezTo>
                    <a:pt x="35" y="54"/>
                    <a:pt x="35" y="54"/>
                    <a:pt x="35" y="54"/>
                  </a:cubicBezTo>
                  <a:cubicBezTo>
                    <a:pt x="35" y="47"/>
                    <a:pt x="35" y="47"/>
                    <a:pt x="35" y="47"/>
                  </a:cubicBezTo>
                  <a:cubicBezTo>
                    <a:pt x="50" y="47"/>
                    <a:pt x="50" y="47"/>
                    <a:pt x="50" y="47"/>
                  </a:cubicBezTo>
                  <a:cubicBezTo>
                    <a:pt x="51" y="47"/>
                    <a:pt x="51" y="47"/>
                    <a:pt x="51" y="46"/>
                  </a:cubicBezTo>
                  <a:cubicBezTo>
                    <a:pt x="51" y="46"/>
                    <a:pt x="51" y="45"/>
                    <a:pt x="50" y="45"/>
                  </a:cubicBezTo>
                  <a:cubicBezTo>
                    <a:pt x="35" y="45"/>
                    <a:pt x="35" y="45"/>
                    <a:pt x="35" y="45"/>
                  </a:cubicBezTo>
                  <a:cubicBezTo>
                    <a:pt x="38" y="0"/>
                    <a:pt x="38" y="0"/>
                    <a:pt x="38" y="0"/>
                  </a:cubicBezTo>
                  <a:cubicBezTo>
                    <a:pt x="38" y="0"/>
                    <a:pt x="38" y="0"/>
                    <a:pt x="38" y="0"/>
                  </a:cubicBezTo>
                  <a:cubicBezTo>
                    <a:pt x="36" y="0"/>
                    <a:pt x="36" y="0"/>
                    <a:pt x="36" y="0"/>
                  </a:cubicBezTo>
                  <a:cubicBezTo>
                    <a:pt x="33" y="45"/>
                    <a:pt x="33" y="45"/>
                    <a:pt x="33" y="45"/>
                  </a:cubicBezTo>
                  <a:cubicBezTo>
                    <a:pt x="19" y="45"/>
                    <a:pt x="19" y="45"/>
                    <a:pt x="19" y="45"/>
                  </a:cubicBezTo>
                  <a:cubicBezTo>
                    <a:pt x="22" y="0"/>
                    <a:pt x="22" y="0"/>
                    <a:pt x="22" y="0"/>
                  </a:cubicBezTo>
                  <a:cubicBezTo>
                    <a:pt x="21" y="0"/>
                    <a:pt x="21" y="0"/>
                    <a:pt x="21" y="0"/>
                  </a:cubicBezTo>
                  <a:cubicBezTo>
                    <a:pt x="19" y="0"/>
                    <a:pt x="19" y="0"/>
                    <a:pt x="19" y="0"/>
                  </a:cubicBezTo>
                  <a:cubicBezTo>
                    <a:pt x="17" y="45"/>
                    <a:pt x="17" y="45"/>
                    <a:pt x="17" y="45"/>
                  </a:cubicBezTo>
                  <a:cubicBezTo>
                    <a:pt x="14" y="45"/>
                    <a:pt x="14" y="45"/>
                    <a:pt x="14" y="45"/>
                  </a:cubicBezTo>
                  <a:cubicBezTo>
                    <a:pt x="14" y="45"/>
                    <a:pt x="13" y="46"/>
                    <a:pt x="13" y="46"/>
                  </a:cubicBezTo>
                  <a:cubicBezTo>
                    <a:pt x="13" y="47"/>
                    <a:pt x="14" y="47"/>
                    <a:pt x="14" y="47"/>
                  </a:cubicBezTo>
                  <a:cubicBezTo>
                    <a:pt x="17" y="47"/>
                    <a:pt x="17" y="47"/>
                    <a:pt x="17" y="47"/>
                  </a:cubicBezTo>
                  <a:cubicBezTo>
                    <a:pt x="16" y="54"/>
                    <a:pt x="16" y="54"/>
                    <a:pt x="16" y="54"/>
                  </a:cubicBezTo>
                  <a:cubicBezTo>
                    <a:pt x="1" y="54"/>
                    <a:pt x="1" y="54"/>
                    <a:pt x="1" y="54"/>
                  </a:cubicBezTo>
                  <a:cubicBezTo>
                    <a:pt x="1" y="54"/>
                    <a:pt x="0" y="54"/>
                    <a:pt x="0" y="55"/>
                  </a:cubicBezTo>
                  <a:cubicBezTo>
                    <a:pt x="0" y="55"/>
                    <a:pt x="1" y="56"/>
                    <a:pt x="1" y="56"/>
                  </a:cubicBezTo>
                  <a:cubicBezTo>
                    <a:pt x="16" y="56"/>
                    <a:pt x="16" y="56"/>
                    <a:pt x="16" y="56"/>
                  </a:cubicBezTo>
                  <a:cubicBezTo>
                    <a:pt x="15" y="78"/>
                    <a:pt x="15" y="78"/>
                    <a:pt x="15" y="78"/>
                  </a:cubicBezTo>
                  <a:cubicBezTo>
                    <a:pt x="15" y="78"/>
                    <a:pt x="15" y="79"/>
                    <a:pt x="16" y="79"/>
                  </a:cubicBezTo>
                  <a:cubicBezTo>
                    <a:pt x="16" y="79"/>
                    <a:pt x="16" y="79"/>
                    <a:pt x="16" y="79"/>
                  </a:cubicBezTo>
                  <a:cubicBezTo>
                    <a:pt x="16" y="78"/>
                    <a:pt x="16" y="78"/>
                    <a:pt x="16" y="78"/>
                  </a:cubicBezTo>
                  <a:cubicBezTo>
                    <a:pt x="17" y="78"/>
                    <a:pt x="17" y="78"/>
                    <a:pt x="17" y="78"/>
                  </a:cubicBezTo>
                  <a:cubicBezTo>
                    <a:pt x="18" y="56"/>
                    <a:pt x="18" y="56"/>
                    <a:pt x="18" y="56"/>
                  </a:cubicBezTo>
                  <a:cubicBezTo>
                    <a:pt x="33" y="56"/>
                    <a:pt x="33" y="56"/>
                    <a:pt x="33" y="56"/>
                  </a:cubicBezTo>
                  <a:cubicBezTo>
                    <a:pt x="31" y="78"/>
                    <a:pt x="31" y="78"/>
                    <a:pt x="31" y="78"/>
                  </a:cubicBezTo>
                  <a:cubicBezTo>
                    <a:pt x="31" y="78"/>
                    <a:pt x="31" y="78"/>
                    <a:pt x="31" y="78"/>
                  </a:cubicBezTo>
                  <a:cubicBezTo>
                    <a:pt x="32" y="78"/>
                    <a:pt x="32" y="78"/>
                    <a:pt x="32" y="78"/>
                  </a:cubicBezTo>
                  <a:cubicBezTo>
                    <a:pt x="33" y="79"/>
                    <a:pt x="33" y="79"/>
                    <a:pt x="33" y="79"/>
                  </a:cubicBezTo>
                  <a:cubicBezTo>
                    <a:pt x="33" y="79"/>
                    <a:pt x="33" y="78"/>
                    <a:pt x="33" y="78"/>
                  </a:cubicBezTo>
                  <a:close/>
                  <a:moveTo>
                    <a:pt x="18" y="54"/>
                  </a:moveTo>
                  <a:cubicBezTo>
                    <a:pt x="19" y="47"/>
                    <a:pt x="19" y="47"/>
                    <a:pt x="19" y="47"/>
                  </a:cubicBezTo>
                  <a:cubicBezTo>
                    <a:pt x="33" y="47"/>
                    <a:pt x="33" y="47"/>
                    <a:pt x="33" y="47"/>
                  </a:cubicBezTo>
                  <a:cubicBezTo>
                    <a:pt x="33" y="54"/>
                    <a:pt x="33" y="54"/>
                    <a:pt x="33" y="54"/>
                  </a:cubicBezTo>
                  <a:lnTo>
                    <a:pt x="18" y="54"/>
                  </a:lnTo>
                  <a:close/>
                </a:path>
              </a:pathLst>
            </a:custGeom>
            <a:solidFill>
              <a:srgbClr val="D128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śļïde">
              <a:extLst>
                <a:ext uri="{FF2B5EF4-FFF2-40B4-BE49-F238E27FC236}">
                  <a16:creationId xmlns:a16="http://schemas.microsoft.com/office/drawing/2014/main" id="{AC812BBA-1331-0D6A-8843-380D1B014849}"/>
                </a:ext>
              </a:extLst>
            </p:cNvPr>
            <p:cNvSpPr/>
            <p:nvPr/>
          </p:nvSpPr>
          <p:spPr bwMode="auto">
            <a:xfrm>
              <a:off x="4014788" y="5218113"/>
              <a:ext cx="241300" cy="11113"/>
            </a:xfrm>
            <a:prstGeom prst="rect">
              <a:avLst/>
            </a:prstGeom>
            <a:solidFill>
              <a:srgbClr val="D128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 name="iṥliḓé">
              <a:extLst>
                <a:ext uri="{FF2B5EF4-FFF2-40B4-BE49-F238E27FC236}">
                  <a16:creationId xmlns:a16="http://schemas.microsoft.com/office/drawing/2014/main" id="{3B63422B-3C83-40A0-7543-90734EFBEA80}"/>
                </a:ext>
              </a:extLst>
            </p:cNvPr>
            <p:cNvSpPr/>
            <p:nvPr/>
          </p:nvSpPr>
          <p:spPr bwMode="auto">
            <a:xfrm>
              <a:off x="4664075" y="5113338"/>
              <a:ext cx="241300" cy="55563"/>
            </a:xfrm>
            <a:custGeom>
              <a:avLst/>
              <a:gdLst>
                <a:gd name="T0" fmla="*/ 152 w 152"/>
                <a:gd name="T1" fmla="*/ 0 h 35"/>
                <a:gd name="T2" fmla="*/ 0 w 152"/>
                <a:gd name="T3" fmla="*/ 31 h 35"/>
                <a:gd name="T4" fmla="*/ 0 w 152"/>
                <a:gd name="T5" fmla="*/ 35 h 35"/>
                <a:gd name="T6" fmla="*/ 152 w 152"/>
                <a:gd name="T7" fmla="*/ 4 h 35"/>
                <a:gd name="T8" fmla="*/ 152 w 152"/>
                <a:gd name="T9" fmla="*/ 0 h 35"/>
              </a:gdLst>
              <a:ahLst/>
              <a:cxnLst>
                <a:cxn ang="0">
                  <a:pos x="T0" y="T1"/>
                </a:cxn>
                <a:cxn ang="0">
                  <a:pos x="T2" y="T3"/>
                </a:cxn>
                <a:cxn ang="0">
                  <a:pos x="T4" y="T5"/>
                </a:cxn>
                <a:cxn ang="0">
                  <a:pos x="T6" y="T7"/>
                </a:cxn>
                <a:cxn ang="0">
                  <a:pos x="T8" y="T9"/>
                </a:cxn>
              </a:cxnLst>
              <a:rect l="0" t="0" r="r" b="b"/>
              <a:pathLst>
                <a:path w="152" h="35">
                  <a:moveTo>
                    <a:pt x="152" y="0"/>
                  </a:moveTo>
                  <a:lnTo>
                    <a:pt x="0" y="31"/>
                  </a:lnTo>
                  <a:lnTo>
                    <a:pt x="0" y="35"/>
                  </a:lnTo>
                  <a:lnTo>
                    <a:pt x="152" y="4"/>
                  </a:lnTo>
                  <a:lnTo>
                    <a:pt x="152" y="0"/>
                  </a:lnTo>
                  <a:close/>
                </a:path>
              </a:pathLst>
            </a:custGeom>
            <a:solidFill>
              <a:srgbClr val="D128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ṧlîḋe">
              <a:extLst>
                <a:ext uri="{FF2B5EF4-FFF2-40B4-BE49-F238E27FC236}">
                  <a16:creationId xmlns:a16="http://schemas.microsoft.com/office/drawing/2014/main" id="{E22BFF2C-5D68-992F-F974-5C5B82C3A820}"/>
                </a:ext>
              </a:extLst>
            </p:cNvPr>
            <p:cNvSpPr/>
            <p:nvPr/>
          </p:nvSpPr>
          <p:spPr bwMode="auto">
            <a:xfrm>
              <a:off x="3941763" y="2176463"/>
              <a:ext cx="758825" cy="504825"/>
            </a:xfrm>
            <a:custGeom>
              <a:avLst/>
              <a:gdLst>
                <a:gd name="T0" fmla="*/ 224 w 230"/>
                <a:gd name="T1" fmla="*/ 109 h 153"/>
                <a:gd name="T2" fmla="*/ 227 w 230"/>
                <a:gd name="T3" fmla="*/ 91 h 153"/>
                <a:gd name="T4" fmla="*/ 190 w 230"/>
                <a:gd name="T5" fmla="*/ 36 h 153"/>
                <a:gd name="T6" fmla="*/ 163 w 230"/>
                <a:gd name="T7" fmla="*/ 10 h 153"/>
                <a:gd name="T8" fmla="*/ 145 w 230"/>
                <a:gd name="T9" fmla="*/ 17 h 153"/>
                <a:gd name="T10" fmla="*/ 103 w 230"/>
                <a:gd name="T11" fmla="*/ 0 h 153"/>
                <a:gd name="T12" fmla="*/ 46 w 230"/>
                <a:gd name="T13" fmla="*/ 44 h 153"/>
                <a:gd name="T14" fmla="*/ 43 w 230"/>
                <a:gd name="T15" fmla="*/ 44 h 153"/>
                <a:gd name="T16" fmla="*/ 0 w 230"/>
                <a:gd name="T17" fmla="*/ 88 h 153"/>
                <a:gd name="T18" fmla="*/ 11 w 230"/>
                <a:gd name="T19" fmla="*/ 117 h 153"/>
                <a:gd name="T20" fmla="*/ 9 w 230"/>
                <a:gd name="T21" fmla="*/ 128 h 153"/>
                <a:gd name="T22" fmla="*/ 32 w 230"/>
                <a:gd name="T23" fmla="*/ 151 h 153"/>
                <a:gd name="T24" fmla="*/ 55 w 230"/>
                <a:gd name="T25" fmla="*/ 130 h 153"/>
                <a:gd name="T26" fmla="*/ 78 w 230"/>
                <a:gd name="T27" fmla="*/ 114 h 153"/>
                <a:gd name="T28" fmla="*/ 103 w 230"/>
                <a:gd name="T29" fmla="*/ 119 h 153"/>
                <a:gd name="T30" fmla="*/ 114 w 230"/>
                <a:gd name="T31" fmla="*/ 118 h 153"/>
                <a:gd name="T32" fmla="*/ 167 w 230"/>
                <a:gd name="T33" fmla="*/ 151 h 153"/>
                <a:gd name="T34" fmla="*/ 187 w 230"/>
                <a:gd name="T35" fmla="*/ 147 h 153"/>
                <a:gd name="T36" fmla="*/ 203 w 230"/>
                <a:gd name="T37" fmla="*/ 153 h 153"/>
                <a:gd name="T38" fmla="*/ 230 w 230"/>
                <a:gd name="T39" fmla="*/ 126 h 153"/>
                <a:gd name="T40" fmla="*/ 224 w 230"/>
                <a:gd name="T41" fmla="*/ 10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0" h="153">
                  <a:moveTo>
                    <a:pt x="224" y="109"/>
                  </a:moveTo>
                  <a:cubicBezTo>
                    <a:pt x="226" y="103"/>
                    <a:pt x="227" y="97"/>
                    <a:pt x="227" y="91"/>
                  </a:cubicBezTo>
                  <a:cubicBezTo>
                    <a:pt x="227" y="66"/>
                    <a:pt x="212" y="45"/>
                    <a:pt x="190" y="36"/>
                  </a:cubicBezTo>
                  <a:cubicBezTo>
                    <a:pt x="189" y="21"/>
                    <a:pt x="178" y="10"/>
                    <a:pt x="163" y="10"/>
                  </a:cubicBezTo>
                  <a:cubicBezTo>
                    <a:pt x="156" y="10"/>
                    <a:pt x="150" y="13"/>
                    <a:pt x="145" y="17"/>
                  </a:cubicBezTo>
                  <a:cubicBezTo>
                    <a:pt x="134" y="6"/>
                    <a:pt x="120" y="0"/>
                    <a:pt x="103" y="0"/>
                  </a:cubicBezTo>
                  <a:cubicBezTo>
                    <a:pt x="76" y="0"/>
                    <a:pt x="52" y="18"/>
                    <a:pt x="46" y="44"/>
                  </a:cubicBezTo>
                  <a:cubicBezTo>
                    <a:pt x="45" y="44"/>
                    <a:pt x="44" y="44"/>
                    <a:pt x="43" y="44"/>
                  </a:cubicBezTo>
                  <a:cubicBezTo>
                    <a:pt x="19" y="44"/>
                    <a:pt x="0" y="63"/>
                    <a:pt x="0" y="88"/>
                  </a:cubicBezTo>
                  <a:cubicBezTo>
                    <a:pt x="0" y="99"/>
                    <a:pt x="4" y="109"/>
                    <a:pt x="11" y="117"/>
                  </a:cubicBezTo>
                  <a:cubicBezTo>
                    <a:pt x="9" y="120"/>
                    <a:pt x="9" y="124"/>
                    <a:pt x="9" y="128"/>
                  </a:cubicBezTo>
                  <a:cubicBezTo>
                    <a:pt x="9" y="140"/>
                    <a:pt x="19" y="151"/>
                    <a:pt x="32" y="151"/>
                  </a:cubicBezTo>
                  <a:cubicBezTo>
                    <a:pt x="44" y="151"/>
                    <a:pt x="53" y="142"/>
                    <a:pt x="55" y="130"/>
                  </a:cubicBezTo>
                  <a:cubicBezTo>
                    <a:pt x="64" y="127"/>
                    <a:pt x="73" y="122"/>
                    <a:pt x="78" y="114"/>
                  </a:cubicBezTo>
                  <a:cubicBezTo>
                    <a:pt x="86" y="117"/>
                    <a:pt x="94" y="119"/>
                    <a:pt x="103" y="119"/>
                  </a:cubicBezTo>
                  <a:cubicBezTo>
                    <a:pt x="107" y="119"/>
                    <a:pt x="110" y="119"/>
                    <a:pt x="114" y="118"/>
                  </a:cubicBezTo>
                  <a:cubicBezTo>
                    <a:pt x="124" y="138"/>
                    <a:pt x="144" y="151"/>
                    <a:pt x="167" y="151"/>
                  </a:cubicBezTo>
                  <a:cubicBezTo>
                    <a:pt x="174" y="151"/>
                    <a:pt x="181" y="150"/>
                    <a:pt x="187" y="147"/>
                  </a:cubicBezTo>
                  <a:cubicBezTo>
                    <a:pt x="191" y="151"/>
                    <a:pt x="197" y="153"/>
                    <a:pt x="203" y="153"/>
                  </a:cubicBezTo>
                  <a:cubicBezTo>
                    <a:pt x="218" y="153"/>
                    <a:pt x="230" y="141"/>
                    <a:pt x="230" y="126"/>
                  </a:cubicBezTo>
                  <a:cubicBezTo>
                    <a:pt x="230" y="120"/>
                    <a:pt x="228" y="113"/>
                    <a:pt x="224" y="109"/>
                  </a:cubicBezTo>
                  <a:close/>
                </a:path>
              </a:pathLst>
            </a:cu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ṣḻíďè">
              <a:extLst>
                <a:ext uri="{FF2B5EF4-FFF2-40B4-BE49-F238E27FC236}">
                  <a16:creationId xmlns:a16="http://schemas.microsoft.com/office/drawing/2014/main" id="{ACB44CFC-068E-7408-15AF-A2C919F1F3C8}"/>
                </a:ext>
              </a:extLst>
            </p:cNvPr>
            <p:cNvSpPr/>
            <p:nvPr/>
          </p:nvSpPr>
          <p:spPr bwMode="auto">
            <a:xfrm>
              <a:off x="3608388" y="3043238"/>
              <a:ext cx="1257300" cy="679450"/>
            </a:xfrm>
            <a:custGeom>
              <a:avLst/>
              <a:gdLst>
                <a:gd name="T0" fmla="*/ 381 w 381"/>
                <a:gd name="T1" fmla="*/ 88 h 206"/>
                <a:gd name="T2" fmla="*/ 348 w 381"/>
                <a:gd name="T3" fmla="*/ 25 h 206"/>
                <a:gd name="T4" fmla="*/ 297 w 381"/>
                <a:gd name="T5" fmla="*/ 0 h 206"/>
                <a:gd name="T6" fmla="*/ 254 w 381"/>
                <a:gd name="T7" fmla="*/ 0 h 206"/>
                <a:gd name="T8" fmla="*/ 185 w 381"/>
                <a:gd name="T9" fmla="*/ 0 h 206"/>
                <a:gd name="T10" fmla="*/ 142 w 381"/>
                <a:gd name="T11" fmla="*/ 0 h 206"/>
                <a:gd name="T12" fmla="*/ 90 w 381"/>
                <a:gd name="T13" fmla="*/ 25 h 206"/>
                <a:gd name="T14" fmla="*/ 0 w 381"/>
                <a:gd name="T15" fmla="*/ 141 h 206"/>
                <a:gd name="T16" fmla="*/ 55 w 381"/>
                <a:gd name="T17" fmla="*/ 166 h 206"/>
                <a:gd name="T18" fmla="*/ 117 w 381"/>
                <a:gd name="T19" fmla="*/ 85 h 206"/>
                <a:gd name="T20" fmla="*/ 134 w 381"/>
                <a:gd name="T21" fmla="*/ 206 h 206"/>
                <a:gd name="T22" fmla="*/ 295 w 381"/>
                <a:gd name="T23" fmla="*/ 206 h 206"/>
                <a:gd name="T24" fmla="*/ 315 w 381"/>
                <a:gd name="T25" fmla="*/ 87 h 206"/>
                <a:gd name="T26" fmla="*/ 328 w 381"/>
                <a:gd name="T27" fmla="*/ 112 h 206"/>
                <a:gd name="T28" fmla="*/ 381 w 381"/>
                <a:gd name="T29" fmla="*/ 8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1" h="206">
                  <a:moveTo>
                    <a:pt x="381" y="88"/>
                  </a:moveTo>
                  <a:cubicBezTo>
                    <a:pt x="348" y="25"/>
                    <a:pt x="348" y="25"/>
                    <a:pt x="348" y="25"/>
                  </a:cubicBezTo>
                  <a:cubicBezTo>
                    <a:pt x="336" y="9"/>
                    <a:pt x="317" y="0"/>
                    <a:pt x="297" y="0"/>
                  </a:cubicBezTo>
                  <a:cubicBezTo>
                    <a:pt x="254" y="0"/>
                    <a:pt x="254" y="0"/>
                    <a:pt x="254" y="0"/>
                  </a:cubicBezTo>
                  <a:cubicBezTo>
                    <a:pt x="185" y="0"/>
                    <a:pt x="185" y="0"/>
                    <a:pt x="185" y="0"/>
                  </a:cubicBezTo>
                  <a:cubicBezTo>
                    <a:pt x="142" y="0"/>
                    <a:pt x="142" y="0"/>
                    <a:pt x="142" y="0"/>
                  </a:cubicBezTo>
                  <a:cubicBezTo>
                    <a:pt x="122" y="0"/>
                    <a:pt x="103" y="9"/>
                    <a:pt x="90" y="25"/>
                  </a:cubicBezTo>
                  <a:cubicBezTo>
                    <a:pt x="0" y="141"/>
                    <a:pt x="0" y="141"/>
                    <a:pt x="0" y="141"/>
                  </a:cubicBezTo>
                  <a:cubicBezTo>
                    <a:pt x="55" y="166"/>
                    <a:pt x="55" y="166"/>
                    <a:pt x="55" y="166"/>
                  </a:cubicBezTo>
                  <a:cubicBezTo>
                    <a:pt x="117" y="85"/>
                    <a:pt x="117" y="85"/>
                    <a:pt x="117" y="85"/>
                  </a:cubicBezTo>
                  <a:cubicBezTo>
                    <a:pt x="134" y="206"/>
                    <a:pt x="134" y="206"/>
                    <a:pt x="134" y="206"/>
                  </a:cubicBezTo>
                  <a:cubicBezTo>
                    <a:pt x="295" y="206"/>
                    <a:pt x="295" y="206"/>
                    <a:pt x="295" y="206"/>
                  </a:cubicBezTo>
                  <a:cubicBezTo>
                    <a:pt x="315" y="87"/>
                    <a:pt x="315" y="87"/>
                    <a:pt x="315" y="87"/>
                  </a:cubicBezTo>
                  <a:cubicBezTo>
                    <a:pt x="328" y="112"/>
                    <a:pt x="328" y="112"/>
                    <a:pt x="328" y="112"/>
                  </a:cubicBezTo>
                  <a:lnTo>
                    <a:pt x="381" y="88"/>
                  </a:ln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ṩḷïḓe">
              <a:extLst>
                <a:ext uri="{FF2B5EF4-FFF2-40B4-BE49-F238E27FC236}">
                  <a16:creationId xmlns:a16="http://schemas.microsoft.com/office/drawing/2014/main" id="{E1EFA595-7259-28EB-F170-0889E6C30784}"/>
                </a:ext>
              </a:extLst>
            </p:cNvPr>
            <p:cNvSpPr/>
            <p:nvPr/>
          </p:nvSpPr>
          <p:spPr bwMode="auto">
            <a:xfrm>
              <a:off x="4232275" y="2908301"/>
              <a:ext cx="187325" cy="134938"/>
            </a:xfrm>
            <a:custGeom>
              <a:avLst/>
              <a:gdLst>
                <a:gd name="T0" fmla="*/ 110 w 118"/>
                <a:gd name="T1" fmla="*/ 85 h 85"/>
                <a:gd name="T2" fmla="*/ 8 w 118"/>
                <a:gd name="T3" fmla="*/ 85 h 85"/>
                <a:gd name="T4" fmla="*/ 0 w 118"/>
                <a:gd name="T5" fmla="*/ 0 h 85"/>
                <a:gd name="T6" fmla="*/ 118 w 118"/>
                <a:gd name="T7" fmla="*/ 0 h 85"/>
                <a:gd name="T8" fmla="*/ 110 w 118"/>
                <a:gd name="T9" fmla="*/ 85 h 85"/>
              </a:gdLst>
              <a:ahLst/>
              <a:cxnLst>
                <a:cxn ang="0">
                  <a:pos x="T0" y="T1"/>
                </a:cxn>
                <a:cxn ang="0">
                  <a:pos x="T2" y="T3"/>
                </a:cxn>
                <a:cxn ang="0">
                  <a:pos x="T4" y="T5"/>
                </a:cxn>
                <a:cxn ang="0">
                  <a:pos x="T6" y="T7"/>
                </a:cxn>
                <a:cxn ang="0">
                  <a:pos x="T8" y="T9"/>
                </a:cxn>
              </a:cxnLst>
              <a:rect l="0" t="0" r="r" b="b"/>
              <a:pathLst>
                <a:path w="118" h="85">
                  <a:moveTo>
                    <a:pt x="110" y="85"/>
                  </a:moveTo>
                  <a:lnTo>
                    <a:pt x="8" y="85"/>
                  </a:lnTo>
                  <a:lnTo>
                    <a:pt x="0" y="0"/>
                  </a:lnTo>
                  <a:lnTo>
                    <a:pt x="118" y="0"/>
                  </a:lnTo>
                  <a:lnTo>
                    <a:pt x="110" y="85"/>
                  </a:lnTo>
                  <a:close/>
                </a:path>
              </a:pathLst>
            </a:custGeom>
            <a:solidFill>
              <a:srgbClr val="FF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Sḻîḍè">
              <a:extLst>
                <a:ext uri="{FF2B5EF4-FFF2-40B4-BE49-F238E27FC236}">
                  <a16:creationId xmlns:a16="http://schemas.microsoft.com/office/drawing/2014/main" id="{AFFDCBD4-9F14-DA5F-9C1F-F648773AFDAF}"/>
                </a:ext>
              </a:extLst>
            </p:cNvPr>
            <p:cNvSpPr/>
            <p:nvPr/>
          </p:nvSpPr>
          <p:spPr bwMode="auto">
            <a:xfrm>
              <a:off x="4232275" y="2908301"/>
              <a:ext cx="187325" cy="115888"/>
            </a:xfrm>
            <a:custGeom>
              <a:avLst/>
              <a:gdLst>
                <a:gd name="T0" fmla="*/ 0 w 57"/>
                <a:gd name="T1" fmla="*/ 0 h 35"/>
                <a:gd name="T2" fmla="*/ 2 w 57"/>
                <a:gd name="T3" fmla="*/ 16 h 35"/>
                <a:gd name="T4" fmla="*/ 44 w 57"/>
                <a:gd name="T5" fmla="*/ 35 h 35"/>
                <a:gd name="T6" fmla="*/ 53 w 57"/>
                <a:gd name="T7" fmla="*/ 34 h 35"/>
                <a:gd name="T8" fmla="*/ 57 w 57"/>
                <a:gd name="T9" fmla="*/ 0 h 35"/>
                <a:gd name="T10" fmla="*/ 0 w 57"/>
                <a:gd name="T11" fmla="*/ 0 h 35"/>
              </a:gdLst>
              <a:ahLst/>
              <a:cxnLst>
                <a:cxn ang="0">
                  <a:pos x="T0" y="T1"/>
                </a:cxn>
                <a:cxn ang="0">
                  <a:pos x="T2" y="T3"/>
                </a:cxn>
                <a:cxn ang="0">
                  <a:pos x="T4" y="T5"/>
                </a:cxn>
                <a:cxn ang="0">
                  <a:pos x="T6" y="T7"/>
                </a:cxn>
                <a:cxn ang="0">
                  <a:pos x="T8" y="T9"/>
                </a:cxn>
                <a:cxn ang="0">
                  <a:pos x="T10" y="T11"/>
                </a:cxn>
              </a:cxnLst>
              <a:rect l="0" t="0" r="r" b="b"/>
              <a:pathLst>
                <a:path w="57" h="35">
                  <a:moveTo>
                    <a:pt x="0" y="0"/>
                  </a:moveTo>
                  <a:cubicBezTo>
                    <a:pt x="2" y="16"/>
                    <a:pt x="2" y="16"/>
                    <a:pt x="2" y="16"/>
                  </a:cubicBezTo>
                  <a:cubicBezTo>
                    <a:pt x="11" y="27"/>
                    <a:pt x="28" y="35"/>
                    <a:pt x="44" y="35"/>
                  </a:cubicBezTo>
                  <a:cubicBezTo>
                    <a:pt x="47" y="35"/>
                    <a:pt x="51" y="35"/>
                    <a:pt x="53" y="34"/>
                  </a:cubicBezTo>
                  <a:cubicBezTo>
                    <a:pt x="57" y="0"/>
                    <a:pt x="57" y="0"/>
                    <a:pt x="57" y="0"/>
                  </a:cubicBezTo>
                  <a:lnTo>
                    <a:pt x="0" y="0"/>
                  </a:lnTo>
                  <a:close/>
                </a:path>
              </a:pathLst>
            </a:custGeom>
            <a:solidFill>
              <a:srgbClr val="F4B8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Sḷíďê">
              <a:extLst>
                <a:ext uri="{FF2B5EF4-FFF2-40B4-BE49-F238E27FC236}">
                  <a16:creationId xmlns:a16="http://schemas.microsoft.com/office/drawing/2014/main" id="{6CFA0CA7-9191-B02A-AE78-6649D8DD7733}"/>
                </a:ext>
              </a:extLst>
            </p:cNvPr>
            <p:cNvSpPr/>
            <p:nvPr/>
          </p:nvSpPr>
          <p:spPr bwMode="auto">
            <a:xfrm>
              <a:off x="4087813" y="2286001"/>
              <a:ext cx="477838" cy="671513"/>
            </a:xfrm>
            <a:custGeom>
              <a:avLst/>
              <a:gdLst>
                <a:gd name="T0" fmla="*/ 73 w 145"/>
                <a:gd name="T1" fmla="*/ 204 h 204"/>
                <a:gd name="T2" fmla="*/ 0 w 145"/>
                <a:gd name="T3" fmla="*/ 138 h 204"/>
                <a:gd name="T4" fmla="*/ 0 w 145"/>
                <a:gd name="T5" fmla="*/ 72 h 204"/>
                <a:gd name="T6" fmla="*/ 73 w 145"/>
                <a:gd name="T7" fmla="*/ 0 h 204"/>
                <a:gd name="T8" fmla="*/ 145 w 145"/>
                <a:gd name="T9" fmla="*/ 72 h 204"/>
                <a:gd name="T10" fmla="*/ 145 w 145"/>
                <a:gd name="T11" fmla="*/ 138 h 204"/>
                <a:gd name="T12" fmla="*/ 73 w 145"/>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145" h="204">
                  <a:moveTo>
                    <a:pt x="73" y="204"/>
                  </a:moveTo>
                  <a:cubicBezTo>
                    <a:pt x="33" y="204"/>
                    <a:pt x="0" y="171"/>
                    <a:pt x="0" y="138"/>
                  </a:cubicBezTo>
                  <a:cubicBezTo>
                    <a:pt x="0" y="72"/>
                    <a:pt x="0" y="72"/>
                    <a:pt x="0" y="72"/>
                  </a:cubicBezTo>
                  <a:cubicBezTo>
                    <a:pt x="0" y="32"/>
                    <a:pt x="33" y="0"/>
                    <a:pt x="73" y="0"/>
                  </a:cubicBezTo>
                  <a:cubicBezTo>
                    <a:pt x="112" y="0"/>
                    <a:pt x="145" y="32"/>
                    <a:pt x="145" y="72"/>
                  </a:cubicBezTo>
                  <a:cubicBezTo>
                    <a:pt x="145" y="138"/>
                    <a:pt x="145" y="138"/>
                    <a:pt x="145" y="138"/>
                  </a:cubicBezTo>
                  <a:cubicBezTo>
                    <a:pt x="145" y="171"/>
                    <a:pt x="112" y="204"/>
                    <a:pt x="73" y="204"/>
                  </a:cubicBezTo>
                  <a:close/>
                </a:path>
              </a:pathLst>
            </a:custGeom>
            <a:solidFill>
              <a:srgbClr val="FF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ṩľïḋê">
              <a:extLst>
                <a:ext uri="{FF2B5EF4-FFF2-40B4-BE49-F238E27FC236}">
                  <a16:creationId xmlns:a16="http://schemas.microsoft.com/office/drawing/2014/main" id="{180777E5-1B2E-A48D-E6F3-00C914919DF5}"/>
                </a:ext>
              </a:extLst>
            </p:cNvPr>
            <p:cNvSpPr/>
            <p:nvPr/>
          </p:nvSpPr>
          <p:spPr bwMode="auto">
            <a:xfrm>
              <a:off x="3990975" y="2589213"/>
              <a:ext cx="100013" cy="180975"/>
            </a:xfrm>
            <a:custGeom>
              <a:avLst/>
              <a:gdLst>
                <a:gd name="T0" fmla="*/ 29 w 30"/>
                <a:gd name="T1" fmla="*/ 3 h 55"/>
                <a:gd name="T2" fmla="*/ 15 w 30"/>
                <a:gd name="T3" fmla="*/ 2 h 55"/>
                <a:gd name="T4" fmla="*/ 6 w 30"/>
                <a:gd name="T5" fmla="*/ 35 h 55"/>
                <a:gd name="T6" fmla="*/ 30 w 30"/>
                <a:gd name="T7" fmla="*/ 55 h 55"/>
                <a:gd name="T8" fmla="*/ 29 w 30"/>
                <a:gd name="T9" fmla="*/ 46 h 55"/>
                <a:gd name="T10" fmla="*/ 29 w 30"/>
                <a:gd name="T11" fmla="*/ 3 h 55"/>
              </a:gdLst>
              <a:ahLst/>
              <a:cxnLst>
                <a:cxn ang="0">
                  <a:pos x="T0" y="T1"/>
                </a:cxn>
                <a:cxn ang="0">
                  <a:pos x="T2" y="T3"/>
                </a:cxn>
                <a:cxn ang="0">
                  <a:pos x="T4" y="T5"/>
                </a:cxn>
                <a:cxn ang="0">
                  <a:pos x="T6" y="T7"/>
                </a:cxn>
                <a:cxn ang="0">
                  <a:pos x="T8" y="T9"/>
                </a:cxn>
                <a:cxn ang="0">
                  <a:pos x="T10" y="T11"/>
                </a:cxn>
              </a:cxnLst>
              <a:rect l="0" t="0" r="r" b="b"/>
              <a:pathLst>
                <a:path w="30" h="55">
                  <a:moveTo>
                    <a:pt x="29" y="3"/>
                  </a:moveTo>
                  <a:cubicBezTo>
                    <a:pt x="25" y="1"/>
                    <a:pt x="20" y="0"/>
                    <a:pt x="15" y="2"/>
                  </a:cubicBezTo>
                  <a:cubicBezTo>
                    <a:pt x="4" y="6"/>
                    <a:pt x="0" y="21"/>
                    <a:pt x="6" y="35"/>
                  </a:cubicBezTo>
                  <a:cubicBezTo>
                    <a:pt x="10" y="47"/>
                    <a:pt x="20" y="55"/>
                    <a:pt x="30" y="55"/>
                  </a:cubicBezTo>
                  <a:cubicBezTo>
                    <a:pt x="30" y="52"/>
                    <a:pt x="29" y="49"/>
                    <a:pt x="29" y="46"/>
                  </a:cubicBezTo>
                  <a:lnTo>
                    <a:pt x="29" y="3"/>
                  </a:lnTo>
                  <a:close/>
                </a:path>
              </a:pathLst>
            </a:custGeom>
            <a:solidFill>
              <a:srgbClr val="F7AB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1ïdê">
              <a:extLst>
                <a:ext uri="{FF2B5EF4-FFF2-40B4-BE49-F238E27FC236}">
                  <a16:creationId xmlns:a16="http://schemas.microsoft.com/office/drawing/2014/main" id="{E13E0748-5403-CD5C-7C34-C35A6E42E990}"/>
                </a:ext>
              </a:extLst>
            </p:cNvPr>
            <p:cNvSpPr/>
            <p:nvPr/>
          </p:nvSpPr>
          <p:spPr bwMode="auto">
            <a:xfrm>
              <a:off x="4562475" y="2592388"/>
              <a:ext cx="82550" cy="174625"/>
            </a:xfrm>
            <a:custGeom>
              <a:avLst/>
              <a:gdLst>
                <a:gd name="T0" fmla="*/ 11 w 25"/>
                <a:gd name="T1" fmla="*/ 1 h 53"/>
                <a:gd name="T2" fmla="*/ 1 w 25"/>
                <a:gd name="T3" fmla="*/ 1 h 53"/>
                <a:gd name="T4" fmla="*/ 1 w 25"/>
                <a:gd name="T5" fmla="*/ 45 h 53"/>
                <a:gd name="T6" fmla="*/ 0 w 25"/>
                <a:gd name="T7" fmla="*/ 53 h 53"/>
                <a:gd name="T8" fmla="*/ 20 w 25"/>
                <a:gd name="T9" fmla="*/ 34 h 53"/>
                <a:gd name="T10" fmla="*/ 11 w 25"/>
                <a:gd name="T11" fmla="*/ 1 h 53"/>
              </a:gdLst>
              <a:ahLst/>
              <a:cxnLst>
                <a:cxn ang="0">
                  <a:pos x="T0" y="T1"/>
                </a:cxn>
                <a:cxn ang="0">
                  <a:pos x="T2" y="T3"/>
                </a:cxn>
                <a:cxn ang="0">
                  <a:pos x="T4" y="T5"/>
                </a:cxn>
                <a:cxn ang="0">
                  <a:pos x="T6" y="T7"/>
                </a:cxn>
                <a:cxn ang="0">
                  <a:pos x="T8" y="T9"/>
                </a:cxn>
                <a:cxn ang="0">
                  <a:pos x="T10" y="T11"/>
                </a:cxn>
              </a:cxnLst>
              <a:rect l="0" t="0" r="r" b="b"/>
              <a:pathLst>
                <a:path w="25" h="53">
                  <a:moveTo>
                    <a:pt x="11" y="1"/>
                  </a:moveTo>
                  <a:cubicBezTo>
                    <a:pt x="7" y="0"/>
                    <a:pt x="4" y="0"/>
                    <a:pt x="1" y="1"/>
                  </a:cubicBezTo>
                  <a:cubicBezTo>
                    <a:pt x="1" y="45"/>
                    <a:pt x="1" y="45"/>
                    <a:pt x="1" y="45"/>
                  </a:cubicBezTo>
                  <a:cubicBezTo>
                    <a:pt x="1" y="48"/>
                    <a:pt x="1" y="51"/>
                    <a:pt x="0" y="53"/>
                  </a:cubicBezTo>
                  <a:cubicBezTo>
                    <a:pt x="8" y="52"/>
                    <a:pt x="16" y="44"/>
                    <a:pt x="20" y="34"/>
                  </a:cubicBezTo>
                  <a:cubicBezTo>
                    <a:pt x="25" y="20"/>
                    <a:pt x="21" y="5"/>
                    <a:pt x="11" y="1"/>
                  </a:cubicBezTo>
                  <a:close/>
                </a:path>
              </a:pathLst>
            </a:custGeom>
            <a:solidFill>
              <a:srgbClr val="F7AB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ṧľiḋé">
              <a:extLst>
                <a:ext uri="{FF2B5EF4-FFF2-40B4-BE49-F238E27FC236}">
                  <a16:creationId xmlns:a16="http://schemas.microsoft.com/office/drawing/2014/main" id="{302D3EDC-ED97-E2ED-4CEC-D83B17B0B277}"/>
                </a:ext>
              </a:extLst>
            </p:cNvPr>
            <p:cNvSpPr/>
            <p:nvPr/>
          </p:nvSpPr>
          <p:spPr bwMode="auto">
            <a:xfrm>
              <a:off x="4321175" y="2592388"/>
              <a:ext cx="76200" cy="163513"/>
            </a:xfrm>
            <a:custGeom>
              <a:avLst/>
              <a:gdLst>
                <a:gd name="T0" fmla="*/ 23 w 23"/>
                <a:gd name="T1" fmla="*/ 48 h 50"/>
                <a:gd name="T2" fmla="*/ 3 w 23"/>
                <a:gd name="T3" fmla="*/ 48 h 50"/>
                <a:gd name="T4" fmla="*/ 8 w 23"/>
                <a:gd name="T5" fmla="*/ 0 h 50"/>
                <a:gd name="T6" fmla="*/ 21 w 23"/>
                <a:gd name="T7" fmla="*/ 34 h 50"/>
                <a:gd name="T8" fmla="*/ 23 w 23"/>
                <a:gd name="T9" fmla="*/ 48 h 50"/>
              </a:gdLst>
              <a:ahLst/>
              <a:cxnLst>
                <a:cxn ang="0">
                  <a:pos x="T0" y="T1"/>
                </a:cxn>
                <a:cxn ang="0">
                  <a:pos x="T2" y="T3"/>
                </a:cxn>
                <a:cxn ang="0">
                  <a:pos x="T4" y="T5"/>
                </a:cxn>
                <a:cxn ang="0">
                  <a:pos x="T6" y="T7"/>
                </a:cxn>
                <a:cxn ang="0">
                  <a:pos x="T8" y="T9"/>
                </a:cxn>
              </a:cxnLst>
              <a:rect l="0" t="0" r="r" b="b"/>
              <a:pathLst>
                <a:path w="23" h="50">
                  <a:moveTo>
                    <a:pt x="23" y="48"/>
                  </a:moveTo>
                  <a:cubicBezTo>
                    <a:pt x="20" y="50"/>
                    <a:pt x="6" y="50"/>
                    <a:pt x="3" y="48"/>
                  </a:cubicBezTo>
                  <a:cubicBezTo>
                    <a:pt x="0" y="45"/>
                    <a:pt x="1" y="0"/>
                    <a:pt x="8" y="0"/>
                  </a:cubicBezTo>
                  <a:cubicBezTo>
                    <a:pt x="12" y="0"/>
                    <a:pt x="18" y="20"/>
                    <a:pt x="21" y="34"/>
                  </a:cubicBezTo>
                  <a:cubicBezTo>
                    <a:pt x="23" y="41"/>
                    <a:pt x="23" y="47"/>
                    <a:pt x="23" y="48"/>
                  </a:cubicBezTo>
                  <a:close/>
                </a:path>
              </a:pathLst>
            </a:custGeom>
            <a:solidFill>
              <a:srgbClr val="F4A1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ṡḷïdê">
              <a:extLst>
                <a:ext uri="{FF2B5EF4-FFF2-40B4-BE49-F238E27FC236}">
                  <a16:creationId xmlns:a16="http://schemas.microsoft.com/office/drawing/2014/main" id="{1F9484FA-D457-27CA-98AC-E4C84DA9951B}"/>
                </a:ext>
              </a:extLst>
            </p:cNvPr>
            <p:cNvSpPr/>
            <p:nvPr/>
          </p:nvSpPr>
          <p:spPr bwMode="auto">
            <a:xfrm>
              <a:off x="4229100" y="2614613"/>
              <a:ext cx="46038" cy="69850"/>
            </a:xfrm>
            <a:prstGeom prst="ellipse">
              <a:avLst/>
            </a:pr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ṡliḑe">
              <a:extLst>
                <a:ext uri="{FF2B5EF4-FFF2-40B4-BE49-F238E27FC236}">
                  <a16:creationId xmlns:a16="http://schemas.microsoft.com/office/drawing/2014/main" id="{CD862875-B840-DD97-6542-2CDD3B0EB1EB}"/>
                </a:ext>
              </a:extLst>
            </p:cNvPr>
            <p:cNvSpPr/>
            <p:nvPr/>
          </p:nvSpPr>
          <p:spPr bwMode="auto">
            <a:xfrm>
              <a:off x="4433888" y="2614613"/>
              <a:ext cx="42863" cy="69850"/>
            </a:xfrm>
            <a:prstGeom prst="ellipse">
              <a:avLst/>
            </a:pr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śḷïḑè">
              <a:extLst>
                <a:ext uri="{FF2B5EF4-FFF2-40B4-BE49-F238E27FC236}">
                  <a16:creationId xmlns:a16="http://schemas.microsoft.com/office/drawing/2014/main" id="{FFCA55DA-36C1-0790-3259-1B1BBC839CFD}"/>
                </a:ext>
              </a:extLst>
            </p:cNvPr>
            <p:cNvSpPr/>
            <p:nvPr/>
          </p:nvSpPr>
          <p:spPr bwMode="auto">
            <a:xfrm>
              <a:off x="4308475" y="2855913"/>
              <a:ext cx="71438" cy="22225"/>
            </a:xfrm>
            <a:prstGeom prst="ellipse">
              <a:avLst/>
            </a:prstGeom>
            <a:solidFill>
              <a:srgbClr val="F4B8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ïŝlïḍé">
              <a:extLst>
                <a:ext uri="{FF2B5EF4-FFF2-40B4-BE49-F238E27FC236}">
                  <a16:creationId xmlns:a16="http://schemas.microsoft.com/office/drawing/2014/main" id="{E278F9F3-027A-FB23-9FD3-7A57E7EBD0DB}"/>
                </a:ext>
              </a:extLst>
            </p:cNvPr>
            <p:cNvSpPr/>
            <p:nvPr/>
          </p:nvSpPr>
          <p:spPr bwMode="auto">
            <a:xfrm>
              <a:off x="4208463" y="2513013"/>
              <a:ext cx="85725" cy="49213"/>
            </a:xfrm>
            <a:prstGeom prst="ellipse">
              <a:avLst/>
            </a:pr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ḻïdé">
              <a:extLst>
                <a:ext uri="{FF2B5EF4-FFF2-40B4-BE49-F238E27FC236}">
                  <a16:creationId xmlns:a16="http://schemas.microsoft.com/office/drawing/2014/main" id="{FF47609B-947F-688F-985B-04FCA2E9D34C}"/>
                </a:ext>
              </a:extLst>
            </p:cNvPr>
            <p:cNvSpPr/>
            <p:nvPr/>
          </p:nvSpPr>
          <p:spPr bwMode="auto">
            <a:xfrm>
              <a:off x="4410075" y="2513013"/>
              <a:ext cx="88900" cy="49213"/>
            </a:xfrm>
            <a:prstGeom prst="ellipse">
              <a:avLst/>
            </a:pr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ṧḻidè">
              <a:extLst>
                <a:ext uri="{FF2B5EF4-FFF2-40B4-BE49-F238E27FC236}">
                  <a16:creationId xmlns:a16="http://schemas.microsoft.com/office/drawing/2014/main" id="{44AF4C90-7857-840F-B272-15F5A5405387}"/>
                </a:ext>
              </a:extLst>
            </p:cNvPr>
            <p:cNvSpPr/>
            <p:nvPr/>
          </p:nvSpPr>
          <p:spPr bwMode="auto">
            <a:xfrm>
              <a:off x="4087813" y="2687638"/>
              <a:ext cx="163513" cy="204788"/>
            </a:xfrm>
            <a:custGeom>
              <a:avLst/>
              <a:gdLst>
                <a:gd name="T0" fmla="*/ 50 w 50"/>
                <a:gd name="T1" fmla="*/ 31 h 62"/>
                <a:gd name="T2" fmla="*/ 19 w 50"/>
                <a:gd name="T3" fmla="*/ 0 h 62"/>
                <a:gd name="T4" fmla="*/ 0 w 50"/>
                <a:gd name="T5" fmla="*/ 6 h 62"/>
                <a:gd name="T6" fmla="*/ 0 w 50"/>
                <a:gd name="T7" fmla="*/ 16 h 62"/>
                <a:gd name="T8" fmla="*/ 22 w 50"/>
                <a:gd name="T9" fmla="*/ 62 h 62"/>
                <a:gd name="T10" fmla="*/ 50 w 50"/>
                <a:gd name="T11" fmla="*/ 31 h 62"/>
              </a:gdLst>
              <a:ahLst/>
              <a:cxnLst>
                <a:cxn ang="0">
                  <a:pos x="T0" y="T1"/>
                </a:cxn>
                <a:cxn ang="0">
                  <a:pos x="T2" y="T3"/>
                </a:cxn>
                <a:cxn ang="0">
                  <a:pos x="T4" y="T5"/>
                </a:cxn>
                <a:cxn ang="0">
                  <a:pos x="T6" y="T7"/>
                </a:cxn>
                <a:cxn ang="0">
                  <a:pos x="T8" y="T9"/>
                </a:cxn>
                <a:cxn ang="0">
                  <a:pos x="T10" y="T11"/>
                </a:cxn>
              </a:cxnLst>
              <a:rect l="0" t="0" r="r" b="b"/>
              <a:pathLst>
                <a:path w="50" h="62">
                  <a:moveTo>
                    <a:pt x="50" y="31"/>
                  </a:moveTo>
                  <a:cubicBezTo>
                    <a:pt x="50" y="14"/>
                    <a:pt x="36" y="0"/>
                    <a:pt x="19" y="0"/>
                  </a:cubicBezTo>
                  <a:cubicBezTo>
                    <a:pt x="12" y="0"/>
                    <a:pt x="5" y="2"/>
                    <a:pt x="0" y="6"/>
                  </a:cubicBezTo>
                  <a:cubicBezTo>
                    <a:pt x="0" y="16"/>
                    <a:pt x="0" y="16"/>
                    <a:pt x="0" y="16"/>
                  </a:cubicBezTo>
                  <a:cubicBezTo>
                    <a:pt x="0" y="33"/>
                    <a:pt x="9" y="50"/>
                    <a:pt x="22" y="62"/>
                  </a:cubicBezTo>
                  <a:cubicBezTo>
                    <a:pt x="38" y="60"/>
                    <a:pt x="50" y="47"/>
                    <a:pt x="50" y="31"/>
                  </a:cubicBezTo>
                  <a:close/>
                </a:path>
              </a:pathLst>
            </a:custGeom>
            <a:solidFill>
              <a:srgbClr val="FFC1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šľîdê">
              <a:extLst>
                <a:ext uri="{FF2B5EF4-FFF2-40B4-BE49-F238E27FC236}">
                  <a16:creationId xmlns:a16="http://schemas.microsoft.com/office/drawing/2014/main" id="{D613EE3D-60CB-6161-3D89-8268C4BF7147}"/>
                </a:ext>
              </a:extLst>
            </p:cNvPr>
            <p:cNvSpPr/>
            <p:nvPr/>
          </p:nvSpPr>
          <p:spPr bwMode="auto">
            <a:xfrm>
              <a:off x="4430713" y="2687638"/>
              <a:ext cx="134938" cy="196850"/>
            </a:xfrm>
            <a:custGeom>
              <a:avLst/>
              <a:gdLst>
                <a:gd name="T0" fmla="*/ 41 w 41"/>
                <a:gd name="T1" fmla="*/ 1 h 60"/>
                <a:gd name="T2" fmla="*/ 31 w 41"/>
                <a:gd name="T3" fmla="*/ 0 h 60"/>
                <a:gd name="T4" fmla="*/ 0 w 41"/>
                <a:gd name="T5" fmla="*/ 31 h 60"/>
                <a:gd name="T6" fmla="*/ 20 w 41"/>
                <a:gd name="T7" fmla="*/ 60 h 60"/>
                <a:gd name="T8" fmla="*/ 41 w 41"/>
                <a:gd name="T9" fmla="*/ 16 h 60"/>
                <a:gd name="T10" fmla="*/ 41 w 41"/>
                <a:gd name="T11" fmla="*/ 1 h 60"/>
              </a:gdLst>
              <a:ahLst/>
              <a:cxnLst>
                <a:cxn ang="0">
                  <a:pos x="T0" y="T1"/>
                </a:cxn>
                <a:cxn ang="0">
                  <a:pos x="T2" y="T3"/>
                </a:cxn>
                <a:cxn ang="0">
                  <a:pos x="T4" y="T5"/>
                </a:cxn>
                <a:cxn ang="0">
                  <a:pos x="T6" y="T7"/>
                </a:cxn>
                <a:cxn ang="0">
                  <a:pos x="T8" y="T9"/>
                </a:cxn>
                <a:cxn ang="0">
                  <a:pos x="T10" y="T11"/>
                </a:cxn>
              </a:cxnLst>
              <a:rect l="0" t="0" r="r" b="b"/>
              <a:pathLst>
                <a:path w="41" h="60">
                  <a:moveTo>
                    <a:pt x="41" y="1"/>
                  </a:moveTo>
                  <a:cubicBezTo>
                    <a:pt x="38" y="0"/>
                    <a:pt x="34" y="0"/>
                    <a:pt x="31" y="0"/>
                  </a:cubicBezTo>
                  <a:cubicBezTo>
                    <a:pt x="14" y="0"/>
                    <a:pt x="0" y="14"/>
                    <a:pt x="0" y="31"/>
                  </a:cubicBezTo>
                  <a:cubicBezTo>
                    <a:pt x="0" y="44"/>
                    <a:pt x="8" y="56"/>
                    <a:pt x="20" y="60"/>
                  </a:cubicBezTo>
                  <a:cubicBezTo>
                    <a:pt x="33" y="48"/>
                    <a:pt x="41" y="32"/>
                    <a:pt x="41" y="16"/>
                  </a:cubicBezTo>
                  <a:lnTo>
                    <a:pt x="41" y="1"/>
                  </a:lnTo>
                  <a:close/>
                </a:path>
              </a:pathLst>
            </a:custGeom>
            <a:solidFill>
              <a:srgbClr val="FFC1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ṡļïḓê">
              <a:extLst>
                <a:ext uri="{FF2B5EF4-FFF2-40B4-BE49-F238E27FC236}">
                  <a16:creationId xmlns:a16="http://schemas.microsoft.com/office/drawing/2014/main" id="{08F8B1E3-DD7D-1CB3-DC9B-FDEB3894BB6F}"/>
                </a:ext>
              </a:extLst>
            </p:cNvPr>
            <p:cNvSpPr/>
            <p:nvPr/>
          </p:nvSpPr>
          <p:spPr bwMode="auto">
            <a:xfrm>
              <a:off x="4251325" y="2779713"/>
              <a:ext cx="185738" cy="42863"/>
            </a:xfrm>
            <a:custGeom>
              <a:avLst/>
              <a:gdLst>
                <a:gd name="T0" fmla="*/ 28 w 56"/>
                <a:gd name="T1" fmla="*/ 13 h 13"/>
                <a:gd name="T2" fmla="*/ 0 w 56"/>
                <a:gd name="T3" fmla="*/ 3 h 13"/>
                <a:gd name="T4" fmla="*/ 0 w 56"/>
                <a:gd name="T5" fmla="*/ 1 h 13"/>
                <a:gd name="T6" fmla="*/ 2 w 56"/>
                <a:gd name="T7" fmla="*/ 1 h 13"/>
                <a:gd name="T8" fmla="*/ 28 w 56"/>
                <a:gd name="T9" fmla="*/ 10 h 13"/>
                <a:gd name="T10" fmla="*/ 53 w 56"/>
                <a:gd name="T11" fmla="*/ 1 h 13"/>
                <a:gd name="T12" fmla="*/ 55 w 56"/>
                <a:gd name="T13" fmla="*/ 1 h 13"/>
                <a:gd name="T14" fmla="*/ 55 w 56"/>
                <a:gd name="T15" fmla="*/ 3 h 13"/>
                <a:gd name="T16" fmla="*/ 28 w 5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3">
                  <a:moveTo>
                    <a:pt x="28" y="13"/>
                  </a:moveTo>
                  <a:cubicBezTo>
                    <a:pt x="11" y="13"/>
                    <a:pt x="1" y="4"/>
                    <a:pt x="0" y="3"/>
                  </a:cubicBezTo>
                  <a:cubicBezTo>
                    <a:pt x="0" y="3"/>
                    <a:pt x="0" y="2"/>
                    <a:pt x="0" y="1"/>
                  </a:cubicBezTo>
                  <a:cubicBezTo>
                    <a:pt x="1" y="0"/>
                    <a:pt x="2" y="0"/>
                    <a:pt x="2" y="1"/>
                  </a:cubicBezTo>
                  <a:cubicBezTo>
                    <a:pt x="2" y="1"/>
                    <a:pt x="12" y="10"/>
                    <a:pt x="28" y="10"/>
                  </a:cubicBezTo>
                  <a:cubicBezTo>
                    <a:pt x="43" y="10"/>
                    <a:pt x="53" y="1"/>
                    <a:pt x="53" y="1"/>
                  </a:cubicBezTo>
                  <a:cubicBezTo>
                    <a:pt x="54" y="0"/>
                    <a:pt x="55" y="0"/>
                    <a:pt x="55" y="1"/>
                  </a:cubicBezTo>
                  <a:cubicBezTo>
                    <a:pt x="56" y="2"/>
                    <a:pt x="56" y="3"/>
                    <a:pt x="55" y="3"/>
                  </a:cubicBezTo>
                  <a:cubicBezTo>
                    <a:pt x="55" y="4"/>
                    <a:pt x="44" y="13"/>
                    <a:pt x="28" y="13"/>
                  </a:cubicBezTo>
                  <a:close/>
                </a:path>
              </a:pathLst>
            </a:custGeom>
            <a:solidFill>
              <a:srgbClr val="EF7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ṣ1iḋè">
              <a:extLst>
                <a:ext uri="{FF2B5EF4-FFF2-40B4-BE49-F238E27FC236}">
                  <a16:creationId xmlns:a16="http://schemas.microsoft.com/office/drawing/2014/main" id="{AD065136-DEF7-2F21-5203-0AB69A641081}"/>
                </a:ext>
              </a:extLst>
            </p:cNvPr>
            <p:cNvSpPr/>
            <p:nvPr/>
          </p:nvSpPr>
          <p:spPr bwMode="auto">
            <a:xfrm>
              <a:off x="4079875" y="2274888"/>
              <a:ext cx="492125" cy="323850"/>
            </a:xfrm>
            <a:custGeom>
              <a:avLst/>
              <a:gdLst>
                <a:gd name="T0" fmla="*/ 75 w 149"/>
                <a:gd name="T1" fmla="*/ 0 h 98"/>
                <a:gd name="T2" fmla="*/ 0 w 149"/>
                <a:gd name="T3" fmla="*/ 74 h 98"/>
                <a:gd name="T4" fmla="*/ 2 w 149"/>
                <a:gd name="T5" fmla="*/ 98 h 98"/>
                <a:gd name="T6" fmla="*/ 58 w 149"/>
                <a:gd name="T7" fmla="*/ 33 h 98"/>
                <a:gd name="T8" fmla="*/ 58 w 149"/>
                <a:gd name="T9" fmla="*/ 33 h 98"/>
                <a:gd name="T10" fmla="*/ 136 w 149"/>
                <a:gd name="T11" fmla="*/ 66 h 98"/>
                <a:gd name="T12" fmla="*/ 149 w 149"/>
                <a:gd name="T13" fmla="*/ 66 h 98"/>
                <a:gd name="T14" fmla="*/ 75 w 149"/>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98">
                  <a:moveTo>
                    <a:pt x="75" y="0"/>
                  </a:moveTo>
                  <a:cubicBezTo>
                    <a:pt x="33" y="0"/>
                    <a:pt x="0" y="33"/>
                    <a:pt x="0" y="74"/>
                  </a:cubicBezTo>
                  <a:cubicBezTo>
                    <a:pt x="2" y="98"/>
                    <a:pt x="2" y="98"/>
                    <a:pt x="2" y="98"/>
                  </a:cubicBezTo>
                  <a:cubicBezTo>
                    <a:pt x="2" y="98"/>
                    <a:pt x="43" y="76"/>
                    <a:pt x="58" y="33"/>
                  </a:cubicBezTo>
                  <a:cubicBezTo>
                    <a:pt x="58" y="33"/>
                    <a:pt x="58" y="33"/>
                    <a:pt x="58" y="33"/>
                  </a:cubicBezTo>
                  <a:cubicBezTo>
                    <a:pt x="75" y="53"/>
                    <a:pt x="104" y="66"/>
                    <a:pt x="136" y="66"/>
                  </a:cubicBezTo>
                  <a:cubicBezTo>
                    <a:pt x="140" y="66"/>
                    <a:pt x="144" y="66"/>
                    <a:pt x="149" y="66"/>
                  </a:cubicBezTo>
                  <a:cubicBezTo>
                    <a:pt x="144" y="29"/>
                    <a:pt x="113" y="0"/>
                    <a:pt x="75" y="0"/>
                  </a:cubicBezTo>
                  <a:close/>
                </a:path>
              </a:pathLst>
            </a:cu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ṥḻiḓê">
              <a:extLst>
                <a:ext uri="{FF2B5EF4-FFF2-40B4-BE49-F238E27FC236}">
                  <a16:creationId xmlns:a16="http://schemas.microsoft.com/office/drawing/2014/main" id="{E977905E-EB5B-E205-1AF8-48CD031DAEE6}"/>
                </a:ext>
              </a:extLst>
            </p:cNvPr>
            <p:cNvSpPr/>
            <p:nvPr/>
          </p:nvSpPr>
          <p:spPr bwMode="auto">
            <a:xfrm>
              <a:off x="3213100" y="3379788"/>
              <a:ext cx="1174750" cy="1285875"/>
            </a:xfrm>
            <a:custGeom>
              <a:avLst/>
              <a:gdLst>
                <a:gd name="T0" fmla="*/ 52 w 356"/>
                <a:gd name="T1" fmla="*/ 214 h 390"/>
                <a:gd name="T2" fmla="*/ 195 w 356"/>
                <a:gd name="T3" fmla="*/ 55 h 390"/>
                <a:gd name="T4" fmla="*/ 287 w 356"/>
                <a:gd name="T5" fmla="*/ 13 h 390"/>
                <a:gd name="T6" fmla="*/ 322 w 356"/>
                <a:gd name="T7" fmla="*/ 9 h 390"/>
                <a:gd name="T8" fmla="*/ 347 w 356"/>
                <a:gd name="T9" fmla="*/ 31 h 390"/>
                <a:gd name="T10" fmla="*/ 346 w 356"/>
                <a:gd name="T11" fmla="*/ 66 h 390"/>
                <a:gd name="T12" fmla="*/ 314 w 356"/>
                <a:gd name="T13" fmla="*/ 162 h 390"/>
                <a:gd name="T14" fmla="*/ 171 w 356"/>
                <a:gd name="T15" fmla="*/ 321 h 390"/>
                <a:gd name="T16" fmla="*/ 1 w 356"/>
                <a:gd name="T17" fmla="*/ 390 h 390"/>
                <a:gd name="T18" fmla="*/ 52 w 356"/>
                <a:gd name="T19" fmla="*/ 214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390">
                  <a:moveTo>
                    <a:pt x="52" y="214"/>
                  </a:moveTo>
                  <a:cubicBezTo>
                    <a:pt x="195" y="55"/>
                    <a:pt x="195" y="55"/>
                    <a:pt x="195" y="55"/>
                  </a:cubicBezTo>
                  <a:cubicBezTo>
                    <a:pt x="219" y="28"/>
                    <a:pt x="253" y="13"/>
                    <a:pt x="287" y="13"/>
                  </a:cubicBezTo>
                  <a:cubicBezTo>
                    <a:pt x="297" y="2"/>
                    <a:pt x="312" y="0"/>
                    <a:pt x="322" y="9"/>
                  </a:cubicBezTo>
                  <a:cubicBezTo>
                    <a:pt x="347" y="31"/>
                    <a:pt x="347" y="31"/>
                    <a:pt x="347" y="31"/>
                  </a:cubicBezTo>
                  <a:cubicBezTo>
                    <a:pt x="356" y="40"/>
                    <a:pt x="356" y="55"/>
                    <a:pt x="346" y="66"/>
                  </a:cubicBezTo>
                  <a:cubicBezTo>
                    <a:pt x="350" y="100"/>
                    <a:pt x="338" y="135"/>
                    <a:pt x="314" y="162"/>
                  </a:cubicBezTo>
                  <a:cubicBezTo>
                    <a:pt x="171" y="321"/>
                    <a:pt x="171" y="321"/>
                    <a:pt x="171" y="321"/>
                  </a:cubicBezTo>
                  <a:cubicBezTo>
                    <a:pt x="119" y="379"/>
                    <a:pt x="1" y="390"/>
                    <a:pt x="1" y="390"/>
                  </a:cubicBezTo>
                  <a:cubicBezTo>
                    <a:pt x="1" y="390"/>
                    <a:pt x="0" y="272"/>
                    <a:pt x="52" y="214"/>
                  </a:cubicBezTo>
                  <a:close/>
                </a:path>
              </a:pathLst>
            </a:custGeom>
            <a:solidFill>
              <a:srgbClr val="F9A7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ṧľîḋê">
              <a:extLst>
                <a:ext uri="{FF2B5EF4-FFF2-40B4-BE49-F238E27FC236}">
                  <a16:creationId xmlns:a16="http://schemas.microsoft.com/office/drawing/2014/main" id="{BC3E75E5-C423-0EB2-45EF-8A9E12F64009}"/>
                </a:ext>
              </a:extLst>
            </p:cNvPr>
            <p:cNvSpPr/>
            <p:nvPr/>
          </p:nvSpPr>
          <p:spPr bwMode="auto">
            <a:xfrm>
              <a:off x="3213100" y="4137026"/>
              <a:ext cx="514350" cy="528638"/>
            </a:xfrm>
            <a:custGeom>
              <a:avLst/>
              <a:gdLst>
                <a:gd name="T0" fmla="*/ 1 w 156"/>
                <a:gd name="T1" fmla="*/ 160 h 160"/>
                <a:gd name="T2" fmla="*/ 156 w 156"/>
                <a:gd name="T3" fmla="*/ 105 h 160"/>
                <a:gd name="T4" fmla="*/ 116 w 156"/>
                <a:gd name="T5" fmla="*/ 33 h 160"/>
                <a:gd name="T6" fmla="*/ 40 w 156"/>
                <a:gd name="T7" fmla="*/ 0 h 160"/>
                <a:gd name="T8" fmla="*/ 1 w 156"/>
                <a:gd name="T9" fmla="*/ 160 h 160"/>
              </a:gdLst>
              <a:ahLst/>
              <a:cxnLst>
                <a:cxn ang="0">
                  <a:pos x="T0" y="T1"/>
                </a:cxn>
                <a:cxn ang="0">
                  <a:pos x="T2" y="T3"/>
                </a:cxn>
                <a:cxn ang="0">
                  <a:pos x="T4" y="T5"/>
                </a:cxn>
                <a:cxn ang="0">
                  <a:pos x="T6" y="T7"/>
                </a:cxn>
                <a:cxn ang="0">
                  <a:pos x="T8" y="T9"/>
                </a:cxn>
              </a:cxnLst>
              <a:rect l="0" t="0" r="r" b="b"/>
              <a:pathLst>
                <a:path w="156" h="160">
                  <a:moveTo>
                    <a:pt x="1" y="160"/>
                  </a:moveTo>
                  <a:cubicBezTo>
                    <a:pt x="1" y="160"/>
                    <a:pt x="99" y="150"/>
                    <a:pt x="156" y="105"/>
                  </a:cubicBezTo>
                  <a:cubicBezTo>
                    <a:pt x="153" y="80"/>
                    <a:pt x="139" y="54"/>
                    <a:pt x="116" y="33"/>
                  </a:cubicBezTo>
                  <a:cubicBezTo>
                    <a:pt x="92" y="11"/>
                    <a:pt x="64" y="0"/>
                    <a:pt x="40" y="0"/>
                  </a:cubicBezTo>
                  <a:cubicBezTo>
                    <a:pt x="0" y="61"/>
                    <a:pt x="1" y="160"/>
                    <a:pt x="1" y="160"/>
                  </a:cubicBezTo>
                  <a:close/>
                </a:path>
              </a:pathLst>
            </a:cu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Slíḓê">
              <a:extLst>
                <a:ext uri="{FF2B5EF4-FFF2-40B4-BE49-F238E27FC236}">
                  <a16:creationId xmlns:a16="http://schemas.microsoft.com/office/drawing/2014/main" id="{603FDA85-DF80-2803-F327-5381DD61D96D}"/>
                </a:ext>
              </a:extLst>
            </p:cNvPr>
            <p:cNvSpPr/>
            <p:nvPr/>
          </p:nvSpPr>
          <p:spPr bwMode="auto">
            <a:xfrm>
              <a:off x="3216275" y="4537076"/>
              <a:ext cx="125413" cy="128588"/>
            </a:xfrm>
            <a:custGeom>
              <a:avLst/>
              <a:gdLst>
                <a:gd name="T0" fmla="*/ 2 w 38"/>
                <a:gd name="T1" fmla="*/ 0 h 39"/>
                <a:gd name="T2" fmla="*/ 0 w 38"/>
                <a:gd name="T3" fmla="*/ 39 h 39"/>
                <a:gd name="T4" fmla="*/ 38 w 38"/>
                <a:gd name="T5" fmla="*/ 33 h 39"/>
                <a:gd name="T6" fmla="*/ 27 w 38"/>
                <a:gd name="T7" fmla="*/ 9 h 39"/>
                <a:gd name="T8" fmla="*/ 2 w 38"/>
                <a:gd name="T9" fmla="*/ 0 h 39"/>
              </a:gdLst>
              <a:ahLst/>
              <a:cxnLst>
                <a:cxn ang="0">
                  <a:pos x="T0" y="T1"/>
                </a:cxn>
                <a:cxn ang="0">
                  <a:pos x="T2" y="T3"/>
                </a:cxn>
                <a:cxn ang="0">
                  <a:pos x="T4" y="T5"/>
                </a:cxn>
                <a:cxn ang="0">
                  <a:pos x="T6" y="T7"/>
                </a:cxn>
                <a:cxn ang="0">
                  <a:pos x="T8" y="T9"/>
                </a:cxn>
              </a:cxnLst>
              <a:rect l="0" t="0" r="r" b="b"/>
              <a:pathLst>
                <a:path w="38" h="39">
                  <a:moveTo>
                    <a:pt x="2" y="0"/>
                  </a:moveTo>
                  <a:cubicBezTo>
                    <a:pt x="0" y="23"/>
                    <a:pt x="0" y="39"/>
                    <a:pt x="0" y="39"/>
                  </a:cubicBezTo>
                  <a:cubicBezTo>
                    <a:pt x="0" y="39"/>
                    <a:pt x="16" y="37"/>
                    <a:pt x="38" y="33"/>
                  </a:cubicBezTo>
                  <a:cubicBezTo>
                    <a:pt x="37" y="24"/>
                    <a:pt x="33" y="15"/>
                    <a:pt x="27" y="9"/>
                  </a:cubicBezTo>
                  <a:cubicBezTo>
                    <a:pt x="20" y="3"/>
                    <a:pt x="11" y="0"/>
                    <a:pt x="2" y="0"/>
                  </a:cubicBez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ṡḷíḋe">
              <a:extLst>
                <a:ext uri="{FF2B5EF4-FFF2-40B4-BE49-F238E27FC236}">
                  <a16:creationId xmlns:a16="http://schemas.microsoft.com/office/drawing/2014/main" id="{FAC564D8-CA00-FE46-F4D8-58632878D4AE}"/>
                </a:ext>
              </a:extLst>
            </p:cNvPr>
            <p:cNvSpPr/>
            <p:nvPr/>
          </p:nvSpPr>
          <p:spPr bwMode="auto">
            <a:xfrm>
              <a:off x="4159250" y="3379788"/>
              <a:ext cx="228600" cy="217488"/>
            </a:xfrm>
            <a:custGeom>
              <a:avLst/>
              <a:gdLst>
                <a:gd name="T0" fmla="*/ 60 w 69"/>
                <a:gd name="T1" fmla="*/ 31 h 66"/>
                <a:gd name="T2" fmla="*/ 35 w 69"/>
                <a:gd name="T3" fmla="*/ 9 h 66"/>
                <a:gd name="T4" fmla="*/ 0 w 69"/>
                <a:gd name="T5" fmla="*/ 13 h 66"/>
                <a:gd name="T6" fmla="*/ 59 w 69"/>
                <a:gd name="T7" fmla="*/ 66 h 66"/>
                <a:gd name="T8" fmla="*/ 60 w 69"/>
                <a:gd name="T9" fmla="*/ 31 h 66"/>
              </a:gdLst>
              <a:ahLst/>
              <a:cxnLst>
                <a:cxn ang="0">
                  <a:pos x="T0" y="T1"/>
                </a:cxn>
                <a:cxn ang="0">
                  <a:pos x="T2" y="T3"/>
                </a:cxn>
                <a:cxn ang="0">
                  <a:pos x="T4" y="T5"/>
                </a:cxn>
                <a:cxn ang="0">
                  <a:pos x="T6" y="T7"/>
                </a:cxn>
                <a:cxn ang="0">
                  <a:pos x="T8" y="T9"/>
                </a:cxn>
              </a:cxnLst>
              <a:rect l="0" t="0" r="r" b="b"/>
              <a:pathLst>
                <a:path w="69" h="66">
                  <a:moveTo>
                    <a:pt x="60" y="31"/>
                  </a:moveTo>
                  <a:cubicBezTo>
                    <a:pt x="35" y="9"/>
                    <a:pt x="35" y="9"/>
                    <a:pt x="35" y="9"/>
                  </a:cubicBezTo>
                  <a:cubicBezTo>
                    <a:pt x="25" y="0"/>
                    <a:pt x="10" y="2"/>
                    <a:pt x="0" y="13"/>
                  </a:cubicBezTo>
                  <a:cubicBezTo>
                    <a:pt x="59" y="66"/>
                    <a:pt x="59" y="66"/>
                    <a:pt x="59" y="66"/>
                  </a:cubicBezTo>
                  <a:cubicBezTo>
                    <a:pt x="69" y="55"/>
                    <a:pt x="69" y="40"/>
                    <a:pt x="60" y="31"/>
                  </a:cubicBezTo>
                  <a:close/>
                </a:path>
              </a:pathLst>
            </a:cu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śľiďè">
              <a:extLst>
                <a:ext uri="{FF2B5EF4-FFF2-40B4-BE49-F238E27FC236}">
                  <a16:creationId xmlns:a16="http://schemas.microsoft.com/office/drawing/2014/main" id="{CCF17998-6BE9-ECD0-3097-7B36E68E9F21}"/>
                </a:ext>
              </a:extLst>
            </p:cNvPr>
            <p:cNvSpPr/>
            <p:nvPr/>
          </p:nvSpPr>
          <p:spPr bwMode="auto">
            <a:xfrm>
              <a:off x="3575050" y="3817938"/>
              <a:ext cx="439738" cy="404813"/>
            </a:xfrm>
            <a:custGeom>
              <a:avLst/>
              <a:gdLst>
                <a:gd name="T0" fmla="*/ 248 w 277"/>
                <a:gd name="T1" fmla="*/ 255 h 255"/>
                <a:gd name="T2" fmla="*/ 0 w 277"/>
                <a:gd name="T3" fmla="*/ 33 h 255"/>
                <a:gd name="T4" fmla="*/ 32 w 277"/>
                <a:gd name="T5" fmla="*/ 0 h 255"/>
                <a:gd name="T6" fmla="*/ 277 w 277"/>
                <a:gd name="T7" fmla="*/ 222 h 255"/>
                <a:gd name="T8" fmla="*/ 248 w 277"/>
                <a:gd name="T9" fmla="*/ 255 h 255"/>
              </a:gdLst>
              <a:ahLst/>
              <a:cxnLst>
                <a:cxn ang="0">
                  <a:pos x="T0" y="T1"/>
                </a:cxn>
                <a:cxn ang="0">
                  <a:pos x="T2" y="T3"/>
                </a:cxn>
                <a:cxn ang="0">
                  <a:pos x="T4" y="T5"/>
                </a:cxn>
                <a:cxn ang="0">
                  <a:pos x="T6" y="T7"/>
                </a:cxn>
                <a:cxn ang="0">
                  <a:pos x="T8" y="T9"/>
                </a:cxn>
              </a:cxnLst>
              <a:rect l="0" t="0" r="r" b="b"/>
              <a:pathLst>
                <a:path w="277" h="255">
                  <a:moveTo>
                    <a:pt x="248" y="255"/>
                  </a:moveTo>
                  <a:lnTo>
                    <a:pt x="0" y="33"/>
                  </a:lnTo>
                  <a:lnTo>
                    <a:pt x="32" y="0"/>
                  </a:lnTo>
                  <a:lnTo>
                    <a:pt x="277" y="222"/>
                  </a:lnTo>
                  <a:lnTo>
                    <a:pt x="248" y="255"/>
                  </a:lnTo>
                  <a:close/>
                </a:path>
              </a:pathLst>
            </a:custGeom>
            <a:solidFill>
              <a:srgbClr val="F556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ŝľíḓé">
              <a:extLst>
                <a:ext uri="{FF2B5EF4-FFF2-40B4-BE49-F238E27FC236}">
                  <a16:creationId xmlns:a16="http://schemas.microsoft.com/office/drawing/2014/main" id="{1D2EF29D-021C-015A-FD76-53ED6000BFC1}"/>
                </a:ext>
              </a:extLst>
            </p:cNvPr>
            <p:cNvSpPr/>
            <p:nvPr/>
          </p:nvSpPr>
          <p:spPr bwMode="auto">
            <a:xfrm>
              <a:off x="3473450" y="3524251"/>
              <a:ext cx="382588" cy="419100"/>
            </a:xfrm>
            <a:custGeom>
              <a:avLst/>
              <a:gdLst>
                <a:gd name="T0" fmla="*/ 25 w 241"/>
                <a:gd name="T1" fmla="*/ 264 h 264"/>
                <a:gd name="T2" fmla="*/ 0 w 241"/>
                <a:gd name="T3" fmla="*/ 241 h 264"/>
                <a:gd name="T4" fmla="*/ 216 w 241"/>
                <a:gd name="T5" fmla="*/ 0 h 264"/>
                <a:gd name="T6" fmla="*/ 241 w 241"/>
                <a:gd name="T7" fmla="*/ 23 h 264"/>
                <a:gd name="T8" fmla="*/ 25 w 241"/>
                <a:gd name="T9" fmla="*/ 264 h 264"/>
              </a:gdLst>
              <a:ahLst/>
              <a:cxnLst>
                <a:cxn ang="0">
                  <a:pos x="T0" y="T1"/>
                </a:cxn>
                <a:cxn ang="0">
                  <a:pos x="T2" y="T3"/>
                </a:cxn>
                <a:cxn ang="0">
                  <a:pos x="T4" y="T5"/>
                </a:cxn>
                <a:cxn ang="0">
                  <a:pos x="T6" y="T7"/>
                </a:cxn>
                <a:cxn ang="0">
                  <a:pos x="T8" y="T9"/>
                </a:cxn>
              </a:cxnLst>
              <a:rect l="0" t="0" r="r" b="b"/>
              <a:pathLst>
                <a:path w="241" h="264">
                  <a:moveTo>
                    <a:pt x="25" y="264"/>
                  </a:moveTo>
                  <a:lnTo>
                    <a:pt x="0" y="241"/>
                  </a:lnTo>
                  <a:lnTo>
                    <a:pt x="216" y="0"/>
                  </a:lnTo>
                  <a:lnTo>
                    <a:pt x="241" y="23"/>
                  </a:lnTo>
                  <a:lnTo>
                    <a:pt x="25" y="264"/>
                  </a:lnTo>
                  <a:close/>
                </a:path>
              </a:pathLst>
            </a:custGeom>
            <a:solidFill>
              <a:srgbClr val="17BD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S1îḓè">
              <a:extLst>
                <a:ext uri="{FF2B5EF4-FFF2-40B4-BE49-F238E27FC236}">
                  <a16:creationId xmlns:a16="http://schemas.microsoft.com/office/drawing/2014/main" id="{960C03AF-5A5D-8949-9906-A9B50A17C310}"/>
                </a:ext>
              </a:extLst>
            </p:cNvPr>
            <p:cNvSpPr/>
            <p:nvPr/>
          </p:nvSpPr>
          <p:spPr bwMode="auto">
            <a:xfrm>
              <a:off x="4024313" y="3821113"/>
              <a:ext cx="138113" cy="195263"/>
            </a:xfrm>
            <a:custGeom>
              <a:avLst/>
              <a:gdLst>
                <a:gd name="T0" fmla="*/ 5 w 42"/>
                <a:gd name="T1" fmla="*/ 0 h 59"/>
                <a:gd name="T2" fmla="*/ 32 w 42"/>
                <a:gd name="T3" fmla="*/ 39 h 59"/>
                <a:gd name="T4" fmla="*/ 0 w 42"/>
                <a:gd name="T5" fmla="*/ 23 h 59"/>
                <a:gd name="T6" fmla="*/ 5 w 42"/>
                <a:gd name="T7" fmla="*/ 0 h 59"/>
              </a:gdLst>
              <a:ahLst/>
              <a:cxnLst>
                <a:cxn ang="0">
                  <a:pos x="T0" y="T1"/>
                </a:cxn>
                <a:cxn ang="0">
                  <a:pos x="T2" y="T3"/>
                </a:cxn>
                <a:cxn ang="0">
                  <a:pos x="T4" y="T5"/>
                </a:cxn>
                <a:cxn ang="0">
                  <a:pos x="T6" y="T7"/>
                </a:cxn>
              </a:cxnLst>
              <a:rect l="0" t="0" r="r" b="b"/>
              <a:pathLst>
                <a:path w="42" h="59">
                  <a:moveTo>
                    <a:pt x="5" y="0"/>
                  </a:moveTo>
                  <a:cubicBezTo>
                    <a:pt x="5" y="0"/>
                    <a:pt x="42" y="19"/>
                    <a:pt x="32" y="39"/>
                  </a:cubicBezTo>
                  <a:cubicBezTo>
                    <a:pt x="22" y="59"/>
                    <a:pt x="0" y="23"/>
                    <a:pt x="0" y="23"/>
                  </a:cubicBezTo>
                  <a:lnTo>
                    <a:pt x="5" y="0"/>
                  </a:lnTo>
                  <a:close/>
                </a:path>
              </a:pathLst>
            </a:custGeom>
            <a:solidFill>
              <a:srgbClr val="F4A1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şlîḑê">
              <a:extLst>
                <a:ext uri="{FF2B5EF4-FFF2-40B4-BE49-F238E27FC236}">
                  <a16:creationId xmlns:a16="http://schemas.microsoft.com/office/drawing/2014/main" id="{D15A6071-7FFA-9F35-AE76-B52585F56155}"/>
                </a:ext>
              </a:extLst>
            </p:cNvPr>
            <p:cNvSpPr/>
            <p:nvPr/>
          </p:nvSpPr>
          <p:spPr bwMode="auto">
            <a:xfrm>
              <a:off x="3562350" y="3306763"/>
              <a:ext cx="633413" cy="863600"/>
            </a:xfrm>
            <a:custGeom>
              <a:avLst/>
              <a:gdLst>
                <a:gd name="T0" fmla="*/ 62 w 192"/>
                <a:gd name="T1" fmla="*/ 0 h 262"/>
                <a:gd name="T2" fmla="*/ 14 w 192"/>
                <a:gd name="T3" fmla="*/ 61 h 262"/>
                <a:gd name="T4" fmla="*/ 20 w 192"/>
                <a:gd name="T5" fmla="*/ 119 h 262"/>
                <a:gd name="T6" fmla="*/ 97 w 192"/>
                <a:gd name="T7" fmla="*/ 182 h 262"/>
                <a:gd name="T8" fmla="*/ 163 w 192"/>
                <a:gd name="T9" fmla="*/ 241 h 262"/>
                <a:gd name="T10" fmla="*/ 157 w 192"/>
                <a:gd name="T11" fmla="*/ 170 h 262"/>
                <a:gd name="T12" fmla="*/ 140 w 192"/>
                <a:gd name="T13" fmla="*/ 151 h 262"/>
                <a:gd name="T14" fmla="*/ 69 w 192"/>
                <a:gd name="T15" fmla="*/ 86 h 262"/>
                <a:gd name="T16" fmla="*/ 108 w 192"/>
                <a:gd name="T17" fmla="*/ 35 h 262"/>
                <a:gd name="T18" fmla="*/ 62 w 192"/>
                <a:gd name="T1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62">
                  <a:moveTo>
                    <a:pt x="62" y="0"/>
                  </a:moveTo>
                  <a:cubicBezTo>
                    <a:pt x="14" y="61"/>
                    <a:pt x="14" y="61"/>
                    <a:pt x="14" y="61"/>
                  </a:cubicBezTo>
                  <a:cubicBezTo>
                    <a:pt x="0" y="79"/>
                    <a:pt x="2" y="105"/>
                    <a:pt x="20" y="119"/>
                  </a:cubicBezTo>
                  <a:cubicBezTo>
                    <a:pt x="97" y="182"/>
                    <a:pt x="97" y="182"/>
                    <a:pt x="97" y="182"/>
                  </a:cubicBezTo>
                  <a:cubicBezTo>
                    <a:pt x="99" y="190"/>
                    <a:pt x="123" y="262"/>
                    <a:pt x="163" y="241"/>
                  </a:cubicBezTo>
                  <a:cubicBezTo>
                    <a:pt x="192" y="226"/>
                    <a:pt x="171" y="189"/>
                    <a:pt x="157" y="170"/>
                  </a:cubicBezTo>
                  <a:cubicBezTo>
                    <a:pt x="152" y="163"/>
                    <a:pt x="146" y="157"/>
                    <a:pt x="140" y="151"/>
                  </a:cubicBezTo>
                  <a:cubicBezTo>
                    <a:pt x="69" y="86"/>
                    <a:pt x="69" y="86"/>
                    <a:pt x="69" y="86"/>
                  </a:cubicBezTo>
                  <a:cubicBezTo>
                    <a:pt x="108" y="35"/>
                    <a:pt x="108" y="35"/>
                    <a:pt x="108" y="35"/>
                  </a:cubicBezTo>
                  <a:cubicBezTo>
                    <a:pt x="100" y="32"/>
                    <a:pt x="62" y="0"/>
                    <a:pt x="62" y="0"/>
                  </a:cubicBezTo>
                  <a:close/>
                </a:path>
              </a:pathLst>
            </a:custGeom>
            <a:solidFill>
              <a:srgbClr val="FF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ṧḻíḋê">
              <a:extLst>
                <a:ext uri="{FF2B5EF4-FFF2-40B4-BE49-F238E27FC236}">
                  <a16:creationId xmlns:a16="http://schemas.microsoft.com/office/drawing/2014/main" id="{28BA8280-B00A-E97A-D222-5C36CAEBFA24}"/>
                </a:ext>
              </a:extLst>
            </p:cNvPr>
            <p:cNvSpPr/>
            <p:nvPr/>
          </p:nvSpPr>
          <p:spPr bwMode="auto">
            <a:xfrm>
              <a:off x="4087813" y="4022726"/>
              <a:ext cx="31750" cy="68263"/>
            </a:xfrm>
            <a:custGeom>
              <a:avLst/>
              <a:gdLst>
                <a:gd name="T0" fmla="*/ 2 w 10"/>
                <a:gd name="T1" fmla="*/ 0 h 21"/>
                <a:gd name="T2" fmla="*/ 1 w 10"/>
                <a:gd name="T3" fmla="*/ 0 h 21"/>
                <a:gd name="T4" fmla="*/ 1 w 10"/>
                <a:gd name="T5" fmla="*/ 1 h 21"/>
                <a:gd name="T6" fmla="*/ 9 w 10"/>
                <a:gd name="T7" fmla="*/ 21 h 21"/>
                <a:gd name="T8" fmla="*/ 10 w 10"/>
                <a:gd name="T9" fmla="*/ 20 h 21"/>
                <a:gd name="T10" fmla="*/ 2 w 10"/>
                <a:gd name="T11" fmla="*/ 0 h 21"/>
              </a:gdLst>
              <a:ahLst/>
              <a:cxnLst>
                <a:cxn ang="0">
                  <a:pos x="T0" y="T1"/>
                </a:cxn>
                <a:cxn ang="0">
                  <a:pos x="T2" y="T3"/>
                </a:cxn>
                <a:cxn ang="0">
                  <a:pos x="T4" y="T5"/>
                </a:cxn>
                <a:cxn ang="0">
                  <a:pos x="T6" y="T7"/>
                </a:cxn>
                <a:cxn ang="0">
                  <a:pos x="T8" y="T9"/>
                </a:cxn>
                <a:cxn ang="0">
                  <a:pos x="T10" y="T11"/>
                </a:cxn>
              </a:cxnLst>
              <a:rect l="0" t="0" r="r" b="b"/>
              <a:pathLst>
                <a:path w="10" h="21">
                  <a:moveTo>
                    <a:pt x="2" y="0"/>
                  </a:moveTo>
                  <a:cubicBezTo>
                    <a:pt x="2" y="0"/>
                    <a:pt x="2" y="0"/>
                    <a:pt x="1" y="0"/>
                  </a:cubicBezTo>
                  <a:cubicBezTo>
                    <a:pt x="1" y="0"/>
                    <a:pt x="0" y="1"/>
                    <a:pt x="1" y="1"/>
                  </a:cubicBezTo>
                  <a:cubicBezTo>
                    <a:pt x="9" y="21"/>
                    <a:pt x="9" y="21"/>
                    <a:pt x="9" y="21"/>
                  </a:cubicBezTo>
                  <a:cubicBezTo>
                    <a:pt x="9" y="21"/>
                    <a:pt x="10" y="20"/>
                    <a:pt x="10" y="20"/>
                  </a:cubicBezTo>
                  <a:lnTo>
                    <a:pt x="2" y="0"/>
                  </a:lnTo>
                  <a:close/>
                </a:path>
              </a:pathLst>
            </a:custGeom>
            <a:solidFill>
              <a:srgbClr val="F4A1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şlïdè">
              <a:extLst>
                <a:ext uri="{FF2B5EF4-FFF2-40B4-BE49-F238E27FC236}">
                  <a16:creationId xmlns:a16="http://schemas.microsoft.com/office/drawing/2014/main" id="{47A38DFD-98F8-9F75-6E5F-2A8DE00C983F}"/>
                </a:ext>
              </a:extLst>
            </p:cNvPr>
            <p:cNvSpPr/>
            <p:nvPr/>
          </p:nvSpPr>
          <p:spPr bwMode="auto">
            <a:xfrm>
              <a:off x="4014788" y="4041776"/>
              <a:ext cx="36513" cy="73025"/>
            </a:xfrm>
            <a:custGeom>
              <a:avLst/>
              <a:gdLst>
                <a:gd name="T0" fmla="*/ 1 w 11"/>
                <a:gd name="T1" fmla="*/ 0 h 22"/>
                <a:gd name="T2" fmla="*/ 0 w 11"/>
                <a:gd name="T3" fmla="*/ 1 h 22"/>
                <a:gd name="T4" fmla="*/ 8 w 11"/>
                <a:gd name="T5" fmla="*/ 22 h 22"/>
                <a:gd name="T6" fmla="*/ 11 w 11"/>
                <a:gd name="T7" fmla="*/ 22 h 22"/>
                <a:gd name="T8" fmla="*/ 2 w 11"/>
                <a:gd name="T9" fmla="*/ 1 h 22"/>
                <a:gd name="T10" fmla="*/ 1 w 11"/>
                <a:gd name="T11" fmla="*/ 0 h 22"/>
              </a:gdLst>
              <a:ahLst/>
              <a:cxnLst>
                <a:cxn ang="0">
                  <a:pos x="T0" y="T1"/>
                </a:cxn>
                <a:cxn ang="0">
                  <a:pos x="T2" y="T3"/>
                </a:cxn>
                <a:cxn ang="0">
                  <a:pos x="T4" y="T5"/>
                </a:cxn>
                <a:cxn ang="0">
                  <a:pos x="T6" y="T7"/>
                </a:cxn>
                <a:cxn ang="0">
                  <a:pos x="T8" y="T9"/>
                </a:cxn>
                <a:cxn ang="0">
                  <a:pos x="T10" y="T11"/>
                </a:cxn>
              </a:cxnLst>
              <a:rect l="0" t="0" r="r" b="b"/>
              <a:pathLst>
                <a:path w="11" h="22">
                  <a:moveTo>
                    <a:pt x="1" y="0"/>
                  </a:moveTo>
                  <a:cubicBezTo>
                    <a:pt x="0" y="0"/>
                    <a:pt x="0" y="1"/>
                    <a:pt x="0" y="1"/>
                  </a:cubicBezTo>
                  <a:cubicBezTo>
                    <a:pt x="8" y="22"/>
                    <a:pt x="8" y="22"/>
                    <a:pt x="8" y="22"/>
                  </a:cubicBezTo>
                  <a:cubicBezTo>
                    <a:pt x="9" y="22"/>
                    <a:pt x="10" y="22"/>
                    <a:pt x="11" y="22"/>
                  </a:cubicBezTo>
                  <a:cubicBezTo>
                    <a:pt x="2" y="1"/>
                    <a:pt x="2" y="1"/>
                    <a:pt x="2" y="1"/>
                  </a:cubicBezTo>
                  <a:cubicBezTo>
                    <a:pt x="2" y="0"/>
                    <a:pt x="1" y="0"/>
                    <a:pt x="1" y="0"/>
                  </a:cubicBezTo>
                  <a:close/>
                </a:path>
              </a:pathLst>
            </a:custGeom>
            <a:solidFill>
              <a:srgbClr val="F4A1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šḻïdè">
              <a:extLst>
                <a:ext uri="{FF2B5EF4-FFF2-40B4-BE49-F238E27FC236}">
                  <a16:creationId xmlns:a16="http://schemas.microsoft.com/office/drawing/2014/main" id="{01BE46E2-4CB9-729C-6074-3253973C8363}"/>
                </a:ext>
              </a:extLst>
            </p:cNvPr>
            <p:cNvSpPr/>
            <p:nvPr/>
          </p:nvSpPr>
          <p:spPr bwMode="auto">
            <a:xfrm>
              <a:off x="4054475" y="4035426"/>
              <a:ext cx="36513" cy="73025"/>
            </a:xfrm>
            <a:custGeom>
              <a:avLst/>
              <a:gdLst>
                <a:gd name="T0" fmla="*/ 1 w 11"/>
                <a:gd name="T1" fmla="*/ 0 h 22"/>
                <a:gd name="T2" fmla="*/ 1 w 11"/>
                <a:gd name="T3" fmla="*/ 2 h 22"/>
                <a:gd name="T4" fmla="*/ 9 w 11"/>
                <a:gd name="T5" fmla="*/ 22 h 22"/>
                <a:gd name="T6" fmla="*/ 11 w 11"/>
                <a:gd name="T7" fmla="*/ 22 h 22"/>
                <a:gd name="T8" fmla="*/ 2 w 11"/>
                <a:gd name="T9" fmla="*/ 1 h 22"/>
                <a:gd name="T10" fmla="*/ 1 w 11"/>
                <a:gd name="T11" fmla="*/ 0 h 22"/>
              </a:gdLst>
              <a:ahLst/>
              <a:cxnLst>
                <a:cxn ang="0">
                  <a:pos x="T0" y="T1"/>
                </a:cxn>
                <a:cxn ang="0">
                  <a:pos x="T2" y="T3"/>
                </a:cxn>
                <a:cxn ang="0">
                  <a:pos x="T4" y="T5"/>
                </a:cxn>
                <a:cxn ang="0">
                  <a:pos x="T6" y="T7"/>
                </a:cxn>
                <a:cxn ang="0">
                  <a:pos x="T8" y="T9"/>
                </a:cxn>
                <a:cxn ang="0">
                  <a:pos x="T10" y="T11"/>
                </a:cxn>
              </a:cxnLst>
              <a:rect l="0" t="0" r="r" b="b"/>
              <a:pathLst>
                <a:path w="11" h="22">
                  <a:moveTo>
                    <a:pt x="1" y="0"/>
                  </a:moveTo>
                  <a:cubicBezTo>
                    <a:pt x="1" y="0"/>
                    <a:pt x="0" y="1"/>
                    <a:pt x="1" y="2"/>
                  </a:cubicBezTo>
                  <a:cubicBezTo>
                    <a:pt x="9" y="22"/>
                    <a:pt x="9" y="22"/>
                    <a:pt x="9" y="22"/>
                  </a:cubicBezTo>
                  <a:cubicBezTo>
                    <a:pt x="9" y="22"/>
                    <a:pt x="10" y="22"/>
                    <a:pt x="11" y="22"/>
                  </a:cubicBezTo>
                  <a:cubicBezTo>
                    <a:pt x="2" y="1"/>
                    <a:pt x="2" y="1"/>
                    <a:pt x="2" y="1"/>
                  </a:cubicBezTo>
                  <a:cubicBezTo>
                    <a:pt x="2" y="0"/>
                    <a:pt x="2" y="0"/>
                    <a:pt x="1" y="0"/>
                  </a:cubicBezTo>
                  <a:close/>
                </a:path>
              </a:pathLst>
            </a:custGeom>
            <a:solidFill>
              <a:srgbClr val="F4A1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şlîḓê">
              <a:extLst>
                <a:ext uri="{FF2B5EF4-FFF2-40B4-BE49-F238E27FC236}">
                  <a16:creationId xmlns:a16="http://schemas.microsoft.com/office/drawing/2014/main" id="{1E909AB9-0C73-678A-A599-EC32BA1BE409}"/>
                </a:ext>
              </a:extLst>
            </p:cNvPr>
            <p:cNvSpPr/>
            <p:nvPr/>
          </p:nvSpPr>
          <p:spPr bwMode="auto">
            <a:xfrm>
              <a:off x="4176713" y="3333751"/>
              <a:ext cx="781050" cy="431800"/>
            </a:xfrm>
            <a:custGeom>
              <a:avLst/>
              <a:gdLst>
                <a:gd name="T0" fmla="*/ 229 w 237"/>
                <a:gd name="T1" fmla="*/ 38 h 131"/>
                <a:gd name="T2" fmla="*/ 209 w 237"/>
                <a:gd name="T3" fmla="*/ 0 h 131"/>
                <a:gd name="T4" fmla="*/ 156 w 237"/>
                <a:gd name="T5" fmla="*/ 24 h 131"/>
                <a:gd name="T6" fmla="*/ 167 w 237"/>
                <a:gd name="T7" fmla="*/ 45 h 131"/>
                <a:gd name="T8" fmla="*/ 101 w 237"/>
                <a:gd name="T9" fmla="*/ 84 h 131"/>
                <a:gd name="T10" fmla="*/ 20 w 237"/>
                <a:gd name="T11" fmla="*/ 101 h 131"/>
                <a:gd name="T12" fmla="*/ 110 w 237"/>
                <a:gd name="T13" fmla="*/ 131 h 131"/>
                <a:gd name="T14" fmla="*/ 217 w 237"/>
                <a:gd name="T15" fmla="*/ 77 h 131"/>
                <a:gd name="T16" fmla="*/ 229 w 237"/>
                <a:gd name="T1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131">
                  <a:moveTo>
                    <a:pt x="229" y="38"/>
                  </a:moveTo>
                  <a:cubicBezTo>
                    <a:pt x="209" y="0"/>
                    <a:pt x="209" y="0"/>
                    <a:pt x="209" y="0"/>
                  </a:cubicBezTo>
                  <a:cubicBezTo>
                    <a:pt x="156" y="24"/>
                    <a:pt x="156" y="24"/>
                    <a:pt x="156" y="24"/>
                  </a:cubicBezTo>
                  <a:cubicBezTo>
                    <a:pt x="167" y="45"/>
                    <a:pt x="167" y="45"/>
                    <a:pt x="167" y="45"/>
                  </a:cubicBezTo>
                  <a:cubicBezTo>
                    <a:pt x="101" y="84"/>
                    <a:pt x="101" y="84"/>
                    <a:pt x="101" y="84"/>
                  </a:cubicBezTo>
                  <a:cubicBezTo>
                    <a:pt x="51" y="51"/>
                    <a:pt x="0" y="78"/>
                    <a:pt x="20" y="101"/>
                  </a:cubicBezTo>
                  <a:cubicBezTo>
                    <a:pt x="41" y="125"/>
                    <a:pt x="110" y="131"/>
                    <a:pt x="110" y="131"/>
                  </a:cubicBezTo>
                  <a:cubicBezTo>
                    <a:pt x="217" y="77"/>
                    <a:pt x="217" y="77"/>
                    <a:pt x="217" y="77"/>
                  </a:cubicBezTo>
                  <a:cubicBezTo>
                    <a:pt x="231" y="70"/>
                    <a:pt x="237" y="52"/>
                    <a:pt x="229" y="38"/>
                  </a:cubicBezTo>
                  <a:close/>
                </a:path>
              </a:pathLst>
            </a:custGeom>
            <a:solidFill>
              <a:srgbClr val="FF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śļíde">
              <a:extLst>
                <a:ext uri="{FF2B5EF4-FFF2-40B4-BE49-F238E27FC236}">
                  <a16:creationId xmlns:a16="http://schemas.microsoft.com/office/drawing/2014/main" id="{6D491F93-0FD5-C80D-0917-CF34E10E007C}"/>
                </a:ext>
              </a:extLst>
            </p:cNvPr>
            <p:cNvSpPr/>
            <p:nvPr/>
          </p:nvSpPr>
          <p:spPr bwMode="auto">
            <a:xfrm>
              <a:off x="4229100" y="3619501"/>
              <a:ext cx="76200" cy="30163"/>
            </a:xfrm>
            <a:custGeom>
              <a:avLst/>
              <a:gdLst>
                <a:gd name="T0" fmla="*/ 21 w 23"/>
                <a:gd name="T1" fmla="*/ 9 h 9"/>
                <a:gd name="T2" fmla="*/ 23 w 23"/>
                <a:gd name="T3" fmla="*/ 8 h 9"/>
                <a:gd name="T4" fmla="*/ 22 w 23"/>
                <a:gd name="T5" fmla="*/ 7 h 9"/>
                <a:gd name="T6" fmla="*/ 0 w 23"/>
                <a:gd name="T7" fmla="*/ 0 h 9"/>
                <a:gd name="T8" fmla="*/ 0 w 23"/>
                <a:gd name="T9" fmla="*/ 1 h 9"/>
                <a:gd name="T10" fmla="*/ 21 w 23"/>
                <a:gd name="T11" fmla="*/ 9 h 9"/>
              </a:gdLst>
              <a:ahLst/>
              <a:cxnLst>
                <a:cxn ang="0">
                  <a:pos x="T0" y="T1"/>
                </a:cxn>
                <a:cxn ang="0">
                  <a:pos x="T2" y="T3"/>
                </a:cxn>
                <a:cxn ang="0">
                  <a:pos x="T4" y="T5"/>
                </a:cxn>
                <a:cxn ang="0">
                  <a:pos x="T6" y="T7"/>
                </a:cxn>
                <a:cxn ang="0">
                  <a:pos x="T8" y="T9"/>
                </a:cxn>
                <a:cxn ang="0">
                  <a:pos x="T10" y="T11"/>
                </a:cxn>
              </a:cxnLst>
              <a:rect l="0" t="0" r="r" b="b"/>
              <a:pathLst>
                <a:path w="23" h="9">
                  <a:moveTo>
                    <a:pt x="21" y="9"/>
                  </a:moveTo>
                  <a:cubicBezTo>
                    <a:pt x="22" y="9"/>
                    <a:pt x="22" y="9"/>
                    <a:pt x="23" y="8"/>
                  </a:cubicBezTo>
                  <a:cubicBezTo>
                    <a:pt x="23" y="8"/>
                    <a:pt x="22" y="7"/>
                    <a:pt x="22" y="7"/>
                  </a:cubicBezTo>
                  <a:cubicBezTo>
                    <a:pt x="0" y="0"/>
                    <a:pt x="0" y="0"/>
                    <a:pt x="0" y="0"/>
                  </a:cubicBezTo>
                  <a:cubicBezTo>
                    <a:pt x="0" y="0"/>
                    <a:pt x="0" y="1"/>
                    <a:pt x="0" y="1"/>
                  </a:cubicBezTo>
                  <a:lnTo>
                    <a:pt x="21" y="9"/>
                  </a:lnTo>
                  <a:close/>
                </a:path>
              </a:pathLst>
            </a:custGeom>
            <a:solidFill>
              <a:srgbClr val="F4A1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ṡḷîḍe">
              <a:extLst>
                <a:ext uri="{FF2B5EF4-FFF2-40B4-BE49-F238E27FC236}">
                  <a16:creationId xmlns:a16="http://schemas.microsoft.com/office/drawing/2014/main" id="{2BF13D03-8F1C-329E-C3B4-3F6C721641CD}"/>
                </a:ext>
              </a:extLst>
            </p:cNvPr>
            <p:cNvSpPr/>
            <p:nvPr/>
          </p:nvSpPr>
          <p:spPr bwMode="auto">
            <a:xfrm>
              <a:off x="4248150" y="3587751"/>
              <a:ext cx="73025" cy="25400"/>
            </a:xfrm>
            <a:custGeom>
              <a:avLst/>
              <a:gdLst>
                <a:gd name="T0" fmla="*/ 22 w 22"/>
                <a:gd name="T1" fmla="*/ 7 h 8"/>
                <a:gd name="T2" fmla="*/ 21 w 22"/>
                <a:gd name="T3" fmla="*/ 6 h 8"/>
                <a:gd name="T4" fmla="*/ 2 w 22"/>
                <a:gd name="T5" fmla="*/ 0 h 8"/>
                <a:gd name="T6" fmla="*/ 0 w 22"/>
                <a:gd name="T7" fmla="*/ 1 h 8"/>
                <a:gd name="T8" fmla="*/ 21 w 22"/>
                <a:gd name="T9" fmla="*/ 8 h 8"/>
                <a:gd name="T10" fmla="*/ 22 w 22"/>
                <a:gd name="T11" fmla="*/ 7 h 8"/>
              </a:gdLst>
              <a:ahLst/>
              <a:cxnLst>
                <a:cxn ang="0">
                  <a:pos x="T0" y="T1"/>
                </a:cxn>
                <a:cxn ang="0">
                  <a:pos x="T2" y="T3"/>
                </a:cxn>
                <a:cxn ang="0">
                  <a:pos x="T4" y="T5"/>
                </a:cxn>
                <a:cxn ang="0">
                  <a:pos x="T6" y="T7"/>
                </a:cxn>
                <a:cxn ang="0">
                  <a:pos x="T8" y="T9"/>
                </a:cxn>
                <a:cxn ang="0">
                  <a:pos x="T10" y="T11"/>
                </a:cxn>
              </a:cxnLst>
              <a:rect l="0" t="0" r="r" b="b"/>
              <a:pathLst>
                <a:path w="22" h="8">
                  <a:moveTo>
                    <a:pt x="22" y="7"/>
                  </a:moveTo>
                  <a:cubicBezTo>
                    <a:pt x="22" y="7"/>
                    <a:pt x="22" y="6"/>
                    <a:pt x="21" y="6"/>
                  </a:cubicBezTo>
                  <a:cubicBezTo>
                    <a:pt x="2" y="0"/>
                    <a:pt x="2" y="0"/>
                    <a:pt x="2" y="0"/>
                  </a:cubicBezTo>
                  <a:cubicBezTo>
                    <a:pt x="1" y="0"/>
                    <a:pt x="1" y="1"/>
                    <a:pt x="0" y="1"/>
                  </a:cubicBezTo>
                  <a:cubicBezTo>
                    <a:pt x="21" y="8"/>
                    <a:pt x="21" y="8"/>
                    <a:pt x="21" y="8"/>
                  </a:cubicBezTo>
                  <a:cubicBezTo>
                    <a:pt x="21" y="8"/>
                    <a:pt x="22" y="8"/>
                    <a:pt x="22" y="7"/>
                  </a:cubicBezTo>
                  <a:close/>
                </a:path>
              </a:pathLst>
            </a:custGeom>
            <a:solidFill>
              <a:srgbClr val="F4A1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ļíḑê">
              <a:extLst>
                <a:ext uri="{FF2B5EF4-FFF2-40B4-BE49-F238E27FC236}">
                  <a16:creationId xmlns:a16="http://schemas.microsoft.com/office/drawing/2014/main" id="{3EF3E4E3-DCEA-F1C5-CF0F-AF7093323203}"/>
                </a:ext>
              </a:extLst>
            </p:cNvPr>
            <p:cNvSpPr/>
            <p:nvPr/>
          </p:nvSpPr>
          <p:spPr bwMode="auto">
            <a:xfrm>
              <a:off x="4284663" y="3567113"/>
              <a:ext cx="69850" cy="26988"/>
            </a:xfrm>
            <a:custGeom>
              <a:avLst/>
              <a:gdLst>
                <a:gd name="T0" fmla="*/ 21 w 21"/>
                <a:gd name="T1" fmla="*/ 7 h 8"/>
                <a:gd name="T2" fmla="*/ 20 w 21"/>
                <a:gd name="T3" fmla="*/ 5 h 8"/>
                <a:gd name="T4" fmla="*/ 4 w 21"/>
                <a:gd name="T5" fmla="*/ 0 h 8"/>
                <a:gd name="T6" fmla="*/ 0 w 21"/>
                <a:gd name="T7" fmla="*/ 1 h 8"/>
                <a:gd name="T8" fmla="*/ 19 w 21"/>
                <a:gd name="T9" fmla="*/ 7 h 8"/>
                <a:gd name="T10" fmla="*/ 21 w 21"/>
                <a:gd name="T11" fmla="*/ 7 h 8"/>
              </a:gdLst>
              <a:ahLst/>
              <a:cxnLst>
                <a:cxn ang="0">
                  <a:pos x="T0" y="T1"/>
                </a:cxn>
                <a:cxn ang="0">
                  <a:pos x="T2" y="T3"/>
                </a:cxn>
                <a:cxn ang="0">
                  <a:pos x="T4" y="T5"/>
                </a:cxn>
                <a:cxn ang="0">
                  <a:pos x="T6" y="T7"/>
                </a:cxn>
                <a:cxn ang="0">
                  <a:pos x="T8" y="T9"/>
                </a:cxn>
                <a:cxn ang="0">
                  <a:pos x="T10" y="T11"/>
                </a:cxn>
              </a:cxnLst>
              <a:rect l="0" t="0" r="r" b="b"/>
              <a:pathLst>
                <a:path w="21" h="8">
                  <a:moveTo>
                    <a:pt x="21" y="7"/>
                  </a:moveTo>
                  <a:cubicBezTo>
                    <a:pt x="21" y="6"/>
                    <a:pt x="20" y="6"/>
                    <a:pt x="20" y="5"/>
                  </a:cubicBezTo>
                  <a:cubicBezTo>
                    <a:pt x="4" y="0"/>
                    <a:pt x="4" y="0"/>
                    <a:pt x="4" y="0"/>
                  </a:cubicBezTo>
                  <a:cubicBezTo>
                    <a:pt x="2" y="0"/>
                    <a:pt x="1" y="1"/>
                    <a:pt x="0" y="1"/>
                  </a:cubicBezTo>
                  <a:cubicBezTo>
                    <a:pt x="19" y="7"/>
                    <a:pt x="19" y="7"/>
                    <a:pt x="19" y="7"/>
                  </a:cubicBezTo>
                  <a:cubicBezTo>
                    <a:pt x="20" y="8"/>
                    <a:pt x="20" y="7"/>
                    <a:pt x="21" y="7"/>
                  </a:cubicBezTo>
                  <a:close/>
                </a:path>
              </a:pathLst>
            </a:custGeom>
            <a:solidFill>
              <a:srgbClr val="F4A1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ṥḻîḋê">
              <a:extLst>
                <a:ext uri="{FF2B5EF4-FFF2-40B4-BE49-F238E27FC236}">
                  <a16:creationId xmlns:a16="http://schemas.microsoft.com/office/drawing/2014/main" id="{F9C1E168-5490-D5BC-CB34-C406A775A7E8}"/>
                </a:ext>
              </a:extLst>
            </p:cNvPr>
            <p:cNvSpPr/>
            <p:nvPr/>
          </p:nvSpPr>
          <p:spPr bwMode="auto">
            <a:xfrm>
              <a:off x="4183063" y="3043238"/>
              <a:ext cx="279400" cy="63500"/>
            </a:xfrm>
            <a:custGeom>
              <a:avLst/>
              <a:gdLst>
                <a:gd name="T0" fmla="*/ 85 w 85"/>
                <a:gd name="T1" fmla="*/ 0 h 19"/>
                <a:gd name="T2" fmla="*/ 80 w 85"/>
                <a:gd name="T3" fmla="*/ 0 h 19"/>
                <a:gd name="T4" fmla="*/ 11 w 85"/>
                <a:gd name="T5" fmla="*/ 0 h 19"/>
                <a:gd name="T6" fmla="*/ 0 w 85"/>
                <a:gd name="T7" fmla="*/ 0 h 19"/>
                <a:gd name="T8" fmla="*/ 43 w 85"/>
                <a:gd name="T9" fmla="*/ 19 h 19"/>
                <a:gd name="T10" fmla="*/ 85 w 85"/>
                <a:gd name="T11" fmla="*/ 0 h 19"/>
              </a:gdLst>
              <a:ahLst/>
              <a:cxnLst>
                <a:cxn ang="0">
                  <a:pos x="T0" y="T1"/>
                </a:cxn>
                <a:cxn ang="0">
                  <a:pos x="T2" y="T3"/>
                </a:cxn>
                <a:cxn ang="0">
                  <a:pos x="T4" y="T5"/>
                </a:cxn>
                <a:cxn ang="0">
                  <a:pos x="T6" y="T7"/>
                </a:cxn>
                <a:cxn ang="0">
                  <a:pos x="T8" y="T9"/>
                </a:cxn>
                <a:cxn ang="0">
                  <a:pos x="T10" y="T11"/>
                </a:cxn>
              </a:cxnLst>
              <a:rect l="0" t="0" r="r" b="b"/>
              <a:pathLst>
                <a:path w="85" h="19">
                  <a:moveTo>
                    <a:pt x="85" y="0"/>
                  </a:moveTo>
                  <a:cubicBezTo>
                    <a:pt x="80" y="0"/>
                    <a:pt x="80" y="0"/>
                    <a:pt x="80" y="0"/>
                  </a:cubicBezTo>
                  <a:cubicBezTo>
                    <a:pt x="11" y="0"/>
                    <a:pt x="11" y="0"/>
                    <a:pt x="11" y="0"/>
                  </a:cubicBezTo>
                  <a:cubicBezTo>
                    <a:pt x="0" y="0"/>
                    <a:pt x="0" y="0"/>
                    <a:pt x="0" y="0"/>
                  </a:cubicBezTo>
                  <a:cubicBezTo>
                    <a:pt x="11" y="12"/>
                    <a:pt x="26" y="19"/>
                    <a:pt x="43" y="19"/>
                  </a:cubicBezTo>
                  <a:cubicBezTo>
                    <a:pt x="60" y="19"/>
                    <a:pt x="75" y="12"/>
                    <a:pt x="85" y="0"/>
                  </a:cubicBezTo>
                  <a:close/>
                </a:path>
              </a:pathLst>
            </a:custGeom>
            <a:solidFill>
              <a:srgbClr val="F9A7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íṩḻîḍé">
              <a:extLst>
                <a:ext uri="{FF2B5EF4-FFF2-40B4-BE49-F238E27FC236}">
                  <a16:creationId xmlns:a16="http://schemas.microsoft.com/office/drawing/2014/main" id="{7393E7D8-66B7-D918-856A-E5CF3F534838}"/>
                </a:ext>
              </a:extLst>
            </p:cNvPr>
            <p:cNvSpPr/>
            <p:nvPr/>
          </p:nvSpPr>
          <p:spPr bwMode="auto">
            <a:xfrm>
              <a:off x="5106988" y="5443538"/>
              <a:ext cx="434975" cy="6350"/>
            </a:xfrm>
            <a:custGeom>
              <a:avLst/>
              <a:gdLst>
                <a:gd name="T0" fmla="*/ 131 w 132"/>
                <a:gd name="T1" fmla="*/ 0 h 2"/>
                <a:gd name="T2" fmla="*/ 1 w 132"/>
                <a:gd name="T3" fmla="*/ 0 h 2"/>
                <a:gd name="T4" fmla="*/ 0 w 132"/>
                <a:gd name="T5" fmla="*/ 1 h 2"/>
                <a:gd name="T6" fmla="*/ 1 w 132"/>
                <a:gd name="T7" fmla="*/ 2 h 2"/>
                <a:gd name="T8" fmla="*/ 131 w 132"/>
                <a:gd name="T9" fmla="*/ 2 h 2"/>
                <a:gd name="T10" fmla="*/ 132 w 132"/>
                <a:gd name="T11" fmla="*/ 1 h 2"/>
                <a:gd name="T12" fmla="*/ 131 w 13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32" h="2">
                  <a:moveTo>
                    <a:pt x="131" y="0"/>
                  </a:moveTo>
                  <a:cubicBezTo>
                    <a:pt x="1" y="0"/>
                    <a:pt x="1" y="0"/>
                    <a:pt x="1" y="0"/>
                  </a:cubicBezTo>
                  <a:cubicBezTo>
                    <a:pt x="0" y="0"/>
                    <a:pt x="0" y="1"/>
                    <a:pt x="0" y="1"/>
                  </a:cubicBezTo>
                  <a:cubicBezTo>
                    <a:pt x="0" y="2"/>
                    <a:pt x="0" y="2"/>
                    <a:pt x="1" y="2"/>
                  </a:cubicBezTo>
                  <a:cubicBezTo>
                    <a:pt x="131" y="2"/>
                    <a:pt x="131" y="2"/>
                    <a:pt x="131" y="2"/>
                  </a:cubicBezTo>
                  <a:cubicBezTo>
                    <a:pt x="132" y="2"/>
                    <a:pt x="132" y="2"/>
                    <a:pt x="132" y="1"/>
                  </a:cubicBezTo>
                  <a:cubicBezTo>
                    <a:pt x="132" y="1"/>
                    <a:pt x="132" y="0"/>
                    <a:pt x="131"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Sḻiḑê">
              <a:extLst>
                <a:ext uri="{FF2B5EF4-FFF2-40B4-BE49-F238E27FC236}">
                  <a16:creationId xmlns:a16="http://schemas.microsoft.com/office/drawing/2014/main" id="{FAC1C2D0-D9E3-9947-C461-BA9C62C62F74}"/>
                </a:ext>
              </a:extLst>
            </p:cNvPr>
            <p:cNvSpPr/>
            <p:nvPr/>
          </p:nvSpPr>
          <p:spPr bwMode="auto">
            <a:xfrm>
              <a:off x="5607050" y="5443538"/>
              <a:ext cx="168275" cy="6350"/>
            </a:xfrm>
            <a:custGeom>
              <a:avLst/>
              <a:gdLst>
                <a:gd name="T0" fmla="*/ 50 w 51"/>
                <a:gd name="T1" fmla="*/ 0 h 2"/>
                <a:gd name="T2" fmla="*/ 1 w 51"/>
                <a:gd name="T3" fmla="*/ 0 h 2"/>
                <a:gd name="T4" fmla="*/ 0 w 51"/>
                <a:gd name="T5" fmla="*/ 1 h 2"/>
                <a:gd name="T6" fmla="*/ 1 w 51"/>
                <a:gd name="T7" fmla="*/ 2 h 2"/>
                <a:gd name="T8" fmla="*/ 50 w 51"/>
                <a:gd name="T9" fmla="*/ 2 h 2"/>
                <a:gd name="T10" fmla="*/ 51 w 51"/>
                <a:gd name="T11" fmla="*/ 1 h 2"/>
                <a:gd name="T12" fmla="*/ 50 w 5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1" h="2">
                  <a:moveTo>
                    <a:pt x="50" y="0"/>
                  </a:moveTo>
                  <a:cubicBezTo>
                    <a:pt x="1" y="0"/>
                    <a:pt x="1" y="0"/>
                    <a:pt x="1" y="0"/>
                  </a:cubicBezTo>
                  <a:cubicBezTo>
                    <a:pt x="0" y="0"/>
                    <a:pt x="0" y="1"/>
                    <a:pt x="0" y="1"/>
                  </a:cubicBezTo>
                  <a:cubicBezTo>
                    <a:pt x="0" y="2"/>
                    <a:pt x="0" y="2"/>
                    <a:pt x="1" y="2"/>
                  </a:cubicBezTo>
                  <a:cubicBezTo>
                    <a:pt x="50" y="2"/>
                    <a:pt x="50" y="2"/>
                    <a:pt x="50" y="2"/>
                  </a:cubicBezTo>
                  <a:cubicBezTo>
                    <a:pt x="50" y="2"/>
                    <a:pt x="51" y="2"/>
                    <a:pt x="51" y="1"/>
                  </a:cubicBezTo>
                  <a:cubicBezTo>
                    <a:pt x="51" y="1"/>
                    <a:pt x="50" y="0"/>
                    <a:pt x="50"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ṡḻidê">
              <a:extLst>
                <a:ext uri="{FF2B5EF4-FFF2-40B4-BE49-F238E27FC236}">
                  <a16:creationId xmlns:a16="http://schemas.microsoft.com/office/drawing/2014/main" id="{914D5C07-99D6-193E-D438-94445A6A4084}"/>
                </a:ext>
              </a:extLst>
            </p:cNvPr>
            <p:cNvSpPr/>
            <p:nvPr/>
          </p:nvSpPr>
          <p:spPr bwMode="auto">
            <a:xfrm>
              <a:off x="5811838" y="5443538"/>
              <a:ext cx="85725" cy="6350"/>
            </a:xfrm>
            <a:custGeom>
              <a:avLst/>
              <a:gdLst>
                <a:gd name="T0" fmla="*/ 25 w 26"/>
                <a:gd name="T1" fmla="*/ 0 h 2"/>
                <a:gd name="T2" fmla="*/ 1 w 26"/>
                <a:gd name="T3" fmla="*/ 0 h 2"/>
                <a:gd name="T4" fmla="*/ 0 w 26"/>
                <a:gd name="T5" fmla="*/ 1 h 2"/>
                <a:gd name="T6" fmla="*/ 1 w 26"/>
                <a:gd name="T7" fmla="*/ 2 h 2"/>
                <a:gd name="T8" fmla="*/ 25 w 26"/>
                <a:gd name="T9" fmla="*/ 2 h 2"/>
                <a:gd name="T10" fmla="*/ 26 w 26"/>
                <a:gd name="T11" fmla="*/ 1 h 2"/>
                <a:gd name="T12" fmla="*/ 25 w 2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6" h="2">
                  <a:moveTo>
                    <a:pt x="25" y="0"/>
                  </a:moveTo>
                  <a:cubicBezTo>
                    <a:pt x="1" y="0"/>
                    <a:pt x="1" y="0"/>
                    <a:pt x="1" y="0"/>
                  </a:cubicBezTo>
                  <a:cubicBezTo>
                    <a:pt x="0" y="0"/>
                    <a:pt x="0" y="1"/>
                    <a:pt x="0" y="1"/>
                  </a:cubicBezTo>
                  <a:cubicBezTo>
                    <a:pt x="0" y="2"/>
                    <a:pt x="0" y="2"/>
                    <a:pt x="1" y="2"/>
                  </a:cubicBezTo>
                  <a:cubicBezTo>
                    <a:pt x="25" y="2"/>
                    <a:pt x="25" y="2"/>
                    <a:pt x="25" y="2"/>
                  </a:cubicBezTo>
                  <a:cubicBezTo>
                    <a:pt x="26" y="2"/>
                    <a:pt x="26" y="2"/>
                    <a:pt x="26" y="1"/>
                  </a:cubicBezTo>
                  <a:cubicBezTo>
                    <a:pt x="26" y="1"/>
                    <a:pt x="26" y="0"/>
                    <a:pt x="25"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ṣļïḍê">
              <a:extLst>
                <a:ext uri="{FF2B5EF4-FFF2-40B4-BE49-F238E27FC236}">
                  <a16:creationId xmlns:a16="http://schemas.microsoft.com/office/drawing/2014/main" id="{ADCED89C-9B4E-85E3-F50E-F9108B7B5E55}"/>
                </a:ext>
              </a:extLst>
            </p:cNvPr>
            <p:cNvSpPr/>
            <p:nvPr/>
          </p:nvSpPr>
          <p:spPr bwMode="auto">
            <a:xfrm>
              <a:off x="4483100" y="5380038"/>
              <a:ext cx="373063" cy="69850"/>
            </a:xfrm>
            <a:custGeom>
              <a:avLst/>
              <a:gdLst>
                <a:gd name="T0" fmla="*/ 1 w 113"/>
                <a:gd name="T1" fmla="*/ 19 h 21"/>
                <a:gd name="T2" fmla="*/ 29 w 113"/>
                <a:gd name="T3" fmla="*/ 19 h 21"/>
                <a:gd name="T4" fmla="*/ 25 w 113"/>
                <a:gd name="T5" fmla="*/ 1 h 21"/>
                <a:gd name="T6" fmla="*/ 26 w 113"/>
                <a:gd name="T7" fmla="*/ 0 h 21"/>
                <a:gd name="T8" fmla="*/ 27 w 113"/>
                <a:gd name="T9" fmla="*/ 1 h 21"/>
                <a:gd name="T10" fmla="*/ 31 w 113"/>
                <a:gd name="T11" fmla="*/ 19 h 21"/>
                <a:gd name="T12" fmla="*/ 37 w 113"/>
                <a:gd name="T13" fmla="*/ 19 h 21"/>
                <a:gd name="T14" fmla="*/ 37 w 113"/>
                <a:gd name="T15" fmla="*/ 1 h 21"/>
                <a:gd name="T16" fmla="*/ 38 w 113"/>
                <a:gd name="T17" fmla="*/ 0 h 21"/>
                <a:gd name="T18" fmla="*/ 39 w 113"/>
                <a:gd name="T19" fmla="*/ 1 h 21"/>
                <a:gd name="T20" fmla="*/ 39 w 113"/>
                <a:gd name="T21" fmla="*/ 19 h 21"/>
                <a:gd name="T22" fmla="*/ 112 w 113"/>
                <a:gd name="T23" fmla="*/ 19 h 21"/>
                <a:gd name="T24" fmla="*/ 113 w 113"/>
                <a:gd name="T25" fmla="*/ 20 h 21"/>
                <a:gd name="T26" fmla="*/ 112 w 113"/>
                <a:gd name="T27" fmla="*/ 21 h 21"/>
                <a:gd name="T28" fmla="*/ 1 w 113"/>
                <a:gd name="T29" fmla="*/ 21 h 21"/>
                <a:gd name="T30" fmla="*/ 0 w 113"/>
                <a:gd name="T31" fmla="*/ 20 h 21"/>
                <a:gd name="T32" fmla="*/ 1 w 113"/>
                <a:gd name="T3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1">
                  <a:moveTo>
                    <a:pt x="1" y="19"/>
                  </a:moveTo>
                  <a:cubicBezTo>
                    <a:pt x="29" y="19"/>
                    <a:pt x="29" y="19"/>
                    <a:pt x="29" y="19"/>
                  </a:cubicBezTo>
                  <a:cubicBezTo>
                    <a:pt x="25" y="1"/>
                    <a:pt x="25" y="1"/>
                    <a:pt x="25" y="1"/>
                  </a:cubicBezTo>
                  <a:cubicBezTo>
                    <a:pt x="25" y="0"/>
                    <a:pt x="26" y="0"/>
                    <a:pt x="26" y="0"/>
                  </a:cubicBezTo>
                  <a:cubicBezTo>
                    <a:pt x="27" y="0"/>
                    <a:pt x="27" y="0"/>
                    <a:pt x="27" y="1"/>
                  </a:cubicBezTo>
                  <a:cubicBezTo>
                    <a:pt x="31" y="19"/>
                    <a:pt x="31" y="19"/>
                    <a:pt x="31" y="19"/>
                  </a:cubicBezTo>
                  <a:cubicBezTo>
                    <a:pt x="37" y="19"/>
                    <a:pt x="37" y="19"/>
                    <a:pt x="37" y="19"/>
                  </a:cubicBezTo>
                  <a:cubicBezTo>
                    <a:pt x="37" y="1"/>
                    <a:pt x="37" y="1"/>
                    <a:pt x="37" y="1"/>
                  </a:cubicBezTo>
                  <a:cubicBezTo>
                    <a:pt x="37" y="0"/>
                    <a:pt x="37" y="0"/>
                    <a:pt x="38" y="0"/>
                  </a:cubicBezTo>
                  <a:cubicBezTo>
                    <a:pt x="38" y="0"/>
                    <a:pt x="39" y="0"/>
                    <a:pt x="39" y="1"/>
                  </a:cubicBezTo>
                  <a:cubicBezTo>
                    <a:pt x="39" y="19"/>
                    <a:pt x="39" y="19"/>
                    <a:pt x="39" y="19"/>
                  </a:cubicBezTo>
                  <a:cubicBezTo>
                    <a:pt x="112" y="19"/>
                    <a:pt x="112" y="19"/>
                    <a:pt x="112" y="19"/>
                  </a:cubicBezTo>
                  <a:cubicBezTo>
                    <a:pt x="113" y="19"/>
                    <a:pt x="113" y="20"/>
                    <a:pt x="113" y="20"/>
                  </a:cubicBezTo>
                  <a:cubicBezTo>
                    <a:pt x="113" y="21"/>
                    <a:pt x="113" y="21"/>
                    <a:pt x="112" y="21"/>
                  </a:cubicBezTo>
                  <a:cubicBezTo>
                    <a:pt x="1" y="21"/>
                    <a:pt x="1" y="21"/>
                    <a:pt x="1" y="21"/>
                  </a:cubicBezTo>
                  <a:cubicBezTo>
                    <a:pt x="1" y="21"/>
                    <a:pt x="0" y="21"/>
                    <a:pt x="0" y="20"/>
                  </a:cubicBezTo>
                  <a:cubicBezTo>
                    <a:pt x="0" y="20"/>
                    <a:pt x="1" y="19"/>
                    <a:pt x="1" y="19"/>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šľíḍè">
              <a:extLst>
                <a:ext uri="{FF2B5EF4-FFF2-40B4-BE49-F238E27FC236}">
                  <a16:creationId xmlns:a16="http://schemas.microsoft.com/office/drawing/2014/main" id="{4532E385-22E2-F630-D413-4BCA40C0279C}"/>
                </a:ext>
              </a:extLst>
            </p:cNvPr>
            <p:cNvSpPr/>
            <p:nvPr/>
          </p:nvSpPr>
          <p:spPr bwMode="auto">
            <a:xfrm>
              <a:off x="8280400" y="5443538"/>
              <a:ext cx="171450" cy="6350"/>
            </a:xfrm>
            <a:custGeom>
              <a:avLst/>
              <a:gdLst>
                <a:gd name="T0" fmla="*/ 51 w 52"/>
                <a:gd name="T1" fmla="*/ 0 h 2"/>
                <a:gd name="T2" fmla="*/ 51 w 52"/>
                <a:gd name="T3" fmla="*/ 0 h 2"/>
                <a:gd name="T4" fmla="*/ 1 w 52"/>
                <a:gd name="T5" fmla="*/ 0 h 2"/>
                <a:gd name="T6" fmla="*/ 0 w 52"/>
                <a:gd name="T7" fmla="*/ 1 h 2"/>
                <a:gd name="T8" fmla="*/ 1 w 52"/>
                <a:gd name="T9" fmla="*/ 2 h 2"/>
                <a:gd name="T10" fmla="*/ 51 w 52"/>
                <a:gd name="T11" fmla="*/ 2 h 2"/>
                <a:gd name="T12" fmla="*/ 52 w 52"/>
                <a:gd name="T13" fmla="*/ 1 h 2"/>
                <a:gd name="T14" fmla="*/ 51 w 5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2">
                  <a:moveTo>
                    <a:pt x="51" y="0"/>
                  </a:moveTo>
                  <a:cubicBezTo>
                    <a:pt x="51" y="0"/>
                    <a:pt x="51" y="0"/>
                    <a:pt x="51" y="0"/>
                  </a:cubicBezTo>
                  <a:cubicBezTo>
                    <a:pt x="1" y="0"/>
                    <a:pt x="1" y="0"/>
                    <a:pt x="1" y="0"/>
                  </a:cubicBezTo>
                  <a:cubicBezTo>
                    <a:pt x="1" y="0"/>
                    <a:pt x="0" y="1"/>
                    <a:pt x="0" y="1"/>
                  </a:cubicBezTo>
                  <a:cubicBezTo>
                    <a:pt x="0" y="2"/>
                    <a:pt x="1" y="2"/>
                    <a:pt x="1" y="2"/>
                  </a:cubicBezTo>
                  <a:cubicBezTo>
                    <a:pt x="51" y="2"/>
                    <a:pt x="51" y="2"/>
                    <a:pt x="51" y="2"/>
                  </a:cubicBezTo>
                  <a:cubicBezTo>
                    <a:pt x="51" y="2"/>
                    <a:pt x="52" y="2"/>
                    <a:pt x="52" y="1"/>
                  </a:cubicBezTo>
                  <a:cubicBezTo>
                    <a:pt x="52" y="1"/>
                    <a:pt x="51" y="0"/>
                    <a:pt x="51"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sḻïdé">
              <a:extLst>
                <a:ext uri="{FF2B5EF4-FFF2-40B4-BE49-F238E27FC236}">
                  <a16:creationId xmlns:a16="http://schemas.microsoft.com/office/drawing/2014/main" id="{0F431EF8-2D9A-8CBF-4E1E-59EADE626161}"/>
                </a:ext>
              </a:extLst>
            </p:cNvPr>
            <p:cNvSpPr/>
            <p:nvPr/>
          </p:nvSpPr>
          <p:spPr bwMode="auto">
            <a:xfrm>
              <a:off x="8158163" y="5443538"/>
              <a:ext cx="85725" cy="6350"/>
            </a:xfrm>
            <a:custGeom>
              <a:avLst/>
              <a:gdLst>
                <a:gd name="T0" fmla="*/ 25 w 26"/>
                <a:gd name="T1" fmla="*/ 0 h 2"/>
                <a:gd name="T2" fmla="*/ 1 w 26"/>
                <a:gd name="T3" fmla="*/ 0 h 2"/>
                <a:gd name="T4" fmla="*/ 0 w 26"/>
                <a:gd name="T5" fmla="*/ 1 h 2"/>
                <a:gd name="T6" fmla="*/ 1 w 26"/>
                <a:gd name="T7" fmla="*/ 2 h 2"/>
                <a:gd name="T8" fmla="*/ 25 w 26"/>
                <a:gd name="T9" fmla="*/ 2 h 2"/>
                <a:gd name="T10" fmla="*/ 26 w 26"/>
                <a:gd name="T11" fmla="*/ 1 h 2"/>
                <a:gd name="T12" fmla="*/ 25 w 2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6" h="2">
                  <a:moveTo>
                    <a:pt x="25" y="0"/>
                  </a:moveTo>
                  <a:cubicBezTo>
                    <a:pt x="1" y="0"/>
                    <a:pt x="1" y="0"/>
                    <a:pt x="1" y="0"/>
                  </a:cubicBezTo>
                  <a:cubicBezTo>
                    <a:pt x="0" y="0"/>
                    <a:pt x="0" y="1"/>
                    <a:pt x="0" y="1"/>
                  </a:cubicBezTo>
                  <a:cubicBezTo>
                    <a:pt x="0" y="2"/>
                    <a:pt x="0" y="2"/>
                    <a:pt x="1" y="2"/>
                  </a:cubicBezTo>
                  <a:cubicBezTo>
                    <a:pt x="25" y="2"/>
                    <a:pt x="25" y="2"/>
                    <a:pt x="25" y="2"/>
                  </a:cubicBezTo>
                  <a:cubicBezTo>
                    <a:pt x="26" y="2"/>
                    <a:pt x="26" y="2"/>
                    <a:pt x="26" y="1"/>
                  </a:cubicBezTo>
                  <a:cubicBezTo>
                    <a:pt x="26" y="1"/>
                    <a:pt x="26" y="0"/>
                    <a:pt x="25"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s1idè">
              <a:extLst>
                <a:ext uri="{FF2B5EF4-FFF2-40B4-BE49-F238E27FC236}">
                  <a16:creationId xmlns:a16="http://schemas.microsoft.com/office/drawing/2014/main" id="{9BFFEF88-3D71-B82A-8B09-AFA10852D4DC}"/>
                </a:ext>
              </a:extLst>
            </p:cNvPr>
            <p:cNvSpPr/>
            <p:nvPr/>
          </p:nvSpPr>
          <p:spPr bwMode="auto">
            <a:xfrm>
              <a:off x="3482975" y="5443538"/>
              <a:ext cx="247650" cy="6350"/>
            </a:xfrm>
            <a:custGeom>
              <a:avLst/>
              <a:gdLst>
                <a:gd name="T0" fmla="*/ 74 w 75"/>
                <a:gd name="T1" fmla="*/ 0 h 2"/>
                <a:gd name="T2" fmla="*/ 1 w 75"/>
                <a:gd name="T3" fmla="*/ 0 h 2"/>
                <a:gd name="T4" fmla="*/ 0 w 75"/>
                <a:gd name="T5" fmla="*/ 1 h 2"/>
                <a:gd name="T6" fmla="*/ 1 w 75"/>
                <a:gd name="T7" fmla="*/ 2 h 2"/>
                <a:gd name="T8" fmla="*/ 74 w 75"/>
                <a:gd name="T9" fmla="*/ 2 h 2"/>
                <a:gd name="T10" fmla="*/ 75 w 75"/>
                <a:gd name="T11" fmla="*/ 1 h 2"/>
                <a:gd name="T12" fmla="*/ 74 w 7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5" h="2">
                  <a:moveTo>
                    <a:pt x="74" y="0"/>
                  </a:moveTo>
                  <a:cubicBezTo>
                    <a:pt x="1" y="0"/>
                    <a:pt x="1" y="0"/>
                    <a:pt x="1" y="0"/>
                  </a:cubicBezTo>
                  <a:cubicBezTo>
                    <a:pt x="0" y="0"/>
                    <a:pt x="0" y="1"/>
                    <a:pt x="0" y="1"/>
                  </a:cubicBezTo>
                  <a:cubicBezTo>
                    <a:pt x="0" y="2"/>
                    <a:pt x="0" y="2"/>
                    <a:pt x="1" y="2"/>
                  </a:cubicBezTo>
                  <a:cubicBezTo>
                    <a:pt x="74" y="2"/>
                    <a:pt x="74" y="2"/>
                    <a:pt x="74" y="2"/>
                  </a:cubicBezTo>
                  <a:cubicBezTo>
                    <a:pt x="75" y="2"/>
                    <a:pt x="75" y="2"/>
                    <a:pt x="75" y="1"/>
                  </a:cubicBezTo>
                  <a:cubicBezTo>
                    <a:pt x="75" y="1"/>
                    <a:pt x="75" y="0"/>
                    <a:pt x="74"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ṡļîde">
              <a:extLst>
                <a:ext uri="{FF2B5EF4-FFF2-40B4-BE49-F238E27FC236}">
                  <a16:creationId xmlns:a16="http://schemas.microsoft.com/office/drawing/2014/main" id="{86F38226-4A36-A79C-8B5B-6BDA03402C24}"/>
                </a:ext>
              </a:extLst>
            </p:cNvPr>
            <p:cNvSpPr/>
            <p:nvPr/>
          </p:nvSpPr>
          <p:spPr bwMode="auto">
            <a:xfrm>
              <a:off x="3262313" y="5443538"/>
              <a:ext cx="168275" cy="6350"/>
            </a:xfrm>
            <a:custGeom>
              <a:avLst/>
              <a:gdLst>
                <a:gd name="T0" fmla="*/ 50 w 51"/>
                <a:gd name="T1" fmla="*/ 0 h 2"/>
                <a:gd name="T2" fmla="*/ 50 w 51"/>
                <a:gd name="T3" fmla="*/ 0 h 2"/>
                <a:gd name="T4" fmla="*/ 1 w 51"/>
                <a:gd name="T5" fmla="*/ 0 h 2"/>
                <a:gd name="T6" fmla="*/ 0 w 51"/>
                <a:gd name="T7" fmla="*/ 1 h 2"/>
                <a:gd name="T8" fmla="*/ 1 w 51"/>
                <a:gd name="T9" fmla="*/ 2 h 2"/>
                <a:gd name="T10" fmla="*/ 50 w 51"/>
                <a:gd name="T11" fmla="*/ 2 h 2"/>
                <a:gd name="T12" fmla="*/ 51 w 51"/>
                <a:gd name="T13" fmla="*/ 1 h 2"/>
                <a:gd name="T14" fmla="*/ 50 w 5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
                  <a:moveTo>
                    <a:pt x="50" y="0"/>
                  </a:moveTo>
                  <a:cubicBezTo>
                    <a:pt x="50" y="0"/>
                    <a:pt x="50" y="0"/>
                    <a:pt x="50" y="0"/>
                  </a:cubicBezTo>
                  <a:cubicBezTo>
                    <a:pt x="1" y="0"/>
                    <a:pt x="1" y="0"/>
                    <a:pt x="1" y="0"/>
                  </a:cubicBezTo>
                  <a:cubicBezTo>
                    <a:pt x="1" y="0"/>
                    <a:pt x="0" y="1"/>
                    <a:pt x="0" y="1"/>
                  </a:cubicBezTo>
                  <a:cubicBezTo>
                    <a:pt x="0" y="2"/>
                    <a:pt x="1" y="2"/>
                    <a:pt x="1" y="2"/>
                  </a:cubicBezTo>
                  <a:cubicBezTo>
                    <a:pt x="50" y="2"/>
                    <a:pt x="50" y="2"/>
                    <a:pt x="50" y="2"/>
                  </a:cubicBezTo>
                  <a:cubicBezTo>
                    <a:pt x="51" y="2"/>
                    <a:pt x="51" y="2"/>
                    <a:pt x="51" y="1"/>
                  </a:cubicBezTo>
                  <a:cubicBezTo>
                    <a:pt x="51" y="1"/>
                    <a:pt x="51" y="0"/>
                    <a:pt x="50"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ï$ļiḓé">
              <a:extLst>
                <a:ext uri="{FF2B5EF4-FFF2-40B4-BE49-F238E27FC236}">
                  <a16:creationId xmlns:a16="http://schemas.microsoft.com/office/drawing/2014/main" id="{8399C2B6-103D-B2D3-7A11-46753B5FE8E7}"/>
                </a:ext>
              </a:extLst>
            </p:cNvPr>
            <p:cNvSpPr/>
            <p:nvPr/>
          </p:nvSpPr>
          <p:spPr bwMode="auto">
            <a:xfrm>
              <a:off x="3575050" y="5664201"/>
              <a:ext cx="7938" cy="68263"/>
            </a:xfrm>
            <a:custGeom>
              <a:avLst/>
              <a:gdLst>
                <a:gd name="T0" fmla="*/ 1 w 2"/>
                <a:gd name="T1" fmla="*/ 0 h 21"/>
                <a:gd name="T2" fmla="*/ 0 w 2"/>
                <a:gd name="T3" fmla="*/ 1 h 21"/>
                <a:gd name="T4" fmla="*/ 0 w 2"/>
                <a:gd name="T5" fmla="*/ 20 h 21"/>
                <a:gd name="T6" fmla="*/ 1 w 2"/>
                <a:gd name="T7" fmla="*/ 21 h 21"/>
                <a:gd name="T8" fmla="*/ 2 w 2"/>
                <a:gd name="T9" fmla="*/ 20 h 21"/>
                <a:gd name="T10" fmla="*/ 2 w 2"/>
                <a:gd name="T11" fmla="*/ 1 h 21"/>
                <a:gd name="T12" fmla="*/ 1 w 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0"/>
                  </a:moveTo>
                  <a:cubicBezTo>
                    <a:pt x="1" y="0"/>
                    <a:pt x="0" y="0"/>
                    <a:pt x="0" y="1"/>
                  </a:cubicBezTo>
                  <a:cubicBezTo>
                    <a:pt x="0" y="20"/>
                    <a:pt x="0" y="20"/>
                    <a:pt x="0" y="20"/>
                  </a:cubicBezTo>
                  <a:cubicBezTo>
                    <a:pt x="0" y="20"/>
                    <a:pt x="1" y="21"/>
                    <a:pt x="1" y="21"/>
                  </a:cubicBezTo>
                  <a:cubicBezTo>
                    <a:pt x="2" y="21"/>
                    <a:pt x="2" y="20"/>
                    <a:pt x="2" y="20"/>
                  </a:cubicBezTo>
                  <a:cubicBezTo>
                    <a:pt x="2" y="1"/>
                    <a:pt x="2" y="1"/>
                    <a:pt x="2" y="1"/>
                  </a:cubicBezTo>
                  <a:cubicBezTo>
                    <a:pt x="2" y="0"/>
                    <a:pt x="2" y="0"/>
                    <a:pt x="1"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ṥḻiḓè">
              <a:extLst>
                <a:ext uri="{FF2B5EF4-FFF2-40B4-BE49-F238E27FC236}">
                  <a16:creationId xmlns:a16="http://schemas.microsoft.com/office/drawing/2014/main" id="{C32DCBCD-F8B1-5DEC-4C49-47DE616303C6}"/>
                </a:ext>
              </a:extLst>
            </p:cNvPr>
            <p:cNvSpPr/>
            <p:nvPr/>
          </p:nvSpPr>
          <p:spPr bwMode="auto">
            <a:xfrm>
              <a:off x="3602038" y="5661026"/>
              <a:ext cx="20638" cy="71438"/>
            </a:xfrm>
            <a:custGeom>
              <a:avLst/>
              <a:gdLst>
                <a:gd name="T0" fmla="*/ 5 w 6"/>
                <a:gd name="T1" fmla="*/ 1 h 22"/>
                <a:gd name="T2" fmla="*/ 4 w 6"/>
                <a:gd name="T3" fmla="*/ 1 h 22"/>
                <a:gd name="T4" fmla="*/ 0 w 6"/>
                <a:gd name="T5" fmla="*/ 21 h 22"/>
                <a:gd name="T6" fmla="*/ 1 w 6"/>
                <a:gd name="T7" fmla="*/ 22 h 22"/>
                <a:gd name="T8" fmla="*/ 1 w 6"/>
                <a:gd name="T9" fmla="*/ 22 h 22"/>
                <a:gd name="T10" fmla="*/ 2 w 6"/>
                <a:gd name="T11" fmla="*/ 21 h 22"/>
                <a:gd name="T12" fmla="*/ 6 w 6"/>
                <a:gd name="T13" fmla="*/ 2 h 22"/>
                <a:gd name="T14" fmla="*/ 5 w 6"/>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2">
                  <a:moveTo>
                    <a:pt x="5" y="1"/>
                  </a:moveTo>
                  <a:cubicBezTo>
                    <a:pt x="4" y="0"/>
                    <a:pt x="4" y="1"/>
                    <a:pt x="4" y="1"/>
                  </a:cubicBezTo>
                  <a:cubicBezTo>
                    <a:pt x="0" y="21"/>
                    <a:pt x="0" y="21"/>
                    <a:pt x="0" y="21"/>
                  </a:cubicBezTo>
                  <a:cubicBezTo>
                    <a:pt x="0" y="21"/>
                    <a:pt x="0" y="22"/>
                    <a:pt x="1" y="22"/>
                  </a:cubicBezTo>
                  <a:cubicBezTo>
                    <a:pt x="1" y="22"/>
                    <a:pt x="1" y="22"/>
                    <a:pt x="1" y="22"/>
                  </a:cubicBezTo>
                  <a:cubicBezTo>
                    <a:pt x="1" y="22"/>
                    <a:pt x="2" y="22"/>
                    <a:pt x="2" y="21"/>
                  </a:cubicBezTo>
                  <a:cubicBezTo>
                    <a:pt x="6" y="2"/>
                    <a:pt x="6" y="2"/>
                    <a:pt x="6" y="2"/>
                  </a:cubicBezTo>
                  <a:cubicBezTo>
                    <a:pt x="6" y="1"/>
                    <a:pt x="6" y="1"/>
                    <a:pt x="5" y="1"/>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śļîḋé">
              <a:extLst>
                <a:ext uri="{FF2B5EF4-FFF2-40B4-BE49-F238E27FC236}">
                  <a16:creationId xmlns:a16="http://schemas.microsoft.com/office/drawing/2014/main" id="{01B4192A-89D6-BAC5-D0DF-90B8AF76BDE9}"/>
                </a:ext>
              </a:extLst>
            </p:cNvPr>
            <p:cNvSpPr/>
            <p:nvPr/>
          </p:nvSpPr>
          <p:spPr bwMode="auto">
            <a:xfrm>
              <a:off x="6570663" y="5818188"/>
              <a:ext cx="6350" cy="73025"/>
            </a:xfrm>
            <a:custGeom>
              <a:avLst/>
              <a:gdLst>
                <a:gd name="T0" fmla="*/ 1 w 2"/>
                <a:gd name="T1" fmla="*/ 0 h 22"/>
                <a:gd name="T2" fmla="*/ 0 w 2"/>
                <a:gd name="T3" fmla="*/ 1 h 22"/>
                <a:gd name="T4" fmla="*/ 0 w 2"/>
                <a:gd name="T5" fmla="*/ 21 h 22"/>
                <a:gd name="T6" fmla="*/ 1 w 2"/>
                <a:gd name="T7" fmla="*/ 22 h 22"/>
                <a:gd name="T8" fmla="*/ 2 w 2"/>
                <a:gd name="T9" fmla="*/ 21 h 22"/>
                <a:gd name="T10" fmla="*/ 2 w 2"/>
                <a:gd name="T11" fmla="*/ 1 h 22"/>
                <a:gd name="T12" fmla="*/ 1 w 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 h="22">
                  <a:moveTo>
                    <a:pt x="1" y="0"/>
                  </a:moveTo>
                  <a:cubicBezTo>
                    <a:pt x="0" y="0"/>
                    <a:pt x="0" y="1"/>
                    <a:pt x="0" y="1"/>
                  </a:cubicBezTo>
                  <a:cubicBezTo>
                    <a:pt x="0" y="21"/>
                    <a:pt x="0" y="21"/>
                    <a:pt x="0" y="21"/>
                  </a:cubicBezTo>
                  <a:cubicBezTo>
                    <a:pt x="0" y="21"/>
                    <a:pt x="0" y="22"/>
                    <a:pt x="1" y="22"/>
                  </a:cubicBezTo>
                  <a:cubicBezTo>
                    <a:pt x="1" y="22"/>
                    <a:pt x="2" y="21"/>
                    <a:pt x="2" y="21"/>
                  </a:cubicBezTo>
                  <a:cubicBezTo>
                    <a:pt x="2" y="1"/>
                    <a:pt x="2" y="1"/>
                    <a:pt x="2" y="1"/>
                  </a:cubicBezTo>
                  <a:cubicBezTo>
                    <a:pt x="2" y="1"/>
                    <a:pt x="1" y="0"/>
                    <a:pt x="1"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ṩlíḓê">
              <a:extLst>
                <a:ext uri="{FF2B5EF4-FFF2-40B4-BE49-F238E27FC236}">
                  <a16:creationId xmlns:a16="http://schemas.microsoft.com/office/drawing/2014/main" id="{F09E6CDD-FFDE-F7B4-2ABF-02ECD26CFF53}"/>
                </a:ext>
              </a:extLst>
            </p:cNvPr>
            <p:cNvSpPr/>
            <p:nvPr/>
          </p:nvSpPr>
          <p:spPr bwMode="auto">
            <a:xfrm>
              <a:off x="6594475" y="5818188"/>
              <a:ext cx="19050" cy="73025"/>
            </a:xfrm>
            <a:custGeom>
              <a:avLst/>
              <a:gdLst>
                <a:gd name="T0" fmla="*/ 5 w 6"/>
                <a:gd name="T1" fmla="*/ 0 h 22"/>
                <a:gd name="T2" fmla="*/ 4 w 6"/>
                <a:gd name="T3" fmla="*/ 1 h 22"/>
                <a:gd name="T4" fmla="*/ 0 w 6"/>
                <a:gd name="T5" fmla="*/ 21 h 22"/>
                <a:gd name="T6" fmla="*/ 1 w 6"/>
                <a:gd name="T7" fmla="*/ 22 h 22"/>
                <a:gd name="T8" fmla="*/ 1 w 6"/>
                <a:gd name="T9" fmla="*/ 22 h 22"/>
                <a:gd name="T10" fmla="*/ 2 w 6"/>
                <a:gd name="T11" fmla="*/ 21 h 22"/>
                <a:gd name="T12" fmla="*/ 6 w 6"/>
                <a:gd name="T13" fmla="*/ 2 h 22"/>
                <a:gd name="T14" fmla="*/ 5 w 6"/>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2">
                  <a:moveTo>
                    <a:pt x="5" y="0"/>
                  </a:moveTo>
                  <a:cubicBezTo>
                    <a:pt x="5" y="0"/>
                    <a:pt x="4" y="1"/>
                    <a:pt x="4" y="1"/>
                  </a:cubicBezTo>
                  <a:cubicBezTo>
                    <a:pt x="0" y="21"/>
                    <a:pt x="0" y="21"/>
                    <a:pt x="0" y="21"/>
                  </a:cubicBezTo>
                  <a:cubicBezTo>
                    <a:pt x="0" y="21"/>
                    <a:pt x="0" y="22"/>
                    <a:pt x="1" y="22"/>
                  </a:cubicBezTo>
                  <a:cubicBezTo>
                    <a:pt x="1" y="22"/>
                    <a:pt x="1" y="22"/>
                    <a:pt x="1" y="22"/>
                  </a:cubicBezTo>
                  <a:cubicBezTo>
                    <a:pt x="1" y="22"/>
                    <a:pt x="2" y="22"/>
                    <a:pt x="2" y="21"/>
                  </a:cubicBezTo>
                  <a:cubicBezTo>
                    <a:pt x="6" y="2"/>
                    <a:pt x="6" y="2"/>
                    <a:pt x="6" y="2"/>
                  </a:cubicBezTo>
                  <a:cubicBezTo>
                    <a:pt x="6" y="1"/>
                    <a:pt x="6" y="1"/>
                    <a:pt x="5"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ṣļiḑe">
              <a:extLst>
                <a:ext uri="{FF2B5EF4-FFF2-40B4-BE49-F238E27FC236}">
                  <a16:creationId xmlns:a16="http://schemas.microsoft.com/office/drawing/2014/main" id="{8DF1BE93-946B-9FA3-9E30-C2A0D6EC74D0}"/>
                </a:ext>
              </a:extLst>
            </p:cNvPr>
            <p:cNvSpPr/>
            <p:nvPr/>
          </p:nvSpPr>
          <p:spPr bwMode="auto">
            <a:xfrm>
              <a:off x="4795838" y="5630863"/>
              <a:ext cx="6350" cy="69850"/>
            </a:xfrm>
            <a:custGeom>
              <a:avLst/>
              <a:gdLst>
                <a:gd name="T0" fmla="*/ 1 w 2"/>
                <a:gd name="T1" fmla="*/ 0 h 21"/>
                <a:gd name="T2" fmla="*/ 0 w 2"/>
                <a:gd name="T3" fmla="*/ 1 h 21"/>
                <a:gd name="T4" fmla="*/ 0 w 2"/>
                <a:gd name="T5" fmla="*/ 20 h 21"/>
                <a:gd name="T6" fmla="*/ 1 w 2"/>
                <a:gd name="T7" fmla="*/ 21 h 21"/>
                <a:gd name="T8" fmla="*/ 2 w 2"/>
                <a:gd name="T9" fmla="*/ 20 h 21"/>
                <a:gd name="T10" fmla="*/ 2 w 2"/>
                <a:gd name="T11" fmla="*/ 1 h 21"/>
                <a:gd name="T12" fmla="*/ 1 w 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0"/>
                  </a:moveTo>
                  <a:cubicBezTo>
                    <a:pt x="1" y="0"/>
                    <a:pt x="0" y="0"/>
                    <a:pt x="0" y="1"/>
                  </a:cubicBezTo>
                  <a:cubicBezTo>
                    <a:pt x="0" y="20"/>
                    <a:pt x="0" y="20"/>
                    <a:pt x="0" y="20"/>
                  </a:cubicBezTo>
                  <a:cubicBezTo>
                    <a:pt x="0" y="21"/>
                    <a:pt x="1" y="21"/>
                    <a:pt x="1" y="21"/>
                  </a:cubicBezTo>
                  <a:cubicBezTo>
                    <a:pt x="2" y="21"/>
                    <a:pt x="2" y="21"/>
                    <a:pt x="2" y="20"/>
                  </a:cubicBezTo>
                  <a:cubicBezTo>
                    <a:pt x="2" y="1"/>
                    <a:pt x="2" y="1"/>
                    <a:pt x="2" y="1"/>
                  </a:cubicBezTo>
                  <a:cubicBezTo>
                    <a:pt x="2" y="0"/>
                    <a:pt x="2" y="0"/>
                    <a:pt x="1"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ṡḷíḍe">
              <a:extLst>
                <a:ext uri="{FF2B5EF4-FFF2-40B4-BE49-F238E27FC236}">
                  <a16:creationId xmlns:a16="http://schemas.microsoft.com/office/drawing/2014/main" id="{95591F8D-ACC1-4EA1-FECD-9F35468D6163}"/>
                </a:ext>
              </a:extLst>
            </p:cNvPr>
            <p:cNvSpPr/>
            <p:nvPr/>
          </p:nvSpPr>
          <p:spPr bwMode="auto">
            <a:xfrm>
              <a:off x="4759325" y="5630863"/>
              <a:ext cx="20638" cy="69850"/>
            </a:xfrm>
            <a:custGeom>
              <a:avLst/>
              <a:gdLst>
                <a:gd name="T0" fmla="*/ 1 w 6"/>
                <a:gd name="T1" fmla="*/ 0 h 21"/>
                <a:gd name="T2" fmla="*/ 0 w 6"/>
                <a:gd name="T3" fmla="*/ 1 h 21"/>
                <a:gd name="T4" fmla="*/ 4 w 6"/>
                <a:gd name="T5" fmla="*/ 20 h 21"/>
                <a:gd name="T6" fmla="*/ 5 w 6"/>
                <a:gd name="T7" fmla="*/ 21 h 21"/>
                <a:gd name="T8" fmla="*/ 5 w 6"/>
                <a:gd name="T9" fmla="*/ 21 h 21"/>
                <a:gd name="T10" fmla="*/ 6 w 6"/>
                <a:gd name="T11" fmla="*/ 20 h 21"/>
                <a:gd name="T12" fmla="*/ 2 w 6"/>
                <a:gd name="T13" fmla="*/ 1 h 21"/>
                <a:gd name="T14" fmla="*/ 1 w 6"/>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1">
                  <a:moveTo>
                    <a:pt x="1" y="0"/>
                  </a:moveTo>
                  <a:cubicBezTo>
                    <a:pt x="0" y="0"/>
                    <a:pt x="0" y="1"/>
                    <a:pt x="0" y="1"/>
                  </a:cubicBezTo>
                  <a:cubicBezTo>
                    <a:pt x="4" y="20"/>
                    <a:pt x="4" y="20"/>
                    <a:pt x="4" y="20"/>
                  </a:cubicBezTo>
                  <a:cubicBezTo>
                    <a:pt x="4" y="21"/>
                    <a:pt x="4" y="21"/>
                    <a:pt x="5" y="21"/>
                  </a:cubicBezTo>
                  <a:cubicBezTo>
                    <a:pt x="5" y="21"/>
                    <a:pt x="5" y="21"/>
                    <a:pt x="5" y="21"/>
                  </a:cubicBezTo>
                  <a:cubicBezTo>
                    <a:pt x="6" y="21"/>
                    <a:pt x="6" y="21"/>
                    <a:pt x="6" y="20"/>
                  </a:cubicBezTo>
                  <a:cubicBezTo>
                    <a:pt x="2" y="1"/>
                    <a:pt x="2" y="1"/>
                    <a:pt x="2" y="1"/>
                  </a:cubicBezTo>
                  <a:cubicBezTo>
                    <a:pt x="2" y="0"/>
                    <a:pt x="1" y="0"/>
                    <a:pt x="1"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ŝlíḑé">
              <a:extLst>
                <a:ext uri="{FF2B5EF4-FFF2-40B4-BE49-F238E27FC236}">
                  <a16:creationId xmlns:a16="http://schemas.microsoft.com/office/drawing/2014/main" id="{AFF4D661-3486-BC08-FC90-920884B40FCD}"/>
                </a:ext>
              </a:extLst>
            </p:cNvPr>
            <p:cNvSpPr/>
            <p:nvPr/>
          </p:nvSpPr>
          <p:spPr bwMode="auto">
            <a:xfrm>
              <a:off x="7840663" y="5756276"/>
              <a:ext cx="6350" cy="71438"/>
            </a:xfrm>
            <a:custGeom>
              <a:avLst/>
              <a:gdLst>
                <a:gd name="T0" fmla="*/ 1 w 2"/>
                <a:gd name="T1" fmla="*/ 0 h 22"/>
                <a:gd name="T2" fmla="*/ 0 w 2"/>
                <a:gd name="T3" fmla="*/ 1 h 22"/>
                <a:gd name="T4" fmla="*/ 0 w 2"/>
                <a:gd name="T5" fmla="*/ 20 h 22"/>
                <a:gd name="T6" fmla="*/ 1 w 2"/>
                <a:gd name="T7" fmla="*/ 22 h 22"/>
                <a:gd name="T8" fmla="*/ 2 w 2"/>
                <a:gd name="T9" fmla="*/ 20 h 22"/>
                <a:gd name="T10" fmla="*/ 2 w 2"/>
                <a:gd name="T11" fmla="*/ 1 h 22"/>
                <a:gd name="T12" fmla="*/ 1 w 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 h="22">
                  <a:moveTo>
                    <a:pt x="1" y="0"/>
                  </a:moveTo>
                  <a:cubicBezTo>
                    <a:pt x="1" y="0"/>
                    <a:pt x="0" y="1"/>
                    <a:pt x="0" y="1"/>
                  </a:cubicBezTo>
                  <a:cubicBezTo>
                    <a:pt x="0" y="20"/>
                    <a:pt x="0" y="20"/>
                    <a:pt x="0" y="20"/>
                  </a:cubicBezTo>
                  <a:cubicBezTo>
                    <a:pt x="0" y="21"/>
                    <a:pt x="1" y="22"/>
                    <a:pt x="1" y="22"/>
                  </a:cubicBezTo>
                  <a:cubicBezTo>
                    <a:pt x="2" y="22"/>
                    <a:pt x="2" y="21"/>
                    <a:pt x="2" y="20"/>
                  </a:cubicBezTo>
                  <a:cubicBezTo>
                    <a:pt x="2" y="1"/>
                    <a:pt x="2" y="1"/>
                    <a:pt x="2" y="1"/>
                  </a:cubicBezTo>
                  <a:cubicBezTo>
                    <a:pt x="2" y="1"/>
                    <a:pt x="2" y="0"/>
                    <a:pt x="1"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ľîdê">
              <a:extLst>
                <a:ext uri="{FF2B5EF4-FFF2-40B4-BE49-F238E27FC236}">
                  <a16:creationId xmlns:a16="http://schemas.microsoft.com/office/drawing/2014/main" id="{DBC6FA90-D98E-372F-9454-EACD7DFEE99D}"/>
                </a:ext>
              </a:extLst>
            </p:cNvPr>
            <p:cNvSpPr/>
            <p:nvPr/>
          </p:nvSpPr>
          <p:spPr bwMode="auto">
            <a:xfrm>
              <a:off x="7804150" y="5756276"/>
              <a:ext cx="20638" cy="71438"/>
            </a:xfrm>
            <a:custGeom>
              <a:avLst/>
              <a:gdLst>
                <a:gd name="T0" fmla="*/ 1 w 6"/>
                <a:gd name="T1" fmla="*/ 0 h 22"/>
                <a:gd name="T2" fmla="*/ 0 w 6"/>
                <a:gd name="T3" fmla="*/ 1 h 22"/>
                <a:gd name="T4" fmla="*/ 4 w 6"/>
                <a:gd name="T5" fmla="*/ 21 h 22"/>
                <a:gd name="T6" fmla="*/ 5 w 6"/>
                <a:gd name="T7" fmla="*/ 22 h 22"/>
                <a:gd name="T8" fmla="*/ 5 w 6"/>
                <a:gd name="T9" fmla="*/ 21 h 22"/>
                <a:gd name="T10" fmla="*/ 6 w 6"/>
                <a:gd name="T11" fmla="*/ 20 h 22"/>
                <a:gd name="T12" fmla="*/ 2 w 6"/>
                <a:gd name="T13" fmla="*/ 1 h 22"/>
                <a:gd name="T14" fmla="*/ 1 w 6"/>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2">
                  <a:moveTo>
                    <a:pt x="1" y="0"/>
                  </a:moveTo>
                  <a:cubicBezTo>
                    <a:pt x="0" y="0"/>
                    <a:pt x="0" y="1"/>
                    <a:pt x="0" y="1"/>
                  </a:cubicBezTo>
                  <a:cubicBezTo>
                    <a:pt x="4" y="21"/>
                    <a:pt x="4" y="21"/>
                    <a:pt x="4" y="21"/>
                  </a:cubicBezTo>
                  <a:cubicBezTo>
                    <a:pt x="4" y="21"/>
                    <a:pt x="4" y="22"/>
                    <a:pt x="5" y="22"/>
                  </a:cubicBezTo>
                  <a:cubicBezTo>
                    <a:pt x="5" y="21"/>
                    <a:pt x="5" y="21"/>
                    <a:pt x="5" y="21"/>
                  </a:cubicBezTo>
                  <a:cubicBezTo>
                    <a:pt x="6" y="21"/>
                    <a:pt x="6" y="21"/>
                    <a:pt x="6" y="20"/>
                  </a:cubicBezTo>
                  <a:cubicBezTo>
                    <a:pt x="2" y="1"/>
                    <a:pt x="2" y="1"/>
                    <a:pt x="2" y="1"/>
                  </a:cubicBezTo>
                  <a:cubicBezTo>
                    <a:pt x="2" y="0"/>
                    <a:pt x="1" y="0"/>
                    <a:pt x="1"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ṩliḑé">
              <a:extLst>
                <a:ext uri="{FF2B5EF4-FFF2-40B4-BE49-F238E27FC236}">
                  <a16:creationId xmlns:a16="http://schemas.microsoft.com/office/drawing/2014/main" id="{0A340600-B120-CE1A-27B7-A4FCC00CC2CA}"/>
                </a:ext>
              </a:extLst>
            </p:cNvPr>
            <p:cNvSpPr/>
            <p:nvPr/>
          </p:nvSpPr>
          <p:spPr bwMode="auto">
            <a:xfrm>
              <a:off x="5146675" y="5664201"/>
              <a:ext cx="569913" cy="6350"/>
            </a:xfrm>
            <a:custGeom>
              <a:avLst/>
              <a:gdLst>
                <a:gd name="T0" fmla="*/ 173 w 173"/>
                <a:gd name="T1" fmla="*/ 1 h 2"/>
                <a:gd name="T2" fmla="*/ 172 w 173"/>
                <a:gd name="T3" fmla="*/ 0 h 2"/>
                <a:gd name="T4" fmla="*/ 1 w 173"/>
                <a:gd name="T5" fmla="*/ 0 h 2"/>
                <a:gd name="T6" fmla="*/ 0 w 173"/>
                <a:gd name="T7" fmla="*/ 1 h 2"/>
                <a:gd name="T8" fmla="*/ 1 w 173"/>
                <a:gd name="T9" fmla="*/ 2 h 2"/>
                <a:gd name="T10" fmla="*/ 172 w 173"/>
                <a:gd name="T11" fmla="*/ 2 h 2"/>
                <a:gd name="T12" fmla="*/ 173 w 17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73" h="2">
                  <a:moveTo>
                    <a:pt x="173" y="1"/>
                  </a:moveTo>
                  <a:cubicBezTo>
                    <a:pt x="173" y="0"/>
                    <a:pt x="172" y="0"/>
                    <a:pt x="172" y="0"/>
                  </a:cubicBezTo>
                  <a:cubicBezTo>
                    <a:pt x="1" y="0"/>
                    <a:pt x="1" y="0"/>
                    <a:pt x="1" y="0"/>
                  </a:cubicBezTo>
                  <a:cubicBezTo>
                    <a:pt x="0" y="0"/>
                    <a:pt x="0" y="0"/>
                    <a:pt x="0" y="1"/>
                  </a:cubicBezTo>
                  <a:cubicBezTo>
                    <a:pt x="0" y="1"/>
                    <a:pt x="0" y="2"/>
                    <a:pt x="1" y="2"/>
                  </a:cubicBezTo>
                  <a:cubicBezTo>
                    <a:pt x="172" y="2"/>
                    <a:pt x="172" y="2"/>
                    <a:pt x="172" y="2"/>
                  </a:cubicBezTo>
                  <a:cubicBezTo>
                    <a:pt x="172" y="2"/>
                    <a:pt x="173" y="1"/>
                    <a:pt x="173" y="1"/>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ṣľîḍe">
              <a:extLst>
                <a:ext uri="{FF2B5EF4-FFF2-40B4-BE49-F238E27FC236}">
                  <a16:creationId xmlns:a16="http://schemas.microsoft.com/office/drawing/2014/main" id="{B3EE22A0-EC5F-6B60-BCDF-4C9374ED7E54}"/>
                </a:ext>
              </a:extLst>
            </p:cNvPr>
            <p:cNvSpPr/>
            <p:nvPr/>
          </p:nvSpPr>
          <p:spPr bwMode="auto">
            <a:xfrm>
              <a:off x="5578475" y="5726113"/>
              <a:ext cx="569913" cy="6350"/>
            </a:xfrm>
            <a:custGeom>
              <a:avLst/>
              <a:gdLst>
                <a:gd name="T0" fmla="*/ 172 w 173"/>
                <a:gd name="T1" fmla="*/ 0 h 2"/>
                <a:gd name="T2" fmla="*/ 1 w 173"/>
                <a:gd name="T3" fmla="*/ 0 h 2"/>
                <a:gd name="T4" fmla="*/ 0 w 173"/>
                <a:gd name="T5" fmla="*/ 1 h 2"/>
                <a:gd name="T6" fmla="*/ 1 w 173"/>
                <a:gd name="T7" fmla="*/ 2 h 2"/>
                <a:gd name="T8" fmla="*/ 172 w 173"/>
                <a:gd name="T9" fmla="*/ 2 h 2"/>
                <a:gd name="T10" fmla="*/ 173 w 173"/>
                <a:gd name="T11" fmla="*/ 1 h 2"/>
                <a:gd name="T12" fmla="*/ 172 w 17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73" h="2">
                  <a:moveTo>
                    <a:pt x="172" y="0"/>
                  </a:moveTo>
                  <a:cubicBezTo>
                    <a:pt x="1" y="0"/>
                    <a:pt x="1" y="0"/>
                    <a:pt x="1" y="0"/>
                  </a:cubicBezTo>
                  <a:cubicBezTo>
                    <a:pt x="1" y="0"/>
                    <a:pt x="0" y="0"/>
                    <a:pt x="0" y="1"/>
                  </a:cubicBezTo>
                  <a:cubicBezTo>
                    <a:pt x="0" y="1"/>
                    <a:pt x="1" y="2"/>
                    <a:pt x="1" y="2"/>
                  </a:cubicBezTo>
                  <a:cubicBezTo>
                    <a:pt x="172" y="2"/>
                    <a:pt x="172" y="2"/>
                    <a:pt x="172" y="2"/>
                  </a:cubicBezTo>
                  <a:cubicBezTo>
                    <a:pt x="173" y="2"/>
                    <a:pt x="173" y="1"/>
                    <a:pt x="173" y="1"/>
                  </a:cubicBezTo>
                  <a:cubicBezTo>
                    <a:pt x="173" y="0"/>
                    <a:pt x="173" y="0"/>
                    <a:pt x="172"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iSḻïďè">
              <a:extLst>
                <a:ext uri="{FF2B5EF4-FFF2-40B4-BE49-F238E27FC236}">
                  <a16:creationId xmlns:a16="http://schemas.microsoft.com/office/drawing/2014/main" id="{4FB122FE-24E6-8259-2B05-600B6FAA3868}"/>
                </a:ext>
              </a:extLst>
            </p:cNvPr>
            <p:cNvSpPr/>
            <p:nvPr/>
          </p:nvSpPr>
          <p:spPr bwMode="auto">
            <a:xfrm>
              <a:off x="7038975" y="5630863"/>
              <a:ext cx="571500" cy="6350"/>
            </a:xfrm>
            <a:custGeom>
              <a:avLst/>
              <a:gdLst>
                <a:gd name="T0" fmla="*/ 172 w 173"/>
                <a:gd name="T1" fmla="*/ 0 h 2"/>
                <a:gd name="T2" fmla="*/ 1 w 173"/>
                <a:gd name="T3" fmla="*/ 0 h 2"/>
                <a:gd name="T4" fmla="*/ 0 w 173"/>
                <a:gd name="T5" fmla="*/ 1 h 2"/>
                <a:gd name="T6" fmla="*/ 1 w 173"/>
                <a:gd name="T7" fmla="*/ 2 h 2"/>
                <a:gd name="T8" fmla="*/ 172 w 173"/>
                <a:gd name="T9" fmla="*/ 2 h 2"/>
                <a:gd name="T10" fmla="*/ 173 w 173"/>
                <a:gd name="T11" fmla="*/ 1 h 2"/>
                <a:gd name="T12" fmla="*/ 172 w 17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73" h="2">
                  <a:moveTo>
                    <a:pt x="172" y="0"/>
                  </a:moveTo>
                  <a:cubicBezTo>
                    <a:pt x="1" y="0"/>
                    <a:pt x="1" y="0"/>
                    <a:pt x="1" y="0"/>
                  </a:cubicBezTo>
                  <a:cubicBezTo>
                    <a:pt x="0" y="0"/>
                    <a:pt x="0" y="0"/>
                    <a:pt x="0" y="1"/>
                  </a:cubicBezTo>
                  <a:cubicBezTo>
                    <a:pt x="0" y="1"/>
                    <a:pt x="0" y="2"/>
                    <a:pt x="1" y="2"/>
                  </a:cubicBezTo>
                  <a:cubicBezTo>
                    <a:pt x="172" y="2"/>
                    <a:pt x="172" y="2"/>
                    <a:pt x="172" y="2"/>
                  </a:cubicBezTo>
                  <a:cubicBezTo>
                    <a:pt x="172" y="2"/>
                    <a:pt x="173" y="1"/>
                    <a:pt x="173" y="1"/>
                  </a:cubicBezTo>
                  <a:cubicBezTo>
                    <a:pt x="173" y="0"/>
                    <a:pt x="172" y="0"/>
                    <a:pt x="172"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ṧḻíďè">
              <a:extLst>
                <a:ext uri="{FF2B5EF4-FFF2-40B4-BE49-F238E27FC236}">
                  <a16:creationId xmlns:a16="http://schemas.microsoft.com/office/drawing/2014/main" id="{21F81DFD-9AA2-E3AD-70A3-54C9975B5859}"/>
                </a:ext>
              </a:extLst>
            </p:cNvPr>
            <p:cNvSpPr/>
            <p:nvPr/>
          </p:nvSpPr>
          <p:spPr bwMode="auto">
            <a:xfrm>
              <a:off x="4268788" y="5884863"/>
              <a:ext cx="230188" cy="6350"/>
            </a:xfrm>
            <a:custGeom>
              <a:avLst/>
              <a:gdLst>
                <a:gd name="T0" fmla="*/ 69 w 70"/>
                <a:gd name="T1" fmla="*/ 0 h 2"/>
                <a:gd name="T2" fmla="*/ 1 w 70"/>
                <a:gd name="T3" fmla="*/ 0 h 2"/>
                <a:gd name="T4" fmla="*/ 0 w 70"/>
                <a:gd name="T5" fmla="*/ 1 h 2"/>
                <a:gd name="T6" fmla="*/ 1 w 70"/>
                <a:gd name="T7" fmla="*/ 2 h 2"/>
                <a:gd name="T8" fmla="*/ 69 w 70"/>
                <a:gd name="T9" fmla="*/ 2 h 2"/>
                <a:gd name="T10" fmla="*/ 70 w 70"/>
                <a:gd name="T11" fmla="*/ 1 h 2"/>
                <a:gd name="T12" fmla="*/ 69 w 7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0" h="2">
                  <a:moveTo>
                    <a:pt x="69" y="0"/>
                  </a:moveTo>
                  <a:cubicBezTo>
                    <a:pt x="1" y="0"/>
                    <a:pt x="1" y="0"/>
                    <a:pt x="1" y="0"/>
                  </a:cubicBezTo>
                  <a:cubicBezTo>
                    <a:pt x="1" y="0"/>
                    <a:pt x="0" y="0"/>
                    <a:pt x="0" y="1"/>
                  </a:cubicBezTo>
                  <a:cubicBezTo>
                    <a:pt x="0" y="1"/>
                    <a:pt x="1" y="2"/>
                    <a:pt x="1" y="2"/>
                  </a:cubicBezTo>
                  <a:cubicBezTo>
                    <a:pt x="69" y="2"/>
                    <a:pt x="69" y="2"/>
                    <a:pt x="69" y="2"/>
                  </a:cubicBezTo>
                  <a:cubicBezTo>
                    <a:pt x="70" y="2"/>
                    <a:pt x="70" y="1"/>
                    <a:pt x="70" y="1"/>
                  </a:cubicBezTo>
                  <a:cubicBezTo>
                    <a:pt x="70" y="0"/>
                    <a:pt x="70" y="0"/>
                    <a:pt x="69" y="0"/>
                  </a:cubicBezTo>
                  <a:close/>
                </a:path>
              </a:pathLst>
            </a:custGeom>
            <a:solidFill>
              <a:srgbClr val="18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420504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ppt_x</p:attrName>
                                        </p:attrNameLst>
                                      </p:cBhvr>
                                      <p:tavLst>
                                        <p:tav tm="0">
                                          <p:val>
                                            <p:strVal val="#ppt_x-#ppt_w*1.125000"/>
                                          </p:val>
                                        </p:tav>
                                        <p:tav tm="100000">
                                          <p:val>
                                            <p:strVal val="#ppt_x"/>
                                          </p:val>
                                        </p:tav>
                                      </p:tavLst>
                                    </p:anim>
                                    <p:animEffect transition="in" filter="wipe(righ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公钥的分发</a:t>
              </a:r>
            </a:p>
          </p:txBody>
        </p:sp>
      </p:grpSp>
      <p:sp>
        <p:nvSpPr>
          <p:cNvPr id="22" name="íşlïḍè">
            <a:extLst>
              <a:ext uri="{FF2B5EF4-FFF2-40B4-BE49-F238E27FC236}">
                <a16:creationId xmlns:a16="http://schemas.microsoft.com/office/drawing/2014/main" id="{D52B4464-0775-B83E-5D62-526AD6922A7C}"/>
              </a:ext>
            </a:extLst>
          </p:cNvPr>
          <p:cNvSpPr txBox="1"/>
          <p:nvPr/>
        </p:nvSpPr>
        <p:spPr>
          <a:xfrm>
            <a:off x="1266346" y="1209641"/>
            <a:ext cx="10620854" cy="450843"/>
          </a:xfrm>
          <a:prstGeom prst="rect">
            <a:avLst/>
          </a:prstGeom>
          <a:noFill/>
        </p:spPr>
        <p:txBody>
          <a:bodyPr wrap="square" lIns="91440" tIns="45720" rIns="91440" bIns="45720" anchor="ctr">
            <a:noAutofit/>
          </a:bodyPr>
          <a:lstStyle/>
          <a:p>
            <a:r>
              <a:rPr lang="zh-CN" altLang="en-US" b="1" dirty="0"/>
              <a:t>如果全世界</a:t>
            </a:r>
            <a:r>
              <a:rPr lang="zh-CN" altLang="en-US" b="1" dirty="0">
                <a:solidFill>
                  <a:schemeClr val="accent1">
                    <a:lumMod val="75000"/>
                  </a:schemeClr>
                </a:solidFill>
              </a:rPr>
              <a:t>仅使用一个</a:t>
            </a:r>
            <a:r>
              <a:rPr lang="en-US" altLang="zh-CN" b="1" dirty="0">
                <a:solidFill>
                  <a:schemeClr val="accent1">
                    <a:lumMod val="75000"/>
                  </a:schemeClr>
                </a:solidFill>
              </a:rPr>
              <a:t>CA</a:t>
            </a:r>
            <a:r>
              <a:rPr lang="zh-CN" altLang="en-US" b="1" dirty="0">
                <a:solidFill>
                  <a:schemeClr val="accent1">
                    <a:lumMod val="75000"/>
                  </a:schemeClr>
                </a:solidFill>
              </a:rPr>
              <a:t>来签发证书，</a:t>
            </a:r>
            <a:r>
              <a:rPr lang="zh-CN" altLang="en-US" b="1" dirty="0"/>
              <a:t>则会出现</a:t>
            </a:r>
            <a:r>
              <a:rPr lang="zh-CN" altLang="en-US" b="1" dirty="0">
                <a:solidFill>
                  <a:schemeClr val="accent1">
                    <a:lumMod val="75000"/>
                  </a:schemeClr>
                </a:solidFill>
              </a:rPr>
              <a:t>负载过重</a:t>
            </a:r>
            <a:r>
              <a:rPr lang="zh-CN" altLang="en-US" b="1" dirty="0"/>
              <a:t>和</a:t>
            </a:r>
            <a:r>
              <a:rPr lang="zh-CN" altLang="en-US" b="1" dirty="0">
                <a:solidFill>
                  <a:schemeClr val="accent1">
                    <a:lumMod val="75000"/>
                  </a:schemeClr>
                </a:solidFill>
              </a:rPr>
              <a:t>单点故障</a:t>
            </a:r>
            <a:r>
              <a:rPr lang="zh-CN" altLang="en-US" b="1" dirty="0"/>
              <a:t>等问题。</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3083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şlïḍè">
            <a:extLst>
              <a:ext uri="{FF2B5EF4-FFF2-40B4-BE49-F238E27FC236}">
                <a16:creationId xmlns:a16="http://schemas.microsoft.com/office/drawing/2014/main" id="{DAD65459-B270-69B0-A61A-751A35B2F54F}"/>
              </a:ext>
            </a:extLst>
          </p:cNvPr>
          <p:cNvSpPr txBox="1"/>
          <p:nvPr/>
        </p:nvSpPr>
        <p:spPr>
          <a:xfrm>
            <a:off x="1266346" y="1874180"/>
            <a:ext cx="10620854" cy="753810"/>
          </a:xfrm>
          <a:prstGeom prst="rect">
            <a:avLst/>
          </a:prstGeom>
          <a:noFill/>
        </p:spPr>
        <p:txBody>
          <a:bodyPr wrap="square" lIns="91440" tIns="45720" rIns="91440" bIns="45720" anchor="ctr">
            <a:noAutofit/>
          </a:bodyPr>
          <a:lstStyle/>
          <a:p>
            <a:r>
              <a:rPr lang="zh-CN" altLang="en-US" b="1" dirty="0"/>
              <a:t>因特网采用的是</a:t>
            </a:r>
            <a:r>
              <a:rPr lang="en-US" altLang="zh-CN" b="1" dirty="0"/>
              <a:t>[RFC 5280]</a:t>
            </a:r>
            <a:r>
              <a:rPr lang="zh-CN" altLang="en-US" b="1" dirty="0"/>
              <a:t>（现在是建议标准）给出的、在全球范围内为所有因特网用户提供证书签发与认证服务的</a:t>
            </a:r>
            <a:r>
              <a:rPr lang="zh-CN" altLang="en-US" b="1" dirty="0">
                <a:solidFill>
                  <a:schemeClr val="accent1">
                    <a:lumMod val="75000"/>
                  </a:schemeClr>
                </a:solidFill>
              </a:rPr>
              <a:t>公钥基础结构</a:t>
            </a:r>
            <a:r>
              <a:rPr lang="zh-CN" altLang="en-US" b="1" dirty="0"/>
              <a:t>（</a:t>
            </a:r>
            <a:r>
              <a:rPr lang="en-US" altLang="zh-CN" b="1" dirty="0">
                <a:solidFill>
                  <a:schemeClr val="accent1">
                    <a:lumMod val="75000"/>
                  </a:schemeClr>
                </a:solidFill>
              </a:rPr>
              <a:t>P</a:t>
            </a:r>
            <a:r>
              <a:rPr lang="en-US" altLang="zh-CN" b="1" dirty="0"/>
              <a:t>ublic </a:t>
            </a:r>
            <a:r>
              <a:rPr lang="en-US" altLang="zh-CN" b="1" dirty="0">
                <a:solidFill>
                  <a:schemeClr val="accent1">
                    <a:lumMod val="75000"/>
                  </a:schemeClr>
                </a:solidFill>
              </a:rPr>
              <a:t>K</a:t>
            </a:r>
            <a:r>
              <a:rPr lang="en-US" altLang="zh-CN" b="1" dirty="0"/>
              <a:t>ey </a:t>
            </a:r>
            <a:r>
              <a:rPr lang="en-US" altLang="zh-CN" b="1" dirty="0">
                <a:solidFill>
                  <a:schemeClr val="accent1">
                    <a:lumMod val="75000"/>
                  </a:schemeClr>
                </a:solidFill>
              </a:rPr>
              <a:t>I</a:t>
            </a:r>
            <a:r>
              <a:rPr lang="en-US" altLang="zh-CN" b="1" dirty="0"/>
              <a:t>nfrastructure</a:t>
            </a:r>
            <a:r>
              <a:rPr lang="zh-CN" altLang="en-US" b="1" dirty="0"/>
              <a:t>，</a:t>
            </a:r>
            <a:r>
              <a:rPr lang="en-US" altLang="zh-CN" b="1" dirty="0">
                <a:solidFill>
                  <a:schemeClr val="accent1">
                    <a:lumMod val="75000"/>
                  </a:schemeClr>
                </a:solidFill>
              </a:rPr>
              <a:t>PKI</a:t>
            </a:r>
            <a:r>
              <a:rPr lang="zh-CN" altLang="en-US" b="1" dirty="0"/>
              <a:t>）。</a:t>
            </a:r>
            <a:endParaRPr lang="en-US" altLang="zh-CN" b="1" dirty="0"/>
          </a:p>
        </p:txBody>
      </p:sp>
      <p:sp>
        <p:nvSpPr>
          <p:cNvPr id="120" name="矩形 119">
            <a:extLst>
              <a:ext uri="{FF2B5EF4-FFF2-40B4-BE49-F238E27FC236}">
                <a16:creationId xmlns:a16="http://schemas.microsoft.com/office/drawing/2014/main" id="{93BCF385-9ADF-94AF-BB79-077DA5F24E97}"/>
              </a:ext>
            </a:extLst>
          </p:cNvPr>
          <p:cNvSpPr/>
          <p:nvPr/>
        </p:nvSpPr>
        <p:spPr>
          <a:xfrm>
            <a:off x="1009370" y="19728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4E3E09AF-744D-073A-9D91-081A95C72DFE}"/>
              </a:ext>
            </a:extLst>
          </p:cNvPr>
          <p:cNvGrpSpPr/>
          <p:nvPr/>
        </p:nvGrpSpPr>
        <p:grpSpPr>
          <a:xfrm>
            <a:off x="1874156" y="2869663"/>
            <a:ext cx="8460525" cy="3092661"/>
            <a:chOff x="1847260" y="2876384"/>
            <a:chExt cx="8460525" cy="3092661"/>
          </a:xfrm>
        </p:grpSpPr>
        <p:sp>
          <p:nvSpPr>
            <p:cNvPr id="59" name="矩形 58">
              <a:extLst>
                <a:ext uri="{FF2B5EF4-FFF2-40B4-BE49-F238E27FC236}">
                  <a16:creationId xmlns:a16="http://schemas.microsoft.com/office/drawing/2014/main" id="{16A3D584-865E-4C99-47D7-2F61BF920964}"/>
                </a:ext>
              </a:extLst>
            </p:cNvPr>
            <p:cNvSpPr/>
            <p:nvPr/>
          </p:nvSpPr>
          <p:spPr>
            <a:xfrm>
              <a:off x="5569526" y="2876384"/>
              <a:ext cx="1052948" cy="55261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根</a:t>
              </a:r>
              <a:r>
                <a:rPr lang="en-US" altLang="zh-CN" b="1" dirty="0">
                  <a:solidFill>
                    <a:schemeClr val="bg1"/>
                  </a:solidFill>
                  <a:latin typeface="Arial Narrow" panose="020B0606020202030204" pitchFamily="34" charset="0"/>
                </a:rPr>
                <a:t>CA</a:t>
              </a:r>
              <a:endParaRPr lang="zh-CN" altLang="en-US" b="1" dirty="0">
                <a:solidFill>
                  <a:schemeClr val="bg1"/>
                </a:solidFill>
                <a:latin typeface="Arial Narrow" panose="020B0606020202030204" pitchFamily="34" charset="0"/>
              </a:endParaRPr>
            </a:p>
          </p:txBody>
        </p:sp>
        <p:sp>
          <p:nvSpPr>
            <p:cNvPr id="60" name="矩形 59">
              <a:extLst>
                <a:ext uri="{FF2B5EF4-FFF2-40B4-BE49-F238E27FC236}">
                  <a16:creationId xmlns:a16="http://schemas.microsoft.com/office/drawing/2014/main" id="{4FE2EBAA-D55F-5500-7566-5B7960AB9662}"/>
                </a:ext>
              </a:extLst>
            </p:cNvPr>
            <p:cNvSpPr/>
            <p:nvPr/>
          </p:nvSpPr>
          <p:spPr>
            <a:xfrm>
              <a:off x="3172680" y="4144462"/>
              <a:ext cx="1052948" cy="55261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1</a:t>
              </a:r>
              <a:r>
                <a:rPr lang="zh-CN" altLang="en-US" b="1" dirty="0">
                  <a:solidFill>
                    <a:schemeClr val="bg1"/>
                  </a:solidFill>
                  <a:latin typeface="Arial Narrow" panose="020B0606020202030204" pitchFamily="34" charset="0"/>
                </a:rPr>
                <a:t>级</a:t>
              </a:r>
              <a:r>
                <a:rPr lang="en-US" altLang="zh-CN" b="1" dirty="0">
                  <a:solidFill>
                    <a:schemeClr val="bg1"/>
                  </a:solidFill>
                  <a:latin typeface="Arial Narrow" panose="020B0606020202030204" pitchFamily="34" charset="0"/>
                </a:rPr>
                <a:t>CA</a:t>
              </a:r>
              <a:endParaRPr lang="zh-CN" altLang="en-US" b="1" dirty="0">
                <a:solidFill>
                  <a:schemeClr val="bg1"/>
                </a:solidFill>
                <a:latin typeface="Arial Narrow" panose="020B0606020202030204" pitchFamily="34" charset="0"/>
              </a:endParaRPr>
            </a:p>
          </p:txBody>
        </p:sp>
        <p:grpSp>
          <p:nvGrpSpPr>
            <p:cNvPr id="61" name="组合 60">
              <a:extLst>
                <a:ext uri="{FF2B5EF4-FFF2-40B4-BE49-F238E27FC236}">
                  <a16:creationId xmlns:a16="http://schemas.microsoft.com/office/drawing/2014/main" id="{A884EDF9-DF3C-C025-9962-0547BAA2F4C2}"/>
                </a:ext>
              </a:extLst>
            </p:cNvPr>
            <p:cNvGrpSpPr/>
            <p:nvPr/>
          </p:nvGrpSpPr>
          <p:grpSpPr>
            <a:xfrm>
              <a:off x="1847260" y="5412539"/>
              <a:ext cx="3703788" cy="556506"/>
              <a:chOff x="1071416" y="3597566"/>
              <a:chExt cx="3703788" cy="660399"/>
            </a:xfrm>
          </p:grpSpPr>
          <p:sp>
            <p:nvSpPr>
              <p:cNvPr id="62" name="矩形 61">
                <a:extLst>
                  <a:ext uri="{FF2B5EF4-FFF2-40B4-BE49-F238E27FC236}">
                    <a16:creationId xmlns:a16="http://schemas.microsoft.com/office/drawing/2014/main" id="{0E7CB41D-9DAE-9088-011C-814CB2D43F9B}"/>
                  </a:ext>
                </a:extLst>
              </p:cNvPr>
              <p:cNvSpPr/>
              <p:nvPr/>
            </p:nvSpPr>
            <p:spPr>
              <a:xfrm>
                <a:off x="1071416" y="3602183"/>
                <a:ext cx="1052948" cy="6557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2</a:t>
                </a:r>
                <a:r>
                  <a:rPr lang="zh-CN" altLang="en-US" b="1" dirty="0">
                    <a:solidFill>
                      <a:schemeClr val="bg1"/>
                    </a:solidFill>
                    <a:latin typeface="Arial Narrow" panose="020B0606020202030204" pitchFamily="34" charset="0"/>
                  </a:rPr>
                  <a:t>级</a:t>
                </a:r>
                <a:r>
                  <a:rPr lang="en-US" altLang="zh-CN" b="1" dirty="0">
                    <a:solidFill>
                      <a:schemeClr val="bg1"/>
                    </a:solidFill>
                    <a:latin typeface="Arial Narrow" panose="020B0606020202030204" pitchFamily="34" charset="0"/>
                  </a:rPr>
                  <a:t>CA</a:t>
                </a:r>
                <a:endParaRPr lang="zh-CN" altLang="en-US" b="1" dirty="0">
                  <a:solidFill>
                    <a:schemeClr val="bg1"/>
                  </a:solidFill>
                  <a:latin typeface="Arial Narrow" panose="020B0606020202030204" pitchFamily="34" charset="0"/>
                </a:endParaRPr>
              </a:p>
            </p:txBody>
          </p:sp>
          <p:sp>
            <p:nvSpPr>
              <p:cNvPr id="63" name="矩形 62">
                <a:extLst>
                  <a:ext uri="{FF2B5EF4-FFF2-40B4-BE49-F238E27FC236}">
                    <a16:creationId xmlns:a16="http://schemas.microsoft.com/office/drawing/2014/main" id="{C5B37616-BE39-255C-C2CA-1F03F5ADB74E}"/>
                  </a:ext>
                </a:extLst>
              </p:cNvPr>
              <p:cNvSpPr/>
              <p:nvPr/>
            </p:nvSpPr>
            <p:spPr>
              <a:xfrm>
                <a:off x="2396836" y="3597566"/>
                <a:ext cx="1052948" cy="6557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2</a:t>
                </a:r>
                <a:r>
                  <a:rPr lang="zh-CN" altLang="en-US" b="1" dirty="0">
                    <a:solidFill>
                      <a:schemeClr val="bg1"/>
                    </a:solidFill>
                    <a:latin typeface="Arial Narrow" panose="020B0606020202030204" pitchFamily="34" charset="0"/>
                  </a:rPr>
                  <a:t>级</a:t>
                </a:r>
                <a:r>
                  <a:rPr lang="en-US" altLang="zh-CN" b="1" dirty="0">
                    <a:solidFill>
                      <a:schemeClr val="bg1"/>
                    </a:solidFill>
                    <a:latin typeface="Arial Narrow" panose="020B0606020202030204" pitchFamily="34" charset="0"/>
                  </a:rPr>
                  <a:t>CA</a:t>
                </a:r>
                <a:endParaRPr lang="zh-CN" altLang="en-US" b="1" dirty="0">
                  <a:solidFill>
                    <a:schemeClr val="bg1"/>
                  </a:solidFill>
                  <a:latin typeface="Arial Narrow" panose="020B0606020202030204" pitchFamily="34" charset="0"/>
                </a:endParaRPr>
              </a:p>
            </p:txBody>
          </p:sp>
          <p:sp>
            <p:nvSpPr>
              <p:cNvPr id="64" name="矩形 63">
                <a:extLst>
                  <a:ext uri="{FF2B5EF4-FFF2-40B4-BE49-F238E27FC236}">
                    <a16:creationId xmlns:a16="http://schemas.microsoft.com/office/drawing/2014/main" id="{BA20A5EB-1846-2098-EE6E-2E5ED5028688}"/>
                  </a:ext>
                </a:extLst>
              </p:cNvPr>
              <p:cNvSpPr/>
              <p:nvPr/>
            </p:nvSpPr>
            <p:spPr>
              <a:xfrm>
                <a:off x="3722256" y="3597566"/>
                <a:ext cx="1052948" cy="6557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2</a:t>
                </a:r>
                <a:r>
                  <a:rPr lang="zh-CN" altLang="en-US" b="1" dirty="0">
                    <a:solidFill>
                      <a:schemeClr val="bg1"/>
                    </a:solidFill>
                    <a:latin typeface="Arial Narrow" panose="020B0606020202030204" pitchFamily="34" charset="0"/>
                  </a:rPr>
                  <a:t>级</a:t>
                </a:r>
                <a:r>
                  <a:rPr lang="en-US" altLang="zh-CN" b="1" dirty="0">
                    <a:solidFill>
                      <a:schemeClr val="bg1"/>
                    </a:solidFill>
                    <a:latin typeface="Arial Narrow" panose="020B0606020202030204" pitchFamily="34" charset="0"/>
                  </a:rPr>
                  <a:t>CA</a:t>
                </a:r>
                <a:endParaRPr lang="zh-CN" altLang="en-US" b="1" dirty="0">
                  <a:solidFill>
                    <a:schemeClr val="bg1"/>
                  </a:solidFill>
                  <a:latin typeface="Arial Narrow" panose="020B0606020202030204" pitchFamily="34" charset="0"/>
                </a:endParaRPr>
              </a:p>
            </p:txBody>
          </p:sp>
        </p:grpSp>
        <p:cxnSp>
          <p:nvCxnSpPr>
            <p:cNvPr id="65" name="直接连接符 64">
              <a:extLst>
                <a:ext uri="{FF2B5EF4-FFF2-40B4-BE49-F238E27FC236}">
                  <a16:creationId xmlns:a16="http://schemas.microsoft.com/office/drawing/2014/main" id="{AFEDA21D-F5D2-BD99-9A79-B196AF694B3B}"/>
                </a:ext>
              </a:extLst>
            </p:cNvPr>
            <p:cNvCxnSpPr>
              <a:stCxn id="60" idx="2"/>
              <a:endCxn id="63" idx="0"/>
            </p:cNvCxnSpPr>
            <p:nvPr/>
          </p:nvCxnSpPr>
          <p:spPr>
            <a:xfrm>
              <a:off x="3699154" y="4697078"/>
              <a:ext cx="0" cy="7154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D1D659C2-7870-617B-1A9F-21A45A03C7AF}"/>
                </a:ext>
              </a:extLst>
            </p:cNvPr>
            <p:cNvCxnSpPr>
              <a:stCxn id="62" idx="0"/>
              <a:endCxn id="64" idx="0"/>
            </p:cNvCxnSpPr>
            <p:nvPr/>
          </p:nvCxnSpPr>
          <p:spPr>
            <a:xfrm rot="5400000" flipH="1" flipV="1">
              <a:off x="3697209" y="4089064"/>
              <a:ext cx="3891" cy="2650840"/>
            </a:xfrm>
            <a:prstGeom prst="bentConnector3">
              <a:avLst>
                <a:gd name="adj1" fmla="val 938159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D1987ABC-C9AD-FD4C-C4AC-789F22C2719A}"/>
                </a:ext>
              </a:extLst>
            </p:cNvPr>
            <p:cNvSpPr/>
            <p:nvPr/>
          </p:nvSpPr>
          <p:spPr>
            <a:xfrm>
              <a:off x="7929417" y="4144462"/>
              <a:ext cx="1052948" cy="55261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1</a:t>
              </a:r>
              <a:r>
                <a:rPr lang="zh-CN" altLang="en-US" b="1" dirty="0">
                  <a:solidFill>
                    <a:schemeClr val="bg1"/>
                  </a:solidFill>
                  <a:latin typeface="Arial Narrow" panose="020B0606020202030204" pitchFamily="34" charset="0"/>
                </a:rPr>
                <a:t>级</a:t>
              </a:r>
              <a:r>
                <a:rPr lang="en-US" altLang="zh-CN" b="1" dirty="0">
                  <a:solidFill>
                    <a:schemeClr val="bg1"/>
                  </a:solidFill>
                  <a:latin typeface="Arial Narrow" panose="020B0606020202030204" pitchFamily="34" charset="0"/>
                </a:rPr>
                <a:t>CA</a:t>
              </a:r>
              <a:endParaRPr lang="zh-CN" altLang="en-US" b="1" dirty="0">
                <a:solidFill>
                  <a:schemeClr val="bg1"/>
                </a:solidFill>
                <a:latin typeface="Arial Narrow" panose="020B0606020202030204" pitchFamily="34" charset="0"/>
              </a:endParaRPr>
            </a:p>
          </p:txBody>
        </p:sp>
        <p:grpSp>
          <p:nvGrpSpPr>
            <p:cNvPr id="68" name="组合 67">
              <a:extLst>
                <a:ext uri="{FF2B5EF4-FFF2-40B4-BE49-F238E27FC236}">
                  <a16:creationId xmlns:a16="http://schemas.microsoft.com/office/drawing/2014/main" id="{BAE98311-50CB-1DAA-C050-CE0E1CD70A80}"/>
                </a:ext>
              </a:extLst>
            </p:cNvPr>
            <p:cNvGrpSpPr/>
            <p:nvPr/>
          </p:nvGrpSpPr>
          <p:grpSpPr>
            <a:xfrm>
              <a:off x="6603997" y="5407922"/>
              <a:ext cx="3703788" cy="556506"/>
              <a:chOff x="1071416" y="3597566"/>
              <a:chExt cx="3703788" cy="660399"/>
            </a:xfrm>
          </p:grpSpPr>
          <p:sp>
            <p:nvSpPr>
              <p:cNvPr id="69" name="矩形 68">
                <a:extLst>
                  <a:ext uri="{FF2B5EF4-FFF2-40B4-BE49-F238E27FC236}">
                    <a16:creationId xmlns:a16="http://schemas.microsoft.com/office/drawing/2014/main" id="{8F4CA0D5-5D31-3EE2-9A01-79E212FCE528}"/>
                  </a:ext>
                </a:extLst>
              </p:cNvPr>
              <p:cNvSpPr/>
              <p:nvPr/>
            </p:nvSpPr>
            <p:spPr>
              <a:xfrm>
                <a:off x="1071416" y="3602183"/>
                <a:ext cx="1052948" cy="6557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2</a:t>
                </a:r>
                <a:r>
                  <a:rPr lang="zh-CN" altLang="en-US" b="1" dirty="0">
                    <a:solidFill>
                      <a:schemeClr val="bg1"/>
                    </a:solidFill>
                    <a:latin typeface="Arial Narrow" panose="020B0606020202030204" pitchFamily="34" charset="0"/>
                  </a:rPr>
                  <a:t>级</a:t>
                </a:r>
                <a:r>
                  <a:rPr lang="en-US" altLang="zh-CN" b="1" dirty="0">
                    <a:solidFill>
                      <a:schemeClr val="bg1"/>
                    </a:solidFill>
                    <a:latin typeface="Arial Narrow" panose="020B0606020202030204" pitchFamily="34" charset="0"/>
                  </a:rPr>
                  <a:t>CA</a:t>
                </a:r>
                <a:endParaRPr lang="zh-CN" altLang="en-US" b="1" dirty="0">
                  <a:solidFill>
                    <a:schemeClr val="bg1"/>
                  </a:solidFill>
                  <a:latin typeface="Arial Narrow" panose="020B0606020202030204" pitchFamily="34" charset="0"/>
                </a:endParaRPr>
              </a:p>
            </p:txBody>
          </p:sp>
          <p:sp>
            <p:nvSpPr>
              <p:cNvPr id="70" name="矩形 69">
                <a:extLst>
                  <a:ext uri="{FF2B5EF4-FFF2-40B4-BE49-F238E27FC236}">
                    <a16:creationId xmlns:a16="http://schemas.microsoft.com/office/drawing/2014/main" id="{331EB135-7622-7113-63E8-6CD633C7E340}"/>
                  </a:ext>
                </a:extLst>
              </p:cNvPr>
              <p:cNvSpPr/>
              <p:nvPr/>
            </p:nvSpPr>
            <p:spPr>
              <a:xfrm>
                <a:off x="2396836" y="3597566"/>
                <a:ext cx="1052948" cy="6557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2</a:t>
                </a:r>
                <a:r>
                  <a:rPr lang="zh-CN" altLang="en-US" b="1" dirty="0">
                    <a:solidFill>
                      <a:schemeClr val="bg1"/>
                    </a:solidFill>
                    <a:latin typeface="Arial Narrow" panose="020B0606020202030204" pitchFamily="34" charset="0"/>
                  </a:rPr>
                  <a:t>级</a:t>
                </a:r>
                <a:r>
                  <a:rPr lang="en-US" altLang="zh-CN" b="1" dirty="0">
                    <a:solidFill>
                      <a:schemeClr val="bg1"/>
                    </a:solidFill>
                    <a:latin typeface="Arial Narrow" panose="020B0606020202030204" pitchFamily="34" charset="0"/>
                  </a:rPr>
                  <a:t>CA</a:t>
                </a:r>
                <a:endParaRPr lang="zh-CN" altLang="en-US" b="1" dirty="0">
                  <a:solidFill>
                    <a:schemeClr val="bg1"/>
                  </a:solidFill>
                  <a:latin typeface="Arial Narrow" panose="020B0606020202030204" pitchFamily="34" charset="0"/>
                </a:endParaRPr>
              </a:p>
            </p:txBody>
          </p:sp>
          <p:sp>
            <p:nvSpPr>
              <p:cNvPr id="71" name="矩形 70">
                <a:extLst>
                  <a:ext uri="{FF2B5EF4-FFF2-40B4-BE49-F238E27FC236}">
                    <a16:creationId xmlns:a16="http://schemas.microsoft.com/office/drawing/2014/main" id="{68170E02-927E-D573-EB1B-F0D161C0DCC6}"/>
                  </a:ext>
                </a:extLst>
              </p:cNvPr>
              <p:cNvSpPr/>
              <p:nvPr/>
            </p:nvSpPr>
            <p:spPr>
              <a:xfrm>
                <a:off x="3722256" y="3597566"/>
                <a:ext cx="1052948" cy="6557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rPr>
                  <a:t>2</a:t>
                </a:r>
                <a:r>
                  <a:rPr lang="zh-CN" altLang="en-US" b="1" dirty="0">
                    <a:solidFill>
                      <a:schemeClr val="bg1"/>
                    </a:solidFill>
                    <a:latin typeface="Arial Narrow" panose="020B0606020202030204" pitchFamily="34" charset="0"/>
                  </a:rPr>
                  <a:t>级</a:t>
                </a:r>
                <a:r>
                  <a:rPr lang="en-US" altLang="zh-CN" b="1" dirty="0">
                    <a:solidFill>
                      <a:schemeClr val="bg1"/>
                    </a:solidFill>
                    <a:latin typeface="Arial Narrow" panose="020B0606020202030204" pitchFamily="34" charset="0"/>
                  </a:rPr>
                  <a:t>CA</a:t>
                </a:r>
                <a:endParaRPr lang="zh-CN" altLang="en-US" b="1" dirty="0">
                  <a:solidFill>
                    <a:schemeClr val="bg1"/>
                  </a:solidFill>
                  <a:latin typeface="Arial Narrow" panose="020B0606020202030204" pitchFamily="34" charset="0"/>
                </a:endParaRPr>
              </a:p>
            </p:txBody>
          </p:sp>
        </p:grpSp>
        <p:cxnSp>
          <p:nvCxnSpPr>
            <p:cNvPr id="72" name="直接连接符 71">
              <a:extLst>
                <a:ext uri="{FF2B5EF4-FFF2-40B4-BE49-F238E27FC236}">
                  <a16:creationId xmlns:a16="http://schemas.microsoft.com/office/drawing/2014/main" id="{1102FD79-9996-B21C-466B-39356040709F}"/>
                </a:ext>
              </a:extLst>
            </p:cNvPr>
            <p:cNvCxnSpPr>
              <a:stCxn id="67" idx="2"/>
              <a:endCxn id="70" idx="0"/>
            </p:cNvCxnSpPr>
            <p:nvPr/>
          </p:nvCxnSpPr>
          <p:spPr>
            <a:xfrm>
              <a:off x="8455891" y="4697078"/>
              <a:ext cx="0" cy="7108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B44EFCC8-3B5B-CD2C-9CFC-2FB596F786FB}"/>
                </a:ext>
              </a:extLst>
            </p:cNvPr>
            <p:cNvCxnSpPr>
              <a:cxnSpLocks/>
            </p:cNvCxnSpPr>
            <p:nvPr/>
          </p:nvCxnSpPr>
          <p:spPr>
            <a:xfrm rot="5400000" flipH="1" flipV="1">
              <a:off x="8453947" y="4084447"/>
              <a:ext cx="3891" cy="2650840"/>
            </a:xfrm>
            <a:prstGeom prst="bentConnector3">
              <a:avLst>
                <a:gd name="adj1" fmla="val 9550681"/>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3C0CF868-C2B8-9748-C8B4-46CDA6CEDAE2}"/>
                </a:ext>
              </a:extLst>
            </p:cNvPr>
            <p:cNvCxnSpPr>
              <a:cxnSpLocks/>
              <a:stCxn id="60" idx="0"/>
              <a:endCxn id="67" idx="0"/>
            </p:cNvCxnSpPr>
            <p:nvPr/>
          </p:nvCxnSpPr>
          <p:spPr>
            <a:xfrm rot="5400000" flipH="1" flipV="1">
              <a:off x="6077522" y="1766094"/>
              <a:ext cx="12700" cy="4756737"/>
            </a:xfrm>
            <a:prstGeom prst="bentConnector3">
              <a:avLst>
                <a:gd name="adj1" fmla="val 180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23535617-B9F7-3812-A63C-8E53326B95AE}"/>
                </a:ext>
              </a:extLst>
            </p:cNvPr>
            <p:cNvCxnSpPr>
              <a:cxnSpLocks/>
              <a:endCxn id="59" idx="2"/>
            </p:cNvCxnSpPr>
            <p:nvPr/>
          </p:nvCxnSpPr>
          <p:spPr>
            <a:xfrm flipV="1">
              <a:off x="6096000" y="3429000"/>
              <a:ext cx="0" cy="4961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5857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20"/>
                                        </p:tgtEl>
                                        <p:attrNameLst>
                                          <p:attrName>style.visibility</p:attrName>
                                        </p:attrNameLst>
                                      </p:cBhvr>
                                      <p:to>
                                        <p:strVal val="visible"/>
                                      </p:to>
                                    </p:set>
                                    <p:anim calcmode="lin" valueType="num">
                                      <p:cBhvr>
                                        <p:cTn id="18" dur="500" fill="hold"/>
                                        <p:tgtEl>
                                          <p:spTgt spid="120"/>
                                        </p:tgtEl>
                                        <p:attrNameLst>
                                          <p:attrName>ppt_w</p:attrName>
                                        </p:attrNameLst>
                                      </p:cBhvr>
                                      <p:tavLst>
                                        <p:tav tm="0">
                                          <p:val>
                                            <p:fltVal val="0"/>
                                          </p:val>
                                        </p:tav>
                                        <p:tav tm="100000">
                                          <p:val>
                                            <p:strVal val="#ppt_w"/>
                                          </p:val>
                                        </p:tav>
                                      </p:tavLst>
                                    </p:anim>
                                    <p:anim calcmode="lin" valueType="num">
                                      <p:cBhvr>
                                        <p:cTn id="19" dur="500" fill="hold"/>
                                        <p:tgtEl>
                                          <p:spTgt spid="120"/>
                                        </p:tgtEl>
                                        <p:attrNameLst>
                                          <p:attrName>ppt_h</p:attrName>
                                        </p:attrNameLst>
                                      </p:cBhvr>
                                      <p:tavLst>
                                        <p:tav tm="0">
                                          <p:val>
                                            <p:fltVal val="0"/>
                                          </p:val>
                                        </p:tav>
                                        <p:tav tm="100000">
                                          <p:val>
                                            <p:strVal val="#ppt_h"/>
                                          </p:val>
                                        </p:tav>
                                      </p:tavLst>
                                    </p:anim>
                                    <p:anim calcmode="lin" valueType="num">
                                      <p:cBhvr>
                                        <p:cTn id="20" dur="500" fill="hold"/>
                                        <p:tgtEl>
                                          <p:spTgt spid="120"/>
                                        </p:tgtEl>
                                        <p:attrNameLst>
                                          <p:attrName>style.rotation</p:attrName>
                                        </p:attrNameLst>
                                      </p:cBhvr>
                                      <p:tavLst>
                                        <p:tav tm="0">
                                          <p:val>
                                            <p:fltVal val="360"/>
                                          </p:val>
                                        </p:tav>
                                        <p:tav tm="100000">
                                          <p:val>
                                            <p:fltVal val="0"/>
                                          </p:val>
                                        </p:tav>
                                      </p:tavLst>
                                    </p:anim>
                                    <p:animEffect transition="in" filter="fade">
                                      <p:cBhvr>
                                        <p:cTn id="21" dur="500"/>
                                        <p:tgtEl>
                                          <p:spTgt spid="12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800" decel="100000"/>
                                        <p:tgtEl>
                                          <p:spTgt spid="5"/>
                                        </p:tgtEl>
                                      </p:cBhvr>
                                    </p:animEffect>
                                    <p:anim calcmode="lin" valueType="num">
                                      <p:cBhvr>
                                        <p:cTn id="30" dur="800" decel="100000" fill="hold"/>
                                        <p:tgtEl>
                                          <p:spTgt spid="5"/>
                                        </p:tgtEl>
                                        <p:attrNameLst>
                                          <p:attrName>style.rotation</p:attrName>
                                        </p:attrNameLst>
                                      </p:cBhvr>
                                      <p:tavLst>
                                        <p:tav tm="0">
                                          <p:val>
                                            <p:fltVal val="-90"/>
                                          </p:val>
                                        </p:tav>
                                        <p:tav tm="100000">
                                          <p:val>
                                            <p:fltVal val="0"/>
                                          </p:val>
                                        </p:tav>
                                      </p:tavLst>
                                    </p:anim>
                                    <p:anim calcmode="lin" valueType="num">
                                      <p:cBhvr>
                                        <p:cTn id="31" dur="800" decel="100000" fill="hold"/>
                                        <p:tgtEl>
                                          <p:spTgt spid="5"/>
                                        </p:tgtEl>
                                        <p:attrNameLst>
                                          <p:attrName>ppt_x</p:attrName>
                                        </p:attrNameLst>
                                      </p:cBhvr>
                                      <p:tavLst>
                                        <p:tav tm="0">
                                          <p:val>
                                            <p:strVal val="#ppt_x+0.4"/>
                                          </p:val>
                                        </p:tav>
                                        <p:tav tm="100000">
                                          <p:val>
                                            <p:strVal val="#ppt_x-0.05"/>
                                          </p:val>
                                        </p:tav>
                                      </p:tavLst>
                                    </p:anim>
                                    <p:anim calcmode="lin" valueType="num">
                                      <p:cBhvr>
                                        <p:cTn id="32" dur="800" decel="100000" fill="hold"/>
                                        <p:tgtEl>
                                          <p:spTgt spid="5"/>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119" grpId="0"/>
      <p:bldP spid="1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8687" y="898245"/>
              <a:ext cx="5487774" cy="400110"/>
            </a:xfrm>
            <a:prstGeom prst="rect">
              <a:avLst/>
            </a:prstGeom>
            <a:noFill/>
          </p:spPr>
          <p:txBody>
            <a:bodyPr wrap="square" rtlCol="0">
              <a:spAutoFit/>
            </a:bodyPr>
            <a:lstStyle/>
            <a:p>
              <a:r>
                <a:rPr lang="zh-CN" altLang="en-US" sz="2000" b="1" dirty="0"/>
                <a:t>公钥的分发</a:t>
              </a:r>
            </a:p>
          </p:txBody>
        </p:sp>
      </p:grpSp>
      <p:grpSp>
        <p:nvGrpSpPr>
          <p:cNvPr id="11" name="组合 10">
            <a:extLst>
              <a:ext uri="{FF2B5EF4-FFF2-40B4-BE49-F238E27FC236}">
                <a16:creationId xmlns:a16="http://schemas.microsoft.com/office/drawing/2014/main" id="{77657F1F-5A75-D5CF-74CE-4706F1791D9E}"/>
              </a:ext>
            </a:extLst>
          </p:cNvPr>
          <p:cNvGrpSpPr/>
          <p:nvPr/>
        </p:nvGrpSpPr>
        <p:grpSpPr>
          <a:xfrm>
            <a:off x="1009370" y="1155852"/>
            <a:ext cx="10877830" cy="716120"/>
            <a:chOff x="1009370" y="1155852"/>
            <a:chExt cx="10877830" cy="716120"/>
          </a:xfrm>
        </p:grpSpPr>
        <p:sp>
          <p:nvSpPr>
            <p:cNvPr id="22" name="íşlïḍè">
              <a:extLst>
                <a:ext uri="{FF2B5EF4-FFF2-40B4-BE49-F238E27FC236}">
                  <a16:creationId xmlns:a16="http://schemas.microsoft.com/office/drawing/2014/main" id="{D52B4464-0775-B83E-5D62-526AD6922A7C}"/>
                </a:ext>
              </a:extLst>
            </p:cNvPr>
            <p:cNvSpPr txBox="1"/>
            <p:nvPr/>
          </p:nvSpPr>
          <p:spPr>
            <a:xfrm>
              <a:off x="1266346" y="1155852"/>
              <a:ext cx="10620854" cy="716120"/>
            </a:xfrm>
            <a:prstGeom prst="rect">
              <a:avLst/>
            </a:prstGeom>
            <a:noFill/>
          </p:spPr>
          <p:txBody>
            <a:bodyPr wrap="square" lIns="91440" tIns="45720" rIns="91440" bIns="45720" anchor="ctr">
              <a:noAutofit/>
            </a:bodyPr>
            <a:lstStyle/>
            <a:p>
              <a:r>
                <a:rPr lang="zh-CN" altLang="en-US" b="1" dirty="0"/>
                <a:t>因特网采用的是</a:t>
              </a:r>
              <a:r>
                <a:rPr lang="en-US" altLang="zh-CN" b="1" dirty="0"/>
                <a:t>[RFC 5280]</a:t>
              </a:r>
              <a:r>
                <a:rPr lang="zh-CN" altLang="en-US" b="1" dirty="0"/>
                <a:t>（现在是建议标准）给出的、在全球范围内为所有因特网用户提供证书签发与认证服务的</a:t>
              </a:r>
              <a:r>
                <a:rPr lang="zh-CN" altLang="en-US" b="1" dirty="0">
                  <a:solidFill>
                    <a:schemeClr val="accent1">
                      <a:lumMod val="75000"/>
                    </a:schemeClr>
                  </a:solidFill>
                </a:rPr>
                <a:t>公钥基础结构</a:t>
              </a:r>
              <a:r>
                <a:rPr lang="zh-CN" altLang="en-US" b="1" dirty="0"/>
                <a:t>（</a:t>
              </a:r>
              <a:r>
                <a:rPr lang="en-US" altLang="zh-CN" b="1" dirty="0">
                  <a:solidFill>
                    <a:schemeClr val="accent1">
                      <a:lumMod val="75000"/>
                    </a:schemeClr>
                  </a:solidFill>
                </a:rPr>
                <a:t>P</a:t>
              </a:r>
              <a:r>
                <a:rPr lang="en-US" altLang="zh-CN" b="1" dirty="0"/>
                <a:t>ublic </a:t>
              </a:r>
              <a:r>
                <a:rPr lang="en-US" altLang="zh-CN" b="1" dirty="0">
                  <a:solidFill>
                    <a:schemeClr val="accent1">
                      <a:lumMod val="75000"/>
                    </a:schemeClr>
                  </a:solidFill>
                </a:rPr>
                <a:t>K</a:t>
              </a:r>
              <a:r>
                <a:rPr lang="en-US" altLang="zh-CN" b="1" dirty="0"/>
                <a:t>ey </a:t>
              </a:r>
              <a:r>
                <a:rPr lang="en-US" altLang="zh-CN" b="1" dirty="0">
                  <a:solidFill>
                    <a:schemeClr val="accent1">
                      <a:lumMod val="75000"/>
                    </a:schemeClr>
                  </a:solidFill>
                </a:rPr>
                <a:t>I</a:t>
              </a:r>
              <a:r>
                <a:rPr lang="en-US" altLang="zh-CN" b="1" dirty="0"/>
                <a:t>nfrastructure</a:t>
              </a:r>
              <a:r>
                <a:rPr lang="zh-CN" altLang="en-US" b="1" dirty="0"/>
                <a:t>，</a:t>
              </a:r>
              <a:r>
                <a:rPr lang="en-US" altLang="zh-CN" b="1" dirty="0">
                  <a:solidFill>
                    <a:schemeClr val="accent1">
                      <a:lumMod val="75000"/>
                    </a:schemeClr>
                  </a:solidFill>
                </a:rPr>
                <a:t>PKI</a:t>
              </a:r>
              <a:r>
                <a:rPr lang="zh-CN" altLang="en-US" b="1" dirty="0"/>
                <a:t>）。</a:t>
              </a:r>
              <a:endParaRPr lang="en-US" altLang="zh-CN" b="1" dirty="0"/>
            </a:p>
          </p:txBody>
        </p:sp>
        <p:sp>
          <p:nvSpPr>
            <p:cNvPr id="23" name="矩形 22">
              <a:extLst>
                <a:ext uri="{FF2B5EF4-FFF2-40B4-BE49-F238E27FC236}">
                  <a16:creationId xmlns:a16="http://schemas.microsoft.com/office/drawing/2014/main" id="{A7545BB7-7F29-7A55-4CF9-7DDBD5EC2C4A}"/>
                </a:ext>
              </a:extLst>
            </p:cNvPr>
            <p:cNvSpPr/>
            <p:nvPr/>
          </p:nvSpPr>
          <p:spPr>
            <a:xfrm>
              <a:off x="1009370" y="125456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íşlïḍè">
            <a:extLst>
              <a:ext uri="{FF2B5EF4-FFF2-40B4-BE49-F238E27FC236}">
                <a16:creationId xmlns:a16="http://schemas.microsoft.com/office/drawing/2014/main" id="{58E785D3-3B3E-1427-0B0D-8C296F3EBE0C}"/>
              </a:ext>
            </a:extLst>
          </p:cNvPr>
          <p:cNvSpPr txBox="1"/>
          <p:nvPr/>
        </p:nvSpPr>
        <p:spPr>
          <a:xfrm>
            <a:off x="1621371" y="1892198"/>
            <a:ext cx="3956573" cy="450843"/>
          </a:xfrm>
          <a:prstGeom prst="rect">
            <a:avLst/>
          </a:prstGeom>
          <a:noFill/>
        </p:spPr>
        <p:txBody>
          <a:bodyPr wrap="square" lIns="91440" tIns="45720" rIns="91440" bIns="45720" anchor="ctr">
            <a:noAutofit/>
          </a:bodyPr>
          <a:lstStyle/>
          <a:p>
            <a:r>
              <a:rPr lang="zh-CN" altLang="en-US" b="1" dirty="0"/>
              <a:t>下级</a:t>
            </a:r>
            <a:r>
              <a:rPr lang="en-US" altLang="zh-CN" b="1" dirty="0"/>
              <a:t>CA</a:t>
            </a:r>
            <a:r>
              <a:rPr lang="zh-CN" altLang="en-US" b="1" dirty="0"/>
              <a:t>的证书由上级</a:t>
            </a:r>
            <a:r>
              <a:rPr lang="en-US" altLang="zh-CN" b="1" dirty="0"/>
              <a:t>CA</a:t>
            </a:r>
            <a:r>
              <a:rPr lang="zh-CN" altLang="en-US" b="1" dirty="0"/>
              <a:t>签发和认证。</a:t>
            </a:r>
            <a:endParaRPr lang="en-US" altLang="zh-CN" b="1" dirty="0"/>
          </a:p>
        </p:txBody>
      </p:sp>
      <p:sp>
        <p:nvSpPr>
          <p:cNvPr id="28" name="矩形 27">
            <a:extLst>
              <a:ext uri="{FF2B5EF4-FFF2-40B4-BE49-F238E27FC236}">
                <a16:creationId xmlns:a16="http://schemas.microsoft.com/office/drawing/2014/main" id="{CD1F47A5-1DC5-B1D8-346D-2F10D75FDF3D}"/>
              </a:ext>
            </a:extLst>
          </p:cNvPr>
          <p:cNvSpPr/>
          <p:nvPr/>
        </p:nvSpPr>
        <p:spPr>
          <a:xfrm>
            <a:off x="1364395" y="199090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şlïḍè">
            <a:extLst>
              <a:ext uri="{FF2B5EF4-FFF2-40B4-BE49-F238E27FC236}">
                <a16:creationId xmlns:a16="http://schemas.microsoft.com/office/drawing/2014/main" id="{9AC932AB-23A9-2EA5-B78D-7CCF488A34DA}"/>
              </a:ext>
            </a:extLst>
          </p:cNvPr>
          <p:cNvSpPr txBox="1"/>
          <p:nvPr/>
        </p:nvSpPr>
        <p:spPr>
          <a:xfrm>
            <a:off x="1621371" y="2363267"/>
            <a:ext cx="10265829" cy="492669"/>
          </a:xfrm>
          <a:prstGeom prst="rect">
            <a:avLst/>
          </a:prstGeom>
          <a:noFill/>
        </p:spPr>
        <p:txBody>
          <a:bodyPr wrap="square" lIns="91440" tIns="45720" rIns="91440" bIns="45720" anchor="ctr">
            <a:noAutofit/>
          </a:bodyPr>
          <a:lstStyle/>
          <a:p>
            <a:r>
              <a:rPr lang="zh-CN" altLang="en-US" b="1" dirty="0"/>
              <a:t>所有用户都信任顶级的根</a:t>
            </a:r>
            <a:r>
              <a:rPr lang="en-US" altLang="zh-CN" b="1" dirty="0"/>
              <a:t>CA</a:t>
            </a:r>
            <a:r>
              <a:rPr lang="zh-CN" altLang="en-US" b="1" dirty="0"/>
              <a:t>，但可以信任也可以不信任中间的</a:t>
            </a:r>
            <a:r>
              <a:rPr lang="en-US" altLang="zh-CN" b="1" dirty="0"/>
              <a:t>CA</a:t>
            </a:r>
            <a:r>
              <a:rPr lang="zh-CN" altLang="en-US" b="1" dirty="0"/>
              <a:t>。</a:t>
            </a:r>
            <a:endParaRPr lang="en-US" altLang="zh-CN" b="1" dirty="0"/>
          </a:p>
        </p:txBody>
      </p:sp>
      <p:sp>
        <p:nvSpPr>
          <p:cNvPr id="30" name="矩形 29">
            <a:extLst>
              <a:ext uri="{FF2B5EF4-FFF2-40B4-BE49-F238E27FC236}">
                <a16:creationId xmlns:a16="http://schemas.microsoft.com/office/drawing/2014/main" id="{51D4BA45-7A71-F685-CBDC-92BB5606D9ED}"/>
              </a:ext>
            </a:extLst>
          </p:cNvPr>
          <p:cNvSpPr/>
          <p:nvPr/>
        </p:nvSpPr>
        <p:spPr>
          <a:xfrm>
            <a:off x="1364395" y="246197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íşlïḍè">
            <a:extLst>
              <a:ext uri="{FF2B5EF4-FFF2-40B4-BE49-F238E27FC236}">
                <a16:creationId xmlns:a16="http://schemas.microsoft.com/office/drawing/2014/main" id="{82DCB5B1-01B0-94EE-F9BE-136F5E10601B}"/>
              </a:ext>
            </a:extLst>
          </p:cNvPr>
          <p:cNvSpPr txBox="1"/>
          <p:nvPr/>
        </p:nvSpPr>
        <p:spPr>
          <a:xfrm>
            <a:off x="1621371" y="2876161"/>
            <a:ext cx="10265829" cy="1003318"/>
          </a:xfrm>
          <a:prstGeom prst="rect">
            <a:avLst/>
          </a:prstGeom>
          <a:noFill/>
        </p:spPr>
        <p:txBody>
          <a:bodyPr wrap="square" lIns="91440" tIns="45720" rIns="91440" bIns="45720" anchor="ctr">
            <a:noAutofit/>
          </a:bodyPr>
          <a:lstStyle/>
          <a:p>
            <a:r>
              <a:rPr lang="zh-CN" altLang="en-US" b="1" dirty="0"/>
              <a:t>用户可以在自己信任的</a:t>
            </a:r>
            <a:r>
              <a:rPr lang="en-US" altLang="zh-CN" b="1" dirty="0"/>
              <a:t>CA</a:t>
            </a:r>
            <a:r>
              <a:rPr lang="zh-CN" altLang="en-US" b="1" dirty="0"/>
              <a:t>获取个人证书，当要验证来自不信任</a:t>
            </a:r>
            <a:r>
              <a:rPr lang="en-US" altLang="zh-CN" b="1" dirty="0"/>
              <a:t>CA</a:t>
            </a:r>
            <a:r>
              <a:rPr lang="zh-CN" altLang="en-US" b="1" dirty="0"/>
              <a:t>签发的证书时，需要到上一级</a:t>
            </a:r>
            <a:r>
              <a:rPr lang="en-US" altLang="zh-CN" b="1" dirty="0"/>
              <a:t>CA</a:t>
            </a:r>
            <a:r>
              <a:rPr lang="zh-CN" altLang="en-US" b="1" dirty="0"/>
              <a:t>验证该证书的真伪，如果上一级</a:t>
            </a:r>
            <a:r>
              <a:rPr lang="en-US" altLang="zh-CN" b="1" dirty="0"/>
              <a:t>CA</a:t>
            </a:r>
            <a:r>
              <a:rPr lang="zh-CN" altLang="en-US" b="1" dirty="0"/>
              <a:t>也不可信则需要到更上一级</a:t>
            </a:r>
            <a:r>
              <a:rPr lang="en-US" altLang="zh-CN" b="1" dirty="0"/>
              <a:t>CA</a:t>
            </a:r>
            <a:r>
              <a:rPr lang="zh-CN" altLang="en-US" b="1" dirty="0"/>
              <a:t>进行验证，一直追溯到可信任的一级</a:t>
            </a:r>
            <a:r>
              <a:rPr lang="en-US" altLang="zh-CN" b="1" dirty="0"/>
              <a:t>CA</a:t>
            </a:r>
            <a:r>
              <a:rPr lang="zh-CN" altLang="en-US" b="1" dirty="0"/>
              <a:t>，这一过程最终有可能会追溯到顶级的根</a:t>
            </a:r>
            <a:r>
              <a:rPr lang="en-US" altLang="zh-CN" b="1" dirty="0"/>
              <a:t>CA</a:t>
            </a:r>
            <a:r>
              <a:rPr lang="zh-CN" altLang="en-US" b="1" dirty="0"/>
              <a:t>。</a:t>
            </a:r>
            <a:endParaRPr lang="en-US" altLang="zh-CN" b="1" dirty="0"/>
          </a:p>
        </p:txBody>
      </p:sp>
      <p:sp>
        <p:nvSpPr>
          <p:cNvPr id="32" name="矩形 31">
            <a:extLst>
              <a:ext uri="{FF2B5EF4-FFF2-40B4-BE49-F238E27FC236}">
                <a16:creationId xmlns:a16="http://schemas.microsoft.com/office/drawing/2014/main" id="{2D7E5413-B266-EC25-D5E5-1EE5768E3E32}"/>
              </a:ext>
            </a:extLst>
          </p:cNvPr>
          <p:cNvSpPr/>
          <p:nvPr/>
        </p:nvSpPr>
        <p:spPr>
          <a:xfrm>
            <a:off x="1364395" y="297487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形用户界面, 应用程序&#10;&#10;描述已自动生成">
            <a:extLst>
              <a:ext uri="{FF2B5EF4-FFF2-40B4-BE49-F238E27FC236}">
                <a16:creationId xmlns:a16="http://schemas.microsoft.com/office/drawing/2014/main" id="{F5D66F24-E2D4-D737-5F67-AE6D6EB35E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5191" y="3964667"/>
            <a:ext cx="6751721" cy="2474233"/>
          </a:xfrm>
          <a:prstGeom prst="rect">
            <a:avLst/>
          </a:prstGeom>
        </p:spPr>
      </p:pic>
    </p:spTree>
    <p:custDataLst>
      <p:tags r:id="rId1"/>
    </p:custDataLst>
    <p:extLst>
      <p:ext uri="{BB962C8B-B14F-4D97-AF65-F5344CB8AC3E}">
        <p14:creationId xmlns:p14="http://schemas.microsoft.com/office/powerpoint/2010/main" val="177158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49" presetClass="entr" presetSubtype="0"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 calcmode="lin" valueType="num">
                                      <p:cBhvr>
                                        <p:cTn id="17" dur="500" fill="hold"/>
                                        <p:tgtEl>
                                          <p:spTgt spid="28"/>
                                        </p:tgtEl>
                                        <p:attrNameLst>
                                          <p:attrName>style.rotation</p:attrName>
                                        </p:attrNameLst>
                                      </p:cBhvr>
                                      <p:tavLst>
                                        <p:tav tm="0">
                                          <p:val>
                                            <p:fltVal val="360"/>
                                          </p:val>
                                        </p:tav>
                                        <p:tav tm="100000">
                                          <p:val>
                                            <p:fltVal val="0"/>
                                          </p:val>
                                        </p:tav>
                                      </p:tavLst>
                                    </p:anim>
                                    <p:animEffect transition="in" filter="fade">
                                      <p:cBhvr>
                                        <p:cTn id="18" dur="500"/>
                                        <p:tgtEl>
                                          <p:spTgt spid="28"/>
                                        </p:tgtEl>
                                      </p:cBhvr>
                                    </p:animEffect>
                                  </p:childTnLst>
                                </p:cTn>
                              </p:par>
                            </p:childTnLst>
                          </p:cTn>
                        </p:par>
                        <p:par>
                          <p:cTn id="19" fill="hold">
                            <p:stCondLst>
                              <p:cond delay="500"/>
                            </p:stCondLst>
                            <p:childTnLst>
                              <p:par>
                                <p:cTn id="20" presetID="1" presetClass="entr" presetSubtype="0" fill="hold" grpId="0" nodeType="afterEffect">
                                  <p:stCondLst>
                                    <p:cond delay="0"/>
                                  </p:stCondLst>
                                  <p:iterate type="lt">
                                    <p:tmAbs val="100"/>
                                  </p:iterate>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 calcmode="lin" valueType="num">
                                      <p:cBhvr>
                                        <p:cTn id="28" dur="500" fill="hold"/>
                                        <p:tgtEl>
                                          <p:spTgt spid="30"/>
                                        </p:tgtEl>
                                        <p:attrNameLst>
                                          <p:attrName>style.rotation</p:attrName>
                                        </p:attrNameLst>
                                      </p:cBhvr>
                                      <p:tavLst>
                                        <p:tav tm="0">
                                          <p:val>
                                            <p:fltVal val="360"/>
                                          </p:val>
                                        </p:tav>
                                        <p:tav tm="100000">
                                          <p:val>
                                            <p:fltVal val="0"/>
                                          </p:val>
                                        </p:tav>
                                      </p:tavLst>
                                    </p:anim>
                                    <p:animEffect transition="in" filter="fade">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 calcmode="lin" valueType="num">
                                      <p:cBhvr>
                                        <p:cTn id="39" dur="500" fill="hold"/>
                                        <p:tgtEl>
                                          <p:spTgt spid="32"/>
                                        </p:tgtEl>
                                        <p:attrNameLst>
                                          <p:attrName>style.rotation</p:attrName>
                                        </p:attrNameLst>
                                      </p:cBhvr>
                                      <p:tavLst>
                                        <p:tav tm="0">
                                          <p:val>
                                            <p:fltVal val="360"/>
                                          </p:val>
                                        </p:tav>
                                        <p:tav tm="100000">
                                          <p:val>
                                            <p:fltVal val="0"/>
                                          </p:val>
                                        </p:tav>
                                      </p:tavLst>
                                    </p:anim>
                                    <p:animEffect transition="in" filter="fade">
                                      <p:cBhvr>
                                        <p:cTn id="40" dur="500"/>
                                        <p:tgtEl>
                                          <p:spTgt spid="32"/>
                                        </p:tgtEl>
                                      </p:cBhvr>
                                    </p:animEffect>
                                  </p:childTnLst>
                                </p:cTn>
                              </p:par>
                            </p:childTnLst>
                          </p:cTn>
                        </p:par>
                        <p:par>
                          <p:cTn id="41" fill="hold">
                            <p:stCondLst>
                              <p:cond delay="500"/>
                            </p:stCondLst>
                            <p:childTnLst>
                              <p:par>
                                <p:cTn id="42" presetID="1" presetClass="entr" presetSubtype="0" fill="hold" grpId="0" nodeType="afterEffect">
                                  <p:stCondLst>
                                    <p:cond delay="0"/>
                                  </p:stCondLst>
                                  <p:iterate type="lt">
                                    <p:tmAbs val="100"/>
                                  </p:iterate>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p:bldP spid="30" grpId="0" animBg="1"/>
      <p:bldP spid="31" grpId="0"/>
      <p:bldP spid="3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2558888" y="1188116"/>
            <a:ext cx="7098583" cy="2606668"/>
            <a:chOff x="3156764" y="1188116"/>
            <a:chExt cx="7098583" cy="2606668"/>
          </a:xfrm>
        </p:grpSpPr>
        <p:sp>
          <p:nvSpPr>
            <p:cNvPr id="12" name="íşlïḍè"/>
            <p:cNvSpPr txBox="1"/>
            <p:nvPr/>
          </p:nvSpPr>
          <p:spPr>
            <a:xfrm>
              <a:off x="4563496" y="1188116"/>
              <a:ext cx="4287076" cy="419100"/>
            </a:xfrm>
            <a:prstGeom prst="rect">
              <a:avLst/>
            </a:prstGeom>
            <a:noFill/>
          </p:spPr>
          <p:txBody>
            <a:bodyPr wrap="square" lIns="91440" tIns="45720" rIns="91440" bIns="45720" anchor="ctr">
              <a:noAutofit/>
            </a:bodyPr>
            <a:lstStyle/>
            <a:p>
              <a:pPr algn="ctr"/>
              <a:r>
                <a:rPr lang="en-US" altLang="zh-CN" sz="2400" b="1" dirty="0"/>
                <a:t>7.6 </a:t>
              </a:r>
              <a:r>
                <a:rPr lang="zh-CN" altLang="en-US" sz="2400" b="1" dirty="0"/>
                <a:t>访问控制</a:t>
              </a:r>
              <a:endParaRPr lang="en-US" altLang="zh-CN" sz="2400" b="1" dirty="0"/>
            </a:p>
          </p:txBody>
        </p:sp>
        <p:grpSp>
          <p:nvGrpSpPr>
            <p:cNvPr id="6" name="组合 5"/>
            <p:cNvGrpSpPr/>
            <p:nvPr/>
          </p:nvGrpSpPr>
          <p:grpSpPr>
            <a:xfrm>
              <a:off x="3156764"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访问控制的基本概念</a:t>
                </a:r>
              </a:p>
            </p:txBody>
          </p:sp>
        </p:grpSp>
        <p:grpSp>
          <p:nvGrpSpPr>
            <p:cNvPr id="32" name="组合 31"/>
            <p:cNvGrpSpPr/>
            <p:nvPr/>
          </p:nvGrpSpPr>
          <p:grpSpPr>
            <a:xfrm>
              <a:off x="3156764" y="3199230"/>
              <a:ext cx="7098583" cy="595554"/>
              <a:chOff x="1183242" y="3390006"/>
              <a:chExt cx="7098583"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642314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三类典型的访问控制策略</a:t>
                </a:r>
              </a:p>
            </p:txBody>
          </p:sp>
        </p:grpSp>
      </p:grpSp>
    </p:spTree>
    <p:extLst>
      <p:ext uri="{BB962C8B-B14F-4D97-AF65-F5344CB8AC3E}">
        <p14:creationId xmlns:p14="http://schemas.microsoft.com/office/powerpoint/2010/main" val="422282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a:extLst>
              <a:ext uri="{FF2B5EF4-FFF2-40B4-BE49-F238E27FC236}">
                <a16:creationId xmlns:a16="http://schemas.microsoft.com/office/drawing/2014/main" id="{6FA56B4D-91EC-B6E1-E712-A3C32A53503D}"/>
              </a:ext>
            </a:extLst>
          </p:cNvPr>
          <p:cNvSpPr txBox="1"/>
          <p:nvPr/>
        </p:nvSpPr>
        <p:spPr>
          <a:xfrm>
            <a:off x="6336391" y="2478189"/>
            <a:ext cx="1980104" cy="369332"/>
          </a:xfrm>
          <a:prstGeom prst="rect">
            <a:avLst/>
          </a:prstGeom>
          <a:noFill/>
        </p:spPr>
        <p:txBody>
          <a:bodyPr wrap="square" rtlCol="0">
            <a:spAutoFit/>
          </a:bodyPr>
          <a:lstStyle/>
          <a:p>
            <a:pPr algn="ctr"/>
            <a:r>
              <a:rPr lang="zh-CN" altLang="en-US" b="1" dirty="0"/>
              <a:t>第二道安全防线</a:t>
            </a:r>
          </a:p>
        </p:txBody>
      </p:sp>
      <p:sp>
        <p:nvSpPr>
          <p:cNvPr id="46" name="文本框 45">
            <a:extLst>
              <a:ext uri="{FF2B5EF4-FFF2-40B4-BE49-F238E27FC236}">
                <a16:creationId xmlns:a16="http://schemas.microsoft.com/office/drawing/2014/main" id="{D47647A3-827D-F8B4-E36F-A77E5D1B1481}"/>
              </a:ext>
            </a:extLst>
          </p:cNvPr>
          <p:cNvSpPr txBox="1"/>
          <p:nvPr/>
        </p:nvSpPr>
        <p:spPr>
          <a:xfrm>
            <a:off x="3365705" y="3525207"/>
            <a:ext cx="2165638" cy="646331"/>
          </a:xfrm>
          <a:prstGeom prst="rect">
            <a:avLst/>
          </a:prstGeom>
          <a:noFill/>
        </p:spPr>
        <p:txBody>
          <a:bodyPr wrap="square" rtlCol="0">
            <a:spAutoFit/>
          </a:bodyPr>
          <a:lstStyle/>
          <a:p>
            <a:r>
              <a:rPr lang="zh-CN" altLang="en-US" b="1" dirty="0"/>
              <a:t>将未授权用户隔离</a:t>
            </a:r>
            <a:endParaRPr lang="en-US" altLang="zh-CN" b="1" dirty="0"/>
          </a:p>
          <a:p>
            <a:r>
              <a:rPr lang="zh-CN" altLang="en-US" b="1" dirty="0"/>
              <a:t>在信息系统之外</a:t>
            </a:r>
          </a:p>
        </p:txBody>
      </p:sp>
      <p:sp>
        <p:nvSpPr>
          <p:cNvPr id="44" name="文本框 43">
            <a:extLst>
              <a:ext uri="{FF2B5EF4-FFF2-40B4-BE49-F238E27FC236}">
                <a16:creationId xmlns:a16="http://schemas.microsoft.com/office/drawing/2014/main" id="{EA53B11A-7FC1-62BE-73DA-F7EE45B85952}"/>
              </a:ext>
            </a:extLst>
          </p:cNvPr>
          <p:cNvSpPr txBox="1"/>
          <p:nvPr/>
        </p:nvSpPr>
        <p:spPr>
          <a:xfrm>
            <a:off x="3330869" y="2478189"/>
            <a:ext cx="1980104" cy="369332"/>
          </a:xfrm>
          <a:prstGeom prst="rect">
            <a:avLst/>
          </a:prstGeom>
          <a:noFill/>
        </p:spPr>
        <p:txBody>
          <a:bodyPr wrap="square" rtlCol="0">
            <a:spAutoFit/>
          </a:bodyPr>
          <a:lstStyle/>
          <a:p>
            <a:pPr algn="ctr"/>
            <a:r>
              <a:rPr lang="zh-CN" altLang="en-US" b="1" dirty="0"/>
              <a:t>第一道安全防线</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访问控制的基本概念</a:t>
              </a:r>
            </a:p>
          </p:txBody>
        </p:sp>
      </p:grpSp>
      <p:grpSp>
        <p:nvGrpSpPr>
          <p:cNvPr id="19" name="组合 18">
            <a:extLst>
              <a:ext uri="{FF2B5EF4-FFF2-40B4-BE49-F238E27FC236}">
                <a16:creationId xmlns:a16="http://schemas.microsoft.com/office/drawing/2014/main" id="{9A646E42-D377-5F5D-18CD-E897E5D3B09E}"/>
              </a:ext>
            </a:extLst>
          </p:cNvPr>
          <p:cNvGrpSpPr/>
          <p:nvPr/>
        </p:nvGrpSpPr>
        <p:grpSpPr>
          <a:xfrm>
            <a:off x="1570412" y="2701621"/>
            <a:ext cx="9051658" cy="1192918"/>
            <a:chOff x="1570412" y="2701621"/>
            <a:chExt cx="9051658" cy="1192918"/>
          </a:xfrm>
        </p:grpSpPr>
        <p:pic>
          <p:nvPicPr>
            <p:cNvPr id="24" name="图形 3" descr="用户 纯色填充">
              <a:extLst>
                <a:ext uri="{FF2B5EF4-FFF2-40B4-BE49-F238E27FC236}">
                  <a16:creationId xmlns:a16="http://schemas.microsoft.com/office/drawing/2014/main" id="{D1C88A5B-BBB0-6A86-B7B6-16AB2BD24E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0412" y="2701621"/>
              <a:ext cx="914400" cy="914400"/>
            </a:xfrm>
            <a:prstGeom prst="rect">
              <a:avLst/>
            </a:prstGeom>
          </p:spPr>
        </p:pic>
        <p:pic>
          <p:nvPicPr>
            <p:cNvPr id="11" name="图形 10">
              <a:extLst>
                <a:ext uri="{FF2B5EF4-FFF2-40B4-BE49-F238E27FC236}">
                  <a16:creationId xmlns:a16="http://schemas.microsoft.com/office/drawing/2014/main" id="{1D7594D4-1D29-655A-3375-01573B33FC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85960" y="2790347"/>
              <a:ext cx="1336110" cy="734860"/>
            </a:xfrm>
            <a:prstGeom prst="rect">
              <a:avLst/>
            </a:prstGeom>
          </p:spPr>
        </p:pic>
        <p:sp>
          <p:nvSpPr>
            <p:cNvPr id="14" name="文本框 13">
              <a:extLst>
                <a:ext uri="{FF2B5EF4-FFF2-40B4-BE49-F238E27FC236}">
                  <a16:creationId xmlns:a16="http://schemas.microsoft.com/office/drawing/2014/main" id="{0C6FCD7D-2CCF-D9BD-CCDF-A9BA65B965FF}"/>
                </a:ext>
              </a:extLst>
            </p:cNvPr>
            <p:cNvSpPr txBox="1"/>
            <p:nvPr/>
          </p:nvSpPr>
          <p:spPr>
            <a:xfrm>
              <a:off x="1641634" y="3525207"/>
              <a:ext cx="771955" cy="369332"/>
            </a:xfrm>
            <a:prstGeom prst="rect">
              <a:avLst/>
            </a:prstGeom>
            <a:noFill/>
          </p:spPr>
          <p:txBody>
            <a:bodyPr wrap="square" rtlCol="0">
              <a:spAutoFit/>
            </a:bodyPr>
            <a:lstStyle/>
            <a:p>
              <a:pPr algn="ctr"/>
              <a:r>
                <a:rPr lang="zh-CN" altLang="en-US" b="1" dirty="0"/>
                <a:t>用户</a:t>
              </a:r>
            </a:p>
          </p:txBody>
        </p:sp>
        <p:sp>
          <p:nvSpPr>
            <p:cNvPr id="35" name="文本框 34">
              <a:extLst>
                <a:ext uri="{FF2B5EF4-FFF2-40B4-BE49-F238E27FC236}">
                  <a16:creationId xmlns:a16="http://schemas.microsoft.com/office/drawing/2014/main" id="{A74B51F3-0074-7A8B-8151-2A5CB22BB960}"/>
                </a:ext>
              </a:extLst>
            </p:cNvPr>
            <p:cNvSpPr txBox="1"/>
            <p:nvPr/>
          </p:nvSpPr>
          <p:spPr>
            <a:xfrm>
              <a:off x="9478269" y="3525207"/>
              <a:ext cx="1143319" cy="369332"/>
            </a:xfrm>
            <a:prstGeom prst="rect">
              <a:avLst/>
            </a:prstGeom>
            <a:noFill/>
          </p:spPr>
          <p:txBody>
            <a:bodyPr wrap="square" rtlCol="0">
              <a:spAutoFit/>
            </a:bodyPr>
            <a:lstStyle/>
            <a:p>
              <a:pPr algn="ctr"/>
              <a:r>
                <a:rPr lang="zh-CN" altLang="en-US" b="1" dirty="0"/>
                <a:t>信息系统</a:t>
              </a:r>
            </a:p>
          </p:txBody>
        </p:sp>
      </p:grpSp>
      <p:grpSp>
        <p:nvGrpSpPr>
          <p:cNvPr id="20" name="组合 19">
            <a:extLst>
              <a:ext uri="{FF2B5EF4-FFF2-40B4-BE49-F238E27FC236}">
                <a16:creationId xmlns:a16="http://schemas.microsoft.com/office/drawing/2014/main" id="{CC1E026A-D008-3A8F-B3F3-BDCE0C01056B}"/>
              </a:ext>
            </a:extLst>
          </p:cNvPr>
          <p:cNvGrpSpPr/>
          <p:nvPr/>
        </p:nvGrpSpPr>
        <p:grpSpPr>
          <a:xfrm>
            <a:off x="2027611" y="1754800"/>
            <a:ext cx="7926403" cy="1035548"/>
            <a:chOff x="2027611" y="1754800"/>
            <a:chExt cx="7926403" cy="1035548"/>
          </a:xfrm>
        </p:grpSpPr>
        <p:cxnSp>
          <p:nvCxnSpPr>
            <p:cNvPr id="16" name="连接符: 曲线 15">
              <a:extLst>
                <a:ext uri="{FF2B5EF4-FFF2-40B4-BE49-F238E27FC236}">
                  <a16:creationId xmlns:a16="http://schemas.microsoft.com/office/drawing/2014/main" id="{91999001-D9B7-A058-6403-EF04F67EA9D5}"/>
                </a:ext>
              </a:extLst>
            </p:cNvPr>
            <p:cNvCxnSpPr>
              <a:stCxn id="24" idx="0"/>
              <a:endCxn id="11" idx="0"/>
            </p:cNvCxnSpPr>
            <p:nvPr/>
          </p:nvCxnSpPr>
          <p:spPr>
            <a:xfrm rot="16200000" flipH="1">
              <a:off x="5946450" y="-1217217"/>
              <a:ext cx="88726" cy="7926403"/>
            </a:xfrm>
            <a:prstGeom prst="curvedConnector3">
              <a:avLst>
                <a:gd name="adj1" fmla="val -857647"/>
              </a:avLst>
            </a:prstGeom>
            <a:ln w="635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3A41DDA-1376-3A46-AD75-BD6D57D2AB89}"/>
                </a:ext>
              </a:extLst>
            </p:cNvPr>
            <p:cNvSpPr txBox="1"/>
            <p:nvPr/>
          </p:nvSpPr>
          <p:spPr>
            <a:xfrm>
              <a:off x="5655110" y="1754800"/>
              <a:ext cx="745299" cy="369332"/>
            </a:xfrm>
            <a:prstGeom prst="rect">
              <a:avLst/>
            </a:prstGeom>
            <a:solidFill>
              <a:schemeClr val="bg1"/>
            </a:solidFill>
          </p:spPr>
          <p:txBody>
            <a:bodyPr wrap="square" rtlCol="0">
              <a:spAutoFit/>
            </a:bodyPr>
            <a:lstStyle/>
            <a:p>
              <a:pPr algn="ctr"/>
              <a:r>
                <a:rPr lang="zh-CN" altLang="en-US" b="1" dirty="0"/>
                <a:t>访问</a:t>
              </a:r>
            </a:p>
          </p:txBody>
        </p:sp>
      </p:grpSp>
      <p:grpSp>
        <p:nvGrpSpPr>
          <p:cNvPr id="45" name="组合 44">
            <a:extLst>
              <a:ext uri="{FF2B5EF4-FFF2-40B4-BE49-F238E27FC236}">
                <a16:creationId xmlns:a16="http://schemas.microsoft.com/office/drawing/2014/main" id="{52982242-86C1-B823-CCE6-8DE7BA5213CA}"/>
              </a:ext>
            </a:extLst>
          </p:cNvPr>
          <p:cNvGrpSpPr/>
          <p:nvPr/>
        </p:nvGrpSpPr>
        <p:grpSpPr>
          <a:xfrm>
            <a:off x="2484812" y="2867370"/>
            <a:ext cx="2723098" cy="585479"/>
            <a:chOff x="2484812" y="2867370"/>
            <a:chExt cx="2723098" cy="585479"/>
          </a:xfrm>
        </p:grpSpPr>
        <p:sp>
          <p:nvSpPr>
            <p:cNvPr id="36" name="矩形 35">
              <a:extLst>
                <a:ext uri="{FF2B5EF4-FFF2-40B4-BE49-F238E27FC236}">
                  <a16:creationId xmlns:a16="http://schemas.microsoft.com/office/drawing/2014/main" id="{9FDB8C1F-66BD-DA4C-2672-A26EF60111FE}"/>
                </a:ext>
              </a:extLst>
            </p:cNvPr>
            <p:cNvSpPr/>
            <p:nvPr/>
          </p:nvSpPr>
          <p:spPr>
            <a:xfrm>
              <a:off x="3433933" y="2867370"/>
              <a:ext cx="1773977" cy="58547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身份鉴别</a:t>
              </a:r>
            </a:p>
          </p:txBody>
        </p:sp>
        <p:cxnSp>
          <p:nvCxnSpPr>
            <p:cNvPr id="38" name="直接箭头连接符 37">
              <a:extLst>
                <a:ext uri="{FF2B5EF4-FFF2-40B4-BE49-F238E27FC236}">
                  <a16:creationId xmlns:a16="http://schemas.microsoft.com/office/drawing/2014/main" id="{F4978B2F-2AAE-7AEA-C6B0-9441432E743A}"/>
                </a:ext>
              </a:extLst>
            </p:cNvPr>
            <p:cNvCxnSpPr>
              <a:cxnSpLocks/>
              <a:stCxn id="24" idx="3"/>
              <a:endCxn id="36" idx="1"/>
            </p:cNvCxnSpPr>
            <p:nvPr/>
          </p:nvCxnSpPr>
          <p:spPr>
            <a:xfrm>
              <a:off x="2484812" y="3158821"/>
              <a:ext cx="949121" cy="1289"/>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43" name="直接箭头连接符 42">
            <a:extLst>
              <a:ext uri="{FF2B5EF4-FFF2-40B4-BE49-F238E27FC236}">
                <a16:creationId xmlns:a16="http://schemas.microsoft.com/office/drawing/2014/main" id="{703B8CE5-BC08-0184-84F4-FD5EAC6BB64A}"/>
              </a:ext>
            </a:extLst>
          </p:cNvPr>
          <p:cNvCxnSpPr>
            <a:cxnSpLocks/>
            <a:stCxn id="36" idx="3"/>
            <a:endCxn id="11" idx="1"/>
          </p:cNvCxnSpPr>
          <p:nvPr/>
        </p:nvCxnSpPr>
        <p:spPr>
          <a:xfrm flipV="1">
            <a:off x="5207910" y="3157777"/>
            <a:ext cx="4078050" cy="233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B5170D9-738E-ADC7-4C68-7E1F07076E6F}"/>
              </a:ext>
            </a:extLst>
          </p:cNvPr>
          <p:cNvSpPr/>
          <p:nvPr/>
        </p:nvSpPr>
        <p:spPr>
          <a:xfrm>
            <a:off x="6456101" y="2867370"/>
            <a:ext cx="1773977" cy="5854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访问控制</a:t>
            </a:r>
            <a:endParaRPr lang="en-US" altLang="zh-CN" b="1" dirty="0"/>
          </a:p>
          <a:p>
            <a:pPr algn="ctr"/>
            <a:r>
              <a:rPr lang="en-US" altLang="zh-CN" b="1" dirty="0"/>
              <a:t>(Access Control)</a:t>
            </a:r>
            <a:endParaRPr lang="zh-CN" altLang="en-US" b="1" dirty="0"/>
          </a:p>
        </p:txBody>
      </p:sp>
      <p:sp>
        <p:nvSpPr>
          <p:cNvPr id="50" name="文本框 49">
            <a:extLst>
              <a:ext uri="{FF2B5EF4-FFF2-40B4-BE49-F238E27FC236}">
                <a16:creationId xmlns:a16="http://schemas.microsoft.com/office/drawing/2014/main" id="{297095AB-F000-7431-A3C1-533329A8EBFF}"/>
              </a:ext>
            </a:extLst>
          </p:cNvPr>
          <p:cNvSpPr txBox="1"/>
          <p:nvPr/>
        </p:nvSpPr>
        <p:spPr>
          <a:xfrm>
            <a:off x="6360514" y="3525207"/>
            <a:ext cx="2250633" cy="1200329"/>
          </a:xfrm>
          <a:prstGeom prst="rect">
            <a:avLst/>
          </a:prstGeom>
          <a:noFill/>
        </p:spPr>
        <p:txBody>
          <a:bodyPr wrap="square" rtlCol="0">
            <a:spAutoFit/>
          </a:bodyPr>
          <a:lstStyle/>
          <a:p>
            <a:r>
              <a:rPr lang="zh-CN" altLang="en-US" b="1" dirty="0"/>
              <a:t>不能毫无限制地访问系统中的任意资源，而只能访问授权范围内的资源。</a:t>
            </a:r>
          </a:p>
        </p:txBody>
      </p:sp>
      <p:sp>
        <p:nvSpPr>
          <p:cNvPr id="53" name="íşlïḍè">
            <a:extLst>
              <a:ext uri="{FF2B5EF4-FFF2-40B4-BE49-F238E27FC236}">
                <a16:creationId xmlns:a16="http://schemas.microsoft.com/office/drawing/2014/main" id="{778EF9D0-6BB7-928E-9CF4-D7E2A1624BB6}"/>
              </a:ext>
            </a:extLst>
          </p:cNvPr>
          <p:cNvSpPr txBox="1"/>
          <p:nvPr/>
        </p:nvSpPr>
        <p:spPr>
          <a:xfrm>
            <a:off x="2027611" y="4991923"/>
            <a:ext cx="9859589" cy="450843"/>
          </a:xfrm>
          <a:prstGeom prst="rect">
            <a:avLst/>
          </a:prstGeom>
          <a:noFill/>
        </p:spPr>
        <p:txBody>
          <a:bodyPr wrap="square" lIns="91440" tIns="45720" rIns="91440" bIns="45720" anchor="ctr">
            <a:noAutofit/>
          </a:bodyPr>
          <a:lstStyle/>
          <a:p>
            <a:r>
              <a:rPr lang="zh-CN" altLang="en-US" b="1" dirty="0"/>
              <a:t>对合法用户访问权限的授予一般遵循</a:t>
            </a:r>
            <a:r>
              <a:rPr lang="zh-CN" altLang="en-US" b="1" dirty="0">
                <a:solidFill>
                  <a:srgbClr val="FF0000"/>
                </a:solidFill>
              </a:rPr>
              <a:t>最小特权原则</a:t>
            </a:r>
            <a:r>
              <a:rPr lang="zh-CN" altLang="en-US" b="1" dirty="0"/>
              <a:t>。</a:t>
            </a:r>
            <a:endParaRPr lang="en-US" altLang="zh-CN" b="1" dirty="0"/>
          </a:p>
        </p:txBody>
      </p:sp>
      <p:sp>
        <p:nvSpPr>
          <p:cNvPr id="54" name="矩形 53">
            <a:extLst>
              <a:ext uri="{FF2B5EF4-FFF2-40B4-BE49-F238E27FC236}">
                <a16:creationId xmlns:a16="http://schemas.microsoft.com/office/drawing/2014/main" id="{10E68981-3F8F-158C-345D-DE34CBB9BD8C}"/>
              </a:ext>
            </a:extLst>
          </p:cNvPr>
          <p:cNvSpPr/>
          <p:nvPr/>
        </p:nvSpPr>
        <p:spPr>
          <a:xfrm>
            <a:off x="1770635" y="509063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a:extLst>
              <a:ext uri="{FF2B5EF4-FFF2-40B4-BE49-F238E27FC236}">
                <a16:creationId xmlns:a16="http://schemas.microsoft.com/office/drawing/2014/main" id="{D8EE63CF-C06F-FE52-FAF7-FABF4AF9B3E9}"/>
              </a:ext>
            </a:extLst>
          </p:cNvPr>
          <p:cNvSpPr txBox="1"/>
          <p:nvPr/>
        </p:nvSpPr>
        <p:spPr>
          <a:xfrm>
            <a:off x="2332411" y="5442766"/>
            <a:ext cx="9554789" cy="450843"/>
          </a:xfrm>
          <a:prstGeom prst="rect">
            <a:avLst/>
          </a:prstGeom>
          <a:noFill/>
        </p:spPr>
        <p:txBody>
          <a:bodyPr wrap="square" lIns="91440" tIns="45720" rIns="91440" bIns="45720" anchor="ctr">
            <a:noAutofit/>
          </a:bodyPr>
          <a:lstStyle/>
          <a:p>
            <a:r>
              <a:rPr lang="zh-CN" altLang="en-US" b="1" dirty="0"/>
              <a:t>最小特权是指能够满足用户完成工作所需的权限，</a:t>
            </a:r>
            <a:r>
              <a:rPr lang="zh-CN" altLang="en-US" b="1" dirty="0">
                <a:solidFill>
                  <a:srgbClr val="FF0000"/>
                </a:solidFill>
              </a:rPr>
              <a:t>用户不会被赋予超出其实际需求的权限</a:t>
            </a:r>
            <a:r>
              <a:rPr lang="zh-CN" altLang="en-US" b="1" dirty="0"/>
              <a:t>。</a:t>
            </a:r>
            <a:endParaRPr lang="en-US" altLang="zh-CN" b="1" dirty="0"/>
          </a:p>
        </p:txBody>
      </p:sp>
      <p:sp>
        <p:nvSpPr>
          <p:cNvPr id="56" name="矩形 55">
            <a:extLst>
              <a:ext uri="{FF2B5EF4-FFF2-40B4-BE49-F238E27FC236}">
                <a16:creationId xmlns:a16="http://schemas.microsoft.com/office/drawing/2014/main" id="{63585D6C-988E-B32B-73C6-8414A2AD3F7F}"/>
              </a:ext>
            </a:extLst>
          </p:cNvPr>
          <p:cNvSpPr/>
          <p:nvPr/>
        </p:nvSpPr>
        <p:spPr>
          <a:xfrm>
            <a:off x="2075435" y="554147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íşlïḍè">
            <a:extLst>
              <a:ext uri="{FF2B5EF4-FFF2-40B4-BE49-F238E27FC236}">
                <a16:creationId xmlns:a16="http://schemas.microsoft.com/office/drawing/2014/main" id="{1C42A855-E9BB-0E4C-68F8-EC51C5360EC9}"/>
              </a:ext>
            </a:extLst>
          </p:cNvPr>
          <p:cNvSpPr txBox="1"/>
          <p:nvPr/>
        </p:nvSpPr>
        <p:spPr>
          <a:xfrm>
            <a:off x="2332411" y="5893609"/>
            <a:ext cx="9554789" cy="450843"/>
          </a:xfrm>
          <a:prstGeom prst="rect">
            <a:avLst/>
          </a:prstGeom>
          <a:noFill/>
        </p:spPr>
        <p:txBody>
          <a:bodyPr wrap="square" lIns="91440" tIns="45720" rIns="91440" bIns="45720" anchor="ctr">
            <a:noAutofit/>
          </a:bodyPr>
          <a:lstStyle/>
          <a:p>
            <a:r>
              <a:rPr lang="zh-CN" altLang="en-US" b="1" dirty="0"/>
              <a:t>最小特权原则可以</a:t>
            </a:r>
            <a:r>
              <a:rPr lang="zh-CN" altLang="en-US" b="1" dirty="0">
                <a:solidFill>
                  <a:srgbClr val="FF0000"/>
                </a:solidFill>
              </a:rPr>
              <a:t>有效防范合法用户滥用权限所带来的安全风险</a:t>
            </a:r>
            <a:r>
              <a:rPr lang="zh-CN" altLang="en-US" b="1" dirty="0"/>
              <a:t>。</a:t>
            </a:r>
            <a:endParaRPr lang="en-US" altLang="zh-CN" b="1" dirty="0"/>
          </a:p>
        </p:txBody>
      </p:sp>
      <p:sp>
        <p:nvSpPr>
          <p:cNvPr id="58" name="矩形 57">
            <a:extLst>
              <a:ext uri="{FF2B5EF4-FFF2-40B4-BE49-F238E27FC236}">
                <a16:creationId xmlns:a16="http://schemas.microsoft.com/office/drawing/2014/main" id="{1F11C028-7345-14E7-FF5F-93E5F62BA6B0}"/>
              </a:ext>
            </a:extLst>
          </p:cNvPr>
          <p:cNvSpPr/>
          <p:nvPr/>
        </p:nvSpPr>
        <p:spPr>
          <a:xfrm>
            <a:off x="2075435" y="599231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50282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800" decel="100000"/>
                                        <p:tgtEl>
                                          <p:spTgt spid="19"/>
                                        </p:tgtEl>
                                      </p:cBhvr>
                                    </p:animEffect>
                                    <p:anim calcmode="lin" valueType="num">
                                      <p:cBhvr>
                                        <p:cTn id="14" dur="800" decel="100000" fill="hold"/>
                                        <p:tgtEl>
                                          <p:spTgt spid="19"/>
                                        </p:tgtEl>
                                        <p:attrNameLst>
                                          <p:attrName>style.rotation</p:attrName>
                                        </p:attrNameLst>
                                      </p:cBhvr>
                                      <p:tavLst>
                                        <p:tav tm="0">
                                          <p:val>
                                            <p:fltVal val="-90"/>
                                          </p:val>
                                        </p:tav>
                                        <p:tav tm="100000">
                                          <p:val>
                                            <p:fltVal val="0"/>
                                          </p:val>
                                        </p:tav>
                                      </p:tavLst>
                                    </p:anim>
                                    <p:anim calcmode="lin" valueType="num">
                                      <p:cBhvr>
                                        <p:cTn id="15" dur="800" decel="100000" fill="hold"/>
                                        <p:tgtEl>
                                          <p:spTgt spid="19"/>
                                        </p:tgtEl>
                                        <p:attrNameLst>
                                          <p:attrName>ppt_x</p:attrName>
                                        </p:attrNameLst>
                                      </p:cBhvr>
                                      <p:tavLst>
                                        <p:tav tm="0">
                                          <p:val>
                                            <p:strVal val="#ppt_x+0.4"/>
                                          </p:val>
                                        </p:tav>
                                        <p:tav tm="100000">
                                          <p:val>
                                            <p:strVal val="#ppt_x-0.05"/>
                                          </p:val>
                                        </p:tav>
                                      </p:tavLst>
                                    </p:anim>
                                    <p:anim calcmode="lin" valueType="num">
                                      <p:cBhvr>
                                        <p:cTn id="16" dur="800" decel="100000" fill="hold"/>
                                        <p:tgtEl>
                                          <p:spTgt spid="19"/>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10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p:tgtEl>
                                          <p:spTgt spid="44"/>
                                        </p:tgtEl>
                                        <p:attrNameLst>
                                          <p:attrName>ppt_y</p:attrName>
                                        </p:attrNameLst>
                                      </p:cBhvr>
                                      <p:tavLst>
                                        <p:tav tm="0">
                                          <p:val>
                                            <p:strVal val="#ppt_y+#ppt_h*1.125000"/>
                                          </p:val>
                                        </p:tav>
                                        <p:tav tm="100000">
                                          <p:val>
                                            <p:strVal val="#ppt_y"/>
                                          </p:val>
                                        </p:tav>
                                      </p:tavLst>
                                    </p:anim>
                                    <p:animEffect transition="in" filter="wipe(up)">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ppt_y</p:attrName>
                                        </p:attrNameLst>
                                      </p:cBhvr>
                                      <p:tavLst>
                                        <p:tav tm="0">
                                          <p:val>
                                            <p:strVal val="#ppt_y-#ppt_h*1.125000"/>
                                          </p:val>
                                        </p:tav>
                                        <p:tav tm="100000">
                                          <p:val>
                                            <p:strVal val="#ppt_y"/>
                                          </p:val>
                                        </p:tav>
                                      </p:tavLst>
                                    </p:anim>
                                    <p:animEffect transition="in" filter="wipe(down)">
                                      <p:cBhvr>
                                        <p:cTn id="40" dur="50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p:tgtEl>
                                          <p:spTgt spid="50"/>
                                        </p:tgtEl>
                                        <p:attrNameLst>
                                          <p:attrName>ppt_y</p:attrName>
                                        </p:attrNameLst>
                                      </p:cBhvr>
                                      <p:tavLst>
                                        <p:tav tm="0">
                                          <p:val>
                                            <p:strVal val="#ppt_y-#ppt_h*1.125000"/>
                                          </p:val>
                                        </p:tav>
                                        <p:tav tm="100000">
                                          <p:val>
                                            <p:strVal val="#ppt_y"/>
                                          </p:val>
                                        </p:tav>
                                      </p:tavLst>
                                    </p:anim>
                                    <p:animEffect transition="in" filter="wipe(down)">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 calcmode="lin" valueType="num">
                                      <p:cBhvr>
                                        <p:cTn id="58" dur="500" fill="hold"/>
                                        <p:tgtEl>
                                          <p:spTgt spid="39"/>
                                        </p:tgtEl>
                                        <p:attrNameLst>
                                          <p:attrName>style.rotation</p:attrName>
                                        </p:attrNameLst>
                                      </p:cBhvr>
                                      <p:tavLst>
                                        <p:tav tm="0">
                                          <p:val>
                                            <p:fltVal val="360"/>
                                          </p:val>
                                        </p:tav>
                                        <p:tav tm="100000">
                                          <p:val>
                                            <p:fltVal val="0"/>
                                          </p:val>
                                        </p:tav>
                                      </p:tavLst>
                                    </p:anim>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500"/>
                                        <p:tgtEl>
                                          <p:spTgt spid="51"/>
                                        </p:tgtEl>
                                        <p:attrNameLst>
                                          <p:attrName>ppt_y</p:attrName>
                                        </p:attrNameLst>
                                      </p:cBhvr>
                                      <p:tavLst>
                                        <p:tav tm="0">
                                          <p:val>
                                            <p:strVal val="#ppt_y+#ppt_h*1.125000"/>
                                          </p:val>
                                        </p:tav>
                                        <p:tav tm="100000">
                                          <p:val>
                                            <p:strVal val="#ppt_y"/>
                                          </p:val>
                                        </p:tav>
                                      </p:tavLst>
                                    </p:anim>
                                    <p:animEffect transition="in" filter="wipe(up)">
                                      <p:cBhvr>
                                        <p:cTn id="65" dur="500"/>
                                        <p:tgtEl>
                                          <p:spTgt spid="51"/>
                                        </p:tgtEl>
                                      </p:cBhvr>
                                    </p:animEffect>
                                  </p:childTnLst>
                                </p:cTn>
                              </p:par>
                            </p:childTnLst>
                          </p:cTn>
                        </p:par>
                      </p:childTnLst>
                    </p:cTn>
                  </p:par>
                  <p:par>
                    <p:cTn id="66" fill="hold">
                      <p:stCondLst>
                        <p:cond delay="indefinite"/>
                      </p:stCondLst>
                      <p:childTnLst>
                        <p:par>
                          <p:cTn id="67" fill="hold">
                            <p:stCondLst>
                              <p:cond delay="0"/>
                            </p:stCondLst>
                            <p:childTnLst>
                              <p:par>
                                <p:cTn id="68" presetID="49" presetClass="entr" presetSubtype="0" decel="100000" fill="hold" grpId="0" nodeType="click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p:cTn id="70" dur="500" fill="hold"/>
                                        <p:tgtEl>
                                          <p:spTgt spid="54"/>
                                        </p:tgtEl>
                                        <p:attrNameLst>
                                          <p:attrName>ppt_w</p:attrName>
                                        </p:attrNameLst>
                                      </p:cBhvr>
                                      <p:tavLst>
                                        <p:tav tm="0">
                                          <p:val>
                                            <p:fltVal val="0"/>
                                          </p:val>
                                        </p:tav>
                                        <p:tav tm="100000">
                                          <p:val>
                                            <p:strVal val="#ppt_w"/>
                                          </p:val>
                                        </p:tav>
                                      </p:tavLst>
                                    </p:anim>
                                    <p:anim calcmode="lin" valueType="num">
                                      <p:cBhvr>
                                        <p:cTn id="71" dur="500" fill="hold"/>
                                        <p:tgtEl>
                                          <p:spTgt spid="54"/>
                                        </p:tgtEl>
                                        <p:attrNameLst>
                                          <p:attrName>ppt_h</p:attrName>
                                        </p:attrNameLst>
                                      </p:cBhvr>
                                      <p:tavLst>
                                        <p:tav tm="0">
                                          <p:val>
                                            <p:fltVal val="0"/>
                                          </p:val>
                                        </p:tav>
                                        <p:tav tm="100000">
                                          <p:val>
                                            <p:strVal val="#ppt_h"/>
                                          </p:val>
                                        </p:tav>
                                      </p:tavLst>
                                    </p:anim>
                                    <p:anim calcmode="lin" valueType="num">
                                      <p:cBhvr>
                                        <p:cTn id="72" dur="500" fill="hold"/>
                                        <p:tgtEl>
                                          <p:spTgt spid="54"/>
                                        </p:tgtEl>
                                        <p:attrNameLst>
                                          <p:attrName>style.rotation</p:attrName>
                                        </p:attrNameLst>
                                      </p:cBhvr>
                                      <p:tavLst>
                                        <p:tav tm="0">
                                          <p:val>
                                            <p:fltVal val="360"/>
                                          </p:val>
                                        </p:tav>
                                        <p:tav tm="100000">
                                          <p:val>
                                            <p:fltVal val="0"/>
                                          </p:val>
                                        </p:tav>
                                      </p:tavLst>
                                    </p:anim>
                                    <p:animEffect transition="in" filter="fade">
                                      <p:cBhvr>
                                        <p:cTn id="73" dur="500"/>
                                        <p:tgtEl>
                                          <p:spTgt spid="54"/>
                                        </p:tgtEl>
                                      </p:cBhvr>
                                    </p:animEffect>
                                  </p:childTnLst>
                                </p:cTn>
                              </p:par>
                            </p:childTnLst>
                          </p:cTn>
                        </p:par>
                        <p:par>
                          <p:cTn id="74" fill="hold">
                            <p:stCondLst>
                              <p:cond delay="500"/>
                            </p:stCondLst>
                            <p:childTnLst>
                              <p:par>
                                <p:cTn id="75" presetID="1" presetClass="entr" presetSubtype="0" fill="hold" grpId="0" nodeType="afterEffect">
                                  <p:stCondLst>
                                    <p:cond delay="0"/>
                                  </p:stCondLst>
                                  <p:iterate type="lt">
                                    <p:tmAbs val="100"/>
                                  </p:iterate>
                                  <p:childTnLst>
                                    <p:set>
                                      <p:cBhvr>
                                        <p:cTn id="76" dur="1" fill="hold">
                                          <p:stCondLst>
                                            <p:cond delay="0"/>
                                          </p:stCondLst>
                                        </p:cTn>
                                        <p:tgtEl>
                                          <p:spTgt spid="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49" presetClass="entr" presetSubtype="0" decel="100000"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p:cTn id="81" dur="500" fill="hold"/>
                                        <p:tgtEl>
                                          <p:spTgt spid="56"/>
                                        </p:tgtEl>
                                        <p:attrNameLst>
                                          <p:attrName>ppt_w</p:attrName>
                                        </p:attrNameLst>
                                      </p:cBhvr>
                                      <p:tavLst>
                                        <p:tav tm="0">
                                          <p:val>
                                            <p:fltVal val="0"/>
                                          </p:val>
                                        </p:tav>
                                        <p:tav tm="100000">
                                          <p:val>
                                            <p:strVal val="#ppt_w"/>
                                          </p:val>
                                        </p:tav>
                                      </p:tavLst>
                                    </p:anim>
                                    <p:anim calcmode="lin" valueType="num">
                                      <p:cBhvr>
                                        <p:cTn id="82" dur="500" fill="hold"/>
                                        <p:tgtEl>
                                          <p:spTgt spid="56"/>
                                        </p:tgtEl>
                                        <p:attrNameLst>
                                          <p:attrName>ppt_h</p:attrName>
                                        </p:attrNameLst>
                                      </p:cBhvr>
                                      <p:tavLst>
                                        <p:tav tm="0">
                                          <p:val>
                                            <p:fltVal val="0"/>
                                          </p:val>
                                        </p:tav>
                                        <p:tav tm="100000">
                                          <p:val>
                                            <p:strVal val="#ppt_h"/>
                                          </p:val>
                                        </p:tav>
                                      </p:tavLst>
                                    </p:anim>
                                    <p:anim calcmode="lin" valueType="num">
                                      <p:cBhvr>
                                        <p:cTn id="83" dur="500" fill="hold"/>
                                        <p:tgtEl>
                                          <p:spTgt spid="56"/>
                                        </p:tgtEl>
                                        <p:attrNameLst>
                                          <p:attrName>style.rotation</p:attrName>
                                        </p:attrNameLst>
                                      </p:cBhvr>
                                      <p:tavLst>
                                        <p:tav tm="0">
                                          <p:val>
                                            <p:fltVal val="360"/>
                                          </p:val>
                                        </p:tav>
                                        <p:tav tm="100000">
                                          <p:val>
                                            <p:fltVal val="0"/>
                                          </p:val>
                                        </p:tav>
                                      </p:tavLst>
                                    </p:anim>
                                    <p:animEffect transition="in" filter="fade">
                                      <p:cBhvr>
                                        <p:cTn id="84" dur="500"/>
                                        <p:tgtEl>
                                          <p:spTgt spid="56"/>
                                        </p:tgtEl>
                                      </p:cBhvr>
                                    </p:animEffect>
                                  </p:childTnLst>
                                </p:cTn>
                              </p:par>
                            </p:childTnLst>
                          </p:cTn>
                        </p:par>
                        <p:par>
                          <p:cTn id="85" fill="hold">
                            <p:stCondLst>
                              <p:cond delay="500"/>
                            </p:stCondLst>
                            <p:childTnLst>
                              <p:par>
                                <p:cTn id="86" presetID="1" presetClass="entr" presetSubtype="0" fill="hold" grpId="0" nodeType="afterEffect">
                                  <p:stCondLst>
                                    <p:cond delay="0"/>
                                  </p:stCondLst>
                                  <p:iterate type="lt">
                                    <p:tmAbs val="100"/>
                                  </p:iterate>
                                  <p:childTnLst>
                                    <p:set>
                                      <p:cBhvr>
                                        <p:cTn id="87" dur="1" fill="hold">
                                          <p:stCondLst>
                                            <p:cond delay="0"/>
                                          </p:stCondLst>
                                        </p:cTn>
                                        <p:tgtEl>
                                          <p:spTgt spid="5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49" presetClass="entr" presetSubtype="0" decel="100000" fill="hold" grpId="0" nodeType="clickEffect">
                                  <p:stCondLst>
                                    <p:cond delay="0"/>
                                  </p:stCondLst>
                                  <p:childTnLst>
                                    <p:set>
                                      <p:cBhvr>
                                        <p:cTn id="91" dur="1" fill="hold">
                                          <p:stCondLst>
                                            <p:cond delay="0"/>
                                          </p:stCondLst>
                                        </p:cTn>
                                        <p:tgtEl>
                                          <p:spTgt spid="58"/>
                                        </p:tgtEl>
                                        <p:attrNameLst>
                                          <p:attrName>style.visibility</p:attrName>
                                        </p:attrNameLst>
                                      </p:cBhvr>
                                      <p:to>
                                        <p:strVal val="visible"/>
                                      </p:to>
                                    </p:set>
                                    <p:anim calcmode="lin" valueType="num">
                                      <p:cBhvr>
                                        <p:cTn id="92" dur="500" fill="hold"/>
                                        <p:tgtEl>
                                          <p:spTgt spid="58"/>
                                        </p:tgtEl>
                                        <p:attrNameLst>
                                          <p:attrName>ppt_w</p:attrName>
                                        </p:attrNameLst>
                                      </p:cBhvr>
                                      <p:tavLst>
                                        <p:tav tm="0">
                                          <p:val>
                                            <p:fltVal val="0"/>
                                          </p:val>
                                        </p:tav>
                                        <p:tav tm="100000">
                                          <p:val>
                                            <p:strVal val="#ppt_w"/>
                                          </p:val>
                                        </p:tav>
                                      </p:tavLst>
                                    </p:anim>
                                    <p:anim calcmode="lin" valueType="num">
                                      <p:cBhvr>
                                        <p:cTn id="93" dur="500" fill="hold"/>
                                        <p:tgtEl>
                                          <p:spTgt spid="58"/>
                                        </p:tgtEl>
                                        <p:attrNameLst>
                                          <p:attrName>ppt_h</p:attrName>
                                        </p:attrNameLst>
                                      </p:cBhvr>
                                      <p:tavLst>
                                        <p:tav tm="0">
                                          <p:val>
                                            <p:fltVal val="0"/>
                                          </p:val>
                                        </p:tav>
                                        <p:tav tm="100000">
                                          <p:val>
                                            <p:strVal val="#ppt_h"/>
                                          </p:val>
                                        </p:tav>
                                      </p:tavLst>
                                    </p:anim>
                                    <p:anim calcmode="lin" valueType="num">
                                      <p:cBhvr>
                                        <p:cTn id="94" dur="500" fill="hold"/>
                                        <p:tgtEl>
                                          <p:spTgt spid="58"/>
                                        </p:tgtEl>
                                        <p:attrNameLst>
                                          <p:attrName>style.rotation</p:attrName>
                                        </p:attrNameLst>
                                      </p:cBhvr>
                                      <p:tavLst>
                                        <p:tav tm="0">
                                          <p:val>
                                            <p:fltVal val="360"/>
                                          </p:val>
                                        </p:tav>
                                        <p:tav tm="100000">
                                          <p:val>
                                            <p:fltVal val="0"/>
                                          </p:val>
                                        </p:tav>
                                      </p:tavLst>
                                    </p:anim>
                                    <p:animEffect transition="in" filter="fade">
                                      <p:cBhvr>
                                        <p:cTn id="95" dur="500"/>
                                        <p:tgtEl>
                                          <p:spTgt spid="58"/>
                                        </p:tgtEl>
                                      </p:cBhvr>
                                    </p:animEffect>
                                  </p:childTnLst>
                                </p:cTn>
                              </p:par>
                            </p:childTnLst>
                          </p:cTn>
                        </p:par>
                        <p:par>
                          <p:cTn id="96" fill="hold">
                            <p:stCondLst>
                              <p:cond delay="500"/>
                            </p:stCondLst>
                            <p:childTnLst>
                              <p:par>
                                <p:cTn id="97" presetID="1" presetClass="entr" presetSubtype="0" fill="hold" grpId="0" nodeType="afterEffect">
                                  <p:stCondLst>
                                    <p:cond delay="0"/>
                                  </p:stCondLst>
                                  <p:iterate type="lt">
                                    <p:tmAbs val="100"/>
                                  </p:iterate>
                                  <p:childTnLst>
                                    <p:set>
                                      <p:cBhvr>
                                        <p:cTn id="9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6" grpId="0"/>
      <p:bldP spid="44" grpId="0"/>
      <p:bldP spid="39" grpId="0" animBg="1"/>
      <p:bldP spid="50" grpId="0"/>
      <p:bldP spid="53" grpId="0"/>
      <p:bldP spid="54" grpId="0" animBg="1"/>
      <p:bldP spid="55" grpId="0"/>
      <p:bldP spid="56" grpId="0" animBg="1"/>
      <p:bldP spid="57" grpId="0"/>
      <p:bldP spid="5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íşlïḍè">
            <a:extLst>
              <a:ext uri="{FF2B5EF4-FFF2-40B4-BE49-F238E27FC236}">
                <a16:creationId xmlns:a16="http://schemas.microsoft.com/office/drawing/2014/main" id="{878C4D93-BB18-740A-46B1-14421237AB9B}"/>
              </a:ext>
            </a:extLst>
          </p:cNvPr>
          <p:cNvSpPr txBox="1"/>
          <p:nvPr/>
        </p:nvSpPr>
        <p:spPr>
          <a:xfrm>
            <a:off x="3475961" y="1815924"/>
            <a:ext cx="8411239" cy="900680"/>
          </a:xfrm>
          <a:prstGeom prst="rect">
            <a:avLst/>
          </a:prstGeom>
          <a:noFill/>
        </p:spPr>
        <p:txBody>
          <a:bodyPr wrap="square" lIns="91440" tIns="45720" rIns="91440" bIns="45720" anchor="ctr">
            <a:noAutofit/>
          </a:bodyPr>
          <a:lstStyle/>
          <a:p>
            <a:r>
              <a:rPr lang="zh-CN" altLang="en-US" b="1" dirty="0">
                <a:solidFill>
                  <a:srgbClr val="FF0000"/>
                </a:solidFill>
              </a:rPr>
              <a:t>访问活动的发起者</a:t>
            </a:r>
            <a:r>
              <a:rPr lang="zh-CN" altLang="en-US" b="1" dirty="0"/>
              <a:t>，可以是某个用户，也可以是代表用户执行操作的进程、服务和设备等。</a:t>
            </a:r>
            <a:endParaRPr lang="en-US" altLang="zh-CN" b="1" dirty="0"/>
          </a:p>
        </p:txBody>
      </p:sp>
      <p:sp>
        <p:nvSpPr>
          <p:cNvPr id="33" name="íşlïḍè">
            <a:extLst>
              <a:ext uri="{FF2B5EF4-FFF2-40B4-BE49-F238E27FC236}">
                <a16:creationId xmlns:a16="http://schemas.microsoft.com/office/drawing/2014/main" id="{FB46D7FD-59A7-E37B-755A-7B0D6B924CFC}"/>
              </a:ext>
            </a:extLst>
          </p:cNvPr>
          <p:cNvSpPr txBox="1"/>
          <p:nvPr/>
        </p:nvSpPr>
        <p:spPr>
          <a:xfrm>
            <a:off x="3475960" y="2978660"/>
            <a:ext cx="8411239" cy="900680"/>
          </a:xfrm>
          <a:prstGeom prst="rect">
            <a:avLst/>
          </a:prstGeom>
          <a:noFill/>
        </p:spPr>
        <p:txBody>
          <a:bodyPr wrap="square" lIns="91440" tIns="45720" rIns="91440" bIns="45720" anchor="ctr">
            <a:noAutofit/>
          </a:bodyPr>
          <a:lstStyle/>
          <a:p>
            <a:r>
              <a:rPr lang="zh-CN" altLang="en-US" b="1" dirty="0">
                <a:solidFill>
                  <a:srgbClr val="FF0000"/>
                </a:solidFill>
              </a:rPr>
              <a:t>访问活动中被访问的对象</a:t>
            </a:r>
            <a:r>
              <a:rPr lang="zh-CN" altLang="en-US" b="1" dirty="0"/>
              <a:t>，凡是可以被操作的信息、文件、设备、服务等资源都可以认为是客体。</a:t>
            </a:r>
            <a:endParaRPr lang="en-US" altLang="zh-CN" b="1" dirty="0"/>
          </a:p>
        </p:txBody>
      </p:sp>
      <p:sp>
        <p:nvSpPr>
          <p:cNvPr id="34" name="íşlïḍè">
            <a:extLst>
              <a:ext uri="{FF2B5EF4-FFF2-40B4-BE49-F238E27FC236}">
                <a16:creationId xmlns:a16="http://schemas.microsoft.com/office/drawing/2014/main" id="{C28A962D-6005-787A-32C6-211FE2529296}"/>
              </a:ext>
            </a:extLst>
          </p:cNvPr>
          <p:cNvSpPr txBox="1"/>
          <p:nvPr/>
        </p:nvSpPr>
        <p:spPr>
          <a:xfrm>
            <a:off x="3475961" y="4173922"/>
            <a:ext cx="8411239" cy="900680"/>
          </a:xfrm>
          <a:prstGeom prst="rect">
            <a:avLst/>
          </a:prstGeom>
          <a:noFill/>
        </p:spPr>
        <p:txBody>
          <a:bodyPr wrap="square" lIns="91440" tIns="45720" rIns="91440" bIns="45720" anchor="ctr">
            <a:noAutofit/>
          </a:bodyPr>
          <a:lstStyle/>
          <a:p>
            <a:r>
              <a:rPr lang="zh-CN" altLang="en-US" b="1" dirty="0">
                <a:solidFill>
                  <a:srgbClr val="FF0000"/>
                </a:solidFill>
              </a:rPr>
              <a:t>主体对客体的各种操作类型</a:t>
            </a:r>
            <a:r>
              <a:rPr lang="zh-CN" altLang="en-US" b="1" dirty="0"/>
              <a:t>。例如创建、读取、修改、删除、执行、发送、接收等操作。不同的系统有不同的访问类型。</a:t>
            </a:r>
            <a:endParaRPr lang="en-US" altLang="zh-CN" b="1" dirty="0"/>
          </a:p>
        </p:txBody>
      </p:sp>
      <p:sp>
        <p:nvSpPr>
          <p:cNvPr id="37" name="íşlïḍè">
            <a:extLst>
              <a:ext uri="{FF2B5EF4-FFF2-40B4-BE49-F238E27FC236}">
                <a16:creationId xmlns:a16="http://schemas.microsoft.com/office/drawing/2014/main" id="{3A54C3BC-971C-3894-3FEE-710B0E2D5BA1}"/>
              </a:ext>
            </a:extLst>
          </p:cNvPr>
          <p:cNvSpPr txBox="1"/>
          <p:nvPr/>
        </p:nvSpPr>
        <p:spPr>
          <a:xfrm>
            <a:off x="3475959" y="5131165"/>
            <a:ext cx="8411239" cy="1484248"/>
          </a:xfrm>
          <a:prstGeom prst="rect">
            <a:avLst/>
          </a:prstGeom>
          <a:noFill/>
        </p:spPr>
        <p:txBody>
          <a:bodyPr wrap="square" lIns="91440" tIns="45720" rIns="91440" bIns="45720" anchor="ctr">
            <a:noAutofit/>
          </a:bodyPr>
          <a:lstStyle/>
          <a:p>
            <a:r>
              <a:rPr lang="zh-CN" altLang="en-US" b="1" dirty="0">
                <a:solidFill>
                  <a:srgbClr val="FF0000"/>
                </a:solidFill>
              </a:rPr>
              <a:t>访问控制的核心，访问控制根据访问策略限制主体对客体的访问</a:t>
            </a:r>
            <a:r>
              <a:rPr lang="zh-CN" altLang="en-US" b="1" dirty="0"/>
              <a:t>。</a:t>
            </a:r>
          </a:p>
          <a:p>
            <a:r>
              <a:rPr lang="zh-CN" altLang="en-US" b="1" dirty="0"/>
              <a:t>访问控制策略可用三元组（</a:t>
            </a:r>
            <a:r>
              <a:rPr lang="en-US" altLang="zh-CN" b="1" dirty="0"/>
              <a:t>S</a:t>
            </a:r>
            <a:r>
              <a:rPr lang="zh-CN" altLang="en-US" b="1" dirty="0"/>
              <a:t>、</a:t>
            </a:r>
            <a:r>
              <a:rPr lang="en-US" altLang="zh-CN" b="1" dirty="0"/>
              <a:t>O</a:t>
            </a:r>
            <a:r>
              <a:rPr lang="zh-CN" altLang="en-US" b="1" dirty="0"/>
              <a:t>、</a:t>
            </a:r>
            <a:r>
              <a:rPr lang="en-US" altLang="zh-CN" b="1" dirty="0"/>
              <a:t>P</a:t>
            </a:r>
            <a:r>
              <a:rPr lang="zh-CN" altLang="en-US" b="1" dirty="0"/>
              <a:t>）来描述，其中</a:t>
            </a:r>
            <a:r>
              <a:rPr lang="en-US" altLang="zh-CN" b="1" dirty="0"/>
              <a:t>S</a:t>
            </a:r>
            <a:r>
              <a:rPr lang="zh-CN" altLang="en-US" b="1" dirty="0"/>
              <a:t>表示主体，</a:t>
            </a:r>
            <a:r>
              <a:rPr lang="en-US" altLang="zh-CN" b="1" dirty="0"/>
              <a:t>O</a:t>
            </a:r>
            <a:r>
              <a:rPr lang="zh-CN" altLang="en-US" b="1" dirty="0"/>
              <a:t>表示客体，</a:t>
            </a:r>
            <a:r>
              <a:rPr lang="en-US" altLang="zh-CN" b="1" dirty="0"/>
              <a:t>P</a:t>
            </a:r>
            <a:r>
              <a:rPr lang="zh-CN" altLang="en-US" b="1" dirty="0"/>
              <a:t>表示许可（</a:t>
            </a:r>
            <a:r>
              <a:rPr lang="en-US" altLang="zh-CN" b="1" dirty="0"/>
              <a:t>Permission</a:t>
            </a:r>
            <a:r>
              <a:rPr lang="zh-CN" altLang="en-US" b="1" dirty="0"/>
              <a:t>）。许可</a:t>
            </a:r>
            <a:r>
              <a:rPr lang="en-US" altLang="zh-CN" b="1" dirty="0"/>
              <a:t>P</a:t>
            </a:r>
            <a:r>
              <a:rPr lang="zh-CN" altLang="en-US" b="1" dirty="0"/>
              <a:t>明确了允许主体</a:t>
            </a:r>
            <a:r>
              <a:rPr lang="en-US" altLang="zh-CN" b="1" dirty="0"/>
              <a:t>S</a:t>
            </a:r>
            <a:r>
              <a:rPr lang="zh-CN" altLang="en-US" b="1" dirty="0"/>
              <a:t>对客体</a:t>
            </a:r>
            <a:r>
              <a:rPr lang="en-US" altLang="zh-CN" b="1" dirty="0"/>
              <a:t>O</a:t>
            </a:r>
            <a:r>
              <a:rPr lang="zh-CN" altLang="en-US" b="1" dirty="0"/>
              <a:t>所进行的访问类型。访问策略通常存储在系统的授权服务器中。</a:t>
            </a:r>
            <a:endParaRPr lang="en-US" altLang="zh-CN"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访问控制的基本概念</a:t>
              </a:r>
            </a:p>
          </p:txBody>
        </p:sp>
      </p:grpSp>
      <p:sp>
        <p:nvSpPr>
          <p:cNvPr id="53" name="íşlïḍè">
            <a:extLst>
              <a:ext uri="{FF2B5EF4-FFF2-40B4-BE49-F238E27FC236}">
                <a16:creationId xmlns:a16="http://schemas.microsoft.com/office/drawing/2014/main" id="{778EF9D0-6BB7-928E-9CF4-D7E2A1624BB6}"/>
              </a:ext>
            </a:extLst>
          </p:cNvPr>
          <p:cNvSpPr txBox="1"/>
          <p:nvPr/>
        </p:nvSpPr>
        <p:spPr>
          <a:xfrm>
            <a:off x="1297408" y="1160980"/>
            <a:ext cx="3228544" cy="450843"/>
          </a:xfrm>
          <a:prstGeom prst="rect">
            <a:avLst/>
          </a:prstGeom>
          <a:noFill/>
        </p:spPr>
        <p:txBody>
          <a:bodyPr wrap="square" lIns="91440" tIns="45720" rIns="91440" bIns="45720" anchor="ctr">
            <a:noAutofit/>
          </a:bodyPr>
          <a:lstStyle/>
          <a:p>
            <a:r>
              <a:rPr lang="zh-CN" altLang="en-US" b="1" dirty="0"/>
              <a:t>访问控制包含以下基本要素：</a:t>
            </a:r>
            <a:endParaRPr lang="en-US" altLang="zh-CN" b="1" dirty="0"/>
          </a:p>
        </p:txBody>
      </p:sp>
      <p:sp>
        <p:nvSpPr>
          <p:cNvPr id="54" name="矩形 53">
            <a:extLst>
              <a:ext uri="{FF2B5EF4-FFF2-40B4-BE49-F238E27FC236}">
                <a16:creationId xmlns:a16="http://schemas.microsoft.com/office/drawing/2014/main" id="{10E68981-3F8F-158C-345D-DE34CBB9BD8C}"/>
              </a:ext>
            </a:extLst>
          </p:cNvPr>
          <p:cNvSpPr/>
          <p:nvPr/>
        </p:nvSpPr>
        <p:spPr>
          <a:xfrm>
            <a:off x="1040431" y="12596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289F264-5299-761F-CECA-E7BBCF007BFA}"/>
              </a:ext>
            </a:extLst>
          </p:cNvPr>
          <p:cNvSpPr/>
          <p:nvPr/>
        </p:nvSpPr>
        <p:spPr>
          <a:xfrm>
            <a:off x="1427516" y="1848534"/>
            <a:ext cx="1763016" cy="8354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t>主体</a:t>
            </a:r>
            <a:endParaRPr lang="en-US" altLang="zh-CN" sz="2000" b="1" dirty="0"/>
          </a:p>
        </p:txBody>
      </p:sp>
      <p:sp>
        <p:nvSpPr>
          <p:cNvPr id="29" name="矩形 28">
            <a:extLst>
              <a:ext uri="{FF2B5EF4-FFF2-40B4-BE49-F238E27FC236}">
                <a16:creationId xmlns:a16="http://schemas.microsoft.com/office/drawing/2014/main" id="{68AED10C-A280-C53F-217D-AB9A9950F58B}"/>
              </a:ext>
            </a:extLst>
          </p:cNvPr>
          <p:cNvSpPr/>
          <p:nvPr/>
        </p:nvSpPr>
        <p:spPr>
          <a:xfrm>
            <a:off x="1427516" y="3027533"/>
            <a:ext cx="1763016" cy="8354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t>客体</a:t>
            </a:r>
          </a:p>
        </p:txBody>
      </p:sp>
      <p:sp>
        <p:nvSpPr>
          <p:cNvPr id="30" name="矩形 29">
            <a:extLst>
              <a:ext uri="{FF2B5EF4-FFF2-40B4-BE49-F238E27FC236}">
                <a16:creationId xmlns:a16="http://schemas.microsoft.com/office/drawing/2014/main" id="{B647C8C4-B4C3-CD16-4E56-F5E953FE4E4A}"/>
              </a:ext>
            </a:extLst>
          </p:cNvPr>
          <p:cNvSpPr/>
          <p:nvPr/>
        </p:nvSpPr>
        <p:spPr>
          <a:xfrm>
            <a:off x="1427516" y="4206532"/>
            <a:ext cx="1763016" cy="8354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t>访问</a:t>
            </a:r>
            <a:endParaRPr lang="en-US" altLang="zh-CN" sz="2000" b="1" dirty="0"/>
          </a:p>
        </p:txBody>
      </p:sp>
      <p:sp>
        <p:nvSpPr>
          <p:cNvPr id="31" name="矩形 30">
            <a:extLst>
              <a:ext uri="{FF2B5EF4-FFF2-40B4-BE49-F238E27FC236}">
                <a16:creationId xmlns:a16="http://schemas.microsoft.com/office/drawing/2014/main" id="{DF90611D-F06B-2496-7946-A56FA218A37A}"/>
              </a:ext>
            </a:extLst>
          </p:cNvPr>
          <p:cNvSpPr/>
          <p:nvPr/>
        </p:nvSpPr>
        <p:spPr>
          <a:xfrm>
            <a:off x="1427516" y="5385532"/>
            <a:ext cx="1763016" cy="8354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t>访问策略</a:t>
            </a:r>
          </a:p>
        </p:txBody>
      </p:sp>
    </p:spTree>
    <p:custDataLst>
      <p:tags r:id="rId1"/>
    </p:custDataLst>
    <p:extLst>
      <p:ext uri="{BB962C8B-B14F-4D97-AF65-F5344CB8AC3E}">
        <p14:creationId xmlns:p14="http://schemas.microsoft.com/office/powerpoint/2010/main" val="305109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 calcmode="lin" valueType="num">
                                      <p:cBhvr>
                                        <p:cTn id="9" dur="500" fill="hold"/>
                                        <p:tgtEl>
                                          <p:spTgt spid="54"/>
                                        </p:tgtEl>
                                        <p:attrNameLst>
                                          <p:attrName>style.rotation</p:attrName>
                                        </p:attrNameLst>
                                      </p:cBhvr>
                                      <p:tavLst>
                                        <p:tav tm="0">
                                          <p:val>
                                            <p:fltVal val="360"/>
                                          </p:val>
                                        </p:tav>
                                        <p:tav tm="100000">
                                          <p:val>
                                            <p:fltVal val="0"/>
                                          </p:val>
                                        </p:tav>
                                      </p:tavLst>
                                    </p:anim>
                                    <p:animEffect transition="in" filter="fade">
                                      <p:cBhvr>
                                        <p:cTn id="10" dur="500"/>
                                        <p:tgtEl>
                                          <p:spTgt spid="5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p:tgtEl>
                                          <p:spTgt spid="32"/>
                                        </p:tgtEl>
                                        <p:attrNameLst>
                                          <p:attrName>ppt_x</p:attrName>
                                        </p:attrNameLst>
                                      </p:cBhvr>
                                      <p:tavLst>
                                        <p:tav tm="0">
                                          <p:val>
                                            <p:strVal val="#ppt_x-#ppt_w*1.125000"/>
                                          </p:val>
                                        </p:tav>
                                        <p:tav tm="100000">
                                          <p:val>
                                            <p:strVal val="#ppt_x"/>
                                          </p:val>
                                        </p:tav>
                                      </p:tavLst>
                                    </p:anim>
                                    <p:animEffect transition="in" filter="wipe(right)">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p:tgtEl>
                                          <p:spTgt spid="33"/>
                                        </p:tgtEl>
                                        <p:attrNameLst>
                                          <p:attrName>ppt_x</p:attrName>
                                        </p:attrNameLst>
                                      </p:cBhvr>
                                      <p:tavLst>
                                        <p:tav tm="0">
                                          <p:val>
                                            <p:strVal val="#ppt_x-#ppt_w*1.125000"/>
                                          </p:val>
                                        </p:tav>
                                        <p:tav tm="100000">
                                          <p:val>
                                            <p:strVal val="#ppt_x"/>
                                          </p:val>
                                        </p:tav>
                                      </p:tavLst>
                                    </p:anim>
                                    <p:animEffect transition="in" filter="wipe(right)">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p:tgtEl>
                                          <p:spTgt spid="34"/>
                                        </p:tgtEl>
                                        <p:attrNameLst>
                                          <p:attrName>ppt_x</p:attrName>
                                        </p:attrNameLst>
                                      </p:cBhvr>
                                      <p:tavLst>
                                        <p:tav tm="0">
                                          <p:val>
                                            <p:strVal val="#ppt_x-#ppt_w*1.125000"/>
                                          </p:val>
                                        </p:tav>
                                        <p:tav tm="100000">
                                          <p:val>
                                            <p:strVal val="#ppt_x"/>
                                          </p:val>
                                        </p:tav>
                                      </p:tavLst>
                                    </p:anim>
                                    <p:animEffect transition="in" filter="wipe(right)">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p:tgtEl>
                                          <p:spTgt spid="37"/>
                                        </p:tgtEl>
                                        <p:attrNameLst>
                                          <p:attrName>ppt_x</p:attrName>
                                        </p:attrNameLst>
                                      </p:cBhvr>
                                      <p:tavLst>
                                        <p:tav tm="0">
                                          <p:val>
                                            <p:strVal val="#ppt_x-#ppt_w*1.125000"/>
                                          </p:val>
                                        </p:tav>
                                        <p:tav tm="100000">
                                          <p:val>
                                            <p:strVal val="#ppt_x"/>
                                          </p:val>
                                        </p:tav>
                                      </p:tavLst>
                                    </p:anim>
                                    <p:animEffect transition="in" filter="wipe(right)">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7" grpId="0"/>
      <p:bldP spid="53" grpId="0"/>
      <p:bldP spid="54" grpId="0" animBg="1"/>
      <p:bldP spid="5" grpId="0" animBg="1"/>
      <p:bldP spid="29" grpId="0" animBg="1"/>
      <p:bldP spid="30" grpId="0" animBg="1"/>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访问控制的基本概念</a:t>
              </a:r>
            </a:p>
          </p:txBody>
        </p:sp>
      </p:grpSp>
      <p:grpSp>
        <p:nvGrpSpPr>
          <p:cNvPr id="12" name="组合 11">
            <a:extLst>
              <a:ext uri="{FF2B5EF4-FFF2-40B4-BE49-F238E27FC236}">
                <a16:creationId xmlns:a16="http://schemas.microsoft.com/office/drawing/2014/main" id="{5DA9E9EC-CAC3-5795-7441-5F8F4F0E2445}"/>
              </a:ext>
            </a:extLst>
          </p:cNvPr>
          <p:cNvGrpSpPr/>
          <p:nvPr/>
        </p:nvGrpSpPr>
        <p:grpSpPr>
          <a:xfrm>
            <a:off x="2862426" y="1147960"/>
            <a:ext cx="6467148" cy="5066824"/>
            <a:chOff x="2862426" y="1396853"/>
            <a:chExt cx="6467148" cy="5066824"/>
          </a:xfrm>
        </p:grpSpPr>
        <p:sp>
          <p:nvSpPr>
            <p:cNvPr id="15" name="矩形 14">
              <a:extLst>
                <a:ext uri="{FF2B5EF4-FFF2-40B4-BE49-F238E27FC236}">
                  <a16:creationId xmlns:a16="http://schemas.microsoft.com/office/drawing/2014/main" id="{73F7C7C1-3E4E-3A54-39C5-FAC888049A6F}"/>
                </a:ext>
              </a:extLst>
            </p:cNvPr>
            <p:cNvSpPr/>
            <p:nvPr/>
          </p:nvSpPr>
          <p:spPr>
            <a:xfrm>
              <a:off x="5301673" y="3803970"/>
              <a:ext cx="1588654" cy="7573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n-ea"/>
                </a:rPr>
                <a:t>访问监控器</a:t>
              </a:r>
            </a:p>
          </p:txBody>
        </p:sp>
        <p:sp>
          <p:nvSpPr>
            <p:cNvPr id="16" name="矩形 15">
              <a:extLst>
                <a:ext uri="{FF2B5EF4-FFF2-40B4-BE49-F238E27FC236}">
                  <a16:creationId xmlns:a16="http://schemas.microsoft.com/office/drawing/2014/main" id="{0D5064F4-4B12-98D2-65BE-F480E1E592A6}"/>
                </a:ext>
              </a:extLst>
            </p:cNvPr>
            <p:cNvSpPr/>
            <p:nvPr/>
          </p:nvSpPr>
          <p:spPr>
            <a:xfrm>
              <a:off x="5301673" y="1901645"/>
              <a:ext cx="1588654" cy="7573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bg1"/>
                  </a:solidFill>
                  <a:latin typeface="+mn-ea"/>
                </a:rPr>
                <a:t>授权服务器</a:t>
              </a:r>
            </a:p>
          </p:txBody>
        </p:sp>
        <p:sp>
          <p:nvSpPr>
            <p:cNvPr id="17" name="矩形 16">
              <a:extLst>
                <a:ext uri="{FF2B5EF4-FFF2-40B4-BE49-F238E27FC236}">
                  <a16:creationId xmlns:a16="http://schemas.microsoft.com/office/drawing/2014/main" id="{22DF1B06-7714-EDC6-C6CF-34FC6E3E6D47}"/>
                </a:ext>
              </a:extLst>
            </p:cNvPr>
            <p:cNvSpPr/>
            <p:nvPr/>
          </p:nvSpPr>
          <p:spPr>
            <a:xfrm>
              <a:off x="5301673" y="5706295"/>
              <a:ext cx="1588654" cy="75738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bg1"/>
                  </a:solidFill>
                  <a:latin typeface="+mn-ea"/>
                </a:rPr>
                <a:t>审计模块</a:t>
              </a:r>
            </a:p>
          </p:txBody>
        </p:sp>
        <p:sp>
          <p:nvSpPr>
            <p:cNvPr id="18" name="矩形 17">
              <a:extLst>
                <a:ext uri="{FF2B5EF4-FFF2-40B4-BE49-F238E27FC236}">
                  <a16:creationId xmlns:a16="http://schemas.microsoft.com/office/drawing/2014/main" id="{2C17F81E-DDE2-EA25-E518-5E726299B9E6}"/>
                </a:ext>
              </a:extLst>
            </p:cNvPr>
            <p:cNvSpPr/>
            <p:nvPr/>
          </p:nvSpPr>
          <p:spPr>
            <a:xfrm>
              <a:off x="2862426" y="3803970"/>
              <a:ext cx="1027544" cy="757382"/>
            </a:xfrm>
            <a:prstGeom prst="rect">
              <a:avLst/>
            </a:prstGeom>
            <a:solidFill>
              <a:srgbClr val="FECB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主体</a:t>
              </a:r>
            </a:p>
          </p:txBody>
        </p:sp>
        <p:sp>
          <p:nvSpPr>
            <p:cNvPr id="19" name="矩形 18">
              <a:extLst>
                <a:ext uri="{FF2B5EF4-FFF2-40B4-BE49-F238E27FC236}">
                  <a16:creationId xmlns:a16="http://schemas.microsoft.com/office/drawing/2014/main" id="{972A4DA2-141F-9CBB-4612-29CB22A9A454}"/>
                </a:ext>
              </a:extLst>
            </p:cNvPr>
            <p:cNvSpPr/>
            <p:nvPr/>
          </p:nvSpPr>
          <p:spPr>
            <a:xfrm>
              <a:off x="8302030" y="3803965"/>
              <a:ext cx="1027544" cy="75738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latin typeface="+mn-ea"/>
                </a:rPr>
                <a:t>客体</a:t>
              </a:r>
            </a:p>
          </p:txBody>
        </p:sp>
        <p:cxnSp>
          <p:nvCxnSpPr>
            <p:cNvPr id="20" name="直接箭头连接符 19">
              <a:extLst>
                <a:ext uri="{FF2B5EF4-FFF2-40B4-BE49-F238E27FC236}">
                  <a16:creationId xmlns:a16="http://schemas.microsoft.com/office/drawing/2014/main" id="{6CDD1F72-A784-0FA4-A709-5C344DBDFB5E}"/>
                </a:ext>
              </a:extLst>
            </p:cNvPr>
            <p:cNvCxnSpPr>
              <a:cxnSpLocks/>
              <a:stCxn id="18" idx="3"/>
              <a:endCxn id="15" idx="1"/>
            </p:cNvCxnSpPr>
            <p:nvPr/>
          </p:nvCxnSpPr>
          <p:spPr>
            <a:xfrm>
              <a:off x="3889970" y="4182661"/>
              <a:ext cx="1411703"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293D785-3143-A98F-D6FC-1DD01297B6F1}"/>
                </a:ext>
              </a:extLst>
            </p:cNvPr>
            <p:cNvCxnSpPr>
              <a:cxnSpLocks/>
              <a:stCxn id="15" idx="3"/>
              <a:endCxn id="19" idx="1"/>
            </p:cNvCxnSpPr>
            <p:nvPr/>
          </p:nvCxnSpPr>
          <p:spPr>
            <a:xfrm flipV="1">
              <a:off x="6890327" y="4182656"/>
              <a:ext cx="1411703" cy="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01BF14E-762A-1BED-1E5B-DC18B19E54B9}"/>
                </a:ext>
              </a:extLst>
            </p:cNvPr>
            <p:cNvCxnSpPr>
              <a:cxnSpLocks/>
              <a:stCxn id="15" idx="2"/>
              <a:endCxn id="17" idx="0"/>
            </p:cNvCxnSpPr>
            <p:nvPr/>
          </p:nvCxnSpPr>
          <p:spPr>
            <a:xfrm>
              <a:off x="6096000" y="4561352"/>
              <a:ext cx="0" cy="11449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B252C98-75DA-0D33-07C1-5C546C82564A}"/>
                </a:ext>
              </a:extLst>
            </p:cNvPr>
            <p:cNvCxnSpPr>
              <a:cxnSpLocks/>
            </p:cNvCxnSpPr>
            <p:nvPr/>
          </p:nvCxnSpPr>
          <p:spPr>
            <a:xfrm>
              <a:off x="6460835" y="2659027"/>
              <a:ext cx="0" cy="114493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43018BB-540A-EB77-5FE2-6841A21AA322}"/>
                </a:ext>
              </a:extLst>
            </p:cNvPr>
            <p:cNvCxnSpPr>
              <a:cxnSpLocks/>
            </p:cNvCxnSpPr>
            <p:nvPr/>
          </p:nvCxnSpPr>
          <p:spPr>
            <a:xfrm flipV="1">
              <a:off x="5745018" y="2659027"/>
              <a:ext cx="0" cy="114493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40AC320-712E-FE7E-FB71-275151B0CD54}"/>
                </a:ext>
              </a:extLst>
            </p:cNvPr>
            <p:cNvSpPr txBox="1"/>
            <p:nvPr/>
          </p:nvSpPr>
          <p:spPr>
            <a:xfrm>
              <a:off x="3777107" y="1396853"/>
              <a:ext cx="4650941" cy="369332"/>
            </a:xfrm>
            <a:prstGeom prst="rect">
              <a:avLst/>
            </a:prstGeom>
            <a:noFill/>
          </p:spPr>
          <p:txBody>
            <a:bodyPr wrap="square" rtlCol="0">
              <a:spAutoFit/>
            </a:bodyPr>
            <a:lstStyle/>
            <a:p>
              <a:pPr algn="ctr"/>
              <a:r>
                <a:rPr lang="zh-CN" altLang="en-US" b="1" dirty="0">
                  <a:solidFill>
                    <a:schemeClr val="accent3">
                      <a:lumMod val="75000"/>
                    </a:schemeClr>
                  </a:solidFill>
                </a:rPr>
                <a:t>著名的访问监控器（</a:t>
              </a:r>
              <a:r>
                <a:rPr lang="en-US" altLang="zh-CN" b="1" dirty="0">
                  <a:solidFill>
                    <a:schemeClr val="accent3">
                      <a:lumMod val="75000"/>
                    </a:schemeClr>
                  </a:solidFill>
                </a:rPr>
                <a:t>Reference Monitor</a:t>
              </a:r>
              <a:r>
                <a:rPr lang="zh-CN" altLang="en-US" b="1" dirty="0">
                  <a:solidFill>
                    <a:schemeClr val="accent3">
                      <a:lumMod val="75000"/>
                    </a:schemeClr>
                  </a:solidFill>
                </a:rPr>
                <a:t>）模型</a:t>
              </a:r>
            </a:p>
          </p:txBody>
        </p:sp>
      </p:grpSp>
    </p:spTree>
    <p:custDataLst>
      <p:tags r:id="rId1"/>
    </p:custDataLst>
    <p:extLst>
      <p:ext uri="{BB962C8B-B14F-4D97-AF65-F5344CB8AC3E}">
        <p14:creationId xmlns:p14="http://schemas.microsoft.com/office/powerpoint/2010/main" val="11585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800" decel="100000"/>
                                        <p:tgtEl>
                                          <p:spTgt spid="12"/>
                                        </p:tgtEl>
                                      </p:cBhvr>
                                    </p:animEffect>
                                    <p:anim calcmode="lin" valueType="num">
                                      <p:cBhvr>
                                        <p:cTn id="8" dur="800" decel="100000" fill="hold"/>
                                        <p:tgtEl>
                                          <p:spTgt spid="12"/>
                                        </p:tgtEl>
                                        <p:attrNameLst>
                                          <p:attrName>style.rotation</p:attrName>
                                        </p:attrNameLst>
                                      </p:cBhvr>
                                      <p:tavLst>
                                        <p:tav tm="0">
                                          <p:val>
                                            <p:fltVal val="-90"/>
                                          </p:val>
                                        </p:tav>
                                        <p:tav tm="100000">
                                          <p:val>
                                            <p:fltVal val="0"/>
                                          </p:val>
                                        </p:tav>
                                      </p:tavLst>
                                    </p:anim>
                                    <p:anim calcmode="lin" valueType="num">
                                      <p:cBhvr>
                                        <p:cTn id="9" dur="800" decel="100000" fill="hold"/>
                                        <p:tgtEl>
                                          <p:spTgt spid="12"/>
                                        </p:tgtEl>
                                        <p:attrNameLst>
                                          <p:attrName>ppt_x</p:attrName>
                                        </p:attrNameLst>
                                      </p:cBhvr>
                                      <p:tavLst>
                                        <p:tav tm="0">
                                          <p:val>
                                            <p:strVal val="#ppt_x+0.4"/>
                                          </p:val>
                                        </p:tav>
                                        <p:tav tm="100000">
                                          <p:val>
                                            <p:strVal val="#ppt_x-0.05"/>
                                          </p:val>
                                        </p:tav>
                                      </p:tavLst>
                                    </p:anim>
                                    <p:anim calcmode="lin" valueType="num">
                                      <p:cBhvr>
                                        <p:cTn id="10" dur="800" decel="100000" fill="hold"/>
                                        <p:tgtEl>
                                          <p:spTgt spid="1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访问控制的基本概念</a:t>
              </a:r>
            </a:p>
          </p:txBody>
        </p:sp>
      </p:grpSp>
      <p:sp>
        <p:nvSpPr>
          <p:cNvPr id="15" name="矩形 14">
            <a:extLst>
              <a:ext uri="{FF2B5EF4-FFF2-40B4-BE49-F238E27FC236}">
                <a16:creationId xmlns:a16="http://schemas.microsoft.com/office/drawing/2014/main" id="{73F7C7C1-3E4E-3A54-39C5-FAC888049A6F}"/>
              </a:ext>
            </a:extLst>
          </p:cNvPr>
          <p:cNvSpPr/>
          <p:nvPr/>
        </p:nvSpPr>
        <p:spPr>
          <a:xfrm>
            <a:off x="5301673" y="3555077"/>
            <a:ext cx="1588654" cy="7573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n-ea"/>
              </a:rPr>
              <a:t>访问监控器</a:t>
            </a:r>
          </a:p>
        </p:txBody>
      </p:sp>
      <p:sp>
        <p:nvSpPr>
          <p:cNvPr id="16" name="矩形 15">
            <a:extLst>
              <a:ext uri="{FF2B5EF4-FFF2-40B4-BE49-F238E27FC236}">
                <a16:creationId xmlns:a16="http://schemas.microsoft.com/office/drawing/2014/main" id="{0D5064F4-4B12-98D2-65BE-F480E1E592A6}"/>
              </a:ext>
            </a:extLst>
          </p:cNvPr>
          <p:cNvSpPr/>
          <p:nvPr/>
        </p:nvSpPr>
        <p:spPr>
          <a:xfrm>
            <a:off x="5301673" y="1652752"/>
            <a:ext cx="1588654" cy="7573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bg1"/>
                </a:solidFill>
                <a:latin typeface="+mn-ea"/>
              </a:rPr>
              <a:t>授权服务器</a:t>
            </a:r>
          </a:p>
        </p:txBody>
      </p:sp>
      <p:sp>
        <p:nvSpPr>
          <p:cNvPr id="17" name="矩形 16">
            <a:extLst>
              <a:ext uri="{FF2B5EF4-FFF2-40B4-BE49-F238E27FC236}">
                <a16:creationId xmlns:a16="http://schemas.microsoft.com/office/drawing/2014/main" id="{22DF1B06-7714-EDC6-C6CF-34FC6E3E6D47}"/>
              </a:ext>
            </a:extLst>
          </p:cNvPr>
          <p:cNvSpPr/>
          <p:nvPr/>
        </p:nvSpPr>
        <p:spPr>
          <a:xfrm>
            <a:off x="5301673" y="5457402"/>
            <a:ext cx="1588654" cy="75738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bg1"/>
                </a:solidFill>
                <a:latin typeface="+mn-ea"/>
              </a:rPr>
              <a:t>审计模块</a:t>
            </a:r>
          </a:p>
        </p:txBody>
      </p:sp>
      <p:sp>
        <p:nvSpPr>
          <p:cNvPr id="18" name="矩形 17">
            <a:extLst>
              <a:ext uri="{FF2B5EF4-FFF2-40B4-BE49-F238E27FC236}">
                <a16:creationId xmlns:a16="http://schemas.microsoft.com/office/drawing/2014/main" id="{2C17F81E-DDE2-EA25-E518-5E726299B9E6}"/>
              </a:ext>
            </a:extLst>
          </p:cNvPr>
          <p:cNvSpPr/>
          <p:nvPr/>
        </p:nvSpPr>
        <p:spPr>
          <a:xfrm>
            <a:off x="2862426" y="3555077"/>
            <a:ext cx="1027544" cy="757382"/>
          </a:xfrm>
          <a:prstGeom prst="rect">
            <a:avLst/>
          </a:prstGeom>
          <a:solidFill>
            <a:srgbClr val="FECB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主体</a:t>
            </a:r>
          </a:p>
        </p:txBody>
      </p:sp>
      <p:sp>
        <p:nvSpPr>
          <p:cNvPr id="19" name="矩形 18">
            <a:extLst>
              <a:ext uri="{FF2B5EF4-FFF2-40B4-BE49-F238E27FC236}">
                <a16:creationId xmlns:a16="http://schemas.microsoft.com/office/drawing/2014/main" id="{972A4DA2-141F-9CBB-4612-29CB22A9A454}"/>
              </a:ext>
            </a:extLst>
          </p:cNvPr>
          <p:cNvSpPr/>
          <p:nvPr/>
        </p:nvSpPr>
        <p:spPr>
          <a:xfrm>
            <a:off x="8302030" y="3555072"/>
            <a:ext cx="1027544" cy="75738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latin typeface="+mn-ea"/>
              </a:rPr>
              <a:t>客体</a:t>
            </a:r>
          </a:p>
        </p:txBody>
      </p:sp>
      <p:cxnSp>
        <p:nvCxnSpPr>
          <p:cNvPr id="20" name="直接箭头连接符 19">
            <a:extLst>
              <a:ext uri="{FF2B5EF4-FFF2-40B4-BE49-F238E27FC236}">
                <a16:creationId xmlns:a16="http://schemas.microsoft.com/office/drawing/2014/main" id="{6CDD1F72-A784-0FA4-A709-5C344DBDFB5E}"/>
              </a:ext>
            </a:extLst>
          </p:cNvPr>
          <p:cNvCxnSpPr>
            <a:cxnSpLocks/>
            <a:stCxn id="18" idx="3"/>
            <a:endCxn id="15" idx="1"/>
          </p:cNvCxnSpPr>
          <p:nvPr/>
        </p:nvCxnSpPr>
        <p:spPr>
          <a:xfrm>
            <a:off x="3889970" y="3933768"/>
            <a:ext cx="1411703"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293D785-3143-A98F-D6FC-1DD01297B6F1}"/>
              </a:ext>
            </a:extLst>
          </p:cNvPr>
          <p:cNvCxnSpPr>
            <a:cxnSpLocks/>
            <a:stCxn id="15" idx="3"/>
            <a:endCxn id="19" idx="1"/>
          </p:cNvCxnSpPr>
          <p:nvPr/>
        </p:nvCxnSpPr>
        <p:spPr>
          <a:xfrm flipV="1">
            <a:off x="6890327" y="3933763"/>
            <a:ext cx="1411703" cy="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01BF14E-762A-1BED-1E5B-DC18B19E54B9}"/>
              </a:ext>
            </a:extLst>
          </p:cNvPr>
          <p:cNvCxnSpPr>
            <a:cxnSpLocks/>
            <a:stCxn id="15" idx="2"/>
            <a:endCxn id="17" idx="0"/>
          </p:cNvCxnSpPr>
          <p:nvPr/>
        </p:nvCxnSpPr>
        <p:spPr>
          <a:xfrm>
            <a:off x="6096000" y="4312459"/>
            <a:ext cx="0" cy="11449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B252C98-75DA-0D33-07C1-5C546C82564A}"/>
              </a:ext>
            </a:extLst>
          </p:cNvPr>
          <p:cNvCxnSpPr>
            <a:cxnSpLocks/>
          </p:cNvCxnSpPr>
          <p:nvPr/>
        </p:nvCxnSpPr>
        <p:spPr>
          <a:xfrm>
            <a:off x="6460835" y="2410134"/>
            <a:ext cx="0" cy="114493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43018BB-540A-EB77-5FE2-6841A21AA322}"/>
              </a:ext>
            </a:extLst>
          </p:cNvPr>
          <p:cNvCxnSpPr>
            <a:cxnSpLocks/>
          </p:cNvCxnSpPr>
          <p:nvPr/>
        </p:nvCxnSpPr>
        <p:spPr>
          <a:xfrm flipV="1">
            <a:off x="5745018" y="2410134"/>
            <a:ext cx="0" cy="114493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40AC320-712E-FE7E-FB71-275151B0CD54}"/>
              </a:ext>
            </a:extLst>
          </p:cNvPr>
          <p:cNvSpPr txBox="1"/>
          <p:nvPr/>
        </p:nvSpPr>
        <p:spPr>
          <a:xfrm>
            <a:off x="3777107" y="1147960"/>
            <a:ext cx="4650941" cy="369332"/>
          </a:xfrm>
          <a:prstGeom prst="rect">
            <a:avLst/>
          </a:prstGeom>
          <a:noFill/>
        </p:spPr>
        <p:txBody>
          <a:bodyPr wrap="square" rtlCol="0">
            <a:spAutoFit/>
          </a:bodyPr>
          <a:lstStyle/>
          <a:p>
            <a:pPr algn="ctr"/>
            <a:r>
              <a:rPr lang="zh-CN" altLang="en-US" b="1" dirty="0">
                <a:solidFill>
                  <a:schemeClr val="accent3">
                    <a:lumMod val="75000"/>
                  </a:schemeClr>
                </a:solidFill>
              </a:rPr>
              <a:t>著名的访问监控器（</a:t>
            </a:r>
            <a:r>
              <a:rPr lang="en-US" altLang="zh-CN" b="1" dirty="0">
                <a:solidFill>
                  <a:schemeClr val="accent3">
                    <a:lumMod val="75000"/>
                  </a:schemeClr>
                </a:solidFill>
              </a:rPr>
              <a:t>Reference Monitor</a:t>
            </a:r>
            <a:r>
              <a:rPr lang="zh-CN" altLang="en-US" b="1" dirty="0">
                <a:solidFill>
                  <a:schemeClr val="accent3">
                    <a:lumMod val="75000"/>
                  </a:schemeClr>
                </a:solidFill>
              </a:rPr>
              <a:t>）模型</a:t>
            </a:r>
          </a:p>
        </p:txBody>
      </p:sp>
      <p:sp>
        <p:nvSpPr>
          <p:cNvPr id="25" name="文本框 24">
            <a:extLst>
              <a:ext uri="{FF2B5EF4-FFF2-40B4-BE49-F238E27FC236}">
                <a16:creationId xmlns:a16="http://schemas.microsoft.com/office/drawing/2014/main" id="{CE44F4A2-A841-75AA-BBAD-BD1CF61DE032}"/>
              </a:ext>
            </a:extLst>
          </p:cNvPr>
          <p:cNvSpPr txBox="1"/>
          <p:nvPr/>
        </p:nvSpPr>
        <p:spPr>
          <a:xfrm>
            <a:off x="6890327" y="5476821"/>
            <a:ext cx="3233857" cy="646331"/>
          </a:xfrm>
          <a:prstGeom prst="rect">
            <a:avLst/>
          </a:prstGeom>
          <a:noFill/>
        </p:spPr>
        <p:txBody>
          <a:bodyPr wrap="square" rtlCol="0">
            <a:spAutoFit/>
          </a:bodyPr>
          <a:lstStyle/>
          <a:p>
            <a:pPr algn="ctr"/>
            <a:r>
              <a:rPr lang="zh-CN" altLang="en-US" b="1" dirty="0"/>
              <a:t>记录主体、客体、访问类型、</a:t>
            </a:r>
            <a:endParaRPr lang="en-US" altLang="zh-CN" b="1" dirty="0"/>
          </a:p>
          <a:p>
            <a:pPr algn="ctr"/>
            <a:r>
              <a:rPr lang="zh-CN" altLang="en-US" b="1" dirty="0"/>
              <a:t>访问时间以及访问是否被允许</a:t>
            </a:r>
          </a:p>
        </p:txBody>
      </p:sp>
      <p:sp>
        <p:nvSpPr>
          <p:cNvPr id="26" name="文本框 25">
            <a:extLst>
              <a:ext uri="{FF2B5EF4-FFF2-40B4-BE49-F238E27FC236}">
                <a16:creationId xmlns:a16="http://schemas.microsoft.com/office/drawing/2014/main" id="{A9B29029-13B6-9B5E-82AD-EEF23469A61D}"/>
              </a:ext>
            </a:extLst>
          </p:cNvPr>
          <p:cNvSpPr txBox="1"/>
          <p:nvPr/>
        </p:nvSpPr>
        <p:spPr>
          <a:xfrm>
            <a:off x="3918292" y="3544563"/>
            <a:ext cx="1335419" cy="369332"/>
          </a:xfrm>
          <a:prstGeom prst="rect">
            <a:avLst/>
          </a:prstGeom>
          <a:noFill/>
        </p:spPr>
        <p:txBody>
          <a:bodyPr wrap="square" rtlCol="0">
            <a:spAutoFit/>
          </a:bodyPr>
          <a:lstStyle/>
          <a:p>
            <a:pPr algn="ctr"/>
            <a:r>
              <a:rPr lang="zh-CN" altLang="en-US" b="1" dirty="0"/>
              <a:t>访问请求</a:t>
            </a:r>
          </a:p>
        </p:txBody>
      </p:sp>
      <p:sp>
        <p:nvSpPr>
          <p:cNvPr id="27" name="文本框 26">
            <a:extLst>
              <a:ext uri="{FF2B5EF4-FFF2-40B4-BE49-F238E27FC236}">
                <a16:creationId xmlns:a16="http://schemas.microsoft.com/office/drawing/2014/main" id="{56B1B069-2142-3876-6A61-D0CA93C6BA49}"/>
              </a:ext>
            </a:extLst>
          </p:cNvPr>
          <p:cNvSpPr txBox="1"/>
          <p:nvPr/>
        </p:nvSpPr>
        <p:spPr>
          <a:xfrm>
            <a:off x="5066813" y="2822756"/>
            <a:ext cx="664353" cy="369332"/>
          </a:xfrm>
          <a:prstGeom prst="rect">
            <a:avLst/>
          </a:prstGeom>
          <a:noFill/>
        </p:spPr>
        <p:txBody>
          <a:bodyPr wrap="square" rtlCol="0">
            <a:spAutoFit/>
          </a:bodyPr>
          <a:lstStyle/>
          <a:p>
            <a:pPr algn="ctr"/>
            <a:r>
              <a:rPr lang="zh-CN" altLang="en-US" b="1" dirty="0"/>
              <a:t>查询</a:t>
            </a:r>
          </a:p>
        </p:txBody>
      </p:sp>
      <p:sp>
        <p:nvSpPr>
          <p:cNvPr id="28" name="文本框 27">
            <a:extLst>
              <a:ext uri="{FF2B5EF4-FFF2-40B4-BE49-F238E27FC236}">
                <a16:creationId xmlns:a16="http://schemas.microsoft.com/office/drawing/2014/main" id="{A22EC18A-F463-D63D-0AC8-763406334997}"/>
              </a:ext>
            </a:extLst>
          </p:cNvPr>
          <p:cNvSpPr txBox="1"/>
          <p:nvPr/>
        </p:nvSpPr>
        <p:spPr>
          <a:xfrm>
            <a:off x="6388738" y="2797099"/>
            <a:ext cx="1288273" cy="369332"/>
          </a:xfrm>
          <a:prstGeom prst="rect">
            <a:avLst/>
          </a:prstGeom>
          <a:noFill/>
        </p:spPr>
        <p:txBody>
          <a:bodyPr wrap="square" rtlCol="0">
            <a:spAutoFit/>
          </a:bodyPr>
          <a:lstStyle/>
          <a:p>
            <a:pPr algn="ctr"/>
            <a:r>
              <a:rPr lang="zh-CN" altLang="en-US" b="1" dirty="0"/>
              <a:t>访问策略</a:t>
            </a:r>
          </a:p>
        </p:txBody>
      </p:sp>
      <p:sp>
        <p:nvSpPr>
          <p:cNvPr id="29" name="文本框 28">
            <a:extLst>
              <a:ext uri="{FF2B5EF4-FFF2-40B4-BE49-F238E27FC236}">
                <a16:creationId xmlns:a16="http://schemas.microsoft.com/office/drawing/2014/main" id="{17C35AA7-BABB-2387-7C6E-C38C578923E2}"/>
              </a:ext>
            </a:extLst>
          </p:cNvPr>
          <p:cNvSpPr txBox="1"/>
          <p:nvPr/>
        </p:nvSpPr>
        <p:spPr>
          <a:xfrm>
            <a:off x="6890327" y="3286347"/>
            <a:ext cx="1335419" cy="646331"/>
          </a:xfrm>
          <a:prstGeom prst="rect">
            <a:avLst/>
          </a:prstGeom>
          <a:noFill/>
        </p:spPr>
        <p:txBody>
          <a:bodyPr wrap="square" rtlCol="0">
            <a:spAutoFit/>
          </a:bodyPr>
          <a:lstStyle/>
          <a:p>
            <a:pPr algn="ctr"/>
            <a:r>
              <a:rPr lang="zh-CN" altLang="en-US" b="1" dirty="0"/>
              <a:t>允许</a:t>
            </a:r>
            <a:r>
              <a:rPr lang="en-US" altLang="zh-CN" b="1" dirty="0"/>
              <a:t>/</a:t>
            </a:r>
            <a:r>
              <a:rPr lang="zh-CN" altLang="en-US" b="1" dirty="0"/>
              <a:t>禁止</a:t>
            </a:r>
            <a:endParaRPr lang="en-US" altLang="zh-CN" b="1" dirty="0"/>
          </a:p>
          <a:p>
            <a:pPr algn="ctr"/>
            <a:r>
              <a:rPr lang="zh-CN" altLang="en-US" b="1" dirty="0"/>
              <a:t>主体访问</a:t>
            </a:r>
          </a:p>
        </p:txBody>
      </p:sp>
      <p:sp>
        <p:nvSpPr>
          <p:cNvPr id="30" name="文本框 29">
            <a:extLst>
              <a:ext uri="{FF2B5EF4-FFF2-40B4-BE49-F238E27FC236}">
                <a16:creationId xmlns:a16="http://schemas.microsoft.com/office/drawing/2014/main" id="{6F7E3981-7BCB-6C43-273B-A747B2733C05}"/>
              </a:ext>
            </a:extLst>
          </p:cNvPr>
          <p:cNvSpPr txBox="1"/>
          <p:nvPr/>
        </p:nvSpPr>
        <p:spPr>
          <a:xfrm>
            <a:off x="6095999" y="4514828"/>
            <a:ext cx="2129747" cy="646331"/>
          </a:xfrm>
          <a:prstGeom prst="rect">
            <a:avLst/>
          </a:prstGeom>
          <a:noFill/>
        </p:spPr>
        <p:txBody>
          <a:bodyPr wrap="square" rtlCol="0">
            <a:spAutoFit/>
          </a:bodyPr>
          <a:lstStyle/>
          <a:p>
            <a:pPr algn="ctr"/>
            <a:r>
              <a:rPr lang="zh-CN" altLang="en-US" b="1" dirty="0"/>
              <a:t>记录与访问有关的</a:t>
            </a:r>
            <a:endParaRPr lang="en-US" altLang="zh-CN" b="1" dirty="0"/>
          </a:p>
          <a:p>
            <a:pPr algn="ctr"/>
            <a:r>
              <a:rPr lang="zh-CN" altLang="en-US" b="1" dirty="0"/>
              <a:t>各类信息</a:t>
            </a:r>
          </a:p>
        </p:txBody>
      </p:sp>
      <p:grpSp>
        <p:nvGrpSpPr>
          <p:cNvPr id="7" name="组合 6">
            <a:extLst>
              <a:ext uri="{FF2B5EF4-FFF2-40B4-BE49-F238E27FC236}">
                <a16:creationId xmlns:a16="http://schemas.microsoft.com/office/drawing/2014/main" id="{CD03E603-3EB2-9AA4-2413-BA0A8C84BF5D}"/>
              </a:ext>
            </a:extLst>
          </p:cNvPr>
          <p:cNvGrpSpPr/>
          <p:nvPr/>
        </p:nvGrpSpPr>
        <p:grpSpPr>
          <a:xfrm>
            <a:off x="157948" y="5315224"/>
            <a:ext cx="1550316" cy="1123676"/>
            <a:chOff x="2268830" y="5342786"/>
            <a:chExt cx="1550316" cy="1123676"/>
          </a:xfrm>
        </p:grpSpPr>
        <p:pic>
          <p:nvPicPr>
            <p:cNvPr id="31" name="图形 3" descr="用户 纯色填充">
              <a:extLst>
                <a:ext uri="{FF2B5EF4-FFF2-40B4-BE49-F238E27FC236}">
                  <a16:creationId xmlns:a16="http://schemas.microsoft.com/office/drawing/2014/main" id="{AF178D4F-769D-F381-1D6D-A97C8F9216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6788" y="5342786"/>
              <a:ext cx="914400" cy="914400"/>
            </a:xfrm>
            <a:prstGeom prst="rect">
              <a:avLst/>
            </a:prstGeom>
          </p:spPr>
        </p:pic>
        <p:sp>
          <p:nvSpPr>
            <p:cNvPr id="32" name="文本框 31">
              <a:extLst>
                <a:ext uri="{FF2B5EF4-FFF2-40B4-BE49-F238E27FC236}">
                  <a16:creationId xmlns:a16="http://schemas.microsoft.com/office/drawing/2014/main" id="{534A0DAB-5EE9-E313-8471-26B3E109C605}"/>
                </a:ext>
              </a:extLst>
            </p:cNvPr>
            <p:cNvSpPr txBox="1"/>
            <p:nvPr/>
          </p:nvSpPr>
          <p:spPr>
            <a:xfrm>
              <a:off x="2268830" y="6097130"/>
              <a:ext cx="1550316" cy="369332"/>
            </a:xfrm>
            <a:prstGeom prst="rect">
              <a:avLst/>
            </a:prstGeom>
            <a:noFill/>
          </p:spPr>
          <p:txBody>
            <a:bodyPr wrap="square" rtlCol="0">
              <a:spAutoFit/>
            </a:bodyPr>
            <a:lstStyle/>
            <a:p>
              <a:pPr algn="ctr"/>
              <a:r>
                <a:rPr lang="zh-CN" altLang="en-US" b="1" dirty="0"/>
                <a:t>系统管理员</a:t>
              </a:r>
            </a:p>
          </p:txBody>
        </p:sp>
      </p:grpSp>
      <p:grpSp>
        <p:nvGrpSpPr>
          <p:cNvPr id="13" name="组合 12">
            <a:extLst>
              <a:ext uri="{FF2B5EF4-FFF2-40B4-BE49-F238E27FC236}">
                <a16:creationId xmlns:a16="http://schemas.microsoft.com/office/drawing/2014/main" id="{353A6365-4C89-1F2F-FD90-775921941C61}"/>
              </a:ext>
            </a:extLst>
          </p:cNvPr>
          <p:cNvGrpSpPr/>
          <p:nvPr/>
        </p:nvGrpSpPr>
        <p:grpSpPr>
          <a:xfrm>
            <a:off x="1466987" y="5430654"/>
            <a:ext cx="3834686" cy="798970"/>
            <a:chOff x="1466987" y="5430654"/>
            <a:chExt cx="3834686" cy="798970"/>
          </a:xfrm>
        </p:grpSpPr>
        <p:cxnSp>
          <p:nvCxnSpPr>
            <p:cNvPr id="33" name="直接箭头连接符 32">
              <a:extLst>
                <a:ext uri="{FF2B5EF4-FFF2-40B4-BE49-F238E27FC236}">
                  <a16:creationId xmlns:a16="http://schemas.microsoft.com/office/drawing/2014/main" id="{D75602C9-52E7-FA4D-1DDF-6BF8B0B7D33D}"/>
                </a:ext>
              </a:extLst>
            </p:cNvPr>
            <p:cNvCxnSpPr>
              <a:cxnSpLocks/>
              <a:stCxn id="17" idx="1"/>
            </p:cNvCxnSpPr>
            <p:nvPr/>
          </p:nvCxnSpPr>
          <p:spPr>
            <a:xfrm flipH="1">
              <a:off x="1466987" y="5836093"/>
              <a:ext cx="383468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C026BB1-87CC-9096-1741-FBAB0321D088}"/>
                </a:ext>
              </a:extLst>
            </p:cNvPr>
            <p:cNvSpPr txBox="1"/>
            <p:nvPr/>
          </p:nvSpPr>
          <p:spPr>
            <a:xfrm>
              <a:off x="2455425" y="5430654"/>
              <a:ext cx="1953411" cy="369332"/>
            </a:xfrm>
            <a:prstGeom prst="rect">
              <a:avLst/>
            </a:prstGeom>
            <a:noFill/>
          </p:spPr>
          <p:txBody>
            <a:bodyPr wrap="square" rtlCol="0">
              <a:spAutoFit/>
            </a:bodyPr>
            <a:lstStyle/>
            <a:p>
              <a:pPr algn="ctr"/>
              <a:r>
                <a:rPr lang="zh-CN" altLang="en-US" b="1" dirty="0"/>
                <a:t>查看审计记录</a:t>
              </a:r>
            </a:p>
          </p:txBody>
        </p:sp>
        <p:sp>
          <p:nvSpPr>
            <p:cNvPr id="35" name="文本框 34">
              <a:extLst>
                <a:ext uri="{FF2B5EF4-FFF2-40B4-BE49-F238E27FC236}">
                  <a16:creationId xmlns:a16="http://schemas.microsoft.com/office/drawing/2014/main" id="{41E5C6E0-F8D3-A5E7-1DFB-145866DEFD0B}"/>
                </a:ext>
              </a:extLst>
            </p:cNvPr>
            <p:cNvSpPr txBox="1"/>
            <p:nvPr/>
          </p:nvSpPr>
          <p:spPr>
            <a:xfrm>
              <a:off x="1611713" y="5860292"/>
              <a:ext cx="3641998" cy="369332"/>
            </a:xfrm>
            <a:prstGeom prst="rect">
              <a:avLst/>
            </a:prstGeom>
            <a:noFill/>
          </p:spPr>
          <p:txBody>
            <a:bodyPr wrap="square" rtlCol="0">
              <a:spAutoFit/>
            </a:bodyPr>
            <a:lstStyle/>
            <a:p>
              <a:pPr algn="ctr"/>
              <a:r>
                <a:rPr lang="zh-CN" altLang="en-US" b="1" dirty="0"/>
                <a:t>详细了解访问活动的具体情况</a:t>
              </a:r>
            </a:p>
          </p:txBody>
        </p:sp>
      </p:grpSp>
    </p:spTree>
    <p:custDataLst>
      <p:tags r:id="rId1"/>
    </p:custDataLst>
    <p:extLst>
      <p:ext uri="{BB962C8B-B14F-4D97-AF65-F5344CB8AC3E}">
        <p14:creationId xmlns:p14="http://schemas.microsoft.com/office/powerpoint/2010/main" val="258385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3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800" decel="100000"/>
                                        <p:tgtEl>
                                          <p:spTgt spid="7"/>
                                        </p:tgtEl>
                                      </p:cBhvr>
                                    </p:animEffect>
                                    <p:anim calcmode="lin" valueType="num">
                                      <p:cBhvr>
                                        <p:cTn id="50" dur="800" decel="100000" fill="hold"/>
                                        <p:tgtEl>
                                          <p:spTgt spid="7"/>
                                        </p:tgtEl>
                                        <p:attrNameLst>
                                          <p:attrName>style.rotation</p:attrName>
                                        </p:attrNameLst>
                                      </p:cBhvr>
                                      <p:tavLst>
                                        <p:tav tm="0">
                                          <p:val>
                                            <p:fltVal val="-90"/>
                                          </p:val>
                                        </p:tav>
                                        <p:tav tm="100000">
                                          <p:val>
                                            <p:fltVal val="0"/>
                                          </p:val>
                                        </p:tav>
                                      </p:tavLst>
                                    </p:anim>
                                    <p:anim calcmode="lin" valueType="num">
                                      <p:cBhvr>
                                        <p:cTn id="51" dur="800" decel="100000" fill="hold"/>
                                        <p:tgtEl>
                                          <p:spTgt spid="7"/>
                                        </p:tgtEl>
                                        <p:attrNameLst>
                                          <p:attrName>ppt_x</p:attrName>
                                        </p:attrNameLst>
                                      </p:cBhvr>
                                      <p:tavLst>
                                        <p:tav tm="0">
                                          <p:val>
                                            <p:strVal val="#ppt_x+0.4"/>
                                          </p:val>
                                        </p:tav>
                                        <p:tav tm="100000">
                                          <p:val>
                                            <p:strVal val="#ppt_x-0.05"/>
                                          </p:val>
                                        </p:tav>
                                      </p:tavLst>
                                    </p:anim>
                                    <p:anim calcmode="lin" valueType="num">
                                      <p:cBhvr>
                                        <p:cTn id="52" dur="800" decel="100000" fill="hold"/>
                                        <p:tgtEl>
                                          <p:spTgt spid="7"/>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访问控制的基本概念</a:t>
              </a:r>
            </a:p>
          </p:txBody>
        </p:sp>
      </p:grpSp>
      <p:sp>
        <p:nvSpPr>
          <p:cNvPr id="11" name="文本框 10">
            <a:extLst>
              <a:ext uri="{FF2B5EF4-FFF2-40B4-BE49-F238E27FC236}">
                <a16:creationId xmlns:a16="http://schemas.microsoft.com/office/drawing/2014/main" id="{D40AC320-712E-FE7E-FB71-275151B0CD54}"/>
              </a:ext>
            </a:extLst>
          </p:cNvPr>
          <p:cNvSpPr txBox="1"/>
          <p:nvPr/>
        </p:nvSpPr>
        <p:spPr>
          <a:xfrm>
            <a:off x="3777107" y="1147960"/>
            <a:ext cx="4650941" cy="369332"/>
          </a:xfrm>
          <a:prstGeom prst="rect">
            <a:avLst/>
          </a:prstGeom>
          <a:noFill/>
        </p:spPr>
        <p:txBody>
          <a:bodyPr wrap="square" rtlCol="0">
            <a:spAutoFit/>
          </a:bodyPr>
          <a:lstStyle/>
          <a:p>
            <a:pPr algn="ctr"/>
            <a:r>
              <a:rPr lang="zh-CN" altLang="en-US" b="1" dirty="0">
                <a:solidFill>
                  <a:schemeClr val="accent3">
                    <a:lumMod val="75000"/>
                  </a:schemeClr>
                </a:solidFill>
              </a:rPr>
              <a:t>著名的访问监控器（</a:t>
            </a:r>
            <a:r>
              <a:rPr lang="en-US" altLang="zh-CN" b="1" dirty="0">
                <a:solidFill>
                  <a:schemeClr val="accent3">
                    <a:lumMod val="75000"/>
                  </a:schemeClr>
                </a:solidFill>
              </a:rPr>
              <a:t>Reference Monitor</a:t>
            </a:r>
            <a:r>
              <a:rPr lang="zh-CN" altLang="en-US" b="1" dirty="0">
                <a:solidFill>
                  <a:schemeClr val="accent3">
                    <a:lumMod val="75000"/>
                  </a:schemeClr>
                </a:solidFill>
              </a:rPr>
              <a:t>）模型</a:t>
            </a:r>
          </a:p>
        </p:txBody>
      </p:sp>
      <p:pic>
        <p:nvPicPr>
          <p:cNvPr id="8" name="图片 7" descr="图形用户界面&#10;&#10;描述已自动生成">
            <a:extLst>
              <a:ext uri="{FF2B5EF4-FFF2-40B4-BE49-F238E27FC236}">
                <a16:creationId xmlns:a16="http://schemas.microsoft.com/office/drawing/2014/main" id="{2E37470C-FC69-FBFB-70F5-D1881F445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53" y="1548069"/>
            <a:ext cx="7744291" cy="3793605"/>
          </a:xfrm>
          <a:prstGeom prst="rect">
            <a:avLst/>
          </a:prstGeom>
        </p:spPr>
      </p:pic>
      <p:sp>
        <p:nvSpPr>
          <p:cNvPr id="9" name="文本框 8">
            <a:extLst>
              <a:ext uri="{FF2B5EF4-FFF2-40B4-BE49-F238E27FC236}">
                <a16:creationId xmlns:a16="http://schemas.microsoft.com/office/drawing/2014/main" id="{79E50767-2D07-0D67-71E2-44FB27798F5C}"/>
              </a:ext>
            </a:extLst>
          </p:cNvPr>
          <p:cNvSpPr txBox="1"/>
          <p:nvPr/>
        </p:nvSpPr>
        <p:spPr>
          <a:xfrm>
            <a:off x="1736703" y="5149765"/>
            <a:ext cx="5769272" cy="128913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a:t>哪些主体对哪些资源的访问请求被拒绝。</a:t>
            </a:r>
          </a:p>
          <a:p>
            <a:pPr marL="285750" indent="-285750">
              <a:lnSpc>
                <a:spcPct val="150000"/>
              </a:lnSpc>
              <a:buFont typeface="Wingdings" panose="05000000000000000000" pitchFamily="2" charset="2"/>
              <a:buChar char="l"/>
            </a:pPr>
            <a:r>
              <a:rPr lang="zh-CN" altLang="en-US" b="1" dirty="0"/>
              <a:t>访问策略是否得到了严格执行。</a:t>
            </a:r>
            <a:endParaRPr lang="en-US" altLang="zh-CN" b="1" dirty="0"/>
          </a:p>
          <a:p>
            <a:pPr marL="285750" indent="-285750">
              <a:lnSpc>
                <a:spcPct val="150000"/>
              </a:lnSpc>
              <a:buFont typeface="Wingdings" panose="05000000000000000000" pitchFamily="2" charset="2"/>
              <a:buChar char="l"/>
            </a:pPr>
            <a:r>
              <a:rPr lang="zh-CN" altLang="en-US" b="1" dirty="0"/>
              <a:t>提供访问活动的证据，为事后追查和追责提供依据。</a:t>
            </a:r>
          </a:p>
        </p:txBody>
      </p:sp>
      <p:sp>
        <p:nvSpPr>
          <p:cNvPr id="10" name="对话气泡: 圆角矩形 9">
            <a:extLst>
              <a:ext uri="{FF2B5EF4-FFF2-40B4-BE49-F238E27FC236}">
                <a16:creationId xmlns:a16="http://schemas.microsoft.com/office/drawing/2014/main" id="{C94BC883-AD8E-36D4-12AB-966F43FA8496}"/>
              </a:ext>
            </a:extLst>
          </p:cNvPr>
          <p:cNvSpPr/>
          <p:nvPr/>
        </p:nvSpPr>
        <p:spPr>
          <a:xfrm>
            <a:off x="6796600" y="5082121"/>
            <a:ext cx="4776447" cy="723626"/>
          </a:xfrm>
          <a:prstGeom prst="wedgeRoundRectCallout">
            <a:avLst>
              <a:gd name="adj1" fmla="val -69623"/>
              <a:gd name="adj2" fmla="val -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主体发出大量违规的访问请求，这往往是攻击和破坏活动的征兆，需要引起特别的关注。</a:t>
            </a:r>
          </a:p>
        </p:txBody>
      </p:sp>
    </p:spTree>
    <p:custDataLst>
      <p:tags r:id="rId1"/>
    </p:custDataLst>
    <p:extLst>
      <p:ext uri="{BB962C8B-B14F-4D97-AF65-F5344CB8AC3E}">
        <p14:creationId xmlns:p14="http://schemas.microsoft.com/office/powerpoint/2010/main" val="308852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down)">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安全威胁</a:t>
              </a:r>
            </a:p>
          </p:txBody>
        </p:sp>
      </p:grpSp>
      <p:sp>
        <p:nvSpPr>
          <p:cNvPr id="10" name="文本框 9">
            <a:extLst>
              <a:ext uri="{FF2B5EF4-FFF2-40B4-BE49-F238E27FC236}">
                <a16:creationId xmlns:a16="http://schemas.microsoft.com/office/drawing/2014/main" id="{BEBD5DED-78E6-C684-251E-D1E1296ABF4C}"/>
              </a:ext>
            </a:extLst>
          </p:cNvPr>
          <p:cNvSpPr txBox="1"/>
          <p:nvPr/>
        </p:nvSpPr>
        <p:spPr>
          <a:xfrm>
            <a:off x="2076692" y="1365596"/>
            <a:ext cx="2723465" cy="369332"/>
          </a:xfrm>
          <a:prstGeom prst="rect">
            <a:avLst/>
          </a:prstGeom>
          <a:noFill/>
        </p:spPr>
        <p:txBody>
          <a:bodyPr wrap="square" rtlCol="0">
            <a:spAutoFit/>
          </a:bodyPr>
          <a:lstStyle/>
          <a:p>
            <a:r>
              <a:rPr lang="zh-CN" altLang="en-US" b="1" dirty="0"/>
              <a:t>（</a:t>
            </a:r>
            <a:r>
              <a:rPr lang="en-US" altLang="zh-CN" b="1" dirty="0">
                <a:solidFill>
                  <a:schemeClr val="accent1">
                    <a:lumMod val="75000"/>
                  </a:schemeClr>
                </a:solidFill>
              </a:rPr>
              <a:t>D</a:t>
            </a:r>
            <a:r>
              <a:rPr lang="en-US" altLang="zh-CN" b="1" dirty="0"/>
              <a:t>enial </a:t>
            </a:r>
            <a:r>
              <a:rPr lang="en-US" altLang="zh-CN" b="1" dirty="0">
                <a:solidFill>
                  <a:schemeClr val="accent1">
                    <a:lumMod val="75000"/>
                  </a:schemeClr>
                </a:solidFill>
              </a:rPr>
              <a:t>o</a:t>
            </a:r>
            <a:r>
              <a:rPr lang="en-US" altLang="zh-CN" b="1" dirty="0"/>
              <a:t>f </a:t>
            </a:r>
            <a:r>
              <a:rPr lang="en-US" altLang="zh-CN" b="1" dirty="0">
                <a:solidFill>
                  <a:schemeClr val="accent1">
                    <a:lumMod val="75000"/>
                  </a:schemeClr>
                </a:solidFill>
              </a:rPr>
              <a:t>S</a:t>
            </a:r>
            <a:r>
              <a:rPr lang="en-US" altLang="zh-CN" b="1" dirty="0"/>
              <a:t>ervice</a:t>
            </a:r>
            <a:r>
              <a:rPr lang="zh-CN" altLang="en-US" b="1" dirty="0"/>
              <a:t>，</a:t>
            </a:r>
            <a:r>
              <a:rPr lang="en-US" altLang="zh-CN" b="1" dirty="0">
                <a:solidFill>
                  <a:schemeClr val="accent1">
                    <a:lumMod val="75000"/>
                  </a:schemeClr>
                </a:solidFill>
              </a:rPr>
              <a:t>DoS</a:t>
            </a:r>
            <a:r>
              <a:rPr lang="zh-CN" altLang="en-US" b="1" dirty="0"/>
              <a:t>）</a:t>
            </a:r>
          </a:p>
        </p:txBody>
      </p:sp>
      <p:sp>
        <p:nvSpPr>
          <p:cNvPr id="39" name="矩形 38">
            <a:extLst>
              <a:ext uri="{FF2B5EF4-FFF2-40B4-BE49-F238E27FC236}">
                <a16:creationId xmlns:a16="http://schemas.microsoft.com/office/drawing/2014/main" id="{D2102CB3-3EE5-6EC0-7BEC-137697FEE4C1}"/>
              </a:ext>
            </a:extLst>
          </p:cNvPr>
          <p:cNvSpPr/>
          <p:nvPr/>
        </p:nvSpPr>
        <p:spPr>
          <a:xfrm>
            <a:off x="933106" y="1321662"/>
            <a:ext cx="114358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拒绝服务</a:t>
            </a:r>
          </a:p>
        </p:txBody>
      </p:sp>
      <p:grpSp>
        <p:nvGrpSpPr>
          <p:cNvPr id="32" name="组合 31">
            <a:extLst>
              <a:ext uri="{FF2B5EF4-FFF2-40B4-BE49-F238E27FC236}">
                <a16:creationId xmlns:a16="http://schemas.microsoft.com/office/drawing/2014/main" id="{CD32CC1B-7D70-EC08-8250-BC174EB28C9F}"/>
              </a:ext>
            </a:extLst>
          </p:cNvPr>
          <p:cNvGrpSpPr/>
          <p:nvPr/>
        </p:nvGrpSpPr>
        <p:grpSpPr>
          <a:xfrm>
            <a:off x="1385677" y="2326382"/>
            <a:ext cx="3595916" cy="3209956"/>
            <a:chOff x="762221" y="2326382"/>
            <a:chExt cx="3595916" cy="3209956"/>
          </a:xfrm>
        </p:grpSpPr>
        <p:cxnSp>
          <p:nvCxnSpPr>
            <p:cNvPr id="75" name="直接连接符 74">
              <a:extLst>
                <a:ext uri="{FF2B5EF4-FFF2-40B4-BE49-F238E27FC236}">
                  <a16:creationId xmlns:a16="http://schemas.microsoft.com/office/drawing/2014/main" id="{3224986E-8A82-FE9D-FC2C-F66E3EC75B52}"/>
                </a:ext>
              </a:extLst>
            </p:cNvPr>
            <p:cNvCxnSpPr>
              <a:cxnSpLocks/>
              <a:stCxn id="67" idx="16"/>
            </p:cNvCxnSpPr>
            <p:nvPr/>
          </p:nvCxnSpPr>
          <p:spPr>
            <a:xfrm>
              <a:off x="2557874" y="4512092"/>
              <a:ext cx="520573" cy="644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F10165D-41A9-F266-8313-66AA77F5C3D7}"/>
                </a:ext>
              </a:extLst>
            </p:cNvPr>
            <p:cNvCxnSpPr>
              <a:cxnSpLocks/>
            </p:cNvCxnSpPr>
            <p:nvPr/>
          </p:nvCxnSpPr>
          <p:spPr>
            <a:xfrm>
              <a:off x="2769735" y="4155602"/>
              <a:ext cx="10786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C258C2A-4865-3A47-105B-5C0121E81A84}"/>
                </a:ext>
              </a:extLst>
            </p:cNvPr>
            <p:cNvCxnSpPr/>
            <p:nvPr/>
          </p:nvCxnSpPr>
          <p:spPr>
            <a:xfrm flipV="1">
              <a:off x="1184115" y="4440432"/>
              <a:ext cx="697312" cy="6775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F1B1B27C-C456-2D73-A12B-8E939800F7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221" y="4939158"/>
              <a:ext cx="617424" cy="597180"/>
            </a:xfrm>
            <a:prstGeom prst="rect">
              <a:avLst/>
            </a:prstGeom>
          </p:spPr>
        </p:pic>
        <p:pic>
          <p:nvPicPr>
            <p:cNvPr id="47" name="图形 46">
              <a:extLst>
                <a:ext uri="{FF2B5EF4-FFF2-40B4-BE49-F238E27FC236}">
                  <a16:creationId xmlns:a16="http://schemas.microsoft.com/office/drawing/2014/main" id="{64EFF356-9140-5C6E-57A4-EA8BAF8665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6692" y="2326382"/>
              <a:ext cx="522339" cy="685570"/>
            </a:xfrm>
            <a:prstGeom prst="rect">
              <a:avLst/>
            </a:prstGeom>
          </p:spPr>
        </p:pic>
        <p:sp>
          <p:nvSpPr>
            <p:cNvPr id="67" name="图形 73">
              <a:extLst>
                <a:ext uri="{FF2B5EF4-FFF2-40B4-BE49-F238E27FC236}">
                  <a16:creationId xmlns:a16="http://schemas.microsoft.com/office/drawing/2014/main" id="{20913A76-AB74-A334-C2A0-1582358E78CA}"/>
                </a:ext>
              </a:extLst>
            </p:cNvPr>
            <p:cNvSpPr/>
            <p:nvPr/>
          </p:nvSpPr>
          <p:spPr>
            <a:xfrm>
              <a:off x="1433500" y="3653685"/>
              <a:ext cx="1406085" cy="100383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accent6"/>
            </a:solidFill>
            <a:ln w="30732" cap="flat">
              <a:solidFill>
                <a:srgbClr val="323232"/>
              </a:solidFill>
              <a:prstDash val="solid"/>
              <a:miter/>
            </a:ln>
          </p:spPr>
          <p:txBody>
            <a:bodyPr rtlCol="0" anchor="ctr"/>
            <a:lstStyle/>
            <a:p>
              <a:pPr algn="ctr"/>
              <a:r>
                <a:rPr lang="zh-CN" altLang="en-US" b="1" dirty="0">
                  <a:latin typeface="+mn-ea"/>
                </a:rPr>
                <a:t>因特网</a:t>
              </a:r>
            </a:p>
          </p:txBody>
        </p:sp>
        <p:cxnSp>
          <p:nvCxnSpPr>
            <p:cNvPr id="23" name="直接连接符 22">
              <a:extLst>
                <a:ext uri="{FF2B5EF4-FFF2-40B4-BE49-F238E27FC236}">
                  <a16:creationId xmlns:a16="http://schemas.microsoft.com/office/drawing/2014/main" id="{595ACC60-E09B-7F98-3350-93E7E7717ED4}"/>
                </a:ext>
              </a:extLst>
            </p:cNvPr>
            <p:cNvCxnSpPr/>
            <p:nvPr/>
          </p:nvCxnSpPr>
          <p:spPr>
            <a:xfrm>
              <a:off x="2211812" y="2953709"/>
              <a:ext cx="0" cy="749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图形 73">
              <a:extLst>
                <a:ext uri="{FF2B5EF4-FFF2-40B4-BE49-F238E27FC236}">
                  <a16:creationId xmlns:a16="http://schemas.microsoft.com/office/drawing/2014/main" id="{08A06467-39DE-A20A-C924-E3178F711F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9735" y="4939158"/>
              <a:ext cx="617424" cy="597180"/>
            </a:xfrm>
            <a:prstGeom prst="rect">
              <a:avLst/>
            </a:prstGeom>
          </p:spPr>
        </p:pic>
        <p:pic>
          <p:nvPicPr>
            <p:cNvPr id="89" name="图形 88">
              <a:extLst>
                <a:ext uri="{FF2B5EF4-FFF2-40B4-BE49-F238E27FC236}">
                  <a16:creationId xmlns:a16="http://schemas.microsoft.com/office/drawing/2014/main" id="{7D9379AA-F383-819B-69F9-8B625A0FA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0713" y="3756140"/>
              <a:ext cx="617424" cy="597180"/>
            </a:xfrm>
            <a:prstGeom prst="rect">
              <a:avLst/>
            </a:prstGeom>
          </p:spPr>
        </p:pic>
        <p:sp>
          <p:nvSpPr>
            <p:cNvPr id="31" name="文本框 30">
              <a:extLst>
                <a:ext uri="{FF2B5EF4-FFF2-40B4-BE49-F238E27FC236}">
                  <a16:creationId xmlns:a16="http://schemas.microsoft.com/office/drawing/2014/main" id="{BA715BE4-F7C7-D869-38E4-4C55E926E3A5}"/>
                </a:ext>
              </a:extLst>
            </p:cNvPr>
            <p:cNvSpPr txBox="1"/>
            <p:nvPr/>
          </p:nvSpPr>
          <p:spPr>
            <a:xfrm>
              <a:off x="1591506" y="5014009"/>
              <a:ext cx="1013076" cy="400110"/>
            </a:xfrm>
            <a:prstGeom prst="rect">
              <a:avLst/>
            </a:prstGeom>
            <a:noFill/>
          </p:spPr>
          <p:txBody>
            <a:bodyPr wrap="square" rtlCol="0">
              <a:spAutoFit/>
            </a:bodyPr>
            <a:lstStyle/>
            <a:p>
              <a:pPr algn="ctr"/>
              <a:r>
                <a:rPr lang="en-US" altLang="zh-CN" sz="2000" b="1" dirty="0">
                  <a:latin typeface="Arial Narrow" panose="020B0606020202030204" pitchFamily="34" charset="0"/>
                </a:rPr>
                <a:t>…</a:t>
              </a:r>
              <a:endParaRPr lang="zh-CN" altLang="en-US" sz="2000" b="1" dirty="0">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3994587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800" decel="100000"/>
                                        <p:tgtEl>
                                          <p:spTgt spid="32"/>
                                        </p:tgtEl>
                                      </p:cBhvr>
                                    </p:animEffect>
                                    <p:anim calcmode="lin" valueType="num">
                                      <p:cBhvr>
                                        <p:cTn id="14" dur="800" decel="100000" fill="hold"/>
                                        <p:tgtEl>
                                          <p:spTgt spid="32"/>
                                        </p:tgtEl>
                                        <p:attrNameLst>
                                          <p:attrName>style.rotation</p:attrName>
                                        </p:attrNameLst>
                                      </p:cBhvr>
                                      <p:tavLst>
                                        <p:tav tm="0">
                                          <p:val>
                                            <p:fltVal val="-90"/>
                                          </p:val>
                                        </p:tav>
                                        <p:tav tm="100000">
                                          <p:val>
                                            <p:fltVal val="0"/>
                                          </p:val>
                                        </p:tav>
                                      </p:tavLst>
                                    </p:anim>
                                    <p:anim calcmode="lin" valueType="num">
                                      <p:cBhvr>
                                        <p:cTn id="15" dur="800" decel="100000" fill="hold"/>
                                        <p:tgtEl>
                                          <p:spTgt spid="32"/>
                                        </p:tgtEl>
                                        <p:attrNameLst>
                                          <p:attrName>ppt_x</p:attrName>
                                        </p:attrNameLst>
                                      </p:cBhvr>
                                      <p:tavLst>
                                        <p:tav tm="0">
                                          <p:val>
                                            <p:strVal val="#ppt_x+0.4"/>
                                          </p:val>
                                        </p:tav>
                                        <p:tav tm="100000">
                                          <p:val>
                                            <p:strVal val="#ppt_x-0.05"/>
                                          </p:val>
                                        </p:tav>
                                      </p:tavLst>
                                    </p:anim>
                                    <p:anim calcmode="lin" valueType="num">
                                      <p:cBhvr>
                                        <p:cTn id="16" dur="800" decel="100000" fill="hold"/>
                                        <p:tgtEl>
                                          <p:spTgt spid="32"/>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访问控制的基本概念</a:t>
              </a:r>
            </a:p>
          </p:txBody>
        </p:sp>
      </p:grpSp>
      <p:sp>
        <p:nvSpPr>
          <p:cNvPr id="11" name="文本框 10">
            <a:extLst>
              <a:ext uri="{FF2B5EF4-FFF2-40B4-BE49-F238E27FC236}">
                <a16:creationId xmlns:a16="http://schemas.microsoft.com/office/drawing/2014/main" id="{D40AC320-712E-FE7E-FB71-275151B0CD54}"/>
              </a:ext>
            </a:extLst>
          </p:cNvPr>
          <p:cNvSpPr txBox="1"/>
          <p:nvPr/>
        </p:nvSpPr>
        <p:spPr>
          <a:xfrm>
            <a:off x="3777107" y="1147960"/>
            <a:ext cx="4650941" cy="369332"/>
          </a:xfrm>
          <a:prstGeom prst="rect">
            <a:avLst/>
          </a:prstGeom>
          <a:noFill/>
        </p:spPr>
        <p:txBody>
          <a:bodyPr wrap="square" rtlCol="0">
            <a:spAutoFit/>
          </a:bodyPr>
          <a:lstStyle/>
          <a:p>
            <a:pPr algn="ctr"/>
            <a:r>
              <a:rPr lang="zh-CN" altLang="en-US" b="1" dirty="0">
                <a:solidFill>
                  <a:schemeClr val="accent3">
                    <a:lumMod val="75000"/>
                  </a:schemeClr>
                </a:solidFill>
              </a:rPr>
              <a:t>著名的访问监控器（</a:t>
            </a:r>
            <a:r>
              <a:rPr lang="en-US" altLang="zh-CN" b="1" dirty="0">
                <a:solidFill>
                  <a:schemeClr val="accent3">
                    <a:lumMod val="75000"/>
                  </a:schemeClr>
                </a:solidFill>
              </a:rPr>
              <a:t>Reference Monitor</a:t>
            </a:r>
            <a:r>
              <a:rPr lang="zh-CN" altLang="en-US" b="1" dirty="0">
                <a:solidFill>
                  <a:schemeClr val="accent3">
                    <a:lumMod val="75000"/>
                  </a:schemeClr>
                </a:solidFill>
              </a:rPr>
              <a:t>）模型</a:t>
            </a:r>
          </a:p>
        </p:txBody>
      </p:sp>
      <p:pic>
        <p:nvPicPr>
          <p:cNvPr id="8" name="图片 7" descr="图形用户界面&#10;&#10;描述已自动生成">
            <a:extLst>
              <a:ext uri="{FF2B5EF4-FFF2-40B4-BE49-F238E27FC236}">
                <a16:creationId xmlns:a16="http://schemas.microsoft.com/office/drawing/2014/main" id="{2E37470C-FC69-FBFB-70F5-D1881F445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53" y="1548069"/>
            <a:ext cx="7744291" cy="3793605"/>
          </a:xfrm>
          <a:prstGeom prst="rect">
            <a:avLst/>
          </a:prstGeom>
        </p:spPr>
      </p:pic>
      <p:sp>
        <p:nvSpPr>
          <p:cNvPr id="9" name="文本框 8">
            <a:extLst>
              <a:ext uri="{FF2B5EF4-FFF2-40B4-BE49-F238E27FC236}">
                <a16:creationId xmlns:a16="http://schemas.microsoft.com/office/drawing/2014/main" id="{79E50767-2D07-0D67-71E2-44FB27798F5C}"/>
              </a:ext>
            </a:extLst>
          </p:cNvPr>
          <p:cNvSpPr txBox="1"/>
          <p:nvPr/>
        </p:nvSpPr>
        <p:spPr>
          <a:xfrm>
            <a:off x="1736703" y="5149765"/>
            <a:ext cx="5769272" cy="128913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a:t>哪些主体对哪些资源的访问请求被拒绝。</a:t>
            </a:r>
          </a:p>
          <a:p>
            <a:pPr marL="285750" indent="-285750">
              <a:lnSpc>
                <a:spcPct val="150000"/>
              </a:lnSpc>
              <a:buFont typeface="Wingdings" panose="05000000000000000000" pitchFamily="2" charset="2"/>
              <a:buChar char="l"/>
            </a:pPr>
            <a:r>
              <a:rPr lang="zh-CN" altLang="en-US" b="1" dirty="0"/>
              <a:t>访问策略是否得到了严格执行。</a:t>
            </a:r>
            <a:endParaRPr lang="en-US" altLang="zh-CN" b="1" dirty="0"/>
          </a:p>
          <a:p>
            <a:pPr marL="285750" indent="-285750">
              <a:lnSpc>
                <a:spcPct val="150000"/>
              </a:lnSpc>
              <a:buFont typeface="Wingdings" panose="05000000000000000000" pitchFamily="2" charset="2"/>
              <a:buChar char="l"/>
            </a:pPr>
            <a:r>
              <a:rPr lang="zh-CN" altLang="en-US" b="1" dirty="0"/>
              <a:t>提供访问活动的证据，为事后追查和追责提供依据。</a:t>
            </a:r>
          </a:p>
        </p:txBody>
      </p:sp>
      <p:sp>
        <p:nvSpPr>
          <p:cNvPr id="10" name="对话气泡: 圆角矩形 9">
            <a:extLst>
              <a:ext uri="{FF2B5EF4-FFF2-40B4-BE49-F238E27FC236}">
                <a16:creationId xmlns:a16="http://schemas.microsoft.com/office/drawing/2014/main" id="{C94BC883-AD8E-36D4-12AB-966F43FA8496}"/>
              </a:ext>
            </a:extLst>
          </p:cNvPr>
          <p:cNvSpPr/>
          <p:nvPr/>
        </p:nvSpPr>
        <p:spPr>
          <a:xfrm>
            <a:off x="6315282" y="5019332"/>
            <a:ext cx="5571918" cy="1052521"/>
          </a:xfrm>
          <a:prstGeom prst="wedgeRoundRectCallout">
            <a:avLst>
              <a:gd name="adj1" fmla="val -69621"/>
              <a:gd name="adj2" fmla="val 206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如果访问规则在配置或执行过程中存在失误，一些违反访问策略的访问请求可能被许可。通过查看审计记录可以发现此类情况，以便及时修正。</a:t>
            </a:r>
          </a:p>
        </p:txBody>
      </p:sp>
    </p:spTree>
    <p:custDataLst>
      <p:tags r:id="rId1"/>
    </p:custDataLst>
    <p:extLst>
      <p:ext uri="{BB962C8B-B14F-4D97-AF65-F5344CB8AC3E}">
        <p14:creationId xmlns:p14="http://schemas.microsoft.com/office/powerpoint/2010/main" val="116308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1100787" y="1581070"/>
            <a:ext cx="3648829" cy="6907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1100787" y="2857803"/>
            <a:ext cx="3648829" cy="6907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1100787" y="4134537"/>
            <a:ext cx="3648829" cy="6907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Tree>
    <p:custDataLst>
      <p:tags r:id="rId1"/>
    </p:custDataLst>
    <p:extLst>
      <p:ext uri="{BB962C8B-B14F-4D97-AF65-F5344CB8AC3E}">
        <p14:creationId xmlns:p14="http://schemas.microsoft.com/office/powerpoint/2010/main" val="100826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304800" y="1377138"/>
            <a:ext cx="3648829" cy="6907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4271586"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8238371"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
        <p:nvSpPr>
          <p:cNvPr id="8" name="íşlïḍè">
            <a:extLst>
              <a:ext uri="{FF2B5EF4-FFF2-40B4-BE49-F238E27FC236}">
                <a16:creationId xmlns:a16="http://schemas.microsoft.com/office/drawing/2014/main" id="{6D56C2B8-D3CD-A0DD-9051-7C45FF4F9D4A}"/>
              </a:ext>
            </a:extLst>
          </p:cNvPr>
          <p:cNvSpPr txBox="1"/>
          <p:nvPr/>
        </p:nvSpPr>
        <p:spPr>
          <a:xfrm>
            <a:off x="980184" y="2132588"/>
            <a:ext cx="10907016" cy="450843"/>
          </a:xfrm>
          <a:prstGeom prst="rect">
            <a:avLst/>
          </a:prstGeom>
          <a:noFill/>
        </p:spPr>
        <p:txBody>
          <a:bodyPr wrap="square" lIns="91440" tIns="45720" rIns="91440" bIns="45720" anchor="ctr">
            <a:noAutofit/>
          </a:bodyPr>
          <a:lstStyle/>
          <a:p>
            <a:r>
              <a:rPr lang="en-US" altLang="zh-CN" b="1" dirty="0"/>
              <a:t>DAC</a:t>
            </a:r>
            <a:r>
              <a:rPr lang="zh-CN" altLang="en-US" b="1" dirty="0"/>
              <a:t>策略中“自主”的意思是</a:t>
            </a:r>
            <a:r>
              <a:rPr lang="zh-CN" altLang="en-US" b="1" dirty="0">
                <a:solidFill>
                  <a:schemeClr val="accent1">
                    <a:lumMod val="75000"/>
                  </a:schemeClr>
                </a:solidFill>
              </a:rPr>
              <a:t>客体的拥有者可以自主地决定其他主体对其拥有的客体所进行访问的权限</a:t>
            </a:r>
            <a:r>
              <a:rPr lang="zh-CN" altLang="en-US" b="1" dirty="0"/>
              <a:t>。</a:t>
            </a:r>
            <a:endParaRPr lang="en-US" altLang="zh-CN" b="1" dirty="0"/>
          </a:p>
        </p:txBody>
      </p:sp>
      <p:sp>
        <p:nvSpPr>
          <p:cNvPr id="9" name="矩形 8">
            <a:extLst>
              <a:ext uri="{FF2B5EF4-FFF2-40B4-BE49-F238E27FC236}">
                <a16:creationId xmlns:a16="http://schemas.microsoft.com/office/drawing/2014/main" id="{3310D362-CB7C-AF2C-B265-5CC82C42375D}"/>
              </a:ext>
            </a:extLst>
          </p:cNvPr>
          <p:cNvSpPr/>
          <p:nvPr/>
        </p:nvSpPr>
        <p:spPr>
          <a:xfrm>
            <a:off x="723208" y="223129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şlïḍè">
            <a:extLst>
              <a:ext uri="{FF2B5EF4-FFF2-40B4-BE49-F238E27FC236}">
                <a16:creationId xmlns:a16="http://schemas.microsoft.com/office/drawing/2014/main" id="{3C5F4906-3CB8-ECB7-CCB6-40BCB433C95C}"/>
              </a:ext>
            </a:extLst>
          </p:cNvPr>
          <p:cNvSpPr txBox="1"/>
          <p:nvPr/>
        </p:nvSpPr>
        <p:spPr>
          <a:xfrm>
            <a:off x="1349671" y="2583431"/>
            <a:ext cx="10537529" cy="450843"/>
          </a:xfrm>
          <a:prstGeom prst="rect">
            <a:avLst/>
          </a:prstGeom>
          <a:noFill/>
        </p:spPr>
        <p:txBody>
          <a:bodyPr wrap="square" lIns="91440" tIns="45720" rIns="91440" bIns="45720" anchor="ctr">
            <a:noAutofit/>
          </a:bodyPr>
          <a:lstStyle/>
          <a:p>
            <a:r>
              <a:rPr lang="zh-CN" altLang="en-US" b="1" dirty="0"/>
              <a:t>优点：具有很强的灵活性</a:t>
            </a:r>
            <a:endParaRPr lang="en-US" altLang="zh-CN" b="1" dirty="0"/>
          </a:p>
        </p:txBody>
      </p:sp>
      <p:sp>
        <p:nvSpPr>
          <p:cNvPr id="11" name="矩形 10">
            <a:extLst>
              <a:ext uri="{FF2B5EF4-FFF2-40B4-BE49-F238E27FC236}">
                <a16:creationId xmlns:a16="http://schemas.microsoft.com/office/drawing/2014/main" id="{081F4039-6BA8-13ED-2E4B-D173F1669CE6}"/>
              </a:ext>
            </a:extLst>
          </p:cNvPr>
          <p:cNvSpPr/>
          <p:nvPr/>
        </p:nvSpPr>
        <p:spPr>
          <a:xfrm>
            <a:off x="1092695" y="268214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8A1F021A-E6A9-DB48-0B20-713069C64B50}"/>
              </a:ext>
            </a:extLst>
          </p:cNvPr>
          <p:cNvSpPr txBox="1"/>
          <p:nvPr/>
        </p:nvSpPr>
        <p:spPr>
          <a:xfrm>
            <a:off x="1349671" y="3073953"/>
            <a:ext cx="10537529" cy="450843"/>
          </a:xfrm>
          <a:prstGeom prst="rect">
            <a:avLst/>
          </a:prstGeom>
          <a:noFill/>
        </p:spPr>
        <p:txBody>
          <a:bodyPr wrap="square" lIns="91440" tIns="45720" rIns="91440" bIns="45720" anchor="ctr">
            <a:noAutofit/>
          </a:bodyPr>
          <a:lstStyle/>
          <a:p>
            <a:r>
              <a:rPr lang="zh-CN" altLang="en-US" b="1" dirty="0"/>
              <a:t>缺点：权限管理过于分散，容易出现漏洞，并且无法有效地控制被攻击主体破坏系统安全性的行为。</a:t>
            </a:r>
            <a:endParaRPr lang="en-US" altLang="zh-CN" b="1" dirty="0"/>
          </a:p>
        </p:txBody>
      </p:sp>
      <p:sp>
        <p:nvSpPr>
          <p:cNvPr id="13" name="矩形 12">
            <a:extLst>
              <a:ext uri="{FF2B5EF4-FFF2-40B4-BE49-F238E27FC236}">
                <a16:creationId xmlns:a16="http://schemas.microsoft.com/office/drawing/2014/main" id="{0B572F50-2B85-C258-0CCB-F4A0EB0529A3}"/>
              </a:ext>
            </a:extLst>
          </p:cNvPr>
          <p:cNvSpPr/>
          <p:nvPr/>
        </p:nvSpPr>
        <p:spPr>
          <a:xfrm>
            <a:off x="1092695" y="317266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9EFABAEF-FE5E-3E04-6885-13E946597739}"/>
              </a:ext>
            </a:extLst>
          </p:cNvPr>
          <p:cNvSpPr txBox="1"/>
          <p:nvPr/>
        </p:nvSpPr>
        <p:spPr>
          <a:xfrm>
            <a:off x="980184" y="3524796"/>
            <a:ext cx="10907016" cy="450843"/>
          </a:xfrm>
          <a:prstGeom prst="rect">
            <a:avLst/>
          </a:prstGeom>
          <a:noFill/>
        </p:spPr>
        <p:txBody>
          <a:bodyPr wrap="square" lIns="91440" tIns="45720" rIns="91440" bIns="45720" anchor="ctr">
            <a:noAutofit/>
          </a:bodyPr>
          <a:lstStyle/>
          <a:p>
            <a:r>
              <a:rPr lang="zh-CN" altLang="en-US" b="1" dirty="0"/>
              <a:t>木马程序利用自主访问控制策略的上述缺点，可以很容易地破坏系统的安全性。</a:t>
            </a:r>
            <a:endParaRPr lang="en-US" altLang="zh-CN" b="1" dirty="0"/>
          </a:p>
        </p:txBody>
      </p:sp>
      <p:sp>
        <p:nvSpPr>
          <p:cNvPr id="15" name="矩形 14">
            <a:extLst>
              <a:ext uri="{FF2B5EF4-FFF2-40B4-BE49-F238E27FC236}">
                <a16:creationId xmlns:a16="http://schemas.microsoft.com/office/drawing/2014/main" id="{87FC7CBF-0E6F-17B5-F18D-2CA6F472558E}"/>
              </a:ext>
            </a:extLst>
          </p:cNvPr>
          <p:cNvSpPr/>
          <p:nvPr/>
        </p:nvSpPr>
        <p:spPr>
          <a:xfrm>
            <a:off x="723208" y="362350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3207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6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360"/>
                                          </p:val>
                                        </p:tav>
                                        <p:tav tm="100000">
                                          <p:val>
                                            <p:fltVal val="0"/>
                                          </p:val>
                                        </p:tav>
                                      </p:tavLst>
                                    </p:anim>
                                    <p:animEffect transition="in" filter="fade">
                                      <p:cBhvr>
                                        <p:cTn id="21" dur="500"/>
                                        <p:tgtEl>
                                          <p:spTgt spid="1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 calcmode="lin" valueType="num">
                                      <p:cBhvr>
                                        <p:cTn id="31" dur="500" fill="hold"/>
                                        <p:tgtEl>
                                          <p:spTgt spid="13"/>
                                        </p:tgtEl>
                                        <p:attrNameLst>
                                          <p:attrName>style.rotation</p:attrName>
                                        </p:attrNameLst>
                                      </p:cBhvr>
                                      <p:tavLst>
                                        <p:tav tm="0">
                                          <p:val>
                                            <p:fltVal val="360"/>
                                          </p:val>
                                        </p:tav>
                                        <p:tav tm="100000">
                                          <p:val>
                                            <p:fltVal val="0"/>
                                          </p:val>
                                        </p:tav>
                                      </p:tavLst>
                                    </p:anim>
                                    <p:animEffect transition="in" filter="fade">
                                      <p:cBhvr>
                                        <p:cTn id="32" dur="500"/>
                                        <p:tgtEl>
                                          <p:spTgt spid="1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 calcmode="lin" valueType="num">
                                      <p:cBhvr>
                                        <p:cTn id="42" dur="500" fill="hold"/>
                                        <p:tgtEl>
                                          <p:spTgt spid="15"/>
                                        </p:tgtEl>
                                        <p:attrNameLst>
                                          <p:attrName>style.rotation</p:attrName>
                                        </p:attrNameLst>
                                      </p:cBhvr>
                                      <p:tavLst>
                                        <p:tav tm="0">
                                          <p:val>
                                            <p:fltVal val="360"/>
                                          </p:val>
                                        </p:tav>
                                        <p:tav tm="100000">
                                          <p:val>
                                            <p:fltVal val="0"/>
                                          </p:val>
                                        </p:tav>
                                      </p:tavLst>
                                    </p:anim>
                                    <p:animEffect transition="in" filter="fade">
                                      <p:cBhvr>
                                        <p:cTn id="43" dur="500"/>
                                        <p:tgtEl>
                                          <p:spTgt spid="15"/>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p:bldP spid="13" grpId="0" animBg="1"/>
      <p:bldP spid="14" grpId="0"/>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304800" y="1377138"/>
            <a:ext cx="3648829" cy="6907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4271586"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8238371"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
        <p:nvSpPr>
          <p:cNvPr id="8" name="íşlïḍè">
            <a:extLst>
              <a:ext uri="{FF2B5EF4-FFF2-40B4-BE49-F238E27FC236}">
                <a16:creationId xmlns:a16="http://schemas.microsoft.com/office/drawing/2014/main" id="{6D56C2B8-D3CD-A0DD-9051-7C45FF4F9D4A}"/>
              </a:ext>
            </a:extLst>
          </p:cNvPr>
          <p:cNvSpPr txBox="1"/>
          <p:nvPr/>
        </p:nvSpPr>
        <p:spPr>
          <a:xfrm>
            <a:off x="980184" y="2132588"/>
            <a:ext cx="10907016" cy="450843"/>
          </a:xfrm>
          <a:prstGeom prst="rect">
            <a:avLst/>
          </a:prstGeom>
          <a:noFill/>
        </p:spPr>
        <p:txBody>
          <a:bodyPr wrap="square" lIns="91440" tIns="45720" rIns="91440" bIns="45720" anchor="ctr">
            <a:noAutofit/>
          </a:bodyPr>
          <a:lstStyle/>
          <a:p>
            <a:r>
              <a:rPr lang="en-US" altLang="zh-CN" b="1" dirty="0"/>
              <a:t>DAC</a:t>
            </a:r>
            <a:r>
              <a:rPr lang="zh-CN" altLang="en-US" b="1" dirty="0"/>
              <a:t>策略中“自主”的意思是</a:t>
            </a:r>
            <a:r>
              <a:rPr lang="zh-CN" altLang="en-US" b="1" dirty="0">
                <a:solidFill>
                  <a:schemeClr val="accent1">
                    <a:lumMod val="75000"/>
                  </a:schemeClr>
                </a:solidFill>
              </a:rPr>
              <a:t>客体的拥有者可以自主地决定其他主体对其拥有的客体所进行访问的权限</a:t>
            </a:r>
            <a:r>
              <a:rPr lang="zh-CN" altLang="en-US" b="1" dirty="0"/>
              <a:t>。</a:t>
            </a:r>
            <a:endParaRPr lang="en-US" altLang="zh-CN" b="1" dirty="0"/>
          </a:p>
        </p:txBody>
      </p:sp>
      <p:sp>
        <p:nvSpPr>
          <p:cNvPr id="9" name="矩形 8">
            <a:extLst>
              <a:ext uri="{FF2B5EF4-FFF2-40B4-BE49-F238E27FC236}">
                <a16:creationId xmlns:a16="http://schemas.microsoft.com/office/drawing/2014/main" id="{3310D362-CB7C-AF2C-B265-5CC82C42375D}"/>
              </a:ext>
            </a:extLst>
          </p:cNvPr>
          <p:cNvSpPr/>
          <p:nvPr/>
        </p:nvSpPr>
        <p:spPr>
          <a:xfrm>
            <a:off x="723208" y="223129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şlïḍè">
            <a:extLst>
              <a:ext uri="{FF2B5EF4-FFF2-40B4-BE49-F238E27FC236}">
                <a16:creationId xmlns:a16="http://schemas.microsoft.com/office/drawing/2014/main" id="{3C5F4906-3CB8-ECB7-CCB6-40BCB433C95C}"/>
              </a:ext>
            </a:extLst>
          </p:cNvPr>
          <p:cNvSpPr txBox="1"/>
          <p:nvPr/>
        </p:nvSpPr>
        <p:spPr>
          <a:xfrm>
            <a:off x="1349671" y="2583431"/>
            <a:ext cx="10537529" cy="450843"/>
          </a:xfrm>
          <a:prstGeom prst="rect">
            <a:avLst/>
          </a:prstGeom>
          <a:noFill/>
        </p:spPr>
        <p:txBody>
          <a:bodyPr wrap="square" lIns="91440" tIns="45720" rIns="91440" bIns="45720" anchor="ctr">
            <a:noAutofit/>
          </a:bodyPr>
          <a:lstStyle/>
          <a:p>
            <a:r>
              <a:rPr lang="zh-CN" altLang="en-US" b="1" dirty="0"/>
              <a:t>优点：具有很强的灵活性</a:t>
            </a:r>
            <a:endParaRPr lang="en-US" altLang="zh-CN" b="1" dirty="0"/>
          </a:p>
        </p:txBody>
      </p:sp>
      <p:sp>
        <p:nvSpPr>
          <p:cNvPr id="11" name="矩形 10">
            <a:extLst>
              <a:ext uri="{FF2B5EF4-FFF2-40B4-BE49-F238E27FC236}">
                <a16:creationId xmlns:a16="http://schemas.microsoft.com/office/drawing/2014/main" id="{081F4039-6BA8-13ED-2E4B-D173F1669CE6}"/>
              </a:ext>
            </a:extLst>
          </p:cNvPr>
          <p:cNvSpPr/>
          <p:nvPr/>
        </p:nvSpPr>
        <p:spPr>
          <a:xfrm>
            <a:off x="1092695" y="268214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8A1F021A-E6A9-DB48-0B20-713069C64B50}"/>
              </a:ext>
            </a:extLst>
          </p:cNvPr>
          <p:cNvSpPr txBox="1"/>
          <p:nvPr/>
        </p:nvSpPr>
        <p:spPr>
          <a:xfrm>
            <a:off x="1349671" y="3073953"/>
            <a:ext cx="10537529" cy="450843"/>
          </a:xfrm>
          <a:prstGeom prst="rect">
            <a:avLst/>
          </a:prstGeom>
          <a:noFill/>
        </p:spPr>
        <p:txBody>
          <a:bodyPr wrap="square" lIns="91440" tIns="45720" rIns="91440" bIns="45720" anchor="ctr">
            <a:noAutofit/>
          </a:bodyPr>
          <a:lstStyle/>
          <a:p>
            <a:r>
              <a:rPr lang="zh-CN" altLang="en-US" b="1" dirty="0"/>
              <a:t>缺点：权限管理过于分散，容易出现漏洞，并且无法有效地控制被攻击主体破坏系统安全性的行为。</a:t>
            </a:r>
            <a:endParaRPr lang="en-US" altLang="zh-CN" b="1" dirty="0"/>
          </a:p>
        </p:txBody>
      </p:sp>
      <p:sp>
        <p:nvSpPr>
          <p:cNvPr id="13" name="矩形 12">
            <a:extLst>
              <a:ext uri="{FF2B5EF4-FFF2-40B4-BE49-F238E27FC236}">
                <a16:creationId xmlns:a16="http://schemas.microsoft.com/office/drawing/2014/main" id="{0B572F50-2B85-C258-0CCB-F4A0EB0529A3}"/>
              </a:ext>
            </a:extLst>
          </p:cNvPr>
          <p:cNvSpPr/>
          <p:nvPr/>
        </p:nvSpPr>
        <p:spPr>
          <a:xfrm>
            <a:off x="1092695" y="317266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9EFABAEF-FE5E-3E04-6885-13E946597739}"/>
              </a:ext>
            </a:extLst>
          </p:cNvPr>
          <p:cNvSpPr txBox="1"/>
          <p:nvPr/>
        </p:nvSpPr>
        <p:spPr>
          <a:xfrm>
            <a:off x="980184" y="3524796"/>
            <a:ext cx="10907016" cy="450843"/>
          </a:xfrm>
          <a:prstGeom prst="rect">
            <a:avLst/>
          </a:prstGeom>
          <a:noFill/>
        </p:spPr>
        <p:txBody>
          <a:bodyPr wrap="square" lIns="91440" tIns="45720" rIns="91440" bIns="45720" anchor="ctr">
            <a:noAutofit/>
          </a:bodyPr>
          <a:lstStyle/>
          <a:p>
            <a:r>
              <a:rPr lang="zh-CN" altLang="en-US" b="1" dirty="0"/>
              <a:t>木马程序利用自主访问控制策略的上述缺点，可以很容易地破坏系统的安全性。</a:t>
            </a:r>
            <a:endParaRPr lang="en-US" altLang="zh-CN" b="1" dirty="0"/>
          </a:p>
        </p:txBody>
      </p:sp>
      <p:sp>
        <p:nvSpPr>
          <p:cNvPr id="15" name="矩形 14">
            <a:extLst>
              <a:ext uri="{FF2B5EF4-FFF2-40B4-BE49-F238E27FC236}">
                <a16:creationId xmlns:a16="http://schemas.microsoft.com/office/drawing/2014/main" id="{87FC7CBF-0E6F-17B5-F18D-2CA6F472558E}"/>
              </a:ext>
            </a:extLst>
          </p:cNvPr>
          <p:cNvSpPr/>
          <p:nvPr/>
        </p:nvSpPr>
        <p:spPr>
          <a:xfrm>
            <a:off x="723208" y="362350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48BE9715-DD02-F438-B86C-507B6198CB83}"/>
              </a:ext>
            </a:extLst>
          </p:cNvPr>
          <p:cNvGrpSpPr/>
          <p:nvPr/>
        </p:nvGrpSpPr>
        <p:grpSpPr>
          <a:xfrm>
            <a:off x="1867169" y="5381004"/>
            <a:ext cx="1550316" cy="1123676"/>
            <a:chOff x="2268830" y="5342786"/>
            <a:chExt cx="1550316" cy="1123676"/>
          </a:xfrm>
        </p:grpSpPr>
        <p:pic>
          <p:nvPicPr>
            <p:cNvPr id="19" name="图形 3" descr="用户 纯色填充">
              <a:extLst>
                <a:ext uri="{FF2B5EF4-FFF2-40B4-BE49-F238E27FC236}">
                  <a16:creationId xmlns:a16="http://schemas.microsoft.com/office/drawing/2014/main" id="{4537ED35-C10B-60F3-4E90-135BE8F973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6788" y="5342786"/>
              <a:ext cx="914400" cy="914400"/>
            </a:xfrm>
            <a:prstGeom prst="rect">
              <a:avLst/>
            </a:prstGeom>
          </p:spPr>
        </p:pic>
        <p:sp>
          <p:nvSpPr>
            <p:cNvPr id="20" name="文本框 19">
              <a:extLst>
                <a:ext uri="{FF2B5EF4-FFF2-40B4-BE49-F238E27FC236}">
                  <a16:creationId xmlns:a16="http://schemas.microsoft.com/office/drawing/2014/main" id="{7A1BB231-8C73-F844-8F61-6499A379002D}"/>
                </a:ext>
              </a:extLst>
            </p:cNvPr>
            <p:cNvSpPr txBox="1"/>
            <p:nvPr/>
          </p:nvSpPr>
          <p:spPr>
            <a:xfrm>
              <a:off x="2268830" y="6097130"/>
              <a:ext cx="1550316" cy="369332"/>
            </a:xfrm>
            <a:prstGeom prst="rect">
              <a:avLst/>
            </a:prstGeom>
            <a:noFill/>
          </p:spPr>
          <p:txBody>
            <a:bodyPr wrap="square" rtlCol="0">
              <a:spAutoFit/>
            </a:bodyPr>
            <a:lstStyle/>
            <a:p>
              <a:pPr algn="ctr"/>
              <a:r>
                <a:rPr lang="zh-CN" altLang="en-US" b="1" dirty="0"/>
                <a:t>用户</a:t>
              </a:r>
              <a:r>
                <a:rPr lang="en-US" altLang="zh-CN" b="1" dirty="0"/>
                <a:t>A</a:t>
              </a:r>
              <a:endParaRPr lang="zh-CN" altLang="en-US" b="1" dirty="0"/>
            </a:p>
          </p:txBody>
        </p:sp>
      </p:grpSp>
      <p:grpSp>
        <p:nvGrpSpPr>
          <p:cNvPr id="25" name="组合 24">
            <a:extLst>
              <a:ext uri="{FF2B5EF4-FFF2-40B4-BE49-F238E27FC236}">
                <a16:creationId xmlns:a16="http://schemas.microsoft.com/office/drawing/2014/main" id="{EEF390D9-A7F5-32FC-BAA4-E757DE6D69E7}"/>
              </a:ext>
            </a:extLst>
          </p:cNvPr>
          <p:cNvGrpSpPr/>
          <p:nvPr/>
        </p:nvGrpSpPr>
        <p:grpSpPr>
          <a:xfrm>
            <a:off x="4517526" y="4732169"/>
            <a:ext cx="1383420" cy="655190"/>
            <a:chOff x="2824264" y="4008961"/>
            <a:chExt cx="1383420" cy="655190"/>
          </a:xfrm>
        </p:grpSpPr>
        <p:pic>
          <p:nvPicPr>
            <p:cNvPr id="21" name="图形 20" descr="文档 轮廓">
              <a:extLst>
                <a:ext uri="{FF2B5EF4-FFF2-40B4-BE49-F238E27FC236}">
                  <a16:creationId xmlns:a16="http://schemas.microsoft.com/office/drawing/2014/main" id="{1C924AC7-93C5-7A28-A1BC-AF3D7A73A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4264" y="4008961"/>
              <a:ext cx="655190" cy="655190"/>
            </a:xfrm>
            <a:prstGeom prst="rect">
              <a:avLst/>
            </a:prstGeom>
          </p:spPr>
        </p:pic>
        <p:sp>
          <p:nvSpPr>
            <p:cNvPr id="22" name="文本框 21">
              <a:extLst>
                <a:ext uri="{FF2B5EF4-FFF2-40B4-BE49-F238E27FC236}">
                  <a16:creationId xmlns:a16="http://schemas.microsoft.com/office/drawing/2014/main" id="{A2F23157-4E29-DA60-51B3-CEDF1E64399C}"/>
                </a:ext>
              </a:extLst>
            </p:cNvPr>
            <p:cNvSpPr txBox="1"/>
            <p:nvPr/>
          </p:nvSpPr>
          <p:spPr>
            <a:xfrm>
              <a:off x="3326176" y="4171137"/>
              <a:ext cx="881508" cy="369332"/>
            </a:xfrm>
            <a:prstGeom prst="rect">
              <a:avLst/>
            </a:prstGeom>
            <a:noFill/>
          </p:spPr>
          <p:txBody>
            <a:bodyPr wrap="square" rtlCol="0">
              <a:spAutoFit/>
            </a:bodyPr>
            <a:lstStyle/>
            <a:p>
              <a:r>
                <a:rPr lang="zh-CN" altLang="en-US" b="1" dirty="0"/>
                <a:t>文件</a:t>
              </a:r>
              <a:r>
                <a:rPr lang="en-US" altLang="zh-CN" b="1" dirty="0"/>
                <a:t>f1</a:t>
              </a:r>
              <a:endParaRPr lang="zh-CN" altLang="en-US" b="1" dirty="0"/>
            </a:p>
          </p:txBody>
        </p:sp>
      </p:grpSp>
      <p:grpSp>
        <p:nvGrpSpPr>
          <p:cNvPr id="27" name="组合 26">
            <a:extLst>
              <a:ext uri="{FF2B5EF4-FFF2-40B4-BE49-F238E27FC236}">
                <a16:creationId xmlns:a16="http://schemas.microsoft.com/office/drawing/2014/main" id="{AAFD0979-D06D-EE10-1D9C-0ACFE2ACED2B}"/>
              </a:ext>
            </a:extLst>
          </p:cNvPr>
          <p:cNvGrpSpPr/>
          <p:nvPr/>
        </p:nvGrpSpPr>
        <p:grpSpPr>
          <a:xfrm>
            <a:off x="8434697" y="5381004"/>
            <a:ext cx="1550316" cy="1123676"/>
            <a:chOff x="2268830" y="5342786"/>
            <a:chExt cx="1550316" cy="1123676"/>
          </a:xfrm>
        </p:grpSpPr>
        <p:pic>
          <p:nvPicPr>
            <p:cNvPr id="28" name="图形 3" descr="用户 纯色填充">
              <a:extLst>
                <a:ext uri="{FF2B5EF4-FFF2-40B4-BE49-F238E27FC236}">
                  <a16:creationId xmlns:a16="http://schemas.microsoft.com/office/drawing/2014/main" id="{F8073CBF-56F4-B1AB-A16B-BFB192C24B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86788" y="5342786"/>
              <a:ext cx="914400" cy="914400"/>
            </a:xfrm>
            <a:prstGeom prst="rect">
              <a:avLst/>
            </a:prstGeom>
          </p:spPr>
        </p:pic>
        <p:sp>
          <p:nvSpPr>
            <p:cNvPr id="29" name="文本框 28">
              <a:extLst>
                <a:ext uri="{FF2B5EF4-FFF2-40B4-BE49-F238E27FC236}">
                  <a16:creationId xmlns:a16="http://schemas.microsoft.com/office/drawing/2014/main" id="{71B19EDA-8DD8-6014-9A63-72A4EC3F5BAB}"/>
                </a:ext>
              </a:extLst>
            </p:cNvPr>
            <p:cNvSpPr txBox="1"/>
            <p:nvPr/>
          </p:nvSpPr>
          <p:spPr>
            <a:xfrm>
              <a:off x="2268830" y="6097130"/>
              <a:ext cx="1550316" cy="369332"/>
            </a:xfrm>
            <a:prstGeom prst="rect">
              <a:avLst/>
            </a:prstGeom>
            <a:noFill/>
          </p:spPr>
          <p:txBody>
            <a:bodyPr wrap="square" rtlCol="0">
              <a:spAutoFit/>
            </a:bodyPr>
            <a:lstStyle/>
            <a:p>
              <a:pPr algn="ctr"/>
              <a:r>
                <a:rPr lang="zh-CN" altLang="en-US" b="1" dirty="0"/>
                <a:t>攻击者</a:t>
              </a:r>
              <a:r>
                <a:rPr lang="en-US" altLang="zh-CN" b="1" dirty="0"/>
                <a:t>B</a:t>
              </a:r>
              <a:endParaRPr lang="zh-CN" altLang="en-US" b="1" dirty="0"/>
            </a:p>
          </p:txBody>
        </p:sp>
      </p:grpSp>
      <p:grpSp>
        <p:nvGrpSpPr>
          <p:cNvPr id="35" name="组合 34">
            <a:extLst>
              <a:ext uri="{FF2B5EF4-FFF2-40B4-BE49-F238E27FC236}">
                <a16:creationId xmlns:a16="http://schemas.microsoft.com/office/drawing/2014/main" id="{20ABDADB-FA9F-160F-7EE9-AA15007223C3}"/>
              </a:ext>
            </a:extLst>
          </p:cNvPr>
          <p:cNvGrpSpPr/>
          <p:nvPr/>
        </p:nvGrpSpPr>
        <p:grpSpPr>
          <a:xfrm>
            <a:off x="2898480" y="5115110"/>
            <a:ext cx="1643273" cy="610277"/>
            <a:chOff x="3001090" y="5227927"/>
            <a:chExt cx="1643273" cy="610277"/>
          </a:xfrm>
        </p:grpSpPr>
        <p:cxnSp>
          <p:nvCxnSpPr>
            <p:cNvPr id="7" name="直接箭头连接符 6">
              <a:extLst>
                <a:ext uri="{FF2B5EF4-FFF2-40B4-BE49-F238E27FC236}">
                  <a16:creationId xmlns:a16="http://schemas.microsoft.com/office/drawing/2014/main" id="{197E2A08-6B31-CBFC-A6E3-282213BEF27B}"/>
                </a:ext>
              </a:extLst>
            </p:cNvPr>
            <p:cNvCxnSpPr>
              <a:cxnSpLocks/>
              <a:stCxn id="19" idx="3"/>
            </p:cNvCxnSpPr>
            <p:nvPr/>
          </p:nvCxnSpPr>
          <p:spPr>
            <a:xfrm flipV="1">
              <a:off x="3099527" y="5523374"/>
              <a:ext cx="1544836" cy="3148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9EB76B8-B7C2-16AD-F2B3-14BD4D6BE4D0}"/>
                </a:ext>
              </a:extLst>
            </p:cNvPr>
            <p:cNvSpPr txBox="1"/>
            <p:nvPr/>
          </p:nvSpPr>
          <p:spPr>
            <a:xfrm rot="20971349">
              <a:off x="3001090" y="5227927"/>
              <a:ext cx="1486723" cy="369332"/>
            </a:xfrm>
            <a:prstGeom prst="rect">
              <a:avLst/>
            </a:prstGeom>
            <a:noFill/>
          </p:spPr>
          <p:txBody>
            <a:bodyPr wrap="square" rtlCol="0">
              <a:spAutoFit/>
            </a:bodyPr>
            <a:lstStyle/>
            <a:p>
              <a:pPr algn="ctr"/>
              <a:r>
                <a:rPr lang="zh-CN" altLang="en-US" b="1" dirty="0"/>
                <a:t>具有读权限</a:t>
              </a:r>
            </a:p>
          </p:txBody>
        </p:sp>
      </p:grpSp>
      <p:grpSp>
        <p:nvGrpSpPr>
          <p:cNvPr id="36" name="组合 35">
            <a:extLst>
              <a:ext uri="{FF2B5EF4-FFF2-40B4-BE49-F238E27FC236}">
                <a16:creationId xmlns:a16="http://schemas.microsoft.com/office/drawing/2014/main" id="{482EE0CE-C191-5F77-1795-0B76F92A7A9B}"/>
              </a:ext>
            </a:extLst>
          </p:cNvPr>
          <p:cNvGrpSpPr/>
          <p:nvPr/>
        </p:nvGrpSpPr>
        <p:grpSpPr>
          <a:xfrm>
            <a:off x="5900946" y="5079011"/>
            <a:ext cx="2968700" cy="656094"/>
            <a:chOff x="5843933" y="4699398"/>
            <a:chExt cx="2968700" cy="656094"/>
          </a:xfrm>
        </p:grpSpPr>
        <p:cxnSp>
          <p:nvCxnSpPr>
            <p:cNvPr id="33" name="直接箭头连接符 32">
              <a:extLst>
                <a:ext uri="{FF2B5EF4-FFF2-40B4-BE49-F238E27FC236}">
                  <a16:creationId xmlns:a16="http://schemas.microsoft.com/office/drawing/2014/main" id="{55B4B969-171D-CBB4-2557-A0C5E144B31A}"/>
                </a:ext>
              </a:extLst>
            </p:cNvPr>
            <p:cNvCxnSpPr>
              <a:cxnSpLocks/>
              <a:endCxn id="22" idx="3"/>
            </p:cNvCxnSpPr>
            <p:nvPr/>
          </p:nvCxnSpPr>
          <p:spPr>
            <a:xfrm flipH="1" flipV="1">
              <a:off x="5843933" y="4765178"/>
              <a:ext cx="2968700" cy="590314"/>
            </a:xfrm>
            <a:prstGeom prst="straightConnector1">
              <a:avLst/>
            </a:prstGeom>
            <a:ln w="254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76DD71B-E3A4-6EC4-9353-DC331AABEAC1}"/>
                </a:ext>
              </a:extLst>
            </p:cNvPr>
            <p:cNvSpPr txBox="1"/>
            <p:nvPr/>
          </p:nvSpPr>
          <p:spPr>
            <a:xfrm rot="584920">
              <a:off x="6567031" y="4699398"/>
              <a:ext cx="2049680" cy="369332"/>
            </a:xfrm>
            <a:prstGeom prst="rect">
              <a:avLst/>
            </a:prstGeom>
            <a:noFill/>
          </p:spPr>
          <p:txBody>
            <a:bodyPr wrap="square" rtlCol="0">
              <a:spAutoFit/>
            </a:bodyPr>
            <a:lstStyle/>
            <a:p>
              <a:r>
                <a:rPr lang="zh-CN" altLang="en-US" b="1" dirty="0">
                  <a:solidFill>
                    <a:schemeClr val="accent1">
                      <a:lumMod val="75000"/>
                    </a:schemeClr>
                  </a:solidFill>
                </a:rPr>
                <a:t>想非法获取该文件</a:t>
              </a:r>
            </a:p>
          </p:txBody>
        </p:sp>
      </p:grpSp>
      <p:grpSp>
        <p:nvGrpSpPr>
          <p:cNvPr id="44" name="组合 43">
            <a:extLst>
              <a:ext uri="{FF2B5EF4-FFF2-40B4-BE49-F238E27FC236}">
                <a16:creationId xmlns:a16="http://schemas.microsoft.com/office/drawing/2014/main" id="{0A7A5632-11E1-28F9-37B6-F3136E3A5850}"/>
              </a:ext>
            </a:extLst>
          </p:cNvPr>
          <p:cNvGrpSpPr/>
          <p:nvPr/>
        </p:nvGrpSpPr>
        <p:grpSpPr>
          <a:xfrm>
            <a:off x="3099527" y="5461499"/>
            <a:ext cx="5653128" cy="376705"/>
            <a:chOff x="3099527" y="5395719"/>
            <a:chExt cx="5653128" cy="376705"/>
          </a:xfrm>
        </p:grpSpPr>
        <p:cxnSp>
          <p:nvCxnSpPr>
            <p:cNvPr id="39" name="直接箭头连接符 38">
              <a:extLst>
                <a:ext uri="{FF2B5EF4-FFF2-40B4-BE49-F238E27FC236}">
                  <a16:creationId xmlns:a16="http://schemas.microsoft.com/office/drawing/2014/main" id="{56D90354-AA9D-E53F-7ADA-F1949820710B}"/>
                </a:ext>
              </a:extLst>
            </p:cNvPr>
            <p:cNvCxnSpPr/>
            <p:nvPr/>
          </p:nvCxnSpPr>
          <p:spPr>
            <a:xfrm flipH="1">
              <a:off x="3099527" y="5772424"/>
              <a:ext cx="5653128"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202061A-965E-B92B-CB1F-945AFE59306A}"/>
                </a:ext>
              </a:extLst>
            </p:cNvPr>
            <p:cNvSpPr txBox="1"/>
            <p:nvPr/>
          </p:nvSpPr>
          <p:spPr>
            <a:xfrm>
              <a:off x="4779784" y="5395719"/>
              <a:ext cx="2572161" cy="369332"/>
            </a:xfrm>
            <a:prstGeom prst="rect">
              <a:avLst/>
            </a:prstGeom>
            <a:noFill/>
          </p:spPr>
          <p:txBody>
            <a:bodyPr wrap="square" rtlCol="0">
              <a:spAutoFit/>
            </a:bodyPr>
            <a:lstStyle/>
            <a:p>
              <a:r>
                <a:rPr lang="zh-CN" altLang="en-US" b="1" dirty="0">
                  <a:solidFill>
                    <a:schemeClr val="accent1">
                      <a:lumMod val="75000"/>
                    </a:schemeClr>
                  </a:solidFill>
                </a:rPr>
                <a:t>❶ 诱骗</a:t>
              </a:r>
              <a:r>
                <a:rPr lang="en-US" altLang="zh-CN" b="1" dirty="0">
                  <a:solidFill>
                    <a:schemeClr val="accent1">
                      <a:lumMod val="75000"/>
                    </a:schemeClr>
                  </a:solidFill>
                </a:rPr>
                <a:t>A</a:t>
              </a:r>
              <a:r>
                <a:rPr lang="zh-CN" altLang="en-US" b="1" dirty="0">
                  <a:solidFill>
                    <a:schemeClr val="accent1">
                      <a:lumMod val="75000"/>
                    </a:schemeClr>
                  </a:solidFill>
                </a:rPr>
                <a:t>运行木马程序</a:t>
              </a:r>
            </a:p>
          </p:txBody>
        </p:sp>
      </p:grpSp>
      <p:grpSp>
        <p:nvGrpSpPr>
          <p:cNvPr id="41" name="组合 40">
            <a:extLst>
              <a:ext uri="{FF2B5EF4-FFF2-40B4-BE49-F238E27FC236}">
                <a16:creationId xmlns:a16="http://schemas.microsoft.com/office/drawing/2014/main" id="{11D0B91A-9A65-8AC4-B8C8-D67A7D31EBB8}"/>
              </a:ext>
            </a:extLst>
          </p:cNvPr>
          <p:cNvGrpSpPr/>
          <p:nvPr/>
        </p:nvGrpSpPr>
        <p:grpSpPr>
          <a:xfrm>
            <a:off x="4504715" y="3961164"/>
            <a:ext cx="1383420" cy="655190"/>
            <a:chOff x="2824264" y="4008961"/>
            <a:chExt cx="1383420" cy="655190"/>
          </a:xfrm>
        </p:grpSpPr>
        <p:pic>
          <p:nvPicPr>
            <p:cNvPr id="42" name="图形 41" descr="文档 轮廓">
              <a:extLst>
                <a:ext uri="{FF2B5EF4-FFF2-40B4-BE49-F238E27FC236}">
                  <a16:creationId xmlns:a16="http://schemas.microsoft.com/office/drawing/2014/main" id="{C90E7998-AD48-9357-A1E0-FD5C138806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4264" y="4008961"/>
              <a:ext cx="655190" cy="655190"/>
            </a:xfrm>
            <a:prstGeom prst="rect">
              <a:avLst/>
            </a:prstGeom>
          </p:spPr>
        </p:pic>
        <p:sp>
          <p:nvSpPr>
            <p:cNvPr id="43" name="文本框 42">
              <a:extLst>
                <a:ext uri="{FF2B5EF4-FFF2-40B4-BE49-F238E27FC236}">
                  <a16:creationId xmlns:a16="http://schemas.microsoft.com/office/drawing/2014/main" id="{044DC420-CD80-FA5B-0002-BF374FCB350C}"/>
                </a:ext>
              </a:extLst>
            </p:cNvPr>
            <p:cNvSpPr txBox="1"/>
            <p:nvPr/>
          </p:nvSpPr>
          <p:spPr>
            <a:xfrm>
              <a:off x="3326176" y="4171137"/>
              <a:ext cx="881508" cy="369332"/>
            </a:xfrm>
            <a:prstGeom prst="rect">
              <a:avLst/>
            </a:prstGeom>
            <a:noFill/>
          </p:spPr>
          <p:txBody>
            <a:bodyPr wrap="square" rtlCol="0">
              <a:spAutoFit/>
            </a:bodyPr>
            <a:lstStyle/>
            <a:p>
              <a:r>
                <a:rPr lang="zh-CN" altLang="en-US" b="1" dirty="0"/>
                <a:t>文件</a:t>
              </a:r>
              <a:r>
                <a:rPr lang="en-US" altLang="zh-CN" b="1" dirty="0"/>
                <a:t>f2</a:t>
              </a:r>
              <a:endParaRPr lang="zh-CN" altLang="en-US" b="1" dirty="0"/>
            </a:p>
          </p:txBody>
        </p:sp>
      </p:grpSp>
      <p:grpSp>
        <p:nvGrpSpPr>
          <p:cNvPr id="54" name="组合 53">
            <a:extLst>
              <a:ext uri="{FF2B5EF4-FFF2-40B4-BE49-F238E27FC236}">
                <a16:creationId xmlns:a16="http://schemas.microsoft.com/office/drawing/2014/main" id="{EDE3AC0F-0078-11E1-09AD-1356124ECB84}"/>
              </a:ext>
            </a:extLst>
          </p:cNvPr>
          <p:cNvGrpSpPr/>
          <p:nvPr/>
        </p:nvGrpSpPr>
        <p:grpSpPr>
          <a:xfrm>
            <a:off x="2254680" y="4272297"/>
            <a:ext cx="2249819" cy="1174487"/>
            <a:chOff x="2254680" y="4206517"/>
            <a:chExt cx="2249819" cy="1174487"/>
          </a:xfrm>
        </p:grpSpPr>
        <p:cxnSp>
          <p:nvCxnSpPr>
            <p:cNvPr id="47" name="直接箭头连接符 46">
              <a:extLst>
                <a:ext uri="{FF2B5EF4-FFF2-40B4-BE49-F238E27FC236}">
                  <a16:creationId xmlns:a16="http://schemas.microsoft.com/office/drawing/2014/main" id="{F06EEE44-A3E9-6591-7348-E2F72DF2689E}"/>
                </a:ext>
              </a:extLst>
            </p:cNvPr>
            <p:cNvCxnSpPr>
              <a:stCxn id="19" idx="0"/>
            </p:cNvCxnSpPr>
            <p:nvPr/>
          </p:nvCxnSpPr>
          <p:spPr>
            <a:xfrm flipV="1">
              <a:off x="2642327" y="4354908"/>
              <a:ext cx="1764063" cy="1026096"/>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C787842-82F4-DA98-14F4-1038D8FF1772}"/>
                </a:ext>
              </a:extLst>
            </p:cNvPr>
            <p:cNvSpPr txBox="1"/>
            <p:nvPr/>
          </p:nvSpPr>
          <p:spPr>
            <a:xfrm rot="19826614">
              <a:off x="2254680" y="4206517"/>
              <a:ext cx="2249819" cy="646331"/>
            </a:xfrm>
            <a:prstGeom prst="rect">
              <a:avLst/>
            </a:prstGeom>
            <a:noFill/>
          </p:spPr>
          <p:txBody>
            <a:bodyPr wrap="square" rtlCol="0">
              <a:spAutoFit/>
            </a:bodyPr>
            <a:lstStyle/>
            <a:p>
              <a:r>
                <a:rPr lang="zh-CN" altLang="en-US" b="1" dirty="0">
                  <a:solidFill>
                    <a:schemeClr val="accent1">
                      <a:lumMod val="75000"/>
                    </a:schemeClr>
                  </a:solidFill>
                </a:rPr>
                <a:t>❷ 读取文件</a:t>
              </a:r>
              <a:r>
                <a:rPr lang="en-US" altLang="zh-CN" b="1" dirty="0">
                  <a:solidFill>
                    <a:schemeClr val="accent1">
                      <a:lumMod val="75000"/>
                    </a:schemeClr>
                  </a:solidFill>
                </a:rPr>
                <a:t>f1</a:t>
              </a:r>
              <a:r>
                <a:rPr lang="zh-CN" altLang="en-US" b="1" dirty="0">
                  <a:solidFill>
                    <a:schemeClr val="accent1">
                      <a:lumMod val="75000"/>
                    </a:schemeClr>
                  </a:solidFill>
                </a:rPr>
                <a:t>的内容</a:t>
              </a:r>
              <a:endParaRPr lang="en-US" altLang="zh-CN" b="1" dirty="0">
                <a:solidFill>
                  <a:schemeClr val="accent1">
                    <a:lumMod val="75000"/>
                  </a:schemeClr>
                </a:solidFill>
              </a:endParaRPr>
            </a:p>
            <a:p>
              <a:r>
                <a:rPr lang="zh-CN" altLang="en-US" b="1" dirty="0">
                  <a:solidFill>
                    <a:schemeClr val="accent1">
                      <a:lumMod val="75000"/>
                    </a:schemeClr>
                  </a:solidFill>
                </a:rPr>
                <a:t>写入到新创建文件</a:t>
              </a:r>
              <a:r>
                <a:rPr lang="en-US" altLang="zh-CN" b="1" dirty="0">
                  <a:solidFill>
                    <a:schemeClr val="accent1">
                      <a:lumMod val="75000"/>
                    </a:schemeClr>
                  </a:solidFill>
                </a:rPr>
                <a:t>f2</a:t>
              </a:r>
            </a:p>
          </p:txBody>
        </p:sp>
      </p:grpSp>
      <p:grpSp>
        <p:nvGrpSpPr>
          <p:cNvPr id="53" name="组合 52">
            <a:extLst>
              <a:ext uri="{FF2B5EF4-FFF2-40B4-BE49-F238E27FC236}">
                <a16:creationId xmlns:a16="http://schemas.microsoft.com/office/drawing/2014/main" id="{0C9817D5-71EF-D747-9896-3F685BA88AF8}"/>
              </a:ext>
            </a:extLst>
          </p:cNvPr>
          <p:cNvGrpSpPr/>
          <p:nvPr/>
        </p:nvGrpSpPr>
        <p:grpSpPr>
          <a:xfrm>
            <a:off x="3099527" y="6037920"/>
            <a:ext cx="5653128" cy="383172"/>
            <a:chOff x="3099527" y="5972140"/>
            <a:chExt cx="5653128" cy="383172"/>
          </a:xfrm>
        </p:grpSpPr>
        <p:cxnSp>
          <p:nvCxnSpPr>
            <p:cNvPr id="50" name="直接箭头连接符 49">
              <a:extLst>
                <a:ext uri="{FF2B5EF4-FFF2-40B4-BE49-F238E27FC236}">
                  <a16:creationId xmlns:a16="http://schemas.microsoft.com/office/drawing/2014/main" id="{48CB0A6D-1FF3-EC6A-5764-E7872D4F5628}"/>
                </a:ext>
              </a:extLst>
            </p:cNvPr>
            <p:cNvCxnSpPr>
              <a:cxnSpLocks/>
            </p:cNvCxnSpPr>
            <p:nvPr/>
          </p:nvCxnSpPr>
          <p:spPr>
            <a:xfrm>
              <a:off x="3099527" y="5972140"/>
              <a:ext cx="5653128"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29BE40E2-5198-27C4-B8CA-7108DD949A2A}"/>
                </a:ext>
              </a:extLst>
            </p:cNvPr>
            <p:cNvSpPr txBox="1"/>
            <p:nvPr/>
          </p:nvSpPr>
          <p:spPr>
            <a:xfrm>
              <a:off x="4174562" y="5985980"/>
              <a:ext cx="4138974" cy="369332"/>
            </a:xfrm>
            <a:prstGeom prst="rect">
              <a:avLst/>
            </a:prstGeom>
            <a:noFill/>
          </p:spPr>
          <p:txBody>
            <a:bodyPr wrap="square" rtlCol="0">
              <a:spAutoFit/>
            </a:bodyPr>
            <a:lstStyle/>
            <a:p>
              <a:r>
                <a:rPr lang="zh-CN" altLang="en-US" b="1" dirty="0">
                  <a:solidFill>
                    <a:schemeClr val="accent1">
                      <a:lumMod val="75000"/>
                    </a:schemeClr>
                  </a:solidFill>
                </a:rPr>
                <a:t>❸ 将文件</a:t>
              </a:r>
              <a:r>
                <a:rPr lang="en-US" altLang="zh-CN" b="1" dirty="0">
                  <a:solidFill>
                    <a:schemeClr val="accent1">
                      <a:lumMod val="75000"/>
                    </a:schemeClr>
                  </a:solidFill>
                </a:rPr>
                <a:t>f2</a:t>
              </a:r>
              <a:r>
                <a:rPr lang="zh-CN" altLang="en-US" b="1" dirty="0">
                  <a:solidFill>
                    <a:schemeClr val="accent1">
                      <a:lumMod val="75000"/>
                    </a:schemeClr>
                  </a:solidFill>
                </a:rPr>
                <a:t>的读取权限授予攻击者</a:t>
              </a:r>
              <a:r>
                <a:rPr lang="en-US" altLang="zh-CN" b="1" dirty="0">
                  <a:solidFill>
                    <a:schemeClr val="accent1">
                      <a:lumMod val="75000"/>
                    </a:schemeClr>
                  </a:solidFill>
                </a:rPr>
                <a:t>B</a:t>
              </a:r>
              <a:endParaRPr lang="zh-CN" altLang="en-US" b="1" dirty="0">
                <a:solidFill>
                  <a:schemeClr val="accent1">
                    <a:lumMod val="75000"/>
                  </a:schemeClr>
                </a:solidFill>
              </a:endParaRPr>
            </a:p>
          </p:txBody>
        </p:sp>
      </p:grpSp>
      <p:grpSp>
        <p:nvGrpSpPr>
          <p:cNvPr id="61" name="组合 60">
            <a:extLst>
              <a:ext uri="{FF2B5EF4-FFF2-40B4-BE49-F238E27FC236}">
                <a16:creationId xmlns:a16="http://schemas.microsoft.com/office/drawing/2014/main" id="{BBBFE2C0-A7B6-88FA-E09D-E3F32502345B}"/>
              </a:ext>
            </a:extLst>
          </p:cNvPr>
          <p:cNvGrpSpPr/>
          <p:nvPr/>
        </p:nvGrpSpPr>
        <p:grpSpPr>
          <a:xfrm>
            <a:off x="5607969" y="4321823"/>
            <a:ext cx="3456954" cy="1050732"/>
            <a:chOff x="5607969" y="4256043"/>
            <a:chExt cx="3456954" cy="1050732"/>
          </a:xfrm>
        </p:grpSpPr>
        <p:cxnSp>
          <p:nvCxnSpPr>
            <p:cNvPr id="56" name="直接箭头连接符 55">
              <a:extLst>
                <a:ext uri="{FF2B5EF4-FFF2-40B4-BE49-F238E27FC236}">
                  <a16:creationId xmlns:a16="http://schemas.microsoft.com/office/drawing/2014/main" id="{D854F9B5-9D79-EEF4-91DF-B0D4CE959475}"/>
                </a:ext>
              </a:extLst>
            </p:cNvPr>
            <p:cNvCxnSpPr>
              <a:cxnSpLocks/>
            </p:cNvCxnSpPr>
            <p:nvPr/>
          </p:nvCxnSpPr>
          <p:spPr>
            <a:xfrm>
              <a:off x="5607969" y="4391299"/>
              <a:ext cx="3391306" cy="915476"/>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B0900D41-664A-D023-D268-0F3E30462391}"/>
                </a:ext>
              </a:extLst>
            </p:cNvPr>
            <p:cNvSpPr txBox="1"/>
            <p:nvPr/>
          </p:nvSpPr>
          <p:spPr>
            <a:xfrm rot="921992">
              <a:off x="6096223" y="4256043"/>
              <a:ext cx="2968700" cy="646331"/>
            </a:xfrm>
            <a:prstGeom prst="rect">
              <a:avLst/>
            </a:prstGeom>
            <a:noFill/>
          </p:spPr>
          <p:txBody>
            <a:bodyPr wrap="square" rtlCol="0">
              <a:spAutoFit/>
            </a:bodyPr>
            <a:lstStyle/>
            <a:p>
              <a:r>
                <a:rPr lang="zh-CN" altLang="en-US" b="1" dirty="0">
                  <a:solidFill>
                    <a:schemeClr val="accent1">
                      <a:lumMod val="75000"/>
                    </a:schemeClr>
                  </a:solidFill>
                </a:rPr>
                <a:t>❹ 读取文件</a:t>
              </a:r>
              <a:r>
                <a:rPr lang="en-US" altLang="zh-CN" b="1" dirty="0">
                  <a:solidFill>
                    <a:schemeClr val="accent1">
                      <a:lumMod val="75000"/>
                    </a:schemeClr>
                  </a:solidFill>
                </a:rPr>
                <a:t>f2</a:t>
              </a:r>
              <a:r>
                <a:rPr lang="zh-CN" altLang="en-US" b="1" dirty="0">
                  <a:solidFill>
                    <a:schemeClr val="accent1">
                      <a:lumMod val="75000"/>
                    </a:schemeClr>
                  </a:solidFill>
                </a:rPr>
                <a:t>的内容</a:t>
              </a:r>
              <a:endParaRPr lang="en-US" altLang="zh-CN" b="1" dirty="0">
                <a:solidFill>
                  <a:schemeClr val="accent1">
                    <a:lumMod val="75000"/>
                  </a:schemeClr>
                </a:solidFill>
              </a:endParaRPr>
            </a:p>
            <a:p>
              <a:r>
                <a:rPr lang="zh-CN" altLang="en-US" b="1" dirty="0">
                  <a:solidFill>
                    <a:schemeClr val="accent1">
                      <a:lumMod val="75000"/>
                    </a:schemeClr>
                  </a:solidFill>
                </a:rPr>
                <a:t>相当于读取到文件</a:t>
              </a:r>
              <a:r>
                <a:rPr lang="en-US" altLang="zh-CN" b="1" dirty="0">
                  <a:solidFill>
                    <a:schemeClr val="accent1">
                      <a:lumMod val="75000"/>
                    </a:schemeClr>
                  </a:solidFill>
                </a:rPr>
                <a:t>f1</a:t>
              </a:r>
              <a:r>
                <a:rPr lang="zh-CN" altLang="en-US" b="1" dirty="0">
                  <a:solidFill>
                    <a:schemeClr val="accent1">
                      <a:lumMod val="75000"/>
                    </a:schemeClr>
                  </a:solidFill>
                </a:rPr>
                <a:t>的内容</a:t>
              </a:r>
            </a:p>
          </p:txBody>
        </p:sp>
      </p:grpSp>
    </p:spTree>
    <p:custDataLst>
      <p:tags r:id="rId1"/>
    </p:custDataLst>
    <p:extLst>
      <p:ext uri="{BB962C8B-B14F-4D97-AF65-F5344CB8AC3E}">
        <p14:creationId xmlns:p14="http://schemas.microsoft.com/office/powerpoint/2010/main" val="35501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 calcmode="lin" valueType="num">
                                      <p:cBhvr>
                                        <p:cTn id="16" dur="500" fill="hold"/>
                                        <p:tgtEl>
                                          <p:spTgt spid="25"/>
                                        </p:tgtEl>
                                        <p:attrNameLst>
                                          <p:attrName>style.rotation</p:attrName>
                                        </p:attrNameLst>
                                      </p:cBhvr>
                                      <p:tavLst>
                                        <p:tav tm="0">
                                          <p:val>
                                            <p:fltVal val="360"/>
                                          </p:val>
                                        </p:tav>
                                        <p:tav tm="100000">
                                          <p:val>
                                            <p:fltVal val="0"/>
                                          </p:val>
                                        </p:tav>
                                      </p:tavLst>
                                    </p:anim>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 calcmode="lin" valueType="num">
                                      <p:cBhvr>
                                        <p:cTn id="29" dur="500" fill="hold"/>
                                        <p:tgtEl>
                                          <p:spTgt spid="27"/>
                                        </p:tgtEl>
                                        <p:attrNameLst>
                                          <p:attrName>style.rotation</p:attrName>
                                        </p:attrNameLst>
                                      </p:cBhvr>
                                      <p:tavLst>
                                        <p:tav tm="0">
                                          <p:val>
                                            <p:fltVal val="360"/>
                                          </p:val>
                                        </p:tav>
                                        <p:tav tm="100000">
                                          <p:val>
                                            <p:fltVal val="0"/>
                                          </p:val>
                                        </p:tav>
                                      </p:tavLst>
                                    </p:anim>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right)">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right)">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left)">
                                      <p:cBhvr>
                                        <p:cTn id="45" dur="500"/>
                                        <p:tgtEl>
                                          <p:spTgt spid="54"/>
                                        </p:tgtEl>
                                      </p:cBhvr>
                                    </p:animEffect>
                                  </p:childTnLst>
                                </p:cTn>
                              </p:par>
                            </p:childTnLst>
                          </p:cTn>
                        </p:par>
                        <p:par>
                          <p:cTn id="46" fill="hold">
                            <p:stCondLst>
                              <p:cond delay="500"/>
                            </p:stCondLst>
                            <p:childTnLst>
                              <p:par>
                                <p:cTn id="47" presetID="12" presetClass="entr" presetSubtype="4"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left)">
                                      <p:cBhvr>
                                        <p:cTn id="55" dur="500"/>
                                        <p:tgtEl>
                                          <p:spTgt spid="5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304800" y="1377138"/>
            <a:ext cx="3648829" cy="6907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4271586"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8238371"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
        <p:nvSpPr>
          <p:cNvPr id="8" name="íşlïḍè">
            <a:extLst>
              <a:ext uri="{FF2B5EF4-FFF2-40B4-BE49-F238E27FC236}">
                <a16:creationId xmlns:a16="http://schemas.microsoft.com/office/drawing/2014/main" id="{6D56C2B8-D3CD-A0DD-9051-7C45FF4F9D4A}"/>
              </a:ext>
            </a:extLst>
          </p:cNvPr>
          <p:cNvSpPr txBox="1"/>
          <p:nvPr/>
        </p:nvSpPr>
        <p:spPr>
          <a:xfrm>
            <a:off x="980184" y="2132588"/>
            <a:ext cx="10907016" cy="450843"/>
          </a:xfrm>
          <a:prstGeom prst="rect">
            <a:avLst/>
          </a:prstGeom>
          <a:noFill/>
        </p:spPr>
        <p:txBody>
          <a:bodyPr wrap="square" lIns="91440" tIns="45720" rIns="91440" bIns="45720" anchor="ctr">
            <a:noAutofit/>
          </a:bodyPr>
          <a:lstStyle/>
          <a:p>
            <a:r>
              <a:rPr lang="en-US" altLang="zh-CN" b="1" dirty="0"/>
              <a:t>DAC</a:t>
            </a:r>
            <a:r>
              <a:rPr lang="zh-CN" altLang="en-US" b="1" dirty="0"/>
              <a:t>策略中“自主”的意思是</a:t>
            </a:r>
            <a:r>
              <a:rPr lang="zh-CN" altLang="en-US" b="1" dirty="0">
                <a:solidFill>
                  <a:schemeClr val="accent1">
                    <a:lumMod val="75000"/>
                  </a:schemeClr>
                </a:solidFill>
              </a:rPr>
              <a:t>客体的拥有者可以自主地决定其他主体对其拥有的客体所进行访问的权限</a:t>
            </a:r>
            <a:r>
              <a:rPr lang="zh-CN" altLang="en-US" b="1" dirty="0"/>
              <a:t>。</a:t>
            </a:r>
            <a:endParaRPr lang="en-US" altLang="zh-CN" b="1" dirty="0"/>
          </a:p>
        </p:txBody>
      </p:sp>
      <p:sp>
        <p:nvSpPr>
          <p:cNvPr id="9" name="矩形 8">
            <a:extLst>
              <a:ext uri="{FF2B5EF4-FFF2-40B4-BE49-F238E27FC236}">
                <a16:creationId xmlns:a16="http://schemas.microsoft.com/office/drawing/2014/main" id="{3310D362-CB7C-AF2C-B265-5CC82C42375D}"/>
              </a:ext>
            </a:extLst>
          </p:cNvPr>
          <p:cNvSpPr/>
          <p:nvPr/>
        </p:nvSpPr>
        <p:spPr>
          <a:xfrm>
            <a:off x="723208" y="223129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şlïḍè">
            <a:extLst>
              <a:ext uri="{FF2B5EF4-FFF2-40B4-BE49-F238E27FC236}">
                <a16:creationId xmlns:a16="http://schemas.microsoft.com/office/drawing/2014/main" id="{3C5F4906-3CB8-ECB7-CCB6-40BCB433C95C}"/>
              </a:ext>
            </a:extLst>
          </p:cNvPr>
          <p:cNvSpPr txBox="1"/>
          <p:nvPr/>
        </p:nvSpPr>
        <p:spPr>
          <a:xfrm>
            <a:off x="1349671" y="2583431"/>
            <a:ext cx="10537529" cy="450843"/>
          </a:xfrm>
          <a:prstGeom prst="rect">
            <a:avLst/>
          </a:prstGeom>
          <a:noFill/>
        </p:spPr>
        <p:txBody>
          <a:bodyPr wrap="square" lIns="91440" tIns="45720" rIns="91440" bIns="45720" anchor="ctr">
            <a:noAutofit/>
          </a:bodyPr>
          <a:lstStyle/>
          <a:p>
            <a:r>
              <a:rPr lang="zh-CN" altLang="en-US" b="1" dirty="0"/>
              <a:t>优点：具有很强的灵活性</a:t>
            </a:r>
            <a:endParaRPr lang="en-US" altLang="zh-CN" b="1" dirty="0"/>
          </a:p>
        </p:txBody>
      </p:sp>
      <p:sp>
        <p:nvSpPr>
          <p:cNvPr id="11" name="矩形 10">
            <a:extLst>
              <a:ext uri="{FF2B5EF4-FFF2-40B4-BE49-F238E27FC236}">
                <a16:creationId xmlns:a16="http://schemas.microsoft.com/office/drawing/2014/main" id="{081F4039-6BA8-13ED-2E4B-D173F1669CE6}"/>
              </a:ext>
            </a:extLst>
          </p:cNvPr>
          <p:cNvSpPr/>
          <p:nvPr/>
        </p:nvSpPr>
        <p:spPr>
          <a:xfrm>
            <a:off x="1092695" y="268214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8A1F021A-E6A9-DB48-0B20-713069C64B50}"/>
              </a:ext>
            </a:extLst>
          </p:cNvPr>
          <p:cNvSpPr txBox="1"/>
          <p:nvPr/>
        </p:nvSpPr>
        <p:spPr>
          <a:xfrm>
            <a:off x="1349671" y="3073953"/>
            <a:ext cx="10537529" cy="450843"/>
          </a:xfrm>
          <a:prstGeom prst="rect">
            <a:avLst/>
          </a:prstGeom>
          <a:noFill/>
        </p:spPr>
        <p:txBody>
          <a:bodyPr wrap="square" lIns="91440" tIns="45720" rIns="91440" bIns="45720" anchor="ctr">
            <a:noAutofit/>
          </a:bodyPr>
          <a:lstStyle/>
          <a:p>
            <a:r>
              <a:rPr lang="zh-CN" altLang="en-US" b="1" dirty="0"/>
              <a:t>缺点：权限管理过于分散，容易出现漏洞，并且无法有效地控制被攻击主体破坏系统安全性的行为。</a:t>
            </a:r>
            <a:endParaRPr lang="en-US" altLang="zh-CN" b="1" dirty="0"/>
          </a:p>
        </p:txBody>
      </p:sp>
      <p:sp>
        <p:nvSpPr>
          <p:cNvPr id="13" name="矩形 12">
            <a:extLst>
              <a:ext uri="{FF2B5EF4-FFF2-40B4-BE49-F238E27FC236}">
                <a16:creationId xmlns:a16="http://schemas.microsoft.com/office/drawing/2014/main" id="{0B572F50-2B85-C258-0CCB-F4A0EB0529A3}"/>
              </a:ext>
            </a:extLst>
          </p:cNvPr>
          <p:cNvSpPr/>
          <p:nvPr/>
        </p:nvSpPr>
        <p:spPr>
          <a:xfrm>
            <a:off x="1092695" y="317266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9EFABAEF-FE5E-3E04-6885-13E946597739}"/>
              </a:ext>
            </a:extLst>
          </p:cNvPr>
          <p:cNvSpPr txBox="1"/>
          <p:nvPr/>
        </p:nvSpPr>
        <p:spPr>
          <a:xfrm>
            <a:off x="980184" y="3524796"/>
            <a:ext cx="10907016" cy="450843"/>
          </a:xfrm>
          <a:prstGeom prst="rect">
            <a:avLst/>
          </a:prstGeom>
          <a:noFill/>
        </p:spPr>
        <p:txBody>
          <a:bodyPr wrap="square" lIns="91440" tIns="45720" rIns="91440" bIns="45720" anchor="ctr">
            <a:noAutofit/>
          </a:bodyPr>
          <a:lstStyle/>
          <a:p>
            <a:r>
              <a:rPr lang="zh-CN" altLang="en-US" b="1" dirty="0"/>
              <a:t>木马程序利用自主访问控制策略的上述缺点，可以很容易地破坏系统的安全性。</a:t>
            </a:r>
            <a:endParaRPr lang="en-US" altLang="zh-CN" b="1" dirty="0"/>
          </a:p>
        </p:txBody>
      </p:sp>
      <p:sp>
        <p:nvSpPr>
          <p:cNvPr id="15" name="矩形 14">
            <a:extLst>
              <a:ext uri="{FF2B5EF4-FFF2-40B4-BE49-F238E27FC236}">
                <a16:creationId xmlns:a16="http://schemas.microsoft.com/office/drawing/2014/main" id="{87FC7CBF-0E6F-17B5-F18D-2CA6F472558E}"/>
              </a:ext>
            </a:extLst>
          </p:cNvPr>
          <p:cNvSpPr/>
          <p:nvPr/>
        </p:nvSpPr>
        <p:spPr>
          <a:xfrm>
            <a:off x="723208" y="362350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íşlïḍè">
            <a:extLst>
              <a:ext uri="{FF2B5EF4-FFF2-40B4-BE49-F238E27FC236}">
                <a16:creationId xmlns:a16="http://schemas.microsoft.com/office/drawing/2014/main" id="{D6507559-6C29-6F62-DC25-8C65FC3C56AC}"/>
              </a:ext>
            </a:extLst>
          </p:cNvPr>
          <p:cNvSpPr txBox="1"/>
          <p:nvPr/>
        </p:nvSpPr>
        <p:spPr>
          <a:xfrm>
            <a:off x="980184" y="4015318"/>
            <a:ext cx="10907016" cy="68496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自主访问控制策略</a:t>
            </a:r>
            <a:r>
              <a:rPr lang="zh-CN" altLang="en-US" b="1" dirty="0"/>
              <a:t>的最大特点是“自主”，也就是资源的拥有者对资源的访问策略具有决策权，因此是</a:t>
            </a:r>
            <a:r>
              <a:rPr lang="zh-CN" altLang="en-US" b="1" dirty="0">
                <a:solidFill>
                  <a:schemeClr val="accent1">
                    <a:lumMod val="75000"/>
                  </a:schemeClr>
                </a:solidFill>
              </a:rPr>
              <a:t>一种限制比较弱的访问控制策略</a:t>
            </a:r>
            <a:r>
              <a:rPr lang="zh-CN" altLang="en-US" b="1" dirty="0"/>
              <a:t>。这种访问控制策略</a:t>
            </a:r>
            <a:r>
              <a:rPr lang="zh-CN" altLang="en-US" b="1" dirty="0">
                <a:solidFill>
                  <a:schemeClr val="accent1">
                    <a:lumMod val="75000"/>
                  </a:schemeClr>
                </a:solidFill>
              </a:rPr>
              <a:t>给用户带来灵活性的同时，也带来了安全隐患</a:t>
            </a:r>
            <a:r>
              <a:rPr lang="zh-CN" altLang="en-US" b="1" dirty="0"/>
              <a:t>。</a:t>
            </a:r>
            <a:endParaRPr lang="en-US" altLang="zh-CN" b="1" dirty="0"/>
          </a:p>
        </p:txBody>
      </p:sp>
      <p:sp>
        <p:nvSpPr>
          <p:cNvPr id="49" name="矩形 48">
            <a:extLst>
              <a:ext uri="{FF2B5EF4-FFF2-40B4-BE49-F238E27FC236}">
                <a16:creationId xmlns:a16="http://schemas.microsoft.com/office/drawing/2014/main" id="{2BFED8CB-952F-C9CF-3BB5-6EF0FCAED970}"/>
              </a:ext>
            </a:extLst>
          </p:cNvPr>
          <p:cNvSpPr/>
          <p:nvPr/>
        </p:nvSpPr>
        <p:spPr>
          <a:xfrm>
            <a:off x="723208" y="411402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7519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 calcmode="lin" valueType="num">
                                      <p:cBhvr>
                                        <p:cTn id="9" dur="500" fill="hold"/>
                                        <p:tgtEl>
                                          <p:spTgt spid="49"/>
                                        </p:tgtEl>
                                        <p:attrNameLst>
                                          <p:attrName>style.rotation</p:attrName>
                                        </p:attrNameLst>
                                      </p:cBhvr>
                                      <p:tavLst>
                                        <p:tav tm="0">
                                          <p:val>
                                            <p:fltVal val="360"/>
                                          </p:val>
                                        </p:tav>
                                        <p:tav tm="100000">
                                          <p:val>
                                            <p:fltVal val="0"/>
                                          </p:val>
                                        </p:tav>
                                      </p:tavLst>
                                    </p:anim>
                                    <p:animEffect transition="in" filter="fade">
                                      <p:cBhvr>
                                        <p:cTn id="10" dur="500"/>
                                        <p:tgtEl>
                                          <p:spTgt spid="4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304800"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4271586"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8238371"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
        <p:nvSpPr>
          <p:cNvPr id="8" name="íşlïḍè">
            <a:extLst>
              <a:ext uri="{FF2B5EF4-FFF2-40B4-BE49-F238E27FC236}">
                <a16:creationId xmlns:a16="http://schemas.microsoft.com/office/drawing/2014/main" id="{6D56C2B8-D3CD-A0DD-9051-7C45FF4F9D4A}"/>
              </a:ext>
            </a:extLst>
          </p:cNvPr>
          <p:cNvSpPr txBox="1"/>
          <p:nvPr/>
        </p:nvSpPr>
        <p:spPr>
          <a:xfrm>
            <a:off x="980184" y="2284029"/>
            <a:ext cx="10907016" cy="450843"/>
          </a:xfrm>
          <a:prstGeom prst="rect">
            <a:avLst/>
          </a:prstGeom>
          <a:noFill/>
        </p:spPr>
        <p:txBody>
          <a:bodyPr wrap="square" lIns="91440" tIns="45720" rIns="91440" bIns="45720" anchor="ctr">
            <a:noAutofit/>
          </a:bodyPr>
          <a:lstStyle/>
          <a:p>
            <a:r>
              <a:rPr lang="zh-CN" altLang="en-US" b="1" dirty="0"/>
              <a:t>强制访问控制策略与自主访问控制策略不同，它</a:t>
            </a:r>
            <a:r>
              <a:rPr lang="zh-CN" altLang="en-US" b="1" dirty="0">
                <a:solidFill>
                  <a:schemeClr val="accent1">
                    <a:lumMod val="75000"/>
                  </a:schemeClr>
                </a:solidFill>
              </a:rPr>
              <a:t>不允许一般的主体进行访问权限的设置</a:t>
            </a:r>
            <a:r>
              <a:rPr lang="zh-CN" altLang="en-US" b="1" dirty="0"/>
              <a:t>。</a:t>
            </a:r>
            <a:endParaRPr lang="en-US" altLang="zh-CN" b="1" dirty="0"/>
          </a:p>
        </p:txBody>
      </p:sp>
      <p:sp>
        <p:nvSpPr>
          <p:cNvPr id="9" name="矩形 8">
            <a:extLst>
              <a:ext uri="{FF2B5EF4-FFF2-40B4-BE49-F238E27FC236}">
                <a16:creationId xmlns:a16="http://schemas.microsoft.com/office/drawing/2014/main" id="{3310D362-CB7C-AF2C-B265-5CC82C42375D}"/>
              </a:ext>
            </a:extLst>
          </p:cNvPr>
          <p:cNvSpPr/>
          <p:nvPr/>
        </p:nvSpPr>
        <p:spPr>
          <a:xfrm>
            <a:off x="723208" y="238273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576801B-AF56-A7B6-58EF-FE11DA8C1E5F}"/>
              </a:ext>
            </a:extLst>
          </p:cNvPr>
          <p:cNvSpPr/>
          <p:nvPr/>
        </p:nvSpPr>
        <p:spPr>
          <a:xfrm>
            <a:off x="4271586" y="1377138"/>
            <a:ext cx="3648829" cy="69073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9" name="íşlïḍè">
            <a:extLst>
              <a:ext uri="{FF2B5EF4-FFF2-40B4-BE49-F238E27FC236}">
                <a16:creationId xmlns:a16="http://schemas.microsoft.com/office/drawing/2014/main" id="{A987BE3E-2951-6477-F99D-F09BE32CA056}"/>
              </a:ext>
            </a:extLst>
          </p:cNvPr>
          <p:cNvSpPr txBox="1"/>
          <p:nvPr/>
        </p:nvSpPr>
        <p:spPr>
          <a:xfrm>
            <a:off x="980184" y="2740077"/>
            <a:ext cx="10907016" cy="779376"/>
          </a:xfrm>
          <a:prstGeom prst="rect">
            <a:avLst/>
          </a:prstGeom>
          <a:noFill/>
        </p:spPr>
        <p:txBody>
          <a:bodyPr wrap="square" lIns="91440" tIns="45720" rIns="91440" bIns="45720" anchor="ctr">
            <a:noAutofit/>
          </a:bodyPr>
          <a:lstStyle/>
          <a:p>
            <a:r>
              <a:rPr lang="zh-CN" altLang="en-US" b="1" dirty="0"/>
              <a:t>在强制访问控制策略中，</a:t>
            </a:r>
            <a:r>
              <a:rPr lang="zh-CN" altLang="en-US" b="1" dirty="0">
                <a:solidFill>
                  <a:schemeClr val="accent1">
                    <a:lumMod val="75000"/>
                  </a:schemeClr>
                </a:solidFill>
              </a:rPr>
              <a:t>主体和客体被赋予一定的安全级别</a:t>
            </a:r>
            <a:r>
              <a:rPr lang="zh-CN" altLang="en-US" b="1" dirty="0"/>
              <a:t>。</a:t>
            </a:r>
            <a:r>
              <a:rPr lang="zh-CN" altLang="en-US" b="1" dirty="0">
                <a:solidFill>
                  <a:schemeClr val="accent1">
                    <a:lumMod val="75000"/>
                  </a:schemeClr>
                </a:solidFill>
              </a:rPr>
              <a:t>通常只有系统的安全管理员可以进行安全级别的设定</a:t>
            </a:r>
            <a:r>
              <a:rPr lang="zh-CN" altLang="en-US" b="1" dirty="0"/>
              <a:t>，</a:t>
            </a:r>
            <a:r>
              <a:rPr lang="zh-CN" altLang="en-US" b="1" dirty="0">
                <a:solidFill>
                  <a:schemeClr val="accent1">
                    <a:lumMod val="75000"/>
                  </a:schemeClr>
                </a:solidFill>
              </a:rPr>
              <a:t>而普通用户不能改变自己或任何客体的安全级别</a:t>
            </a:r>
            <a:r>
              <a:rPr lang="zh-CN" altLang="en-US" b="1" dirty="0"/>
              <a:t>。</a:t>
            </a:r>
            <a:endParaRPr lang="en-US" altLang="zh-CN" b="1" dirty="0"/>
          </a:p>
        </p:txBody>
      </p:sp>
      <p:sp>
        <p:nvSpPr>
          <p:cNvPr id="20" name="矩形 19">
            <a:extLst>
              <a:ext uri="{FF2B5EF4-FFF2-40B4-BE49-F238E27FC236}">
                <a16:creationId xmlns:a16="http://schemas.microsoft.com/office/drawing/2014/main" id="{935AFF34-4F26-BDCD-BA51-E1E8BCBA6A95}"/>
              </a:ext>
            </a:extLst>
          </p:cNvPr>
          <p:cNvSpPr/>
          <p:nvPr/>
        </p:nvSpPr>
        <p:spPr>
          <a:xfrm>
            <a:off x="723208" y="283878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69F23ED1-E311-4C66-947A-FC9E201D8161}"/>
              </a:ext>
            </a:extLst>
          </p:cNvPr>
          <p:cNvSpPr txBox="1"/>
          <p:nvPr/>
        </p:nvSpPr>
        <p:spPr>
          <a:xfrm>
            <a:off x="1349672" y="3540284"/>
            <a:ext cx="10537528" cy="472551"/>
          </a:xfrm>
          <a:prstGeom prst="rect">
            <a:avLst/>
          </a:prstGeom>
          <a:noFill/>
        </p:spPr>
        <p:txBody>
          <a:bodyPr wrap="square" lIns="91440" tIns="45720" rIns="91440" bIns="45720" anchor="ctr">
            <a:noAutofit/>
          </a:bodyPr>
          <a:lstStyle/>
          <a:p>
            <a:r>
              <a:rPr lang="zh-CN" altLang="en-US" b="1" dirty="0"/>
              <a:t>系统通过比较主体和客体的安全级别来决定某个主体是否能够访问某个客体。</a:t>
            </a:r>
            <a:endParaRPr lang="en-US" altLang="zh-CN" b="1" dirty="0"/>
          </a:p>
        </p:txBody>
      </p:sp>
      <p:sp>
        <p:nvSpPr>
          <p:cNvPr id="22" name="矩形 21">
            <a:extLst>
              <a:ext uri="{FF2B5EF4-FFF2-40B4-BE49-F238E27FC236}">
                <a16:creationId xmlns:a16="http://schemas.microsoft.com/office/drawing/2014/main" id="{29A6515F-FEA0-A0E7-5525-93ED80C6B347}"/>
              </a:ext>
            </a:extLst>
          </p:cNvPr>
          <p:cNvSpPr/>
          <p:nvPr/>
        </p:nvSpPr>
        <p:spPr>
          <a:xfrm>
            <a:off x="1092696" y="363899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84185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 calcmode="lin" valueType="num">
                                      <p:cBhvr>
                                        <p:cTn id="14" dur="500" fill="hold"/>
                                        <p:tgtEl>
                                          <p:spTgt spid="9"/>
                                        </p:tgtEl>
                                        <p:attrNameLst>
                                          <p:attrName>style.rotation</p:attrName>
                                        </p:attrNameLst>
                                      </p:cBhvr>
                                      <p:tavLst>
                                        <p:tav tm="0">
                                          <p:val>
                                            <p:fltVal val="360"/>
                                          </p:val>
                                        </p:tav>
                                        <p:tav tm="100000">
                                          <p:val>
                                            <p:fltVal val="0"/>
                                          </p:val>
                                        </p:tav>
                                      </p:tavLst>
                                    </p:anim>
                                    <p:animEffect transition="in" filter="fade">
                                      <p:cBhvr>
                                        <p:cTn id="15" dur="500"/>
                                        <p:tgtEl>
                                          <p:spTgt spid="9"/>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 calcmode="lin" valueType="num">
                                      <p:cBhvr>
                                        <p:cTn id="25" dur="500" fill="hold"/>
                                        <p:tgtEl>
                                          <p:spTgt spid="20"/>
                                        </p:tgtEl>
                                        <p:attrNameLst>
                                          <p:attrName>style.rotation</p:attrName>
                                        </p:attrNameLst>
                                      </p:cBhvr>
                                      <p:tavLst>
                                        <p:tav tm="0">
                                          <p:val>
                                            <p:fltVal val="360"/>
                                          </p:val>
                                        </p:tav>
                                        <p:tav tm="100000">
                                          <p:val>
                                            <p:fltVal val="0"/>
                                          </p:val>
                                        </p:tav>
                                      </p:tavLst>
                                    </p:anim>
                                    <p:animEffect transition="in" filter="fade">
                                      <p:cBhvr>
                                        <p:cTn id="26" dur="500"/>
                                        <p:tgtEl>
                                          <p:spTgt spid="20"/>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 calcmode="lin" valueType="num">
                                      <p:cBhvr>
                                        <p:cTn id="36" dur="500" fill="hold"/>
                                        <p:tgtEl>
                                          <p:spTgt spid="22"/>
                                        </p:tgtEl>
                                        <p:attrNameLst>
                                          <p:attrName>style.rotation</p:attrName>
                                        </p:attrNameLst>
                                      </p:cBhvr>
                                      <p:tavLst>
                                        <p:tav tm="0">
                                          <p:val>
                                            <p:fltVal val="360"/>
                                          </p:val>
                                        </p:tav>
                                        <p:tav tm="100000">
                                          <p:val>
                                            <p:fltVal val="0"/>
                                          </p:val>
                                        </p:tav>
                                      </p:tavLst>
                                    </p:anim>
                                    <p:animEffect transition="in" filter="fade">
                                      <p:cBhvr>
                                        <p:cTn id="37" dur="500"/>
                                        <p:tgtEl>
                                          <p:spTgt spid="22"/>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8" grpId="0" animBg="1"/>
      <p:bldP spid="19" grpId="0"/>
      <p:bldP spid="20" grpId="0" animBg="1"/>
      <p:bldP spid="21" grpId="0"/>
      <p:bldP spid="2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304800"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4271586"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8238371"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
        <p:nvSpPr>
          <p:cNvPr id="18" name="矩形 17">
            <a:extLst>
              <a:ext uri="{FF2B5EF4-FFF2-40B4-BE49-F238E27FC236}">
                <a16:creationId xmlns:a16="http://schemas.microsoft.com/office/drawing/2014/main" id="{0576801B-AF56-A7B6-58EF-FE11DA8C1E5F}"/>
              </a:ext>
            </a:extLst>
          </p:cNvPr>
          <p:cNvSpPr/>
          <p:nvPr/>
        </p:nvSpPr>
        <p:spPr>
          <a:xfrm>
            <a:off x="4271586" y="1377138"/>
            <a:ext cx="3648829" cy="69073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23" name="íşlïḍè">
            <a:extLst>
              <a:ext uri="{FF2B5EF4-FFF2-40B4-BE49-F238E27FC236}">
                <a16:creationId xmlns:a16="http://schemas.microsoft.com/office/drawing/2014/main" id="{344750FC-98CB-5C92-07D6-D50391A93D55}"/>
              </a:ext>
            </a:extLst>
          </p:cNvPr>
          <p:cNvSpPr txBox="1"/>
          <p:nvPr/>
        </p:nvSpPr>
        <p:spPr>
          <a:xfrm>
            <a:off x="980184" y="2206675"/>
            <a:ext cx="10907016" cy="450843"/>
          </a:xfrm>
          <a:prstGeom prst="rect">
            <a:avLst/>
          </a:prstGeom>
          <a:noFill/>
        </p:spPr>
        <p:txBody>
          <a:bodyPr wrap="square" lIns="91440" tIns="45720" rIns="91440" bIns="45720" anchor="ctr">
            <a:noAutofit/>
          </a:bodyPr>
          <a:lstStyle/>
          <a:p>
            <a:r>
              <a:rPr lang="zh-CN" altLang="en-US" b="1" dirty="0"/>
              <a:t>在强制访问控制策略中广泛使用以下两项原则：</a:t>
            </a:r>
            <a:endParaRPr lang="en-US" altLang="zh-CN" b="1" dirty="0"/>
          </a:p>
        </p:txBody>
      </p:sp>
      <p:sp>
        <p:nvSpPr>
          <p:cNvPr id="24" name="矩形 23">
            <a:extLst>
              <a:ext uri="{FF2B5EF4-FFF2-40B4-BE49-F238E27FC236}">
                <a16:creationId xmlns:a16="http://schemas.microsoft.com/office/drawing/2014/main" id="{3027719A-14A6-5B8C-28F0-A636895CEB3E}"/>
              </a:ext>
            </a:extLst>
          </p:cNvPr>
          <p:cNvSpPr/>
          <p:nvPr/>
        </p:nvSpPr>
        <p:spPr>
          <a:xfrm>
            <a:off x="723208" y="230538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íşlïḍè">
            <a:extLst>
              <a:ext uri="{FF2B5EF4-FFF2-40B4-BE49-F238E27FC236}">
                <a16:creationId xmlns:a16="http://schemas.microsoft.com/office/drawing/2014/main" id="{A5C555C6-1042-6CA6-4646-84FB821C1C2A}"/>
              </a:ext>
            </a:extLst>
          </p:cNvPr>
          <p:cNvSpPr txBox="1"/>
          <p:nvPr/>
        </p:nvSpPr>
        <p:spPr>
          <a:xfrm>
            <a:off x="1349672" y="2657518"/>
            <a:ext cx="2044791" cy="450843"/>
          </a:xfrm>
          <a:prstGeom prst="rect">
            <a:avLst/>
          </a:prstGeom>
          <a:noFill/>
        </p:spPr>
        <p:txBody>
          <a:bodyPr wrap="square" lIns="91440" tIns="45720" rIns="91440" bIns="45720" anchor="ctr">
            <a:noAutofit/>
          </a:bodyPr>
          <a:lstStyle/>
          <a:p>
            <a:r>
              <a:rPr lang="zh-CN" altLang="en-US" b="1" dirty="0"/>
              <a:t>“</a:t>
            </a:r>
            <a:r>
              <a:rPr lang="zh-CN" altLang="en-US" b="1" dirty="0">
                <a:solidFill>
                  <a:schemeClr val="accent1">
                    <a:lumMod val="75000"/>
                  </a:schemeClr>
                </a:solidFill>
              </a:rPr>
              <a:t>下读</a:t>
            </a:r>
            <a:r>
              <a:rPr lang="zh-CN" altLang="en-US" b="1" dirty="0"/>
              <a:t>”原则</a:t>
            </a:r>
            <a:endParaRPr lang="en-US" altLang="zh-CN" b="1" dirty="0"/>
          </a:p>
        </p:txBody>
      </p:sp>
      <p:sp>
        <p:nvSpPr>
          <p:cNvPr id="26" name="矩形 25">
            <a:extLst>
              <a:ext uri="{FF2B5EF4-FFF2-40B4-BE49-F238E27FC236}">
                <a16:creationId xmlns:a16="http://schemas.microsoft.com/office/drawing/2014/main" id="{7502D90B-4C5C-A66A-B380-986F63096F1F}"/>
              </a:ext>
            </a:extLst>
          </p:cNvPr>
          <p:cNvSpPr/>
          <p:nvPr/>
        </p:nvSpPr>
        <p:spPr>
          <a:xfrm>
            <a:off x="1092696" y="275622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íşlïḍè">
            <a:extLst>
              <a:ext uri="{FF2B5EF4-FFF2-40B4-BE49-F238E27FC236}">
                <a16:creationId xmlns:a16="http://schemas.microsoft.com/office/drawing/2014/main" id="{52B67017-A10D-A13A-3CD9-69B6B409B676}"/>
              </a:ext>
            </a:extLst>
          </p:cNvPr>
          <p:cNvSpPr txBox="1"/>
          <p:nvPr/>
        </p:nvSpPr>
        <p:spPr>
          <a:xfrm>
            <a:off x="6638720" y="2657518"/>
            <a:ext cx="2662327" cy="450843"/>
          </a:xfrm>
          <a:prstGeom prst="rect">
            <a:avLst/>
          </a:prstGeom>
          <a:noFill/>
        </p:spPr>
        <p:txBody>
          <a:bodyPr wrap="square" lIns="91440" tIns="45720" rIns="91440" bIns="45720" anchor="ctr">
            <a:noAutofit/>
          </a:bodyPr>
          <a:lstStyle/>
          <a:p>
            <a:r>
              <a:rPr lang="zh-CN" altLang="en-US" b="1" dirty="0"/>
              <a:t>“</a:t>
            </a:r>
            <a:r>
              <a:rPr lang="zh-CN" altLang="en-US" b="1" dirty="0">
                <a:solidFill>
                  <a:schemeClr val="accent1">
                    <a:lumMod val="75000"/>
                  </a:schemeClr>
                </a:solidFill>
              </a:rPr>
              <a:t>上写</a:t>
            </a:r>
            <a:r>
              <a:rPr lang="zh-CN" altLang="en-US" b="1" dirty="0"/>
              <a:t>”原则</a:t>
            </a:r>
            <a:endParaRPr lang="en-US" altLang="zh-CN" b="1" dirty="0"/>
          </a:p>
        </p:txBody>
      </p:sp>
      <p:sp>
        <p:nvSpPr>
          <p:cNvPr id="29" name="矩形 28">
            <a:extLst>
              <a:ext uri="{FF2B5EF4-FFF2-40B4-BE49-F238E27FC236}">
                <a16:creationId xmlns:a16="http://schemas.microsoft.com/office/drawing/2014/main" id="{597F7443-178A-74EE-C6BD-12F2F2267D32}"/>
              </a:ext>
            </a:extLst>
          </p:cNvPr>
          <p:cNvSpPr/>
          <p:nvPr/>
        </p:nvSpPr>
        <p:spPr>
          <a:xfrm>
            <a:off x="6381744" y="275622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D06147C-2739-A76B-0A7E-7307EBBC6C35}"/>
              </a:ext>
            </a:extLst>
          </p:cNvPr>
          <p:cNvSpPr/>
          <p:nvPr/>
        </p:nvSpPr>
        <p:spPr>
          <a:xfrm>
            <a:off x="721433" y="5439715"/>
            <a:ext cx="10749134" cy="86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“下读”和“上写”原则限制了信息只能由低级别的对象流向高级别或同级别的对象，这样能够有效防止木马等恶意程序的窃密攻击。</a:t>
            </a:r>
          </a:p>
        </p:txBody>
      </p:sp>
      <p:grpSp>
        <p:nvGrpSpPr>
          <p:cNvPr id="49" name="组合 48">
            <a:extLst>
              <a:ext uri="{FF2B5EF4-FFF2-40B4-BE49-F238E27FC236}">
                <a16:creationId xmlns:a16="http://schemas.microsoft.com/office/drawing/2014/main" id="{60861193-CF0D-5779-77A3-7CABE3F221E9}"/>
              </a:ext>
            </a:extLst>
          </p:cNvPr>
          <p:cNvGrpSpPr/>
          <p:nvPr/>
        </p:nvGrpSpPr>
        <p:grpSpPr>
          <a:xfrm>
            <a:off x="1116323" y="3386824"/>
            <a:ext cx="2646532" cy="1781601"/>
            <a:chOff x="1116323" y="3386824"/>
            <a:chExt cx="2646532" cy="1781601"/>
          </a:xfrm>
        </p:grpSpPr>
        <p:sp>
          <p:nvSpPr>
            <p:cNvPr id="7" name="矩形 6">
              <a:extLst>
                <a:ext uri="{FF2B5EF4-FFF2-40B4-BE49-F238E27FC236}">
                  <a16:creationId xmlns:a16="http://schemas.microsoft.com/office/drawing/2014/main" id="{CF076D53-6F01-2FEF-3AC9-B50F5922587E}"/>
                </a:ext>
              </a:extLst>
            </p:cNvPr>
            <p:cNvSpPr/>
            <p:nvPr/>
          </p:nvSpPr>
          <p:spPr>
            <a:xfrm>
              <a:off x="2741006" y="3386824"/>
              <a:ext cx="1021849"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主体</a:t>
              </a:r>
            </a:p>
          </p:txBody>
        </p:sp>
        <p:sp>
          <p:nvSpPr>
            <p:cNvPr id="27" name="矩形 26">
              <a:extLst>
                <a:ext uri="{FF2B5EF4-FFF2-40B4-BE49-F238E27FC236}">
                  <a16:creationId xmlns:a16="http://schemas.microsoft.com/office/drawing/2014/main" id="{CFCE0956-B52B-0D84-596E-697C02E8F6E8}"/>
                </a:ext>
              </a:extLst>
            </p:cNvPr>
            <p:cNvSpPr/>
            <p:nvPr/>
          </p:nvSpPr>
          <p:spPr>
            <a:xfrm>
              <a:off x="2741006" y="4717582"/>
              <a:ext cx="1021849" cy="4508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客体</a:t>
              </a:r>
            </a:p>
          </p:txBody>
        </p:sp>
        <p:grpSp>
          <p:nvGrpSpPr>
            <p:cNvPr id="45" name="组合 44">
              <a:extLst>
                <a:ext uri="{FF2B5EF4-FFF2-40B4-BE49-F238E27FC236}">
                  <a16:creationId xmlns:a16="http://schemas.microsoft.com/office/drawing/2014/main" id="{6699747A-E320-C268-5563-9CD2C9CCD09B}"/>
                </a:ext>
              </a:extLst>
            </p:cNvPr>
            <p:cNvGrpSpPr/>
            <p:nvPr/>
          </p:nvGrpSpPr>
          <p:grpSpPr>
            <a:xfrm>
              <a:off x="1116323" y="3612246"/>
              <a:ext cx="1637383" cy="1330758"/>
              <a:chOff x="1116323" y="3612246"/>
              <a:chExt cx="1637383" cy="1330758"/>
            </a:xfrm>
          </p:grpSpPr>
          <p:sp>
            <p:nvSpPr>
              <p:cNvPr id="12" name="文本框 11">
                <a:extLst>
                  <a:ext uri="{FF2B5EF4-FFF2-40B4-BE49-F238E27FC236}">
                    <a16:creationId xmlns:a16="http://schemas.microsoft.com/office/drawing/2014/main" id="{B64A3733-2433-D5FF-7E5D-A9B1A0387727}"/>
                  </a:ext>
                </a:extLst>
              </p:cNvPr>
              <p:cNvSpPr txBox="1"/>
              <p:nvPr/>
            </p:nvSpPr>
            <p:spPr>
              <a:xfrm>
                <a:off x="1116323" y="3892906"/>
                <a:ext cx="1427972" cy="646331"/>
              </a:xfrm>
              <a:prstGeom prst="rect">
                <a:avLst/>
              </a:prstGeom>
              <a:noFill/>
            </p:spPr>
            <p:txBody>
              <a:bodyPr wrap="square" rtlCol="0">
                <a:spAutoFit/>
              </a:bodyPr>
              <a:lstStyle/>
              <a:p>
                <a:pPr algn="ctr"/>
                <a:r>
                  <a:rPr lang="zh-CN" altLang="en-US" b="1" dirty="0"/>
                  <a:t>安全级别</a:t>
                </a:r>
                <a:endParaRPr lang="en-US" altLang="zh-CN" b="1" dirty="0"/>
              </a:p>
              <a:p>
                <a:pPr algn="ctr"/>
                <a:r>
                  <a:rPr lang="zh-CN" altLang="en-US" b="1" dirty="0"/>
                  <a:t>高于或等于</a:t>
                </a:r>
              </a:p>
            </p:txBody>
          </p:sp>
          <p:cxnSp>
            <p:nvCxnSpPr>
              <p:cNvPr id="14" name="连接符: 肘形 13">
                <a:extLst>
                  <a:ext uri="{FF2B5EF4-FFF2-40B4-BE49-F238E27FC236}">
                    <a16:creationId xmlns:a16="http://schemas.microsoft.com/office/drawing/2014/main" id="{18E73595-0539-B3CC-CAD6-CA5A1976EF0F}"/>
                  </a:ext>
                </a:extLst>
              </p:cNvPr>
              <p:cNvCxnSpPr>
                <a:stCxn id="7" idx="1"/>
                <a:endCxn id="27" idx="1"/>
              </p:cNvCxnSpPr>
              <p:nvPr/>
            </p:nvCxnSpPr>
            <p:spPr>
              <a:xfrm rot="10800000" flipV="1">
                <a:off x="2741006" y="3612246"/>
                <a:ext cx="12700" cy="1330758"/>
              </a:xfrm>
              <a:prstGeom prst="bentConnector3">
                <a:avLst>
                  <a:gd name="adj1" fmla="val 18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7" name="组合 46">
            <a:extLst>
              <a:ext uri="{FF2B5EF4-FFF2-40B4-BE49-F238E27FC236}">
                <a16:creationId xmlns:a16="http://schemas.microsoft.com/office/drawing/2014/main" id="{CEE6B5BD-D32E-3F0B-AC5E-60D8E9ACB1A3}"/>
              </a:ext>
            </a:extLst>
          </p:cNvPr>
          <p:cNvGrpSpPr/>
          <p:nvPr/>
        </p:nvGrpSpPr>
        <p:grpSpPr>
          <a:xfrm>
            <a:off x="3762855" y="3612246"/>
            <a:ext cx="1564796" cy="1330758"/>
            <a:chOff x="3762855" y="3612246"/>
            <a:chExt cx="1564796" cy="1330758"/>
          </a:xfrm>
        </p:grpSpPr>
        <p:cxnSp>
          <p:nvCxnSpPr>
            <p:cNvPr id="30" name="连接符: 肘形 29">
              <a:extLst>
                <a:ext uri="{FF2B5EF4-FFF2-40B4-BE49-F238E27FC236}">
                  <a16:creationId xmlns:a16="http://schemas.microsoft.com/office/drawing/2014/main" id="{1AEB5893-4A7F-F4B5-C5C5-7FC8E02FD86D}"/>
                </a:ext>
              </a:extLst>
            </p:cNvPr>
            <p:cNvCxnSpPr>
              <a:cxnSpLocks/>
              <a:stCxn id="7" idx="3"/>
              <a:endCxn id="27" idx="3"/>
            </p:cNvCxnSpPr>
            <p:nvPr/>
          </p:nvCxnSpPr>
          <p:spPr>
            <a:xfrm>
              <a:off x="3762855" y="3612246"/>
              <a:ext cx="12700" cy="1330758"/>
            </a:xfrm>
            <a:prstGeom prst="bentConnector3">
              <a:avLst>
                <a:gd name="adj1" fmla="val 18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FD4CC02-5911-AB41-190B-90361A67DB88}"/>
                </a:ext>
              </a:extLst>
            </p:cNvPr>
            <p:cNvSpPr txBox="1"/>
            <p:nvPr/>
          </p:nvSpPr>
          <p:spPr>
            <a:xfrm>
              <a:off x="3899679" y="4015817"/>
              <a:ext cx="1427972" cy="369332"/>
            </a:xfrm>
            <a:prstGeom prst="rect">
              <a:avLst/>
            </a:prstGeom>
            <a:noFill/>
          </p:spPr>
          <p:txBody>
            <a:bodyPr wrap="square" rtlCol="0">
              <a:spAutoFit/>
            </a:bodyPr>
            <a:lstStyle/>
            <a:p>
              <a:pPr algn="ctr"/>
              <a:r>
                <a:rPr lang="zh-CN" altLang="en-US" b="1" dirty="0"/>
                <a:t>允许读取</a:t>
              </a:r>
            </a:p>
          </p:txBody>
        </p:sp>
      </p:grpSp>
      <p:grpSp>
        <p:nvGrpSpPr>
          <p:cNvPr id="50" name="组合 49">
            <a:extLst>
              <a:ext uri="{FF2B5EF4-FFF2-40B4-BE49-F238E27FC236}">
                <a16:creationId xmlns:a16="http://schemas.microsoft.com/office/drawing/2014/main" id="{C643C6B7-8344-35CC-B946-DBC9262DA7E3}"/>
              </a:ext>
            </a:extLst>
          </p:cNvPr>
          <p:cNvGrpSpPr/>
          <p:nvPr/>
        </p:nvGrpSpPr>
        <p:grpSpPr>
          <a:xfrm>
            <a:off x="6280839" y="3386824"/>
            <a:ext cx="2646532" cy="1781601"/>
            <a:chOff x="6280839" y="3386824"/>
            <a:chExt cx="2646532" cy="1781601"/>
          </a:xfrm>
        </p:grpSpPr>
        <p:sp>
          <p:nvSpPr>
            <p:cNvPr id="33" name="矩形 32">
              <a:extLst>
                <a:ext uri="{FF2B5EF4-FFF2-40B4-BE49-F238E27FC236}">
                  <a16:creationId xmlns:a16="http://schemas.microsoft.com/office/drawing/2014/main" id="{1CEF461A-F747-9208-62A9-7CEC474FF1AD}"/>
                </a:ext>
              </a:extLst>
            </p:cNvPr>
            <p:cNvSpPr/>
            <p:nvPr/>
          </p:nvSpPr>
          <p:spPr>
            <a:xfrm>
              <a:off x="7905522" y="3386824"/>
              <a:ext cx="1021849" cy="4508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客体</a:t>
              </a:r>
            </a:p>
          </p:txBody>
        </p:sp>
        <p:sp>
          <p:nvSpPr>
            <p:cNvPr id="34" name="矩形 33">
              <a:extLst>
                <a:ext uri="{FF2B5EF4-FFF2-40B4-BE49-F238E27FC236}">
                  <a16:creationId xmlns:a16="http://schemas.microsoft.com/office/drawing/2014/main" id="{173F2BC9-14C4-3938-E3F6-38548E6E29C2}"/>
                </a:ext>
              </a:extLst>
            </p:cNvPr>
            <p:cNvSpPr/>
            <p:nvPr/>
          </p:nvSpPr>
          <p:spPr>
            <a:xfrm>
              <a:off x="7905522" y="4717582"/>
              <a:ext cx="1021849" cy="4508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主体</a:t>
              </a:r>
            </a:p>
          </p:txBody>
        </p:sp>
        <p:grpSp>
          <p:nvGrpSpPr>
            <p:cNvPr id="46" name="组合 45">
              <a:extLst>
                <a:ext uri="{FF2B5EF4-FFF2-40B4-BE49-F238E27FC236}">
                  <a16:creationId xmlns:a16="http://schemas.microsoft.com/office/drawing/2014/main" id="{3794B603-3903-6DE9-F947-5B523B03B552}"/>
                </a:ext>
              </a:extLst>
            </p:cNvPr>
            <p:cNvGrpSpPr/>
            <p:nvPr/>
          </p:nvGrpSpPr>
          <p:grpSpPr>
            <a:xfrm>
              <a:off x="6280839" y="3612246"/>
              <a:ext cx="1637383" cy="1330758"/>
              <a:chOff x="6280839" y="3612246"/>
              <a:chExt cx="1637383" cy="1330758"/>
            </a:xfrm>
          </p:grpSpPr>
          <p:sp>
            <p:nvSpPr>
              <p:cNvPr id="35" name="文本框 34">
                <a:extLst>
                  <a:ext uri="{FF2B5EF4-FFF2-40B4-BE49-F238E27FC236}">
                    <a16:creationId xmlns:a16="http://schemas.microsoft.com/office/drawing/2014/main" id="{A4598D3E-51C4-15C0-DEAD-AAF9066081F5}"/>
                  </a:ext>
                </a:extLst>
              </p:cNvPr>
              <p:cNvSpPr txBox="1"/>
              <p:nvPr/>
            </p:nvSpPr>
            <p:spPr>
              <a:xfrm>
                <a:off x="6280839" y="3892906"/>
                <a:ext cx="1427972" cy="646331"/>
              </a:xfrm>
              <a:prstGeom prst="rect">
                <a:avLst/>
              </a:prstGeom>
              <a:noFill/>
            </p:spPr>
            <p:txBody>
              <a:bodyPr wrap="square" rtlCol="0">
                <a:spAutoFit/>
              </a:bodyPr>
              <a:lstStyle/>
              <a:p>
                <a:pPr algn="ctr"/>
                <a:r>
                  <a:rPr lang="zh-CN" altLang="en-US" b="1" dirty="0"/>
                  <a:t>安全级别</a:t>
                </a:r>
                <a:endParaRPr lang="en-US" altLang="zh-CN" b="1" dirty="0"/>
              </a:p>
              <a:p>
                <a:pPr algn="ctr"/>
                <a:r>
                  <a:rPr lang="zh-CN" altLang="en-US" b="1" dirty="0"/>
                  <a:t>低于或等于</a:t>
                </a:r>
              </a:p>
            </p:txBody>
          </p:sp>
          <p:cxnSp>
            <p:nvCxnSpPr>
              <p:cNvPr id="36" name="连接符: 肘形 35">
                <a:extLst>
                  <a:ext uri="{FF2B5EF4-FFF2-40B4-BE49-F238E27FC236}">
                    <a16:creationId xmlns:a16="http://schemas.microsoft.com/office/drawing/2014/main" id="{8F7CA585-7336-513B-5D60-4302B5668687}"/>
                  </a:ext>
                </a:extLst>
              </p:cNvPr>
              <p:cNvCxnSpPr>
                <a:cxnSpLocks/>
                <a:stCxn id="34" idx="1"/>
                <a:endCxn id="33" idx="1"/>
              </p:cNvCxnSpPr>
              <p:nvPr/>
            </p:nvCxnSpPr>
            <p:spPr>
              <a:xfrm rot="10800000">
                <a:off x="7905522" y="3612246"/>
                <a:ext cx="12700" cy="1330758"/>
              </a:xfrm>
              <a:prstGeom prst="bentConnector3">
                <a:avLst>
                  <a:gd name="adj1" fmla="val 18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8" name="组合 47">
            <a:extLst>
              <a:ext uri="{FF2B5EF4-FFF2-40B4-BE49-F238E27FC236}">
                <a16:creationId xmlns:a16="http://schemas.microsoft.com/office/drawing/2014/main" id="{45F69335-FEED-FF1E-8EA4-B712E891D813}"/>
              </a:ext>
            </a:extLst>
          </p:cNvPr>
          <p:cNvGrpSpPr/>
          <p:nvPr/>
        </p:nvGrpSpPr>
        <p:grpSpPr>
          <a:xfrm>
            <a:off x="8927371" y="3612246"/>
            <a:ext cx="1564796" cy="1330758"/>
            <a:chOff x="8927371" y="3612246"/>
            <a:chExt cx="1564796" cy="1330758"/>
          </a:xfrm>
        </p:grpSpPr>
        <p:cxnSp>
          <p:nvCxnSpPr>
            <p:cNvPr id="37" name="连接符: 肘形 36">
              <a:extLst>
                <a:ext uri="{FF2B5EF4-FFF2-40B4-BE49-F238E27FC236}">
                  <a16:creationId xmlns:a16="http://schemas.microsoft.com/office/drawing/2014/main" id="{C8CF45F6-CD08-1743-8226-46B771E126CF}"/>
                </a:ext>
              </a:extLst>
            </p:cNvPr>
            <p:cNvCxnSpPr>
              <a:cxnSpLocks/>
              <a:stCxn id="34" idx="3"/>
              <a:endCxn id="33" idx="3"/>
            </p:cNvCxnSpPr>
            <p:nvPr/>
          </p:nvCxnSpPr>
          <p:spPr>
            <a:xfrm flipV="1">
              <a:off x="8927371" y="3612246"/>
              <a:ext cx="12700" cy="1330758"/>
            </a:xfrm>
            <a:prstGeom prst="bentConnector3">
              <a:avLst>
                <a:gd name="adj1" fmla="val 18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9822229-0149-65F1-9701-EE33C2222420}"/>
                </a:ext>
              </a:extLst>
            </p:cNvPr>
            <p:cNvSpPr txBox="1"/>
            <p:nvPr/>
          </p:nvSpPr>
          <p:spPr>
            <a:xfrm>
              <a:off x="9064195" y="4015817"/>
              <a:ext cx="1427972" cy="369332"/>
            </a:xfrm>
            <a:prstGeom prst="rect">
              <a:avLst/>
            </a:prstGeom>
            <a:noFill/>
          </p:spPr>
          <p:txBody>
            <a:bodyPr wrap="square" rtlCol="0">
              <a:spAutoFit/>
            </a:bodyPr>
            <a:lstStyle/>
            <a:p>
              <a:pPr algn="ctr"/>
              <a:r>
                <a:rPr lang="zh-CN" altLang="en-US" b="1" dirty="0"/>
                <a:t>允许写入</a:t>
              </a:r>
            </a:p>
          </p:txBody>
        </p:sp>
      </p:grpSp>
    </p:spTree>
    <p:custDataLst>
      <p:tags r:id="rId1"/>
    </p:custDataLst>
    <p:extLst>
      <p:ext uri="{BB962C8B-B14F-4D97-AF65-F5344CB8AC3E}">
        <p14:creationId xmlns:p14="http://schemas.microsoft.com/office/powerpoint/2010/main" val="341854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ppt_w</p:attrName>
                                        </p:attrNameLst>
                                      </p:cBhvr>
                                      <p:tavLst>
                                        <p:tav tm="0">
                                          <p:val>
                                            <p:fltVal val="0"/>
                                          </p:val>
                                        </p:tav>
                                        <p:tav tm="100000">
                                          <p:val>
                                            <p:strVal val="#ppt_w"/>
                                          </p:val>
                                        </p:tav>
                                      </p:tavLst>
                                    </p:anim>
                                    <p:anim calcmode="lin" valueType="num">
                                      <p:cBhvr>
                                        <p:cTn id="19" dur="500" fill="hold"/>
                                        <p:tgtEl>
                                          <p:spTgt spid="26"/>
                                        </p:tgtEl>
                                        <p:attrNameLst>
                                          <p:attrName>ppt_h</p:attrName>
                                        </p:attrNameLst>
                                      </p:cBhvr>
                                      <p:tavLst>
                                        <p:tav tm="0">
                                          <p:val>
                                            <p:fltVal val="0"/>
                                          </p:val>
                                        </p:tav>
                                        <p:tav tm="100000">
                                          <p:val>
                                            <p:strVal val="#ppt_h"/>
                                          </p:val>
                                        </p:tav>
                                      </p:tavLst>
                                    </p:anim>
                                    <p:anim calcmode="lin" valueType="num">
                                      <p:cBhvr>
                                        <p:cTn id="20" dur="500" fill="hold"/>
                                        <p:tgtEl>
                                          <p:spTgt spid="26"/>
                                        </p:tgtEl>
                                        <p:attrNameLst>
                                          <p:attrName>style.rotation</p:attrName>
                                        </p:attrNameLst>
                                      </p:cBhvr>
                                      <p:tavLst>
                                        <p:tav tm="0">
                                          <p:val>
                                            <p:fltVal val="360"/>
                                          </p:val>
                                        </p:tav>
                                        <p:tav tm="100000">
                                          <p:val>
                                            <p:fltVal val="0"/>
                                          </p:val>
                                        </p:tav>
                                      </p:tavLst>
                                    </p:anim>
                                    <p:animEffect transition="in" filter="fade">
                                      <p:cBhvr>
                                        <p:cTn id="21" dur="500"/>
                                        <p:tgtEl>
                                          <p:spTgt spid="26"/>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 calcmode="lin" valueType="num">
                                      <p:cBhvr>
                                        <p:cTn id="31" dur="500" fill="hold"/>
                                        <p:tgtEl>
                                          <p:spTgt spid="29"/>
                                        </p:tgtEl>
                                        <p:attrNameLst>
                                          <p:attrName>style.rotation</p:attrName>
                                        </p:attrNameLst>
                                      </p:cBhvr>
                                      <p:tavLst>
                                        <p:tav tm="0">
                                          <p:val>
                                            <p:fltVal val="360"/>
                                          </p:val>
                                        </p:tav>
                                        <p:tav tm="100000">
                                          <p:val>
                                            <p:fltVal val="0"/>
                                          </p:val>
                                        </p:tav>
                                      </p:tavLst>
                                    </p:anim>
                                    <p:animEffect transition="in" filter="fade">
                                      <p:cBhvr>
                                        <p:cTn id="32" dur="500"/>
                                        <p:tgtEl>
                                          <p:spTgt spid="29"/>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up)">
                                      <p:cBhvr>
                                        <p:cTn id="40" dur="10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up)">
                                      <p:cBhvr>
                                        <p:cTn id="45" dur="10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down)">
                                      <p:cBhvr>
                                        <p:cTn id="50" dur="10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down)">
                                      <p:cBhvr>
                                        <p:cTn id="55" dur="10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p:tgtEl>
                                          <p:spTgt spid="6"/>
                                        </p:tgtEl>
                                        <p:attrNameLst>
                                          <p:attrName>ppt_y</p:attrName>
                                        </p:attrNameLst>
                                      </p:cBhvr>
                                      <p:tavLst>
                                        <p:tav tm="0">
                                          <p:val>
                                            <p:strVal val="#ppt_y+#ppt_h*1.125000"/>
                                          </p:val>
                                        </p:tav>
                                        <p:tav tm="100000">
                                          <p:val>
                                            <p:strVal val="#ppt_y"/>
                                          </p:val>
                                        </p:tav>
                                      </p:tavLst>
                                    </p:anim>
                                    <p:animEffect transition="in" filter="wipe(up)">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P spid="26" grpId="0" animBg="1"/>
      <p:bldP spid="28" grpId="0"/>
      <p:bldP spid="29"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4AB945-DA48-4C02-7B7D-9C639F59BCE6}"/>
              </a:ext>
            </a:extLst>
          </p:cNvPr>
          <p:cNvSpPr txBox="1"/>
          <p:nvPr/>
        </p:nvSpPr>
        <p:spPr>
          <a:xfrm>
            <a:off x="4494750" y="3594100"/>
            <a:ext cx="5157480" cy="369332"/>
          </a:xfrm>
          <a:prstGeom prst="rect">
            <a:avLst/>
          </a:prstGeom>
          <a:noFill/>
        </p:spPr>
        <p:txBody>
          <a:bodyPr wrap="square" rtlCol="0">
            <a:spAutoFit/>
          </a:bodyPr>
          <a:lstStyle/>
          <a:p>
            <a:r>
              <a:rPr lang="zh-CN" altLang="en-US" b="1" dirty="0"/>
              <a:t>攻击者</a:t>
            </a:r>
            <a:r>
              <a:rPr lang="en-US" altLang="zh-CN" b="1" dirty="0"/>
              <a:t>B</a:t>
            </a:r>
            <a:r>
              <a:rPr lang="zh-CN" altLang="en-US" b="1" dirty="0"/>
              <a:t>安全级别＜安全级别＜用户</a:t>
            </a:r>
            <a:r>
              <a:rPr lang="en-US" altLang="zh-CN" b="1" dirty="0"/>
              <a:t>A</a:t>
            </a:r>
            <a:r>
              <a:rPr lang="zh-CN" altLang="en-US" b="1" dirty="0"/>
              <a:t>的安全级别</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304800"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4271586"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8238371"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
        <p:nvSpPr>
          <p:cNvPr id="18" name="矩形 17">
            <a:extLst>
              <a:ext uri="{FF2B5EF4-FFF2-40B4-BE49-F238E27FC236}">
                <a16:creationId xmlns:a16="http://schemas.microsoft.com/office/drawing/2014/main" id="{0576801B-AF56-A7B6-58EF-FE11DA8C1E5F}"/>
              </a:ext>
            </a:extLst>
          </p:cNvPr>
          <p:cNvSpPr/>
          <p:nvPr/>
        </p:nvSpPr>
        <p:spPr>
          <a:xfrm>
            <a:off x="4271586" y="1377138"/>
            <a:ext cx="3648829" cy="69073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39" name="矩形 38">
            <a:extLst>
              <a:ext uri="{FF2B5EF4-FFF2-40B4-BE49-F238E27FC236}">
                <a16:creationId xmlns:a16="http://schemas.microsoft.com/office/drawing/2014/main" id="{916A4F6D-4A34-BD9A-EB23-74ACAC2FFECC}"/>
              </a:ext>
            </a:extLst>
          </p:cNvPr>
          <p:cNvSpPr/>
          <p:nvPr/>
        </p:nvSpPr>
        <p:spPr>
          <a:xfrm>
            <a:off x="721433" y="2189982"/>
            <a:ext cx="10749134" cy="86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“下读”和“上写”原则限制了信息只能由低级别的对象流向高级别或同级别的对象，这样能够有效防止木马等恶意程序的窃密攻击。</a:t>
            </a:r>
          </a:p>
        </p:txBody>
      </p:sp>
      <p:grpSp>
        <p:nvGrpSpPr>
          <p:cNvPr id="21" name="组合 20">
            <a:extLst>
              <a:ext uri="{FF2B5EF4-FFF2-40B4-BE49-F238E27FC236}">
                <a16:creationId xmlns:a16="http://schemas.microsoft.com/office/drawing/2014/main" id="{3FE8F099-E886-460B-2956-9806734BA705}"/>
              </a:ext>
            </a:extLst>
          </p:cNvPr>
          <p:cNvGrpSpPr/>
          <p:nvPr/>
        </p:nvGrpSpPr>
        <p:grpSpPr>
          <a:xfrm>
            <a:off x="3953629" y="4093529"/>
            <a:ext cx="8163102" cy="1800912"/>
            <a:chOff x="3953629" y="4093529"/>
            <a:chExt cx="8163102" cy="1800912"/>
          </a:xfrm>
        </p:grpSpPr>
        <p:grpSp>
          <p:nvGrpSpPr>
            <p:cNvPr id="40" name="组合 39">
              <a:extLst>
                <a:ext uri="{FF2B5EF4-FFF2-40B4-BE49-F238E27FC236}">
                  <a16:creationId xmlns:a16="http://schemas.microsoft.com/office/drawing/2014/main" id="{BD35F1EA-F138-9ACA-7F39-39966E7966E4}"/>
                </a:ext>
              </a:extLst>
            </p:cNvPr>
            <p:cNvGrpSpPr/>
            <p:nvPr/>
          </p:nvGrpSpPr>
          <p:grpSpPr>
            <a:xfrm>
              <a:off x="3953629" y="4770765"/>
              <a:ext cx="1550316" cy="1123676"/>
              <a:chOff x="2268830" y="5342786"/>
              <a:chExt cx="1550316" cy="1123676"/>
            </a:xfrm>
          </p:grpSpPr>
          <p:pic>
            <p:nvPicPr>
              <p:cNvPr id="41" name="图形 3" descr="用户 纯色填充">
                <a:extLst>
                  <a:ext uri="{FF2B5EF4-FFF2-40B4-BE49-F238E27FC236}">
                    <a16:creationId xmlns:a16="http://schemas.microsoft.com/office/drawing/2014/main" id="{6070D2A6-0FD8-F470-19BF-8A98B0EA81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6788" y="5342786"/>
                <a:ext cx="914400" cy="914400"/>
              </a:xfrm>
              <a:prstGeom prst="rect">
                <a:avLst/>
              </a:prstGeom>
            </p:spPr>
          </p:pic>
          <p:sp>
            <p:nvSpPr>
              <p:cNvPr id="42" name="文本框 41">
                <a:extLst>
                  <a:ext uri="{FF2B5EF4-FFF2-40B4-BE49-F238E27FC236}">
                    <a16:creationId xmlns:a16="http://schemas.microsoft.com/office/drawing/2014/main" id="{50F0058A-F0E1-CD36-18F5-5F9C10061200}"/>
                  </a:ext>
                </a:extLst>
              </p:cNvPr>
              <p:cNvSpPr txBox="1"/>
              <p:nvPr/>
            </p:nvSpPr>
            <p:spPr>
              <a:xfrm>
                <a:off x="2268830" y="6097130"/>
                <a:ext cx="1550316" cy="369332"/>
              </a:xfrm>
              <a:prstGeom prst="rect">
                <a:avLst/>
              </a:prstGeom>
              <a:noFill/>
            </p:spPr>
            <p:txBody>
              <a:bodyPr wrap="square" rtlCol="0">
                <a:spAutoFit/>
              </a:bodyPr>
              <a:lstStyle/>
              <a:p>
                <a:pPr algn="ctr"/>
                <a:r>
                  <a:rPr lang="zh-CN" altLang="en-US" b="1" dirty="0"/>
                  <a:t>用户</a:t>
                </a:r>
                <a:r>
                  <a:rPr lang="en-US" altLang="zh-CN" b="1" dirty="0"/>
                  <a:t>A</a:t>
                </a:r>
                <a:endParaRPr lang="zh-CN" altLang="en-US" b="1" dirty="0"/>
              </a:p>
            </p:txBody>
          </p:sp>
        </p:grpSp>
        <p:grpSp>
          <p:nvGrpSpPr>
            <p:cNvPr id="43" name="组合 42">
              <a:extLst>
                <a:ext uri="{FF2B5EF4-FFF2-40B4-BE49-F238E27FC236}">
                  <a16:creationId xmlns:a16="http://schemas.microsoft.com/office/drawing/2014/main" id="{01385F65-83E1-B06F-8036-7A49B65A0781}"/>
                </a:ext>
              </a:extLst>
            </p:cNvPr>
            <p:cNvGrpSpPr/>
            <p:nvPr/>
          </p:nvGrpSpPr>
          <p:grpSpPr>
            <a:xfrm>
              <a:off x="6632736" y="4093529"/>
              <a:ext cx="881508" cy="969461"/>
              <a:chOff x="2711105" y="4008961"/>
              <a:chExt cx="881508" cy="969461"/>
            </a:xfrm>
          </p:grpSpPr>
          <p:pic>
            <p:nvPicPr>
              <p:cNvPr id="44" name="图形 43" descr="文档 轮廓">
                <a:extLst>
                  <a:ext uri="{FF2B5EF4-FFF2-40B4-BE49-F238E27FC236}">
                    <a16:creationId xmlns:a16="http://schemas.microsoft.com/office/drawing/2014/main" id="{B5217FB5-3B29-0065-7048-B10FC838EF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4264" y="4008961"/>
                <a:ext cx="655190" cy="655190"/>
              </a:xfrm>
              <a:prstGeom prst="rect">
                <a:avLst/>
              </a:prstGeom>
            </p:spPr>
          </p:pic>
          <p:sp>
            <p:nvSpPr>
              <p:cNvPr id="51" name="文本框 50">
                <a:extLst>
                  <a:ext uri="{FF2B5EF4-FFF2-40B4-BE49-F238E27FC236}">
                    <a16:creationId xmlns:a16="http://schemas.microsoft.com/office/drawing/2014/main" id="{51ABBAB7-E5A6-2C22-8EED-133C50337C30}"/>
                  </a:ext>
                </a:extLst>
              </p:cNvPr>
              <p:cNvSpPr txBox="1"/>
              <p:nvPr/>
            </p:nvSpPr>
            <p:spPr>
              <a:xfrm>
                <a:off x="2711105" y="4609090"/>
                <a:ext cx="881508" cy="369332"/>
              </a:xfrm>
              <a:prstGeom prst="rect">
                <a:avLst/>
              </a:prstGeom>
              <a:noFill/>
            </p:spPr>
            <p:txBody>
              <a:bodyPr wrap="square" rtlCol="0">
                <a:spAutoFit/>
              </a:bodyPr>
              <a:lstStyle/>
              <a:p>
                <a:r>
                  <a:rPr lang="zh-CN" altLang="en-US" b="1" dirty="0"/>
                  <a:t>文件</a:t>
                </a:r>
                <a:r>
                  <a:rPr lang="en-US" altLang="zh-CN" b="1" dirty="0"/>
                  <a:t>f1</a:t>
                </a:r>
                <a:endParaRPr lang="zh-CN" altLang="en-US" b="1" dirty="0"/>
              </a:p>
            </p:txBody>
          </p:sp>
        </p:grpSp>
        <p:grpSp>
          <p:nvGrpSpPr>
            <p:cNvPr id="52" name="组合 51">
              <a:extLst>
                <a:ext uri="{FF2B5EF4-FFF2-40B4-BE49-F238E27FC236}">
                  <a16:creationId xmlns:a16="http://schemas.microsoft.com/office/drawing/2014/main" id="{95DD6727-73E7-DFD8-DF70-5181A74DEE92}"/>
                </a:ext>
              </a:extLst>
            </p:cNvPr>
            <p:cNvGrpSpPr/>
            <p:nvPr/>
          </p:nvGrpSpPr>
          <p:grpSpPr>
            <a:xfrm>
              <a:off x="10566415" y="4770765"/>
              <a:ext cx="1550316" cy="1123676"/>
              <a:chOff x="2268830" y="5342786"/>
              <a:chExt cx="1550316" cy="1123676"/>
            </a:xfrm>
          </p:grpSpPr>
          <p:pic>
            <p:nvPicPr>
              <p:cNvPr id="53" name="图形 3" descr="用户 纯色填充">
                <a:extLst>
                  <a:ext uri="{FF2B5EF4-FFF2-40B4-BE49-F238E27FC236}">
                    <a16:creationId xmlns:a16="http://schemas.microsoft.com/office/drawing/2014/main" id="{B1C2E45E-FFEB-AE5D-1062-2BAB132486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86788" y="5342786"/>
                <a:ext cx="914400" cy="914400"/>
              </a:xfrm>
              <a:prstGeom prst="rect">
                <a:avLst/>
              </a:prstGeom>
            </p:spPr>
          </p:pic>
          <p:sp>
            <p:nvSpPr>
              <p:cNvPr id="54" name="文本框 53">
                <a:extLst>
                  <a:ext uri="{FF2B5EF4-FFF2-40B4-BE49-F238E27FC236}">
                    <a16:creationId xmlns:a16="http://schemas.microsoft.com/office/drawing/2014/main" id="{5C771FA0-6F9D-DBBB-BE03-E99D35134095}"/>
                  </a:ext>
                </a:extLst>
              </p:cNvPr>
              <p:cNvSpPr txBox="1"/>
              <p:nvPr/>
            </p:nvSpPr>
            <p:spPr>
              <a:xfrm>
                <a:off x="2268830" y="6097130"/>
                <a:ext cx="1550316" cy="369332"/>
              </a:xfrm>
              <a:prstGeom prst="rect">
                <a:avLst/>
              </a:prstGeom>
              <a:noFill/>
            </p:spPr>
            <p:txBody>
              <a:bodyPr wrap="square" rtlCol="0">
                <a:spAutoFit/>
              </a:bodyPr>
              <a:lstStyle/>
              <a:p>
                <a:pPr algn="ctr"/>
                <a:r>
                  <a:rPr lang="zh-CN" altLang="en-US" b="1" dirty="0"/>
                  <a:t>攻击者</a:t>
                </a:r>
                <a:r>
                  <a:rPr lang="en-US" altLang="zh-CN" b="1" dirty="0"/>
                  <a:t>B</a:t>
                </a:r>
                <a:endParaRPr lang="zh-CN" altLang="en-US" b="1" dirty="0"/>
              </a:p>
            </p:txBody>
          </p:sp>
        </p:grpSp>
      </p:grpSp>
      <p:grpSp>
        <p:nvGrpSpPr>
          <p:cNvPr id="22" name="组合 21">
            <a:extLst>
              <a:ext uri="{FF2B5EF4-FFF2-40B4-BE49-F238E27FC236}">
                <a16:creationId xmlns:a16="http://schemas.microsoft.com/office/drawing/2014/main" id="{0C02A6DD-17FE-EE78-5414-3E36CF79C6E5}"/>
              </a:ext>
            </a:extLst>
          </p:cNvPr>
          <p:cNvGrpSpPr/>
          <p:nvPr/>
        </p:nvGrpSpPr>
        <p:grpSpPr>
          <a:xfrm>
            <a:off x="4522827" y="4194616"/>
            <a:ext cx="2109909" cy="940591"/>
            <a:chOff x="4522827" y="4194616"/>
            <a:chExt cx="2109909" cy="940591"/>
          </a:xfrm>
        </p:grpSpPr>
        <p:cxnSp>
          <p:nvCxnSpPr>
            <p:cNvPr id="10" name="直接箭头连接符 9">
              <a:extLst>
                <a:ext uri="{FF2B5EF4-FFF2-40B4-BE49-F238E27FC236}">
                  <a16:creationId xmlns:a16="http://schemas.microsoft.com/office/drawing/2014/main" id="{DBC9DEFA-AFEC-0DB3-77F6-66FDDF72739C}"/>
                </a:ext>
              </a:extLst>
            </p:cNvPr>
            <p:cNvCxnSpPr/>
            <p:nvPr/>
          </p:nvCxnSpPr>
          <p:spPr>
            <a:xfrm flipV="1">
              <a:off x="5084725" y="4470787"/>
              <a:ext cx="1548011" cy="66442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AB5CAC1-9745-4798-B6F0-3545206E39AF}"/>
                </a:ext>
              </a:extLst>
            </p:cNvPr>
            <p:cNvSpPr txBox="1"/>
            <p:nvPr/>
          </p:nvSpPr>
          <p:spPr>
            <a:xfrm>
              <a:off x="4522827" y="4194616"/>
              <a:ext cx="1644279" cy="646331"/>
            </a:xfrm>
            <a:prstGeom prst="rect">
              <a:avLst/>
            </a:prstGeom>
            <a:noFill/>
          </p:spPr>
          <p:txBody>
            <a:bodyPr wrap="square" rtlCol="0">
              <a:spAutoFit/>
            </a:bodyPr>
            <a:lstStyle/>
            <a:p>
              <a:pPr algn="ctr"/>
              <a:r>
                <a:rPr lang="zh-CN" altLang="en-US" b="1" dirty="0">
                  <a:solidFill>
                    <a:schemeClr val="accent4"/>
                  </a:solidFill>
                </a:rPr>
                <a:t>“下读”原则</a:t>
              </a:r>
              <a:endParaRPr lang="en-US" altLang="zh-CN" b="1" dirty="0">
                <a:solidFill>
                  <a:schemeClr val="accent4"/>
                </a:solidFill>
              </a:endParaRPr>
            </a:p>
            <a:p>
              <a:pPr algn="ctr"/>
              <a:r>
                <a:rPr lang="zh-CN" altLang="en-US" b="1" dirty="0">
                  <a:solidFill>
                    <a:schemeClr val="accent4"/>
                  </a:solidFill>
                </a:rPr>
                <a:t>可以读取</a:t>
              </a:r>
            </a:p>
          </p:txBody>
        </p:sp>
      </p:grpSp>
      <p:grpSp>
        <p:nvGrpSpPr>
          <p:cNvPr id="31" name="组合 30">
            <a:extLst>
              <a:ext uri="{FF2B5EF4-FFF2-40B4-BE49-F238E27FC236}">
                <a16:creationId xmlns:a16="http://schemas.microsoft.com/office/drawing/2014/main" id="{8797EFCF-3CAE-DB3E-B3DA-5CDAD40BF57D}"/>
              </a:ext>
            </a:extLst>
          </p:cNvPr>
          <p:cNvGrpSpPr/>
          <p:nvPr/>
        </p:nvGrpSpPr>
        <p:grpSpPr>
          <a:xfrm>
            <a:off x="7514244" y="4194616"/>
            <a:ext cx="3370129" cy="1033349"/>
            <a:chOff x="7514244" y="4194616"/>
            <a:chExt cx="3370129" cy="1033349"/>
          </a:xfrm>
        </p:grpSpPr>
        <p:cxnSp>
          <p:nvCxnSpPr>
            <p:cNvPr id="76" name="直接箭头连接符 75">
              <a:extLst>
                <a:ext uri="{FF2B5EF4-FFF2-40B4-BE49-F238E27FC236}">
                  <a16:creationId xmlns:a16="http://schemas.microsoft.com/office/drawing/2014/main" id="{A0A28D1A-9B9A-FAA5-70F4-AAF49CAB8454}"/>
                </a:ext>
              </a:extLst>
            </p:cNvPr>
            <p:cNvCxnSpPr>
              <a:cxnSpLocks/>
              <a:stCxn id="53" idx="1"/>
            </p:cNvCxnSpPr>
            <p:nvPr/>
          </p:nvCxnSpPr>
          <p:spPr>
            <a:xfrm flipH="1" flipV="1">
              <a:off x="7514244" y="4470787"/>
              <a:ext cx="3370129" cy="757178"/>
            </a:xfrm>
            <a:prstGeom prst="straightConnector1">
              <a:avLst/>
            </a:prstGeom>
            <a:ln w="254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E0A54F90-DB2A-6901-5846-B8AA9ED560B2}"/>
                </a:ext>
              </a:extLst>
            </p:cNvPr>
            <p:cNvSpPr txBox="1"/>
            <p:nvPr/>
          </p:nvSpPr>
          <p:spPr>
            <a:xfrm>
              <a:off x="8830090" y="4194616"/>
              <a:ext cx="1644279" cy="646331"/>
            </a:xfrm>
            <a:prstGeom prst="rect">
              <a:avLst/>
            </a:prstGeom>
            <a:noFill/>
          </p:spPr>
          <p:txBody>
            <a:bodyPr wrap="square" rtlCol="0">
              <a:spAutoFit/>
            </a:bodyPr>
            <a:lstStyle/>
            <a:p>
              <a:pPr algn="ctr"/>
              <a:r>
                <a:rPr lang="zh-CN" altLang="en-US" b="1" dirty="0">
                  <a:solidFill>
                    <a:schemeClr val="accent1">
                      <a:lumMod val="75000"/>
                    </a:schemeClr>
                  </a:solidFill>
                </a:rPr>
                <a:t>“下读”原则</a:t>
              </a:r>
              <a:endParaRPr lang="en-US" altLang="zh-CN" b="1" dirty="0">
                <a:solidFill>
                  <a:schemeClr val="accent1">
                    <a:lumMod val="75000"/>
                  </a:schemeClr>
                </a:solidFill>
              </a:endParaRPr>
            </a:p>
            <a:p>
              <a:pPr algn="ctr"/>
              <a:r>
                <a:rPr lang="zh-CN" altLang="en-US" b="1" dirty="0">
                  <a:solidFill>
                    <a:schemeClr val="accent1">
                      <a:lumMod val="75000"/>
                    </a:schemeClr>
                  </a:solidFill>
                </a:rPr>
                <a:t>不可以读取</a:t>
              </a:r>
            </a:p>
          </p:txBody>
        </p:sp>
      </p:grpSp>
      <p:grpSp>
        <p:nvGrpSpPr>
          <p:cNvPr id="78" name="组合 77">
            <a:extLst>
              <a:ext uri="{FF2B5EF4-FFF2-40B4-BE49-F238E27FC236}">
                <a16:creationId xmlns:a16="http://schemas.microsoft.com/office/drawing/2014/main" id="{3773DC5E-B5BB-5FC0-E65C-D1B2D0F9865D}"/>
              </a:ext>
            </a:extLst>
          </p:cNvPr>
          <p:cNvGrpSpPr/>
          <p:nvPr/>
        </p:nvGrpSpPr>
        <p:grpSpPr>
          <a:xfrm>
            <a:off x="5185987" y="5095427"/>
            <a:ext cx="5653128" cy="376705"/>
            <a:chOff x="3099527" y="5395719"/>
            <a:chExt cx="5653128" cy="376705"/>
          </a:xfrm>
        </p:grpSpPr>
        <p:cxnSp>
          <p:nvCxnSpPr>
            <p:cNvPr id="79" name="直接箭头连接符 78">
              <a:extLst>
                <a:ext uri="{FF2B5EF4-FFF2-40B4-BE49-F238E27FC236}">
                  <a16:creationId xmlns:a16="http://schemas.microsoft.com/office/drawing/2014/main" id="{381A93AF-D4E2-1059-0A35-839E5BC29FD7}"/>
                </a:ext>
              </a:extLst>
            </p:cNvPr>
            <p:cNvCxnSpPr/>
            <p:nvPr/>
          </p:nvCxnSpPr>
          <p:spPr>
            <a:xfrm flipH="1">
              <a:off x="3099527" y="5772424"/>
              <a:ext cx="5653128"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1DA1782C-096B-AA4A-132D-AA60A1C1AD0E}"/>
                </a:ext>
              </a:extLst>
            </p:cNvPr>
            <p:cNvSpPr txBox="1"/>
            <p:nvPr/>
          </p:nvSpPr>
          <p:spPr>
            <a:xfrm>
              <a:off x="4591534" y="5395719"/>
              <a:ext cx="2760411" cy="369332"/>
            </a:xfrm>
            <a:prstGeom prst="rect">
              <a:avLst/>
            </a:prstGeom>
            <a:noFill/>
          </p:spPr>
          <p:txBody>
            <a:bodyPr wrap="square" rtlCol="0">
              <a:spAutoFit/>
            </a:bodyPr>
            <a:lstStyle/>
            <a:p>
              <a:r>
                <a:rPr lang="zh-CN" altLang="en-US" b="1" dirty="0">
                  <a:solidFill>
                    <a:schemeClr val="accent1">
                      <a:lumMod val="75000"/>
                    </a:schemeClr>
                  </a:solidFill>
                </a:rPr>
                <a:t> 诱骗</a:t>
              </a:r>
              <a:r>
                <a:rPr lang="en-US" altLang="zh-CN" b="1" dirty="0">
                  <a:solidFill>
                    <a:schemeClr val="accent1">
                      <a:lumMod val="75000"/>
                    </a:schemeClr>
                  </a:solidFill>
                </a:rPr>
                <a:t>A</a:t>
              </a:r>
              <a:r>
                <a:rPr lang="zh-CN" altLang="en-US" b="1" dirty="0">
                  <a:solidFill>
                    <a:schemeClr val="accent1">
                      <a:lumMod val="75000"/>
                    </a:schemeClr>
                  </a:solidFill>
                </a:rPr>
                <a:t>运行木马程序</a:t>
              </a:r>
            </a:p>
          </p:txBody>
        </p:sp>
      </p:grpSp>
      <p:sp>
        <p:nvSpPr>
          <p:cNvPr id="20" name="文本框 19">
            <a:extLst>
              <a:ext uri="{FF2B5EF4-FFF2-40B4-BE49-F238E27FC236}">
                <a16:creationId xmlns:a16="http://schemas.microsoft.com/office/drawing/2014/main" id="{4AC0FA92-6E88-07EE-C1DB-F2CACE651F58}"/>
              </a:ext>
            </a:extLst>
          </p:cNvPr>
          <p:cNvSpPr txBox="1"/>
          <p:nvPr/>
        </p:nvSpPr>
        <p:spPr>
          <a:xfrm>
            <a:off x="586706" y="3520559"/>
            <a:ext cx="3741091" cy="369332"/>
          </a:xfrm>
          <a:prstGeom prst="rect">
            <a:avLst/>
          </a:prstGeom>
          <a:noFill/>
        </p:spPr>
        <p:txBody>
          <a:bodyPr wrap="square" rtlCol="0">
            <a:spAutoFit/>
          </a:bodyPr>
          <a:lstStyle/>
          <a:p>
            <a:r>
              <a:rPr lang="zh-CN" altLang="en-US" b="1" dirty="0"/>
              <a:t>木马程序具有与</a:t>
            </a:r>
            <a:r>
              <a:rPr lang="en-US" altLang="zh-CN" b="1" dirty="0"/>
              <a:t>A</a:t>
            </a:r>
            <a:r>
              <a:rPr lang="zh-CN" altLang="en-US" b="1" dirty="0"/>
              <a:t>同样的安全级别</a:t>
            </a:r>
            <a:endParaRPr lang="en-US" altLang="zh-CN" b="1" dirty="0"/>
          </a:p>
        </p:txBody>
      </p:sp>
      <p:sp>
        <p:nvSpPr>
          <p:cNvPr id="81" name="文本框 80">
            <a:extLst>
              <a:ext uri="{FF2B5EF4-FFF2-40B4-BE49-F238E27FC236}">
                <a16:creationId xmlns:a16="http://schemas.microsoft.com/office/drawing/2014/main" id="{377D2439-D83E-ABDC-B91B-AD84E18DB696}"/>
              </a:ext>
            </a:extLst>
          </p:cNvPr>
          <p:cNvSpPr txBox="1"/>
          <p:nvPr/>
        </p:nvSpPr>
        <p:spPr>
          <a:xfrm>
            <a:off x="570759" y="3920710"/>
            <a:ext cx="3741091"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木马程序可以读取文件</a:t>
            </a:r>
            <a:r>
              <a:rPr lang="en-US" altLang="zh-CN" b="1" dirty="0"/>
              <a:t>f1</a:t>
            </a:r>
            <a:r>
              <a:rPr lang="zh-CN" altLang="en-US" b="1" dirty="0"/>
              <a:t>，却不能将</a:t>
            </a:r>
            <a:r>
              <a:rPr lang="en-US" altLang="zh-CN" b="1" dirty="0"/>
              <a:t>f1</a:t>
            </a:r>
            <a:r>
              <a:rPr lang="zh-CN" altLang="en-US" b="1" dirty="0"/>
              <a:t>的安全级别修改成</a:t>
            </a:r>
            <a:r>
              <a:rPr lang="en-US" altLang="zh-CN" b="1" dirty="0"/>
              <a:t>B</a:t>
            </a:r>
            <a:r>
              <a:rPr lang="zh-CN" altLang="en-US" b="1" dirty="0"/>
              <a:t>可读的安全级别（</a:t>
            </a:r>
            <a:r>
              <a:rPr lang="zh-CN" altLang="en-US" b="1" dirty="0">
                <a:solidFill>
                  <a:schemeClr val="accent1">
                    <a:lumMod val="75000"/>
                  </a:schemeClr>
                </a:solidFill>
              </a:rPr>
              <a:t>“上写”原则</a:t>
            </a:r>
            <a:r>
              <a:rPr lang="zh-CN" altLang="en-US" b="1" dirty="0"/>
              <a:t>）。</a:t>
            </a:r>
          </a:p>
        </p:txBody>
      </p:sp>
      <p:sp>
        <p:nvSpPr>
          <p:cNvPr id="82" name="文本框 81">
            <a:extLst>
              <a:ext uri="{FF2B5EF4-FFF2-40B4-BE49-F238E27FC236}">
                <a16:creationId xmlns:a16="http://schemas.microsoft.com/office/drawing/2014/main" id="{7F19B509-9B18-8CE6-7F57-D44B3A4AEDAF}"/>
              </a:ext>
            </a:extLst>
          </p:cNvPr>
          <p:cNvSpPr txBox="1"/>
          <p:nvPr/>
        </p:nvSpPr>
        <p:spPr>
          <a:xfrm>
            <a:off x="570759" y="4906383"/>
            <a:ext cx="3741091"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木马程序也无法将</a:t>
            </a:r>
            <a:r>
              <a:rPr lang="en-US" altLang="zh-CN" b="1" dirty="0"/>
              <a:t>f1</a:t>
            </a:r>
            <a:r>
              <a:rPr lang="zh-CN" altLang="en-US" b="1" dirty="0"/>
              <a:t>的内容写入到安全级别比</a:t>
            </a:r>
            <a:r>
              <a:rPr lang="en-US" altLang="zh-CN" b="1" dirty="0"/>
              <a:t>A</a:t>
            </a:r>
            <a:r>
              <a:rPr lang="zh-CN" altLang="en-US" b="1" dirty="0"/>
              <a:t>低的文件中（</a:t>
            </a:r>
            <a:r>
              <a:rPr lang="zh-CN" altLang="en-US" b="1" dirty="0">
                <a:solidFill>
                  <a:schemeClr val="accent1">
                    <a:lumMod val="75000"/>
                  </a:schemeClr>
                </a:solidFill>
              </a:rPr>
              <a:t>“上写”原则</a:t>
            </a:r>
            <a:r>
              <a:rPr lang="zh-CN" altLang="en-US" b="1" dirty="0"/>
              <a:t>）。</a:t>
            </a:r>
          </a:p>
        </p:txBody>
      </p:sp>
      <p:sp>
        <p:nvSpPr>
          <p:cNvPr id="83" name="文本框 82">
            <a:extLst>
              <a:ext uri="{FF2B5EF4-FFF2-40B4-BE49-F238E27FC236}">
                <a16:creationId xmlns:a16="http://schemas.microsoft.com/office/drawing/2014/main" id="{A7A404E4-A274-6021-6B69-BDDB5170A453}"/>
              </a:ext>
            </a:extLst>
          </p:cNvPr>
          <p:cNvSpPr txBox="1"/>
          <p:nvPr/>
        </p:nvSpPr>
        <p:spPr>
          <a:xfrm>
            <a:off x="570758" y="5868769"/>
            <a:ext cx="3741091" cy="646331"/>
          </a:xfrm>
          <a:prstGeom prst="rect">
            <a:avLst/>
          </a:prstGeom>
          <a:noFill/>
        </p:spPr>
        <p:txBody>
          <a:bodyPr wrap="square" rtlCol="0">
            <a:spAutoFit/>
          </a:bodyPr>
          <a:lstStyle/>
          <a:p>
            <a:r>
              <a:rPr lang="zh-CN" altLang="en-US" b="1" dirty="0"/>
              <a:t>因此，</a:t>
            </a:r>
            <a:r>
              <a:rPr lang="en-US" altLang="zh-CN" b="1" dirty="0"/>
              <a:t>B</a:t>
            </a:r>
            <a:r>
              <a:rPr lang="zh-CN" altLang="en-US" b="1" dirty="0"/>
              <a:t>无法通过木马程序读取到</a:t>
            </a:r>
            <a:r>
              <a:rPr lang="en-US" altLang="zh-CN" b="1" dirty="0"/>
              <a:t>f1</a:t>
            </a:r>
            <a:r>
              <a:rPr lang="zh-CN" altLang="en-US" b="1" dirty="0"/>
              <a:t>中的信息。</a:t>
            </a:r>
            <a:endParaRPr lang="en-US" altLang="zh-CN" b="1" dirty="0"/>
          </a:p>
        </p:txBody>
      </p:sp>
    </p:spTree>
    <p:custDataLst>
      <p:tags r:id="rId1"/>
    </p:custDataLst>
    <p:extLst>
      <p:ext uri="{BB962C8B-B14F-4D97-AF65-F5344CB8AC3E}">
        <p14:creationId xmlns:p14="http://schemas.microsoft.com/office/powerpoint/2010/main" val="105406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800" decel="100000"/>
                                        <p:tgtEl>
                                          <p:spTgt spid="21"/>
                                        </p:tgtEl>
                                      </p:cBhvr>
                                    </p:animEffect>
                                    <p:anim calcmode="lin" valueType="num">
                                      <p:cBhvr>
                                        <p:cTn id="15" dur="800" decel="100000" fill="hold"/>
                                        <p:tgtEl>
                                          <p:spTgt spid="21"/>
                                        </p:tgtEl>
                                        <p:attrNameLst>
                                          <p:attrName>style.rotation</p:attrName>
                                        </p:attrNameLst>
                                      </p:cBhvr>
                                      <p:tavLst>
                                        <p:tav tm="0">
                                          <p:val>
                                            <p:fltVal val="-90"/>
                                          </p:val>
                                        </p:tav>
                                        <p:tav tm="100000">
                                          <p:val>
                                            <p:fltVal val="0"/>
                                          </p:val>
                                        </p:tav>
                                      </p:tavLst>
                                    </p:anim>
                                    <p:anim calcmode="lin" valueType="num">
                                      <p:cBhvr>
                                        <p:cTn id="16" dur="800" decel="100000" fill="hold"/>
                                        <p:tgtEl>
                                          <p:spTgt spid="21"/>
                                        </p:tgtEl>
                                        <p:attrNameLst>
                                          <p:attrName>ppt_x</p:attrName>
                                        </p:attrNameLst>
                                      </p:cBhvr>
                                      <p:tavLst>
                                        <p:tav tm="0">
                                          <p:val>
                                            <p:strVal val="#ppt_x+0.4"/>
                                          </p:val>
                                        </p:tav>
                                        <p:tav tm="100000">
                                          <p:val>
                                            <p:strVal val="#ppt_x-0.05"/>
                                          </p:val>
                                        </p:tav>
                                      </p:tavLst>
                                    </p:anim>
                                    <p:anim calcmode="lin" valueType="num">
                                      <p:cBhvr>
                                        <p:cTn id="17" dur="800" decel="100000" fill="hold"/>
                                        <p:tgtEl>
                                          <p:spTgt spid="21"/>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ppt_y</p:attrName>
                                        </p:attrNameLst>
                                      </p:cBhvr>
                                      <p:tavLst>
                                        <p:tav tm="0">
                                          <p:val>
                                            <p:strVal val="#ppt_y+#ppt_h*1.125000"/>
                                          </p:val>
                                        </p:tav>
                                        <p:tav tm="100000">
                                          <p:val>
                                            <p:strVal val="#ppt_y"/>
                                          </p:val>
                                        </p:tav>
                                      </p:tavLst>
                                    </p:anim>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righ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right)">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anim calcmode="lin" valueType="num">
                                      <p:cBhvr additive="base">
                                        <p:cTn id="51" dur="500"/>
                                        <p:tgtEl>
                                          <p:spTgt spid="81"/>
                                        </p:tgtEl>
                                        <p:attrNameLst>
                                          <p:attrName>ppt_y</p:attrName>
                                        </p:attrNameLst>
                                      </p:cBhvr>
                                      <p:tavLst>
                                        <p:tav tm="0">
                                          <p:val>
                                            <p:strVal val="#ppt_y-#ppt_h*1.125000"/>
                                          </p:val>
                                        </p:tav>
                                        <p:tav tm="100000">
                                          <p:val>
                                            <p:strVal val="#ppt_y"/>
                                          </p:val>
                                        </p:tav>
                                      </p:tavLst>
                                    </p:anim>
                                    <p:animEffect transition="in" filter="wipe(down)">
                                      <p:cBhvr>
                                        <p:cTn id="52" dur="500"/>
                                        <p:tgtEl>
                                          <p:spTgt spid="81"/>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anim calcmode="lin" valueType="num">
                                      <p:cBhvr additive="base">
                                        <p:cTn id="57" dur="500"/>
                                        <p:tgtEl>
                                          <p:spTgt spid="82"/>
                                        </p:tgtEl>
                                        <p:attrNameLst>
                                          <p:attrName>ppt_y</p:attrName>
                                        </p:attrNameLst>
                                      </p:cBhvr>
                                      <p:tavLst>
                                        <p:tav tm="0">
                                          <p:val>
                                            <p:strVal val="#ppt_y-#ppt_h*1.125000"/>
                                          </p:val>
                                        </p:tav>
                                        <p:tav tm="100000">
                                          <p:val>
                                            <p:strVal val="#ppt_y"/>
                                          </p:val>
                                        </p:tav>
                                      </p:tavLst>
                                    </p:anim>
                                    <p:animEffect transition="in" filter="wipe(down)">
                                      <p:cBhvr>
                                        <p:cTn id="58" dur="500"/>
                                        <p:tgtEl>
                                          <p:spTgt spid="82"/>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1" fill="hold" grpId="0" nodeType="clickEffect">
                                  <p:stCondLst>
                                    <p:cond delay="0"/>
                                  </p:stCondLst>
                                  <p:childTnLst>
                                    <p:set>
                                      <p:cBhvr>
                                        <p:cTn id="62" dur="1" fill="hold">
                                          <p:stCondLst>
                                            <p:cond delay="0"/>
                                          </p:stCondLst>
                                        </p:cTn>
                                        <p:tgtEl>
                                          <p:spTgt spid="83"/>
                                        </p:tgtEl>
                                        <p:attrNameLst>
                                          <p:attrName>style.visibility</p:attrName>
                                        </p:attrNameLst>
                                      </p:cBhvr>
                                      <p:to>
                                        <p:strVal val="visible"/>
                                      </p:to>
                                    </p:set>
                                    <p:anim calcmode="lin" valueType="num">
                                      <p:cBhvr additive="base">
                                        <p:cTn id="63" dur="500"/>
                                        <p:tgtEl>
                                          <p:spTgt spid="83"/>
                                        </p:tgtEl>
                                        <p:attrNameLst>
                                          <p:attrName>ppt_y</p:attrName>
                                        </p:attrNameLst>
                                      </p:cBhvr>
                                      <p:tavLst>
                                        <p:tav tm="0">
                                          <p:val>
                                            <p:strVal val="#ppt_y-#ppt_h*1.125000"/>
                                          </p:val>
                                        </p:tav>
                                        <p:tav tm="100000">
                                          <p:val>
                                            <p:strVal val="#ppt_y"/>
                                          </p:val>
                                        </p:tav>
                                      </p:tavLst>
                                    </p:anim>
                                    <p:animEffect transition="in" filter="wipe(down)">
                                      <p:cBhvr>
                                        <p:cTn id="6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animBg="1"/>
      <p:bldP spid="20" grpId="0"/>
      <p:bldP spid="81" grpId="0"/>
      <p:bldP spid="82" grpId="0"/>
      <p:bldP spid="8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4D4259D4-B136-AA5E-A8D7-3906E07862FD}"/>
              </a:ext>
            </a:extLst>
          </p:cNvPr>
          <p:cNvSpPr/>
          <p:nvPr/>
        </p:nvSpPr>
        <p:spPr>
          <a:xfrm>
            <a:off x="9513485" y="4807571"/>
            <a:ext cx="2373715" cy="14320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b="1" dirty="0"/>
              <a:t>许可指明了对某客体可以进行的访问类型，例如读、写、删除等</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304800"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4271586"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8238371"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
        <p:nvSpPr>
          <p:cNvPr id="8" name="íşlïḍè">
            <a:extLst>
              <a:ext uri="{FF2B5EF4-FFF2-40B4-BE49-F238E27FC236}">
                <a16:creationId xmlns:a16="http://schemas.microsoft.com/office/drawing/2014/main" id="{6D56C2B8-D3CD-A0DD-9051-7C45FF4F9D4A}"/>
              </a:ext>
            </a:extLst>
          </p:cNvPr>
          <p:cNvSpPr txBox="1"/>
          <p:nvPr/>
        </p:nvSpPr>
        <p:spPr>
          <a:xfrm>
            <a:off x="980184" y="2284029"/>
            <a:ext cx="10907016" cy="742043"/>
          </a:xfrm>
          <a:prstGeom prst="rect">
            <a:avLst/>
          </a:prstGeom>
          <a:noFill/>
        </p:spPr>
        <p:txBody>
          <a:bodyPr wrap="square" lIns="91440" tIns="45720" rIns="91440" bIns="45720" anchor="ctr">
            <a:noAutofit/>
          </a:bodyPr>
          <a:lstStyle/>
          <a:p>
            <a:r>
              <a:rPr lang="zh-CN" altLang="en-US" b="1" dirty="0"/>
              <a:t>基于角色的访问控制策略的核心思想是：</a:t>
            </a:r>
            <a:r>
              <a:rPr lang="zh-CN" altLang="en-US" b="1" dirty="0">
                <a:solidFill>
                  <a:schemeClr val="accent1">
                    <a:lumMod val="75000"/>
                  </a:schemeClr>
                </a:solidFill>
              </a:rPr>
              <a:t>根据安全策略划分不同的角色，用户不再直接与许可关联，而是通过角色与许可关联</a:t>
            </a:r>
            <a:r>
              <a:rPr lang="zh-CN" altLang="en-US" b="1" dirty="0"/>
              <a:t>。</a:t>
            </a:r>
            <a:endParaRPr lang="en-US" altLang="zh-CN" b="1" dirty="0"/>
          </a:p>
        </p:txBody>
      </p:sp>
      <p:sp>
        <p:nvSpPr>
          <p:cNvPr id="9" name="矩形 8">
            <a:extLst>
              <a:ext uri="{FF2B5EF4-FFF2-40B4-BE49-F238E27FC236}">
                <a16:creationId xmlns:a16="http://schemas.microsoft.com/office/drawing/2014/main" id="{3310D362-CB7C-AF2C-B265-5CC82C42375D}"/>
              </a:ext>
            </a:extLst>
          </p:cNvPr>
          <p:cNvSpPr/>
          <p:nvPr/>
        </p:nvSpPr>
        <p:spPr>
          <a:xfrm>
            <a:off x="723208" y="238273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160087A-7586-F95B-B47E-3617E33FD74A}"/>
              </a:ext>
            </a:extLst>
          </p:cNvPr>
          <p:cNvSpPr/>
          <p:nvPr/>
        </p:nvSpPr>
        <p:spPr>
          <a:xfrm>
            <a:off x="8238371" y="1377138"/>
            <a:ext cx="3648829" cy="69073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grpSp>
        <p:nvGrpSpPr>
          <p:cNvPr id="32" name="组合 31">
            <a:extLst>
              <a:ext uri="{FF2B5EF4-FFF2-40B4-BE49-F238E27FC236}">
                <a16:creationId xmlns:a16="http://schemas.microsoft.com/office/drawing/2014/main" id="{EFA16B2A-62F1-FFC3-5981-0B03CCCF7D00}"/>
              </a:ext>
            </a:extLst>
          </p:cNvPr>
          <p:cNvGrpSpPr/>
          <p:nvPr/>
        </p:nvGrpSpPr>
        <p:grpSpPr>
          <a:xfrm>
            <a:off x="2697192" y="4256152"/>
            <a:ext cx="6816293" cy="1142867"/>
            <a:chOff x="2539311" y="3006254"/>
            <a:chExt cx="6816293" cy="1142867"/>
          </a:xfrm>
        </p:grpSpPr>
        <p:grpSp>
          <p:nvGrpSpPr>
            <p:cNvPr id="10" name="组合 9">
              <a:extLst>
                <a:ext uri="{FF2B5EF4-FFF2-40B4-BE49-F238E27FC236}">
                  <a16:creationId xmlns:a16="http://schemas.microsoft.com/office/drawing/2014/main" id="{5C6A0AB2-4796-1851-D592-1B4FFAD694F0}"/>
                </a:ext>
              </a:extLst>
            </p:cNvPr>
            <p:cNvGrpSpPr/>
            <p:nvPr/>
          </p:nvGrpSpPr>
          <p:grpSpPr>
            <a:xfrm>
              <a:off x="2539311" y="3006254"/>
              <a:ext cx="914400" cy="1142867"/>
              <a:chOff x="2539311" y="3006254"/>
              <a:chExt cx="914400" cy="1142867"/>
            </a:xfrm>
          </p:grpSpPr>
          <p:pic>
            <p:nvPicPr>
              <p:cNvPr id="28" name="图形 3" descr="用户 纯色填充">
                <a:extLst>
                  <a:ext uri="{FF2B5EF4-FFF2-40B4-BE49-F238E27FC236}">
                    <a16:creationId xmlns:a16="http://schemas.microsoft.com/office/drawing/2014/main" id="{97915C7B-594C-D6E0-D10F-24391B265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9311" y="3234721"/>
                <a:ext cx="914400" cy="914400"/>
              </a:xfrm>
              <a:prstGeom prst="rect">
                <a:avLst/>
              </a:prstGeom>
            </p:spPr>
          </p:pic>
          <p:sp>
            <p:nvSpPr>
              <p:cNvPr id="7" name="文本框 6">
                <a:extLst>
                  <a:ext uri="{FF2B5EF4-FFF2-40B4-BE49-F238E27FC236}">
                    <a16:creationId xmlns:a16="http://schemas.microsoft.com/office/drawing/2014/main" id="{1508027F-5405-B76A-774E-89CC9FC20BF6}"/>
                  </a:ext>
                </a:extLst>
              </p:cNvPr>
              <p:cNvSpPr txBox="1"/>
              <p:nvPr/>
            </p:nvSpPr>
            <p:spPr>
              <a:xfrm>
                <a:off x="2591938" y="3006254"/>
                <a:ext cx="809145" cy="369332"/>
              </a:xfrm>
              <a:prstGeom prst="rect">
                <a:avLst/>
              </a:prstGeom>
              <a:noFill/>
            </p:spPr>
            <p:txBody>
              <a:bodyPr wrap="square" rtlCol="0">
                <a:spAutoFit/>
              </a:bodyPr>
              <a:lstStyle/>
              <a:p>
                <a:pPr algn="ctr"/>
                <a:r>
                  <a:rPr lang="zh-CN" altLang="en-US" b="1" dirty="0">
                    <a:solidFill>
                      <a:srgbClr val="52BCC1"/>
                    </a:solidFill>
                  </a:rPr>
                  <a:t>用户</a:t>
                </a:r>
              </a:p>
            </p:txBody>
          </p:sp>
        </p:grpSp>
        <p:grpSp>
          <p:nvGrpSpPr>
            <p:cNvPr id="11" name="组合 10">
              <a:extLst>
                <a:ext uri="{FF2B5EF4-FFF2-40B4-BE49-F238E27FC236}">
                  <a16:creationId xmlns:a16="http://schemas.microsoft.com/office/drawing/2014/main" id="{5ECD0D75-6888-158F-07E2-345B4AE015EB}"/>
                </a:ext>
              </a:extLst>
            </p:cNvPr>
            <p:cNvGrpSpPr/>
            <p:nvPr/>
          </p:nvGrpSpPr>
          <p:grpSpPr>
            <a:xfrm>
              <a:off x="5691427" y="3006254"/>
              <a:ext cx="809145" cy="1008620"/>
              <a:chOff x="5691427" y="3006254"/>
              <a:chExt cx="809145" cy="1008620"/>
            </a:xfrm>
          </p:grpSpPr>
          <p:sp>
            <p:nvSpPr>
              <p:cNvPr id="25" name="baseball-cap_72588">
                <a:extLst>
                  <a:ext uri="{FF2B5EF4-FFF2-40B4-BE49-F238E27FC236}">
                    <a16:creationId xmlns:a16="http://schemas.microsoft.com/office/drawing/2014/main" id="{C155FB1A-010D-22BC-B0A6-7BAA9436330A}"/>
                  </a:ext>
                </a:extLst>
              </p:cNvPr>
              <p:cNvSpPr/>
              <p:nvPr/>
            </p:nvSpPr>
            <p:spPr>
              <a:xfrm>
                <a:off x="5745108" y="3475260"/>
                <a:ext cx="609685" cy="539614"/>
              </a:xfrm>
              <a:custGeom>
                <a:avLst/>
                <a:gdLst>
                  <a:gd name="T0" fmla="*/ 5671 w 8338"/>
                  <a:gd name="T1" fmla="*/ 507 h 7390"/>
                  <a:gd name="T2" fmla="*/ 5673 w 8338"/>
                  <a:gd name="T3" fmla="*/ 480 h 7390"/>
                  <a:gd name="T4" fmla="*/ 5301 w 8338"/>
                  <a:gd name="T5" fmla="*/ 23 h 7390"/>
                  <a:gd name="T6" fmla="*/ 4843 w 8338"/>
                  <a:gd name="T7" fmla="*/ 396 h 7390"/>
                  <a:gd name="T8" fmla="*/ 4843 w 8338"/>
                  <a:gd name="T9" fmla="*/ 396 h 7390"/>
                  <a:gd name="T10" fmla="*/ 1455 w 8338"/>
                  <a:gd name="T11" fmla="*/ 3428 h 7390"/>
                  <a:gd name="T12" fmla="*/ 1416 w 8338"/>
                  <a:gd name="T13" fmla="*/ 3804 h 7390"/>
                  <a:gd name="T14" fmla="*/ 2812 w 8338"/>
                  <a:gd name="T15" fmla="*/ 3905 h 7390"/>
                  <a:gd name="T16" fmla="*/ 4465 w 8338"/>
                  <a:gd name="T17" fmla="*/ 4407 h 7390"/>
                  <a:gd name="T18" fmla="*/ 2837 w 8338"/>
                  <a:gd name="T19" fmla="*/ 4142 h 7390"/>
                  <a:gd name="T20" fmla="*/ 1952 w 8338"/>
                  <a:gd name="T21" fmla="*/ 4157 h 7390"/>
                  <a:gd name="T22" fmla="*/ 1203 w 8338"/>
                  <a:gd name="T23" fmla="*/ 4294 h 7390"/>
                  <a:gd name="T24" fmla="*/ 1202 w 8338"/>
                  <a:gd name="T25" fmla="*/ 4291 h 7390"/>
                  <a:gd name="T26" fmla="*/ 95 w 8338"/>
                  <a:gd name="T27" fmla="*/ 6049 h 7390"/>
                  <a:gd name="T28" fmla="*/ 91 w 8338"/>
                  <a:gd name="T29" fmla="*/ 6506 h 7390"/>
                  <a:gd name="T30" fmla="*/ 498 w 8338"/>
                  <a:gd name="T31" fmla="*/ 6714 h 7390"/>
                  <a:gd name="T32" fmla="*/ 2652 w 8338"/>
                  <a:gd name="T33" fmla="*/ 6591 h 7390"/>
                  <a:gd name="T34" fmla="*/ 5386 w 8338"/>
                  <a:gd name="T35" fmla="*/ 7277 h 7390"/>
                  <a:gd name="T36" fmla="*/ 5634 w 8338"/>
                  <a:gd name="T37" fmla="*/ 7387 h 7390"/>
                  <a:gd name="T38" fmla="*/ 5745 w 8338"/>
                  <a:gd name="T39" fmla="*/ 7384 h 7390"/>
                  <a:gd name="T40" fmla="*/ 6054 w 8338"/>
                  <a:gd name="T41" fmla="*/ 7173 h 7390"/>
                  <a:gd name="T42" fmla="*/ 7630 w 8338"/>
                  <a:gd name="T43" fmla="*/ 5180 h 7390"/>
                  <a:gd name="T44" fmla="*/ 8005 w 8338"/>
                  <a:gd name="T45" fmla="*/ 4950 h 7390"/>
                  <a:gd name="T46" fmla="*/ 8140 w 8338"/>
                  <a:gd name="T47" fmla="*/ 4656 h 7390"/>
                  <a:gd name="T48" fmla="*/ 8167 w 8338"/>
                  <a:gd name="T49" fmla="*/ 4111 h 7390"/>
                  <a:gd name="T50" fmla="*/ 5671 w 8338"/>
                  <a:gd name="T51" fmla="*/ 507 h 7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38" h="7390">
                    <a:moveTo>
                      <a:pt x="5671" y="507"/>
                    </a:moveTo>
                    <a:lnTo>
                      <a:pt x="5673" y="480"/>
                    </a:lnTo>
                    <a:cubicBezTo>
                      <a:pt x="5697" y="251"/>
                      <a:pt x="5530" y="46"/>
                      <a:pt x="5301" y="23"/>
                    </a:cubicBezTo>
                    <a:cubicBezTo>
                      <a:pt x="5071" y="0"/>
                      <a:pt x="4867" y="167"/>
                      <a:pt x="4843" y="396"/>
                    </a:cubicBezTo>
                    <a:lnTo>
                      <a:pt x="4843" y="396"/>
                    </a:lnTo>
                    <a:cubicBezTo>
                      <a:pt x="3118" y="378"/>
                      <a:pt x="1633" y="1678"/>
                      <a:pt x="1455" y="3428"/>
                    </a:cubicBezTo>
                    <a:lnTo>
                      <a:pt x="1416" y="3804"/>
                    </a:lnTo>
                    <a:cubicBezTo>
                      <a:pt x="1881" y="3769"/>
                      <a:pt x="2360" y="3822"/>
                      <a:pt x="2812" y="3905"/>
                    </a:cubicBezTo>
                    <a:cubicBezTo>
                      <a:pt x="3382" y="4010"/>
                      <a:pt x="3927" y="4194"/>
                      <a:pt x="4465" y="4407"/>
                    </a:cubicBezTo>
                    <a:cubicBezTo>
                      <a:pt x="3926" y="4275"/>
                      <a:pt x="3391" y="4179"/>
                      <a:pt x="2837" y="4142"/>
                    </a:cubicBezTo>
                    <a:cubicBezTo>
                      <a:pt x="2543" y="4122"/>
                      <a:pt x="2245" y="4129"/>
                      <a:pt x="1952" y="4157"/>
                    </a:cubicBezTo>
                    <a:cubicBezTo>
                      <a:pt x="1700" y="4181"/>
                      <a:pt x="1445" y="4216"/>
                      <a:pt x="1203" y="4294"/>
                    </a:cubicBezTo>
                    <a:cubicBezTo>
                      <a:pt x="1203" y="4293"/>
                      <a:pt x="1202" y="4292"/>
                      <a:pt x="1202" y="4291"/>
                    </a:cubicBezTo>
                    <a:lnTo>
                      <a:pt x="95" y="6049"/>
                    </a:lnTo>
                    <a:cubicBezTo>
                      <a:pt x="0" y="6184"/>
                      <a:pt x="5" y="6365"/>
                      <a:pt x="91" y="6506"/>
                    </a:cubicBezTo>
                    <a:cubicBezTo>
                      <a:pt x="176" y="6647"/>
                      <a:pt x="325" y="6747"/>
                      <a:pt x="498" y="6714"/>
                    </a:cubicBezTo>
                    <a:cubicBezTo>
                      <a:pt x="538" y="6706"/>
                      <a:pt x="1360" y="6460"/>
                      <a:pt x="2652" y="6591"/>
                    </a:cubicBezTo>
                    <a:cubicBezTo>
                      <a:pt x="4785" y="6808"/>
                      <a:pt x="5386" y="7277"/>
                      <a:pt x="5386" y="7277"/>
                    </a:cubicBezTo>
                    <a:cubicBezTo>
                      <a:pt x="5386" y="7277"/>
                      <a:pt x="5526" y="7378"/>
                      <a:pt x="5634" y="7387"/>
                    </a:cubicBezTo>
                    <a:cubicBezTo>
                      <a:pt x="5671" y="7390"/>
                      <a:pt x="5708" y="7390"/>
                      <a:pt x="5745" y="7384"/>
                    </a:cubicBezTo>
                    <a:cubicBezTo>
                      <a:pt x="5875" y="7364"/>
                      <a:pt x="5969" y="7278"/>
                      <a:pt x="6054" y="7173"/>
                    </a:cubicBezTo>
                    <a:cubicBezTo>
                      <a:pt x="6054" y="7173"/>
                      <a:pt x="7406" y="5466"/>
                      <a:pt x="7630" y="5180"/>
                    </a:cubicBezTo>
                    <a:cubicBezTo>
                      <a:pt x="7731" y="5051"/>
                      <a:pt x="7862" y="5037"/>
                      <a:pt x="8005" y="4950"/>
                    </a:cubicBezTo>
                    <a:cubicBezTo>
                      <a:pt x="8129" y="4875"/>
                      <a:pt x="8140" y="4730"/>
                      <a:pt x="8140" y="4656"/>
                    </a:cubicBezTo>
                    <a:lnTo>
                      <a:pt x="8167" y="4111"/>
                    </a:lnTo>
                    <a:cubicBezTo>
                      <a:pt x="8338" y="2435"/>
                      <a:pt x="7251" y="921"/>
                      <a:pt x="5671" y="5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F88A8D51-3EB9-5D3F-4A27-C9CB5C760AAD}"/>
                  </a:ext>
                </a:extLst>
              </p:cNvPr>
              <p:cNvSpPr txBox="1"/>
              <p:nvPr/>
            </p:nvSpPr>
            <p:spPr>
              <a:xfrm>
                <a:off x="5691427" y="3006254"/>
                <a:ext cx="809145" cy="369332"/>
              </a:xfrm>
              <a:prstGeom prst="rect">
                <a:avLst/>
              </a:prstGeom>
              <a:noFill/>
            </p:spPr>
            <p:txBody>
              <a:bodyPr wrap="square" rtlCol="0">
                <a:spAutoFit/>
              </a:bodyPr>
              <a:lstStyle/>
              <a:p>
                <a:pPr algn="ctr"/>
                <a:r>
                  <a:rPr lang="zh-CN" altLang="en-US" b="1" dirty="0">
                    <a:solidFill>
                      <a:schemeClr val="accent1"/>
                    </a:solidFill>
                  </a:rPr>
                  <a:t>角色</a:t>
                </a:r>
              </a:p>
            </p:txBody>
          </p:sp>
        </p:grpSp>
        <p:grpSp>
          <p:nvGrpSpPr>
            <p:cNvPr id="12" name="组合 11">
              <a:extLst>
                <a:ext uri="{FF2B5EF4-FFF2-40B4-BE49-F238E27FC236}">
                  <a16:creationId xmlns:a16="http://schemas.microsoft.com/office/drawing/2014/main" id="{D1E23CEE-80AB-4D05-ECDB-51CD08280D6F}"/>
                </a:ext>
              </a:extLst>
            </p:cNvPr>
            <p:cNvGrpSpPr/>
            <p:nvPr/>
          </p:nvGrpSpPr>
          <p:grpSpPr>
            <a:xfrm>
              <a:off x="8546459" y="3006254"/>
              <a:ext cx="809145" cy="952413"/>
              <a:chOff x="8546459" y="3006254"/>
              <a:chExt cx="809145" cy="952413"/>
            </a:xfrm>
          </p:grpSpPr>
          <p:sp>
            <p:nvSpPr>
              <p:cNvPr id="27" name="iconfont-10123-4910606">
                <a:extLst>
                  <a:ext uri="{FF2B5EF4-FFF2-40B4-BE49-F238E27FC236}">
                    <a16:creationId xmlns:a16="http://schemas.microsoft.com/office/drawing/2014/main" id="{702191E1-1AD9-1135-A36D-69A8657C9BF3}"/>
                  </a:ext>
                </a:extLst>
              </p:cNvPr>
              <p:cNvSpPr/>
              <p:nvPr/>
            </p:nvSpPr>
            <p:spPr>
              <a:xfrm>
                <a:off x="8646190" y="3425175"/>
                <a:ext cx="609685" cy="533492"/>
              </a:xfrm>
              <a:custGeom>
                <a:avLst/>
                <a:gdLst>
                  <a:gd name="T0" fmla="*/ 5900 w 8534"/>
                  <a:gd name="T1" fmla="*/ 5400 h 7467"/>
                  <a:gd name="T2" fmla="*/ 5146 w 8534"/>
                  <a:gd name="T3" fmla="*/ 4646 h 7467"/>
                  <a:gd name="T4" fmla="*/ 4842 w 8534"/>
                  <a:gd name="T5" fmla="*/ 4643 h 7467"/>
                  <a:gd name="T6" fmla="*/ 4844 w 8534"/>
                  <a:gd name="T7" fmla="*/ 4948 h 7467"/>
                  <a:gd name="T8" fmla="*/ 5750 w 8534"/>
                  <a:gd name="T9" fmla="*/ 5853 h 7467"/>
                  <a:gd name="T10" fmla="*/ 6051 w 8534"/>
                  <a:gd name="T11" fmla="*/ 5853 h 7467"/>
                  <a:gd name="T12" fmla="*/ 7560 w 8534"/>
                  <a:gd name="T13" fmla="*/ 4344 h 7467"/>
                  <a:gd name="T14" fmla="*/ 7562 w 8534"/>
                  <a:gd name="T15" fmla="*/ 4040 h 7467"/>
                  <a:gd name="T16" fmla="*/ 7258 w 8534"/>
                  <a:gd name="T17" fmla="*/ 4043 h 7467"/>
                  <a:gd name="T18" fmla="*/ 5900 w 8534"/>
                  <a:gd name="T19" fmla="*/ 5400 h 7467"/>
                  <a:gd name="T20" fmla="*/ 2155 w 8534"/>
                  <a:gd name="T21" fmla="*/ 1920 h 7467"/>
                  <a:gd name="T22" fmla="*/ 3200 w 8534"/>
                  <a:gd name="T23" fmla="*/ 2773 h 7467"/>
                  <a:gd name="T24" fmla="*/ 5334 w 8534"/>
                  <a:gd name="T25" fmla="*/ 2773 h 7467"/>
                  <a:gd name="T26" fmla="*/ 6379 w 8534"/>
                  <a:gd name="T27" fmla="*/ 1920 h 7467"/>
                  <a:gd name="T28" fmla="*/ 8107 w 8534"/>
                  <a:gd name="T29" fmla="*/ 1920 h 7467"/>
                  <a:gd name="T30" fmla="*/ 8534 w 8534"/>
                  <a:gd name="T31" fmla="*/ 2347 h 7467"/>
                  <a:gd name="T32" fmla="*/ 8534 w 8534"/>
                  <a:gd name="T33" fmla="*/ 7040 h 7467"/>
                  <a:gd name="T34" fmla="*/ 8107 w 8534"/>
                  <a:gd name="T35" fmla="*/ 7467 h 7467"/>
                  <a:gd name="T36" fmla="*/ 427 w 8534"/>
                  <a:gd name="T37" fmla="*/ 7467 h 7467"/>
                  <a:gd name="T38" fmla="*/ 0 w 8534"/>
                  <a:gd name="T39" fmla="*/ 7040 h 7467"/>
                  <a:gd name="T40" fmla="*/ 0 w 8534"/>
                  <a:gd name="T41" fmla="*/ 2347 h 7467"/>
                  <a:gd name="T42" fmla="*/ 427 w 8534"/>
                  <a:gd name="T43" fmla="*/ 1920 h 7467"/>
                  <a:gd name="T44" fmla="*/ 2155 w 8534"/>
                  <a:gd name="T45" fmla="*/ 1920 h 7467"/>
                  <a:gd name="T46" fmla="*/ 1067 w 8534"/>
                  <a:gd name="T47" fmla="*/ 3627 h 7467"/>
                  <a:gd name="T48" fmla="*/ 854 w 8534"/>
                  <a:gd name="T49" fmla="*/ 3840 h 7467"/>
                  <a:gd name="T50" fmla="*/ 1067 w 8534"/>
                  <a:gd name="T51" fmla="*/ 4053 h 7467"/>
                  <a:gd name="T52" fmla="*/ 2774 w 8534"/>
                  <a:gd name="T53" fmla="*/ 4053 h 7467"/>
                  <a:gd name="T54" fmla="*/ 2987 w 8534"/>
                  <a:gd name="T55" fmla="*/ 3840 h 7467"/>
                  <a:gd name="T56" fmla="*/ 2774 w 8534"/>
                  <a:gd name="T57" fmla="*/ 3627 h 7467"/>
                  <a:gd name="T58" fmla="*/ 1067 w 8534"/>
                  <a:gd name="T59" fmla="*/ 3627 h 7467"/>
                  <a:gd name="T60" fmla="*/ 1067 w 8534"/>
                  <a:gd name="T61" fmla="*/ 4693 h 7467"/>
                  <a:gd name="T62" fmla="*/ 854 w 8534"/>
                  <a:gd name="T63" fmla="*/ 4907 h 7467"/>
                  <a:gd name="T64" fmla="*/ 1067 w 8534"/>
                  <a:gd name="T65" fmla="*/ 5120 h 7467"/>
                  <a:gd name="T66" fmla="*/ 3200 w 8534"/>
                  <a:gd name="T67" fmla="*/ 5120 h 7467"/>
                  <a:gd name="T68" fmla="*/ 3414 w 8534"/>
                  <a:gd name="T69" fmla="*/ 4907 h 7467"/>
                  <a:gd name="T70" fmla="*/ 3200 w 8534"/>
                  <a:gd name="T71" fmla="*/ 4693 h 7467"/>
                  <a:gd name="T72" fmla="*/ 1067 w 8534"/>
                  <a:gd name="T73" fmla="*/ 4693 h 7467"/>
                  <a:gd name="T74" fmla="*/ 1067 w 8534"/>
                  <a:gd name="T75" fmla="*/ 5760 h 7467"/>
                  <a:gd name="T76" fmla="*/ 854 w 8534"/>
                  <a:gd name="T77" fmla="*/ 5973 h 7467"/>
                  <a:gd name="T78" fmla="*/ 1067 w 8534"/>
                  <a:gd name="T79" fmla="*/ 6187 h 7467"/>
                  <a:gd name="T80" fmla="*/ 3627 w 8534"/>
                  <a:gd name="T81" fmla="*/ 6187 h 7467"/>
                  <a:gd name="T82" fmla="*/ 3840 w 8534"/>
                  <a:gd name="T83" fmla="*/ 5973 h 7467"/>
                  <a:gd name="T84" fmla="*/ 3627 w 8534"/>
                  <a:gd name="T85" fmla="*/ 5760 h 7467"/>
                  <a:gd name="T86" fmla="*/ 1067 w 8534"/>
                  <a:gd name="T87" fmla="*/ 5760 h 7467"/>
                  <a:gd name="T88" fmla="*/ 5120 w 8534"/>
                  <a:gd name="T89" fmla="*/ 853 h 7467"/>
                  <a:gd name="T90" fmla="*/ 5974 w 8534"/>
                  <a:gd name="T91" fmla="*/ 1707 h 7467"/>
                  <a:gd name="T92" fmla="*/ 5120 w 8534"/>
                  <a:gd name="T93" fmla="*/ 2560 h 7467"/>
                  <a:gd name="T94" fmla="*/ 3414 w 8534"/>
                  <a:gd name="T95" fmla="*/ 2560 h 7467"/>
                  <a:gd name="T96" fmla="*/ 2560 w 8534"/>
                  <a:gd name="T97" fmla="*/ 1707 h 7467"/>
                  <a:gd name="T98" fmla="*/ 3414 w 8534"/>
                  <a:gd name="T99" fmla="*/ 853 h 7467"/>
                  <a:gd name="T100" fmla="*/ 4267 w 8534"/>
                  <a:gd name="T101" fmla="*/ 0 h 7467"/>
                  <a:gd name="T102" fmla="*/ 5120 w 8534"/>
                  <a:gd name="T103" fmla="*/ 853 h 7467"/>
                  <a:gd name="T104" fmla="*/ 4267 w 8534"/>
                  <a:gd name="T105" fmla="*/ 1280 h 7467"/>
                  <a:gd name="T106" fmla="*/ 4694 w 8534"/>
                  <a:gd name="T107" fmla="*/ 853 h 7467"/>
                  <a:gd name="T108" fmla="*/ 4267 w 8534"/>
                  <a:gd name="T109" fmla="*/ 427 h 7467"/>
                  <a:gd name="T110" fmla="*/ 3840 w 8534"/>
                  <a:gd name="T111" fmla="*/ 853 h 7467"/>
                  <a:gd name="T112" fmla="*/ 4267 w 8534"/>
                  <a:gd name="T113" fmla="*/ 1280 h 7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34" h="7467">
                    <a:moveTo>
                      <a:pt x="5900" y="5400"/>
                    </a:moveTo>
                    <a:lnTo>
                      <a:pt x="5146" y="4646"/>
                    </a:lnTo>
                    <a:cubicBezTo>
                      <a:pt x="5063" y="4560"/>
                      <a:pt x="4926" y="4559"/>
                      <a:pt x="4842" y="4643"/>
                    </a:cubicBezTo>
                    <a:cubicBezTo>
                      <a:pt x="4758" y="4728"/>
                      <a:pt x="4759" y="4865"/>
                      <a:pt x="4844" y="4948"/>
                    </a:cubicBezTo>
                    <a:lnTo>
                      <a:pt x="5750" y="5853"/>
                    </a:lnTo>
                    <a:cubicBezTo>
                      <a:pt x="5833" y="5936"/>
                      <a:pt x="5968" y="5936"/>
                      <a:pt x="6051" y="5853"/>
                    </a:cubicBezTo>
                    <a:lnTo>
                      <a:pt x="7560" y="4344"/>
                    </a:lnTo>
                    <a:cubicBezTo>
                      <a:pt x="7646" y="4261"/>
                      <a:pt x="7647" y="4124"/>
                      <a:pt x="7562" y="4040"/>
                    </a:cubicBezTo>
                    <a:cubicBezTo>
                      <a:pt x="7478" y="3956"/>
                      <a:pt x="7341" y="3957"/>
                      <a:pt x="7258" y="4043"/>
                    </a:cubicBezTo>
                    <a:lnTo>
                      <a:pt x="5900" y="5400"/>
                    </a:lnTo>
                    <a:close/>
                    <a:moveTo>
                      <a:pt x="2155" y="1920"/>
                    </a:moveTo>
                    <a:cubicBezTo>
                      <a:pt x="2257" y="2417"/>
                      <a:pt x="2693" y="2773"/>
                      <a:pt x="3200" y="2773"/>
                    </a:cubicBezTo>
                    <a:lnTo>
                      <a:pt x="5334" y="2773"/>
                    </a:lnTo>
                    <a:cubicBezTo>
                      <a:pt x="5841" y="2773"/>
                      <a:pt x="6277" y="2417"/>
                      <a:pt x="6379" y="1920"/>
                    </a:cubicBezTo>
                    <a:lnTo>
                      <a:pt x="8107" y="1920"/>
                    </a:lnTo>
                    <a:cubicBezTo>
                      <a:pt x="8343" y="1920"/>
                      <a:pt x="8534" y="2111"/>
                      <a:pt x="8534" y="2347"/>
                    </a:cubicBezTo>
                    <a:lnTo>
                      <a:pt x="8534" y="7040"/>
                    </a:lnTo>
                    <a:cubicBezTo>
                      <a:pt x="8534" y="7276"/>
                      <a:pt x="8343" y="7467"/>
                      <a:pt x="8107" y="7467"/>
                    </a:cubicBezTo>
                    <a:lnTo>
                      <a:pt x="427" y="7467"/>
                    </a:lnTo>
                    <a:cubicBezTo>
                      <a:pt x="191" y="7467"/>
                      <a:pt x="0" y="7276"/>
                      <a:pt x="0" y="7040"/>
                    </a:cubicBezTo>
                    <a:lnTo>
                      <a:pt x="0" y="2347"/>
                    </a:lnTo>
                    <a:cubicBezTo>
                      <a:pt x="0" y="2111"/>
                      <a:pt x="191" y="1920"/>
                      <a:pt x="427" y="1920"/>
                    </a:cubicBezTo>
                    <a:lnTo>
                      <a:pt x="2155" y="1920"/>
                    </a:lnTo>
                    <a:close/>
                    <a:moveTo>
                      <a:pt x="1067" y="3627"/>
                    </a:moveTo>
                    <a:cubicBezTo>
                      <a:pt x="949" y="3627"/>
                      <a:pt x="854" y="3722"/>
                      <a:pt x="854" y="3840"/>
                    </a:cubicBezTo>
                    <a:cubicBezTo>
                      <a:pt x="854" y="3958"/>
                      <a:pt x="949" y="4053"/>
                      <a:pt x="1067" y="4053"/>
                    </a:cubicBezTo>
                    <a:lnTo>
                      <a:pt x="2774" y="4053"/>
                    </a:lnTo>
                    <a:cubicBezTo>
                      <a:pt x="2891" y="4053"/>
                      <a:pt x="2987" y="3958"/>
                      <a:pt x="2987" y="3840"/>
                    </a:cubicBezTo>
                    <a:cubicBezTo>
                      <a:pt x="2987" y="3722"/>
                      <a:pt x="2891" y="3627"/>
                      <a:pt x="2774" y="3627"/>
                    </a:cubicBezTo>
                    <a:lnTo>
                      <a:pt x="1067" y="3627"/>
                    </a:lnTo>
                    <a:close/>
                    <a:moveTo>
                      <a:pt x="1067" y="4693"/>
                    </a:moveTo>
                    <a:cubicBezTo>
                      <a:pt x="949" y="4693"/>
                      <a:pt x="854" y="4789"/>
                      <a:pt x="854" y="4907"/>
                    </a:cubicBezTo>
                    <a:cubicBezTo>
                      <a:pt x="854" y="5024"/>
                      <a:pt x="949" y="5120"/>
                      <a:pt x="1067" y="5120"/>
                    </a:cubicBezTo>
                    <a:lnTo>
                      <a:pt x="3200" y="5120"/>
                    </a:lnTo>
                    <a:cubicBezTo>
                      <a:pt x="3318" y="5120"/>
                      <a:pt x="3414" y="5024"/>
                      <a:pt x="3414" y="4907"/>
                    </a:cubicBezTo>
                    <a:cubicBezTo>
                      <a:pt x="3414" y="4789"/>
                      <a:pt x="3318" y="4693"/>
                      <a:pt x="3200" y="4693"/>
                    </a:cubicBezTo>
                    <a:lnTo>
                      <a:pt x="1067" y="4693"/>
                    </a:lnTo>
                    <a:close/>
                    <a:moveTo>
                      <a:pt x="1067" y="5760"/>
                    </a:moveTo>
                    <a:cubicBezTo>
                      <a:pt x="949" y="5760"/>
                      <a:pt x="854" y="5856"/>
                      <a:pt x="854" y="5973"/>
                    </a:cubicBezTo>
                    <a:cubicBezTo>
                      <a:pt x="854" y="6091"/>
                      <a:pt x="949" y="6187"/>
                      <a:pt x="1067" y="6187"/>
                    </a:cubicBezTo>
                    <a:lnTo>
                      <a:pt x="3627" y="6187"/>
                    </a:lnTo>
                    <a:cubicBezTo>
                      <a:pt x="3745" y="6187"/>
                      <a:pt x="3840" y="6091"/>
                      <a:pt x="3840" y="5973"/>
                    </a:cubicBezTo>
                    <a:cubicBezTo>
                      <a:pt x="3840" y="5856"/>
                      <a:pt x="3745" y="5760"/>
                      <a:pt x="3627" y="5760"/>
                    </a:cubicBezTo>
                    <a:lnTo>
                      <a:pt x="1067" y="5760"/>
                    </a:lnTo>
                    <a:close/>
                    <a:moveTo>
                      <a:pt x="5120" y="853"/>
                    </a:moveTo>
                    <a:cubicBezTo>
                      <a:pt x="5592" y="853"/>
                      <a:pt x="5974" y="1235"/>
                      <a:pt x="5974" y="1707"/>
                    </a:cubicBezTo>
                    <a:cubicBezTo>
                      <a:pt x="5974" y="2178"/>
                      <a:pt x="5592" y="2560"/>
                      <a:pt x="5120" y="2560"/>
                    </a:cubicBezTo>
                    <a:lnTo>
                      <a:pt x="3414" y="2560"/>
                    </a:lnTo>
                    <a:cubicBezTo>
                      <a:pt x="2942" y="2560"/>
                      <a:pt x="2560" y="2178"/>
                      <a:pt x="2560" y="1707"/>
                    </a:cubicBezTo>
                    <a:cubicBezTo>
                      <a:pt x="2560" y="1235"/>
                      <a:pt x="2942" y="853"/>
                      <a:pt x="3414" y="853"/>
                    </a:cubicBezTo>
                    <a:cubicBezTo>
                      <a:pt x="3414" y="382"/>
                      <a:pt x="3796" y="0"/>
                      <a:pt x="4267" y="0"/>
                    </a:cubicBezTo>
                    <a:cubicBezTo>
                      <a:pt x="4738" y="0"/>
                      <a:pt x="5120" y="382"/>
                      <a:pt x="5120" y="853"/>
                    </a:cubicBezTo>
                    <a:close/>
                    <a:moveTo>
                      <a:pt x="4267" y="1280"/>
                    </a:moveTo>
                    <a:cubicBezTo>
                      <a:pt x="4503" y="1280"/>
                      <a:pt x="4694" y="1089"/>
                      <a:pt x="4694" y="853"/>
                    </a:cubicBezTo>
                    <a:cubicBezTo>
                      <a:pt x="4694" y="618"/>
                      <a:pt x="4503" y="427"/>
                      <a:pt x="4267" y="427"/>
                    </a:cubicBezTo>
                    <a:cubicBezTo>
                      <a:pt x="4031" y="427"/>
                      <a:pt x="3840" y="618"/>
                      <a:pt x="3840" y="853"/>
                    </a:cubicBezTo>
                    <a:cubicBezTo>
                      <a:pt x="3840" y="1089"/>
                      <a:pt x="4031" y="1280"/>
                      <a:pt x="4267" y="1280"/>
                    </a:cubicBez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a:extLst>
                  <a:ext uri="{FF2B5EF4-FFF2-40B4-BE49-F238E27FC236}">
                    <a16:creationId xmlns:a16="http://schemas.microsoft.com/office/drawing/2014/main" id="{DA7D7ACE-F45C-263C-456D-91798105F6AB}"/>
                  </a:ext>
                </a:extLst>
              </p:cNvPr>
              <p:cNvSpPr txBox="1"/>
              <p:nvPr/>
            </p:nvSpPr>
            <p:spPr>
              <a:xfrm>
                <a:off x="8546459" y="3006254"/>
                <a:ext cx="809145" cy="369332"/>
              </a:xfrm>
              <a:prstGeom prst="rect">
                <a:avLst/>
              </a:prstGeom>
              <a:noFill/>
            </p:spPr>
            <p:txBody>
              <a:bodyPr wrap="square" rtlCol="0">
                <a:spAutoFit/>
              </a:bodyPr>
              <a:lstStyle/>
              <a:p>
                <a:pPr algn="ctr"/>
                <a:r>
                  <a:rPr lang="zh-CN" altLang="en-US" b="1" dirty="0">
                    <a:solidFill>
                      <a:schemeClr val="accent5"/>
                    </a:solidFill>
                  </a:rPr>
                  <a:t>许可</a:t>
                </a:r>
              </a:p>
            </p:txBody>
          </p:sp>
        </p:grpSp>
        <p:cxnSp>
          <p:nvCxnSpPr>
            <p:cNvPr id="14" name="直接箭头连接符 13">
              <a:extLst>
                <a:ext uri="{FF2B5EF4-FFF2-40B4-BE49-F238E27FC236}">
                  <a16:creationId xmlns:a16="http://schemas.microsoft.com/office/drawing/2014/main" id="{1929C9D5-43FA-A5C4-CB97-9E13F5620D69}"/>
                </a:ext>
              </a:extLst>
            </p:cNvPr>
            <p:cNvCxnSpPr>
              <a:stCxn id="28" idx="3"/>
            </p:cNvCxnSpPr>
            <p:nvPr/>
          </p:nvCxnSpPr>
          <p:spPr>
            <a:xfrm>
              <a:off x="3453711" y="3691921"/>
              <a:ext cx="20458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42E9535-7FBF-190B-D570-54C2BBB464FA}"/>
                </a:ext>
              </a:extLst>
            </p:cNvPr>
            <p:cNvCxnSpPr/>
            <p:nvPr/>
          </p:nvCxnSpPr>
          <p:spPr>
            <a:xfrm>
              <a:off x="6433692" y="3687868"/>
              <a:ext cx="20458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73447440-8D48-A537-6FAC-9F2AA45DCF0B}"/>
              </a:ext>
            </a:extLst>
          </p:cNvPr>
          <p:cNvGrpSpPr/>
          <p:nvPr/>
        </p:nvGrpSpPr>
        <p:grpSpPr>
          <a:xfrm>
            <a:off x="2678515" y="5258154"/>
            <a:ext cx="6716564" cy="1171901"/>
            <a:chOff x="2678515" y="5258154"/>
            <a:chExt cx="6716564" cy="1171901"/>
          </a:xfrm>
        </p:grpSpPr>
        <p:pic>
          <p:nvPicPr>
            <p:cNvPr id="43" name="图形 3" descr="用户 纯色填充">
              <a:extLst>
                <a:ext uri="{FF2B5EF4-FFF2-40B4-BE49-F238E27FC236}">
                  <a16:creationId xmlns:a16="http://schemas.microsoft.com/office/drawing/2014/main" id="{144FE5DA-E273-5862-1393-D375DAB528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515" y="5515655"/>
              <a:ext cx="914400" cy="914400"/>
            </a:xfrm>
            <a:prstGeom prst="rect">
              <a:avLst/>
            </a:prstGeom>
          </p:spPr>
        </p:pic>
        <p:sp>
          <p:nvSpPr>
            <p:cNvPr id="41" name="baseball-cap_72588">
              <a:extLst>
                <a:ext uri="{FF2B5EF4-FFF2-40B4-BE49-F238E27FC236}">
                  <a16:creationId xmlns:a16="http://schemas.microsoft.com/office/drawing/2014/main" id="{DAB03DB4-2256-64BA-0E23-265E4D6BD69B}"/>
                </a:ext>
              </a:extLst>
            </p:cNvPr>
            <p:cNvSpPr/>
            <p:nvPr/>
          </p:nvSpPr>
          <p:spPr>
            <a:xfrm>
              <a:off x="5884312" y="5756194"/>
              <a:ext cx="609685" cy="539614"/>
            </a:xfrm>
            <a:custGeom>
              <a:avLst/>
              <a:gdLst>
                <a:gd name="T0" fmla="*/ 5671 w 8338"/>
                <a:gd name="T1" fmla="*/ 507 h 7390"/>
                <a:gd name="T2" fmla="*/ 5673 w 8338"/>
                <a:gd name="T3" fmla="*/ 480 h 7390"/>
                <a:gd name="T4" fmla="*/ 5301 w 8338"/>
                <a:gd name="T5" fmla="*/ 23 h 7390"/>
                <a:gd name="T6" fmla="*/ 4843 w 8338"/>
                <a:gd name="T7" fmla="*/ 396 h 7390"/>
                <a:gd name="T8" fmla="*/ 4843 w 8338"/>
                <a:gd name="T9" fmla="*/ 396 h 7390"/>
                <a:gd name="T10" fmla="*/ 1455 w 8338"/>
                <a:gd name="T11" fmla="*/ 3428 h 7390"/>
                <a:gd name="T12" fmla="*/ 1416 w 8338"/>
                <a:gd name="T13" fmla="*/ 3804 h 7390"/>
                <a:gd name="T14" fmla="*/ 2812 w 8338"/>
                <a:gd name="T15" fmla="*/ 3905 h 7390"/>
                <a:gd name="T16" fmla="*/ 4465 w 8338"/>
                <a:gd name="T17" fmla="*/ 4407 h 7390"/>
                <a:gd name="T18" fmla="*/ 2837 w 8338"/>
                <a:gd name="T19" fmla="*/ 4142 h 7390"/>
                <a:gd name="T20" fmla="*/ 1952 w 8338"/>
                <a:gd name="T21" fmla="*/ 4157 h 7390"/>
                <a:gd name="T22" fmla="*/ 1203 w 8338"/>
                <a:gd name="T23" fmla="*/ 4294 h 7390"/>
                <a:gd name="T24" fmla="*/ 1202 w 8338"/>
                <a:gd name="T25" fmla="*/ 4291 h 7390"/>
                <a:gd name="T26" fmla="*/ 95 w 8338"/>
                <a:gd name="T27" fmla="*/ 6049 h 7390"/>
                <a:gd name="T28" fmla="*/ 91 w 8338"/>
                <a:gd name="T29" fmla="*/ 6506 h 7390"/>
                <a:gd name="T30" fmla="*/ 498 w 8338"/>
                <a:gd name="T31" fmla="*/ 6714 h 7390"/>
                <a:gd name="T32" fmla="*/ 2652 w 8338"/>
                <a:gd name="T33" fmla="*/ 6591 h 7390"/>
                <a:gd name="T34" fmla="*/ 5386 w 8338"/>
                <a:gd name="T35" fmla="*/ 7277 h 7390"/>
                <a:gd name="T36" fmla="*/ 5634 w 8338"/>
                <a:gd name="T37" fmla="*/ 7387 h 7390"/>
                <a:gd name="T38" fmla="*/ 5745 w 8338"/>
                <a:gd name="T39" fmla="*/ 7384 h 7390"/>
                <a:gd name="T40" fmla="*/ 6054 w 8338"/>
                <a:gd name="T41" fmla="*/ 7173 h 7390"/>
                <a:gd name="T42" fmla="*/ 7630 w 8338"/>
                <a:gd name="T43" fmla="*/ 5180 h 7390"/>
                <a:gd name="T44" fmla="*/ 8005 w 8338"/>
                <a:gd name="T45" fmla="*/ 4950 h 7390"/>
                <a:gd name="T46" fmla="*/ 8140 w 8338"/>
                <a:gd name="T47" fmla="*/ 4656 h 7390"/>
                <a:gd name="T48" fmla="*/ 8167 w 8338"/>
                <a:gd name="T49" fmla="*/ 4111 h 7390"/>
                <a:gd name="T50" fmla="*/ 5671 w 8338"/>
                <a:gd name="T51" fmla="*/ 507 h 7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38" h="7390">
                  <a:moveTo>
                    <a:pt x="5671" y="507"/>
                  </a:moveTo>
                  <a:lnTo>
                    <a:pt x="5673" y="480"/>
                  </a:lnTo>
                  <a:cubicBezTo>
                    <a:pt x="5697" y="251"/>
                    <a:pt x="5530" y="46"/>
                    <a:pt x="5301" y="23"/>
                  </a:cubicBezTo>
                  <a:cubicBezTo>
                    <a:pt x="5071" y="0"/>
                    <a:pt x="4867" y="167"/>
                    <a:pt x="4843" y="396"/>
                  </a:cubicBezTo>
                  <a:lnTo>
                    <a:pt x="4843" y="396"/>
                  </a:lnTo>
                  <a:cubicBezTo>
                    <a:pt x="3118" y="378"/>
                    <a:pt x="1633" y="1678"/>
                    <a:pt x="1455" y="3428"/>
                  </a:cubicBezTo>
                  <a:lnTo>
                    <a:pt x="1416" y="3804"/>
                  </a:lnTo>
                  <a:cubicBezTo>
                    <a:pt x="1881" y="3769"/>
                    <a:pt x="2360" y="3822"/>
                    <a:pt x="2812" y="3905"/>
                  </a:cubicBezTo>
                  <a:cubicBezTo>
                    <a:pt x="3382" y="4010"/>
                    <a:pt x="3927" y="4194"/>
                    <a:pt x="4465" y="4407"/>
                  </a:cubicBezTo>
                  <a:cubicBezTo>
                    <a:pt x="3926" y="4275"/>
                    <a:pt x="3391" y="4179"/>
                    <a:pt x="2837" y="4142"/>
                  </a:cubicBezTo>
                  <a:cubicBezTo>
                    <a:pt x="2543" y="4122"/>
                    <a:pt x="2245" y="4129"/>
                    <a:pt x="1952" y="4157"/>
                  </a:cubicBezTo>
                  <a:cubicBezTo>
                    <a:pt x="1700" y="4181"/>
                    <a:pt x="1445" y="4216"/>
                    <a:pt x="1203" y="4294"/>
                  </a:cubicBezTo>
                  <a:cubicBezTo>
                    <a:pt x="1203" y="4293"/>
                    <a:pt x="1202" y="4292"/>
                    <a:pt x="1202" y="4291"/>
                  </a:cubicBezTo>
                  <a:lnTo>
                    <a:pt x="95" y="6049"/>
                  </a:lnTo>
                  <a:cubicBezTo>
                    <a:pt x="0" y="6184"/>
                    <a:pt x="5" y="6365"/>
                    <a:pt x="91" y="6506"/>
                  </a:cubicBezTo>
                  <a:cubicBezTo>
                    <a:pt x="176" y="6647"/>
                    <a:pt x="325" y="6747"/>
                    <a:pt x="498" y="6714"/>
                  </a:cubicBezTo>
                  <a:cubicBezTo>
                    <a:pt x="538" y="6706"/>
                    <a:pt x="1360" y="6460"/>
                    <a:pt x="2652" y="6591"/>
                  </a:cubicBezTo>
                  <a:cubicBezTo>
                    <a:pt x="4785" y="6808"/>
                    <a:pt x="5386" y="7277"/>
                    <a:pt x="5386" y="7277"/>
                  </a:cubicBezTo>
                  <a:cubicBezTo>
                    <a:pt x="5386" y="7277"/>
                    <a:pt x="5526" y="7378"/>
                    <a:pt x="5634" y="7387"/>
                  </a:cubicBezTo>
                  <a:cubicBezTo>
                    <a:pt x="5671" y="7390"/>
                    <a:pt x="5708" y="7390"/>
                    <a:pt x="5745" y="7384"/>
                  </a:cubicBezTo>
                  <a:cubicBezTo>
                    <a:pt x="5875" y="7364"/>
                    <a:pt x="5969" y="7278"/>
                    <a:pt x="6054" y="7173"/>
                  </a:cubicBezTo>
                  <a:cubicBezTo>
                    <a:pt x="6054" y="7173"/>
                    <a:pt x="7406" y="5466"/>
                    <a:pt x="7630" y="5180"/>
                  </a:cubicBezTo>
                  <a:cubicBezTo>
                    <a:pt x="7731" y="5051"/>
                    <a:pt x="7862" y="5037"/>
                    <a:pt x="8005" y="4950"/>
                  </a:cubicBezTo>
                  <a:cubicBezTo>
                    <a:pt x="8129" y="4875"/>
                    <a:pt x="8140" y="4730"/>
                    <a:pt x="8140" y="4656"/>
                  </a:cubicBezTo>
                  <a:lnTo>
                    <a:pt x="8167" y="4111"/>
                  </a:lnTo>
                  <a:cubicBezTo>
                    <a:pt x="8338" y="2435"/>
                    <a:pt x="7251" y="921"/>
                    <a:pt x="5671" y="5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confont-10123-4910606">
              <a:extLst>
                <a:ext uri="{FF2B5EF4-FFF2-40B4-BE49-F238E27FC236}">
                  <a16:creationId xmlns:a16="http://schemas.microsoft.com/office/drawing/2014/main" id="{83792EE9-A153-1F7A-D605-46457F097A5B}"/>
                </a:ext>
              </a:extLst>
            </p:cNvPr>
            <p:cNvSpPr/>
            <p:nvPr/>
          </p:nvSpPr>
          <p:spPr>
            <a:xfrm>
              <a:off x="8785394" y="5706109"/>
              <a:ext cx="609685" cy="533492"/>
            </a:xfrm>
            <a:custGeom>
              <a:avLst/>
              <a:gdLst>
                <a:gd name="T0" fmla="*/ 5900 w 8534"/>
                <a:gd name="T1" fmla="*/ 5400 h 7467"/>
                <a:gd name="T2" fmla="*/ 5146 w 8534"/>
                <a:gd name="T3" fmla="*/ 4646 h 7467"/>
                <a:gd name="T4" fmla="*/ 4842 w 8534"/>
                <a:gd name="T5" fmla="*/ 4643 h 7467"/>
                <a:gd name="T6" fmla="*/ 4844 w 8534"/>
                <a:gd name="T7" fmla="*/ 4948 h 7467"/>
                <a:gd name="T8" fmla="*/ 5750 w 8534"/>
                <a:gd name="T9" fmla="*/ 5853 h 7467"/>
                <a:gd name="T10" fmla="*/ 6051 w 8534"/>
                <a:gd name="T11" fmla="*/ 5853 h 7467"/>
                <a:gd name="T12" fmla="*/ 7560 w 8534"/>
                <a:gd name="T13" fmla="*/ 4344 h 7467"/>
                <a:gd name="T14" fmla="*/ 7562 w 8534"/>
                <a:gd name="T15" fmla="*/ 4040 h 7467"/>
                <a:gd name="T16" fmla="*/ 7258 w 8534"/>
                <a:gd name="T17" fmla="*/ 4043 h 7467"/>
                <a:gd name="T18" fmla="*/ 5900 w 8534"/>
                <a:gd name="T19" fmla="*/ 5400 h 7467"/>
                <a:gd name="T20" fmla="*/ 2155 w 8534"/>
                <a:gd name="T21" fmla="*/ 1920 h 7467"/>
                <a:gd name="T22" fmla="*/ 3200 w 8534"/>
                <a:gd name="T23" fmla="*/ 2773 h 7467"/>
                <a:gd name="T24" fmla="*/ 5334 w 8534"/>
                <a:gd name="T25" fmla="*/ 2773 h 7467"/>
                <a:gd name="T26" fmla="*/ 6379 w 8534"/>
                <a:gd name="T27" fmla="*/ 1920 h 7467"/>
                <a:gd name="T28" fmla="*/ 8107 w 8534"/>
                <a:gd name="T29" fmla="*/ 1920 h 7467"/>
                <a:gd name="T30" fmla="*/ 8534 w 8534"/>
                <a:gd name="T31" fmla="*/ 2347 h 7467"/>
                <a:gd name="T32" fmla="*/ 8534 w 8534"/>
                <a:gd name="T33" fmla="*/ 7040 h 7467"/>
                <a:gd name="T34" fmla="*/ 8107 w 8534"/>
                <a:gd name="T35" fmla="*/ 7467 h 7467"/>
                <a:gd name="T36" fmla="*/ 427 w 8534"/>
                <a:gd name="T37" fmla="*/ 7467 h 7467"/>
                <a:gd name="T38" fmla="*/ 0 w 8534"/>
                <a:gd name="T39" fmla="*/ 7040 h 7467"/>
                <a:gd name="T40" fmla="*/ 0 w 8534"/>
                <a:gd name="T41" fmla="*/ 2347 h 7467"/>
                <a:gd name="T42" fmla="*/ 427 w 8534"/>
                <a:gd name="T43" fmla="*/ 1920 h 7467"/>
                <a:gd name="T44" fmla="*/ 2155 w 8534"/>
                <a:gd name="T45" fmla="*/ 1920 h 7467"/>
                <a:gd name="T46" fmla="*/ 1067 w 8534"/>
                <a:gd name="T47" fmla="*/ 3627 h 7467"/>
                <a:gd name="T48" fmla="*/ 854 w 8534"/>
                <a:gd name="T49" fmla="*/ 3840 h 7467"/>
                <a:gd name="T50" fmla="*/ 1067 w 8534"/>
                <a:gd name="T51" fmla="*/ 4053 h 7467"/>
                <a:gd name="T52" fmla="*/ 2774 w 8534"/>
                <a:gd name="T53" fmla="*/ 4053 h 7467"/>
                <a:gd name="T54" fmla="*/ 2987 w 8534"/>
                <a:gd name="T55" fmla="*/ 3840 h 7467"/>
                <a:gd name="T56" fmla="*/ 2774 w 8534"/>
                <a:gd name="T57" fmla="*/ 3627 h 7467"/>
                <a:gd name="T58" fmla="*/ 1067 w 8534"/>
                <a:gd name="T59" fmla="*/ 3627 h 7467"/>
                <a:gd name="T60" fmla="*/ 1067 w 8534"/>
                <a:gd name="T61" fmla="*/ 4693 h 7467"/>
                <a:gd name="T62" fmla="*/ 854 w 8534"/>
                <a:gd name="T63" fmla="*/ 4907 h 7467"/>
                <a:gd name="T64" fmla="*/ 1067 w 8534"/>
                <a:gd name="T65" fmla="*/ 5120 h 7467"/>
                <a:gd name="T66" fmla="*/ 3200 w 8534"/>
                <a:gd name="T67" fmla="*/ 5120 h 7467"/>
                <a:gd name="T68" fmla="*/ 3414 w 8534"/>
                <a:gd name="T69" fmla="*/ 4907 h 7467"/>
                <a:gd name="T70" fmla="*/ 3200 w 8534"/>
                <a:gd name="T71" fmla="*/ 4693 h 7467"/>
                <a:gd name="T72" fmla="*/ 1067 w 8534"/>
                <a:gd name="T73" fmla="*/ 4693 h 7467"/>
                <a:gd name="T74" fmla="*/ 1067 w 8534"/>
                <a:gd name="T75" fmla="*/ 5760 h 7467"/>
                <a:gd name="T76" fmla="*/ 854 w 8534"/>
                <a:gd name="T77" fmla="*/ 5973 h 7467"/>
                <a:gd name="T78" fmla="*/ 1067 w 8534"/>
                <a:gd name="T79" fmla="*/ 6187 h 7467"/>
                <a:gd name="T80" fmla="*/ 3627 w 8534"/>
                <a:gd name="T81" fmla="*/ 6187 h 7467"/>
                <a:gd name="T82" fmla="*/ 3840 w 8534"/>
                <a:gd name="T83" fmla="*/ 5973 h 7467"/>
                <a:gd name="T84" fmla="*/ 3627 w 8534"/>
                <a:gd name="T85" fmla="*/ 5760 h 7467"/>
                <a:gd name="T86" fmla="*/ 1067 w 8534"/>
                <a:gd name="T87" fmla="*/ 5760 h 7467"/>
                <a:gd name="T88" fmla="*/ 5120 w 8534"/>
                <a:gd name="T89" fmla="*/ 853 h 7467"/>
                <a:gd name="T90" fmla="*/ 5974 w 8534"/>
                <a:gd name="T91" fmla="*/ 1707 h 7467"/>
                <a:gd name="T92" fmla="*/ 5120 w 8534"/>
                <a:gd name="T93" fmla="*/ 2560 h 7467"/>
                <a:gd name="T94" fmla="*/ 3414 w 8534"/>
                <a:gd name="T95" fmla="*/ 2560 h 7467"/>
                <a:gd name="T96" fmla="*/ 2560 w 8534"/>
                <a:gd name="T97" fmla="*/ 1707 h 7467"/>
                <a:gd name="T98" fmla="*/ 3414 w 8534"/>
                <a:gd name="T99" fmla="*/ 853 h 7467"/>
                <a:gd name="T100" fmla="*/ 4267 w 8534"/>
                <a:gd name="T101" fmla="*/ 0 h 7467"/>
                <a:gd name="T102" fmla="*/ 5120 w 8534"/>
                <a:gd name="T103" fmla="*/ 853 h 7467"/>
                <a:gd name="T104" fmla="*/ 4267 w 8534"/>
                <a:gd name="T105" fmla="*/ 1280 h 7467"/>
                <a:gd name="T106" fmla="*/ 4694 w 8534"/>
                <a:gd name="T107" fmla="*/ 853 h 7467"/>
                <a:gd name="T108" fmla="*/ 4267 w 8534"/>
                <a:gd name="T109" fmla="*/ 427 h 7467"/>
                <a:gd name="T110" fmla="*/ 3840 w 8534"/>
                <a:gd name="T111" fmla="*/ 853 h 7467"/>
                <a:gd name="T112" fmla="*/ 4267 w 8534"/>
                <a:gd name="T113" fmla="*/ 1280 h 7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34" h="7467">
                  <a:moveTo>
                    <a:pt x="5900" y="5400"/>
                  </a:moveTo>
                  <a:lnTo>
                    <a:pt x="5146" y="4646"/>
                  </a:lnTo>
                  <a:cubicBezTo>
                    <a:pt x="5063" y="4560"/>
                    <a:pt x="4926" y="4559"/>
                    <a:pt x="4842" y="4643"/>
                  </a:cubicBezTo>
                  <a:cubicBezTo>
                    <a:pt x="4758" y="4728"/>
                    <a:pt x="4759" y="4865"/>
                    <a:pt x="4844" y="4948"/>
                  </a:cubicBezTo>
                  <a:lnTo>
                    <a:pt x="5750" y="5853"/>
                  </a:lnTo>
                  <a:cubicBezTo>
                    <a:pt x="5833" y="5936"/>
                    <a:pt x="5968" y="5936"/>
                    <a:pt x="6051" y="5853"/>
                  </a:cubicBezTo>
                  <a:lnTo>
                    <a:pt x="7560" y="4344"/>
                  </a:lnTo>
                  <a:cubicBezTo>
                    <a:pt x="7646" y="4261"/>
                    <a:pt x="7647" y="4124"/>
                    <a:pt x="7562" y="4040"/>
                  </a:cubicBezTo>
                  <a:cubicBezTo>
                    <a:pt x="7478" y="3956"/>
                    <a:pt x="7341" y="3957"/>
                    <a:pt x="7258" y="4043"/>
                  </a:cubicBezTo>
                  <a:lnTo>
                    <a:pt x="5900" y="5400"/>
                  </a:lnTo>
                  <a:close/>
                  <a:moveTo>
                    <a:pt x="2155" y="1920"/>
                  </a:moveTo>
                  <a:cubicBezTo>
                    <a:pt x="2257" y="2417"/>
                    <a:pt x="2693" y="2773"/>
                    <a:pt x="3200" y="2773"/>
                  </a:cubicBezTo>
                  <a:lnTo>
                    <a:pt x="5334" y="2773"/>
                  </a:lnTo>
                  <a:cubicBezTo>
                    <a:pt x="5841" y="2773"/>
                    <a:pt x="6277" y="2417"/>
                    <a:pt x="6379" y="1920"/>
                  </a:cubicBezTo>
                  <a:lnTo>
                    <a:pt x="8107" y="1920"/>
                  </a:lnTo>
                  <a:cubicBezTo>
                    <a:pt x="8343" y="1920"/>
                    <a:pt x="8534" y="2111"/>
                    <a:pt x="8534" y="2347"/>
                  </a:cubicBezTo>
                  <a:lnTo>
                    <a:pt x="8534" y="7040"/>
                  </a:lnTo>
                  <a:cubicBezTo>
                    <a:pt x="8534" y="7276"/>
                    <a:pt x="8343" y="7467"/>
                    <a:pt x="8107" y="7467"/>
                  </a:cubicBezTo>
                  <a:lnTo>
                    <a:pt x="427" y="7467"/>
                  </a:lnTo>
                  <a:cubicBezTo>
                    <a:pt x="191" y="7467"/>
                    <a:pt x="0" y="7276"/>
                    <a:pt x="0" y="7040"/>
                  </a:cubicBezTo>
                  <a:lnTo>
                    <a:pt x="0" y="2347"/>
                  </a:lnTo>
                  <a:cubicBezTo>
                    <a:pt x="0" y="2111"/>
                    <a:pt x="191" y="1920"/>
                    <a:pt x="427" y="1920"/>
                  </a:cubicBezTo>
                  <a:lnTo>
                    <a:pt x="2155" y="1920"/>
                  </a:lnTo>
                  <a:close/>
                  <a:moveTo>
                    <a:pt x="1067" y="3627"/>
                  </a:moveTo>
                  <a:cubicBezTo>
                    <a:pt x="949" y="3627"/>
                    <a:pt x="854" y="3722"/>
                    <a:pt x="854" y="3840"/>
                  </a:cubicBezTo>
                  <a:cubicBezTo>
                    <a:pt x="854" y="3958"/>
                    <a:pt x="949" y="4053"/>
                    <a:pt x="1067" y="4053"/>
                  </a:cubicBezTo>
                  <a:lnTo>
                    <a:pt x="2774" y="4053"/>
                  </a:lnTo>
                  <a:cubicBezTo>
                    <a:pt x="2891" y="4053"/>
                    <a:pt x="2987" y="3958"/>
                    <a:pt x="2987" y="3840"/>
                  </a:cubicBezTo>
                  <a:cubicBezTo>
                    <a:pt x="2987" y="3722"/>
                    <a:pt x="2891" y="3627"/>
                    <a:pt x="2774" y="3627"/>
                  </a:cubicBezTo>
                  <a:lnTo>
                    <a:pt x="1067" y="3627"/>
                  </a:lnTo>
                  <a:close/>
                  <a:moveTo>
                    <a:pt x="1067" y="4693"/>
                  </a:moveTo>
                  <a:cubicBezTo>
                    <a:pt x="949" y="4693"/>
                    <a:pt x="854" y="4789"/>
                    <a:pt x="854" y="4907"/>
                  </a:cubicBezTo>
                  <a:cubicBezTo>
                    <a:pt x="854" y="5024"/>
                    <a:pt x="949" y="5120"/>
                    <a:pt x="1067" y="5120"/>
                  </a:cubicBezTo>
                  <a:lnTo>
                    <a:pt x="3200" y="5120"/>
                  </a:lnTo>
                  <a:cubicBezTo>
                    <a:pt x="3318" y="5120"/>
                    <a:pt x="3414" y="5024"/>
                    <a:pt x="3414" y="4907"/>
                  </a:cubicBezTo>
                  <a:cubicBezTo>
                    <a:pt x="3414" y="4789"/>
                    <a:pt x="3318" y="4693"/>
                    <a:pt x="3200" y="4693"/>
                  </a:cubicBezTo>
                  <a:lnTo>
                    <a:pt x="1067" y="4693"/>
                  </a:lnTo>
                  <a:close/>
                  <a:moveTo>
                    <a:pt x="1067" y="5760"/>
                  </a:moveTo>
                  <a:cubicBezTo>
                    <a:pt x="949" y="5760"/>
                    <a:pt x="854" y="5856"/>
                    <a:pt x="854" y="5973"/>
                  </a:cubicBezTo>
                  <a:cubicBezTo>
                    <a:pt x="854" y="6091"/>
                    <a:pt x="949" y="6187"/>
                    <a:pt x="1067" y="6187"/>
                  </a:cubicBezTo>
                  <a:lnTo>
                    <a:pt x="3627" y="6187"/>
                  </a:lnTo>
                  <a:cubicBezTo>
                    <a:pt x="3745" y="6187"/>
                    <a:pt x="3840" y="6091"/>
                    <a:pt x="3840" y="5973"/>
                  </a:cubicBezTo>
                  <a:cubicBezTo>
                    <a:pt x="3840" y="5856"/>
                    <a:pt x="3745" y="5760"/>
                    <a:pt x="3627" y="5760"/>
                  </a:cubicBezTo>
                  <a:lnTo>
                    <a:pt x="1067" y="5760"/>
                  </a:lnTo>
                  <a:close/>
                  <a:moveTo>
                    <a:pt x="5120" y="853"/>
                  </a:moveTo>
                  <a:cubicBezTo>
                    <a:pt x="5592" y="853"/>
                    <a:pt x="5974" y="1235"/>
                    <a:pt x="5974" y="1707"/>
                  </a:cubicBezTo>
                  <a:cubicBezTo>
                    <a:pt x="5974" y="2178"/>
                    <a:pt x="5592" y="2560"/>
                    <a:pt x="5120" y="2560"/>
                  </a:cubicBezTo>
                  <a:lnTo>
                    <a:pt x="3414" y="2560"/>
                  </a:lnTo>
                  <a:cubicBezTo>
                    <a:pt x="2942" y="2560"/>
                    <a:pt x="2560" y="2178"/>
                    <a:pt x="2560" y="1707"/>
                  </a:cubicBezTo>
                  <a:cubicBezTo>
                    <a:pt x="2560" y="1235"/>
                    <a:pt x="2942" y="853"/>
                    <a:pt x="3414" y="853"/>
                  </a:cubicBezTo>
                  <a:cubicBezTo>
                    <a:pt x="3414" y="382"/>
                    <a:pt x="3796" y="0"/>
                    <a:pt x="4267" y="0"/>
                  </a:cubicBezTo>
                  <a:cubicBezTo>
                    <a:pt x="4738" y="0"/>
                    <a:pt x="5120" y="382"/>
                    <a:pt x="5120" y="853"/>
                  </a:cubicBezTo>
                  <a:close/>
                  <a:moveTo>
                    <a:pt x="4267" y="1280"/>
                  </a:moveTo>
                  <a:cubicBezTo>
                    <a:pt x="4503" y="1280"/>
                    <a:pt x="4694" y="1089"/>
                    <a:pt x="4694" y="853"/>
                  </a:cubicBezTo>
                  <a:cubicBezTo>
                    <a:pt x="4694" y="618"/>
                    <a:pt x="4503" y="427"/>
                    <a:pt x="4267" y="427"/>
                  </a:cubicBezTo>
                  <a:cubicBezTo>
                    <a:pt x="4031" y="427"/>
                    <a:pt x="3840" y="618"/>
                    <a:pt x="3840" y="853"/>
                  </a:cubicBezTo>
                  <a:cubicBezTo>
                    <a:pt x="3840" y="1089"/>
                    <a:pt x="4031" y="1280"/>
                    <a:pt x="4267" y="1280"/>
                  </a:cubicBez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AEFCB5A0-562D-1606-93D8-D84D0A7D8B42}"/>
                </a:ext>
              </a:extLst>
            </p:cNvPr>
            <p:cNvSpPr txBox="1"/>
            <p:nvPr/>
          </p:nvSpPr>
          <p:spPr>
            <a:xfrm>
              <a:off x="2958544" y="5258154"/>
              <a:ext cx="461665" cy="369332"/>
            </a:xfrm>
            <a:prstGeom prst="rect">
              <a:avLst/>
            </a:prstGeom>
            <a:noFill/>
          </p:spPr>
          <p:txBody>
            <a:bodyPr vert="eaVert"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2311ED3A-DC3C-9E69-7B09-A5BC0BFE6B26}"/>
                </a:ext>
              </a:extLst>
            </p:cNvPr>
            <p:cNvSpPr txBox="1"/>
            <p:nvPr/>
          </p:nvSpPr>
          <p:spPr>
            <a:xfrm>
              <a:off x="6023047" y="5296196"/>
              <a:ext cx="461665" cy="369332"/>
            </a:xfrm>
            <a:prstGeom prst="rect">
              <a:avLst/>
            </a:prstGeom>
            <a:noFill/>
          </p:spPr>
          <p:txBody>
            <a:bodyPr vert="eaVert"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CC864F22-C569-1F60-3CB5-7145510B9828}"/>
                </a:ext>
              </a:extLst>
            </p:cNvPr>
            <p:cNvSpPr txBox="1"/>
            <p:nvPr/>
          </p:nvSpPr>
          <p:spPr>
            <a:xfrm>
              <a:off x="8856717" y="5258154"/>
              <a:ext cx="461665" cy="369332"/>
            </a:xfrm>
            <a:prstGeom prst="rect">
              <a:avLst/>
            </a:prstGeom>
            <a:noFill/>
          </p:spPr>
          <p:txBody>
            <a:bodyPr vert="eaVert"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sp>
        <p:nvSpPr>
          <p:cNvPr id="49" name="íşlïḍè">
            <a:extLst>
              <a:ext uri="{FF2B5EF4-FFF2-40B4-BE49-F238E27FC236}">
                <a16:creationId xmlns:a16="http://schemas.microsoft.com/office/drawing/2014/main" id="{722A538B-8E00-5DD3-6000-063E81A11D1C}"/>
              </a:ext>
            </a:extLst>
          </p:cNvPr>
          <p:cNvSpPr txBox="1"/>
          <p:nvPr/>
        </p:nvSpPr>
        <p:spPr>
          <a:xfrm>
            <a:off x="1343093" y="2943071"/>
            <a:ext cx="10544107" cy="485930"/>
          </a:xfrm>
          <a:prstGeom prst="rect">
            <a:avLst/>
          </a:prstGeom>
          <a:noFill/>
        </p:spPr>
        <p:txBody>
          <a:bodyPr wrap="square" lIns="91440" tIns="45720" rIns="91440" bIns="45720" anchor="ctr">
            <a:noAutofit/>
          </a:bodyPr>
          <a:lstStyle/>
          <a:p>
            <a:r>
              <a:rPr lang="zh-CN" altLang="en-US" b="1" dirty="0"/>
              <a:t>一个用户可以拥有多个角色，一个角色也可以赋予多个用户；</a:t>
            </a:r>
            <a:endParaRPr lang="en-US" altLang="zh-CN" b="1" dirty="0"/>
          </a:p>
        </p:txBody>
      </p:sp>
      <p:sp>
        <p:nvSpPr>
          <p:cNvPr id="50" name="矩形 49">
            <a:extLst>
              <a:ext uri="{FF2B5EF4-FFF2-40B4-BE49-F238E27FC236}">
                <a16:creationId xmlns:a16="http://schemas.microsoft.com/office/drawing/2014/main" id="{B08426DD-867B-A524-C1E3-8850009AF27C}"/>
              </a:ext>
            </a:extLst>
          </p:cNvPr>
          <p:cNvSpPr/>
          <p:nvPr/>
        </p:nvSpPr>
        <p:spPr>
          <a:xfrm>
            <a:off x="1086117" y="304178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íşlïḍè">
            <a:extLst>
              <a:ext uri="{FF2B5EF4-FFF2-40B4-BE49-F238E27FC236}">
                <a16:creationId xmlns:a16="http://schemas.microsoft.com/office/drawing/2014/main" id="{0F969914-8BF2-F3B2-68CD-72326BE9EFE9}"/>
              </a:ext>
            </a:extLst>
          </p:cNvPr>
          <p:cNvSpPr txBox="1"/>
          <p:nvPr/>
        </p:nvSpPr>
        <p:spPr>
          <a:xfrm>
            <a:off x="1343093" y="3415777"/>
            <a:ext cx="10544107" cy="485930"/>
          </a:xfrm>
          <a:prstGeom prst="rect">
            <a:avLst/>
          </a:prstGeom>
          <a:noFill/>
        </p:spPr>
        <p:txBody>
          <a:bodyPr wrap="square" lIns="91440" tIns="45720" rIns="91440" bIns="45720" anchor="ctr">
            <a:noAutofit/>
          </a:bodyPr>
          <a:lstStyle/>
          <a:p>
            <a:r>
              <a:rPr lang="zh-CN" altLang="en-US" b="1" dirty="0"/>
              <a:t>一个角色可以拥有多种许可，一种许可也可以分配给多个角色。</a:t>
            </a:r>
            <a:endParaRPr lang="en-US" altLang="zh-CN" b="1" dirty="0"/>
          </a:p>
        </p:txBody>
      </p:sp>
      <p:sp>
        <p:nvSpPr>
          <p:cNvPr id="52" name="矩形 51">
            <a:extLst>
              <a:ext uri="{FF2B5EF4-FFF2-40B4-BE49-F238E27FC236}">
                <a16:creationId xmlns:a16="http://schemas.microsoft.com/office/drawing/2014/main" id="{D36D6ED7-A832-9C32-7E22-175FAD32BDFF}"/>
              </a:ext>
            </a:extLst>
          </p:cNvPr>
          <p:cNvSpPr/>
          <p:nvPr/>
        </p:nvSpPr>
        <p:spPr>
          <a:xfrm>
            <a:off x="1086117" y="351448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25811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 calcmode="lin" valueType="num">
                                      <p:cBhvr>
                                        <p:cTn id="14" dur="500" fill="hold"/>
                                        <p:tgtEl>
                                          <p:spTgt spid="9"/>
                                        </p:tgtEl>
                                        <p:attrNameLst>
                                          <p:attrName>style.rotation</p:attrName>
                                        </p:attrNameLst>
                                      </p:cBhvr>
                                      <p:tavLst>
                                        <p:tav tm="0">
                                          <p:val>
                                            <p:fltVal val="360"/>
                                          </p:val>
                                        </p:tav>
                                        <p:tav tm="100000">
                                          <p:val>
                                            <p:fltVal val="0"/>
                                          </p:val>
                                        </p:tav>
                                      </p:tavLst>
                                    </p:anim>
                                    <p:animEffect transition="in" filter="fade">
                                      <p:cBhvr>
                                        <p:cTn id="15" dur="500"/>
                                        <p:tgtEl>
                                          <p:spTgt spid="9"/>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10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up)">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 calcmode="lin" valueType="num">
                                      <p:cBhvr>
                                        <p:cTn id="35" dur="500" fill="hold"/>
                                        <p:tgtEl>
                                          <p:spTgt spid="50"/>
                                        </p:tgtEl>
                                        <p:attrNameLst>
                                          <p:attrName>style.rotation</p:attrName>
                                        </p:attrNameLst>
                                      </p:cBhvr>
                                      <p:tavLst>
                                        <p:tav tm="0">
                                          <p:val>
                                            <p:fltVal val="360"/>
                                          </p:val>
                                        </p:tav>
                                        <p:tav tm="100000">
                                          <p:val>
                                            <p:fltVal val="0"/>
                                          </p:val>
                                        </p:tav>
                                      </p:tavLst>
                                    </p:anim>
                                    <p:animEffect transition="in" filter="fade">
                                      <p:cBhvr>
                                        <p:cTn id="36" dur="500"/>
                                        <p:tgtEl>
                                          <p:spTgt spid="50"/>
                                        </p:tgtEl>
                                      </p:cBhvr>
                                    </p:animEffect>
                                  </p:childTnLst>
                                </p:cTn>
                              </p:par>
                            </p:childTnLst>
                          </p:cTn>
                        </p:par>
                        <p:par>
                          <p:cTn id="37" fill="hold">
                            <p:stCondLst>
                              <p:cond delay="500"/>
                            </p:stCondLst>
                            <p:childTnLst>
                              <p:par>
                                <p:cTn id="38" presetID="1" presetClass="entr" presetSubtype="0" fill="hold" grpId="0" nodeType="afterEffect">
                                  <p:stCondLst>
                                    <p:cond delay="0"/>
                                  </p:stCondLst>
                                  <p:iterate type="lt">
                                    <p:tmAbs val="100"/>
                                  </p:iterate>
                                  <p:childTnLst>
                                    <p:set>
                                      <p:cBhvr>
                                        <p:cTn id="39" dur="1" fill="hold">
                                          <p:stCondLst>
                                            <p:cond delay="0"/>
                                          </p:stCondLst>
                                        </p:cTn>
                                        <p:tgtEl>
                                          <p:spTgt spid="4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9" presetClass="entr" presetSubtype="0" decel="100000"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ppt_w</p:attrName>
                                        </p:attrNameLst>
                                      </p:cBhvr>
                                      <p:tavLst>
                                        <p:tav tm="0">
                                          <p:val>
                                            <p:fltVal val="0"/>
                                          </p:val>
                                        </p:tav>
                                        <p:tav tm="100000">
                                          <p:val>
                                            <p:strVal val="#ppt_w"/>
                                          </p:val>
                                        </p:tav>
                                      </p:tavLst>
                                    </p:anim>
                                    <p:anim calcmode="lin" valueType="num">
                                      <p:cBhvr>
                                        <p:cTn id="45" dur="500" fill="hold"/>
                                        <p:tgtEl>
                                          <p:spTgt spid="52"/>
                                        </p:tgtEl>
                                        <p:attrNameLst>
                                          <p:attrName>ppt_h</p:attrName>
                                        </p:attrNameLst>
                                      </p:cBhvr>
                                      <p:tavLst>
                                        <p:tav tm="0">
                                          <p:val>
                                            <p:fltVal val="0"/>
                                          </p:val>
                                        </p:tav>
                                        <p:tav tm="100000">
                                          <p:val>
                                            <p:strVal val="#ppt_h"/>
                                          </p:val>
                                        </p:tav>
                                      </p:tavLst>
                                    </p:anim>
                                    <p:anim calcmode="lin" valueType="num">
                                      <p:cBhvr>
                                        <p:cTn id="46" dur="500" fill="hold"/>
                                        <p:tgtEl>
                                          <p:spTgt spid="52"/>
                                        </p:tgtEl>
                                        <p:attrNameLst>
                                          <p:attrName>style.rotation</p:attrName>
                                        </p:attrNameLst>
                                      </p:cBhvr>
                                      <p:tavLst>
                                        <p:tav tm="0">
                                          <p:val>
                                            <p:fltVal val="360"/>
                                          </p:val>
                                        </p:tav>
                                        <p:tav tm="100000">
                                          <p:val>
                                            <p:fltVal val="0"/>
                                          </p:val>
                                        </p:tav>
                                      </p:tavLst>
                                    </p:anim>
                                    <p:animEffect transition="in" filter="fade">
                                      <p:cBhvr>
                                        <p:cTn id="47" dur="500"/>
                                        <p:tgtEl>
                                          <p:spTgt spid="52"/>
                                        </p:tgtEl>
                                      </p:cBhvr>
                                    </p:animEffect>
                                  </p:childTnLst>
                                </p:cTn>
                              </p:par>
                            </p:childTnLst>
                          </p:cTn>
                        </p:par>
                        <p:par>
                          <p:cTn id="48" fill="hold">
                            <p:stCondLst>
                              <p:cond delay="500"/>
                            </p:stCondLst>
                            <p:childTnLst>
                              <p:par>
                                <p:cTn id="49" presetID="1" presetClass="entr" presetSubtype="0" fill="hold" grpId="0" nodeType="afterEffect">
                                  <p:stCondLst>
                                    <p:cond delay="0"/>
                                  </p:stCondLst>
                                  <p:iterate type="lt">
                                    <p:tmAbs val="100"/>
                                  </p:iterate>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additive="base">
                                        <p:cTn id="55" dur="500"/>
                                        <p:tgtEl>
                                          <p:spTgt spid="53"/>
                                        </p:tgtEl>
                                        <p:attrNameLst>
                                          <p:attrName>ppt_x</p:attrName>
                                        </p:attrNameLst>
                                      </p:cBhvr>
                                      <p:tavLst>
                                        <p:tav tm="0">
                                          <p:val>
                                            <p:strVal val="#ppt_x-#ppt_w*1.125000"/>
                                          </p:val>
                                        </p:tav>
                                        <p:tav tm="100000">
                                          <p:val>
                                            <p:strVal val="#ppt_x"/>
                                          </p:val>
                                        </p:tav>
                                      </p:tavLst>
                                    </p:anim>
                                    <p:animEffect transition="in" filter="wipe(right)">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p:bldP spid="9" grpId="0" animBg="1"/>
      <p:bldP spid="15" grpId="0" animBg="1"/>
      <p:bldP spid="49" grpId="0"/>
      <p:bldP spid="50" grpId="0" animBg="1"/>
      <p:bldP spid="51" grpId="0"/>
      <p:bldP spid="5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4D4259D4-B136-AA5E-A8D7-3906E07862FD}"/>
              </a:ext>
            </a:extLst>
          </p:cNvPr>
          <p:cNvSpPr/>
          <p:nvPr/>
        </p:nvSpPr>
        <p:spPr>
          <a:xfrm>
            <a:off x="9513485" y="4807571"/>
            <a:ext cx="2373715" cy="14320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b="1" dirty="0"/>
              <a:t>许可指明了对某客体可以进行的访问类型，例如读、写、删除等</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6087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501" y="898245"/>
              <a:ext cx="5516960" cy="400110"/>
            </a:xfrm>
            <a:prstGeom prst="rect">
              <a:avLst/>
            </a:prstGeom>
            <a:noFill/>
          </p:spPr>
          <p:txBody>
            <a:bodyPr wrap="square" rtlCol="0">
              <a:spAutoFit/>
            </a:bodyPr>
            <a:lstStyle/>
            <a:p>
              <a:r>
                <a:rPr lang="zh-CN" altLang="en-US" sz="2000" b="1" dirty="0"/>
                <a:t>三类典型的访问控制策略</a:t>
              </a:r>
            </a:p>
          </p:txBody>
        </p:sp>
      </p:grpSp>
      <p:sp>
        <p:nvSpPr>
          <p:cNvPr id="5" name="矩形 4">
            <a:extLst>
              <a:ext uri="{FF2B5EF4-FFF2-40B4-BE49-F238E27FC236}">
                <a16:creationId xmlns:a16="http://schemas.microsoft.com/office/drawing/2014/main" id="{688FB8E1-E92B-592A-77DD-7C074B00038E}"/>
              </a:ext>
            </a:extLst>
          </p:cNvPr>
          <p:cNvSpPr/>
          <p:nvPr/>
        </p:nvSpPr>
        <p:spPr>
          <a:xfrm>
            <a:off x="304800"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自主访问控制策略</a:t>
            </a:r>
            <a:endParaRPr lang="en-US" altLang="zh-CN" b="1" dirty="0"/>
          </a:p>
          <a:p>
            <a:pPr algn="ctr"/>
            <a:r>
              <a:rPr lang="en-US" altLang="zh-CN" b="1" dirty="0"/>
              <a:t>(Discretionary Access Control</a:t>
            </a:r>
            <a:r>
              <a:rPr lang="zh-CN" altLang="en-US" b="1" dirty="0"/>
              <a:t>，</a:t>
            </a:r>
            <a:r>
              <a:rPr lang="en-US" altLang="zh-CN" b="1" dirty="0"/>
              <a:t>DAC)</a:t>
            </a:r>
            <a:endParaRPr lang="zh-CN" altLang="en-US" b="1" dirty="0"/>
          </a:p>
        </p:txBody>
      </p:sp>
      <p:sp>
        <p:nvSpPr>
          <p:cNvPr id="16" name="矩形 15">
            <a:extLst>
              <a:ext uri="{FF2B5EF4-FFF2-40B4-BE49-F238E27FC236}">
                <a16:creationId xmlns:a16="http://schemas.microsoft.com/office/drawing/2014/main" id="{56A0257E-594F-B215-D2FD-31F405FFD150}"/>
              </a:ext>
            </a:extLst>
          </p:cNvPr>
          <p:cNvSpPr/>
          <p:nvPr/>
        </p:nvSpPr>
        <p:spPr>
          <a:xfrm>
            <a:off x="4271586"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强制访问控制策略</a:t>
            </a:r>
            <a:endParaRPr lang="en-US" altLang="zh-CN" b="1" dirty="0"/>
          </a:p>
          <a:p>
            <a:pPr algn="ctr"/>
            <a:r>
              <a:rPr lang="en-US" altLang="zh-CN" b="1" dirty="0"/>
              <a:t>(Mandatory Access Control</a:t>
            </a:r>
            <a:r>
              <a:rPr lang="zh-CN" altLang="en-US" b="1" dirty="0"/>
              <a:t>，</a:t>
            </a:r>
            <a:r>
              <a:rPr lang="en-US" altLang="zh-CN" b="1" dirty="0"/>
              <a:t>MAC)</a:t>
            </a:r>
            <a:endParaRPr lang="zh-CN" altLang="en-US" b="1" dirty="0"/>
          </a:p>
        </p:txBody>
      </p:sp>
      <p:sp>
        <p:nvSpPr>
          <p:cNvPr id="17" name="矩形 16">
            <a:extLst>
              <a:ext uri="{FF2B5EF4-FFF2-40B4-BE49-F238E27FC236}">
                <a16:creationId xmlns:a16="http://schemas.microsoft.com/office/drawing/2014/main" id="{8BE08D94-878E-CDBF-5F09-C3DD9AC9EBD8}"/>
              </a:ext>
            </a:extLst>
          </p:cNvPr>
          <p:cNvSpPr/>
          <p:nvPr/>
        </p:nvSpPr>
        <p:spPr>
          <a:xfrm>
            <a:off x="8238371" y="1377138"/>
            <a:ext cx="3648829" cy="690733"/>
          </a:xfrm>
          <a:prstGeom prst="rect">
            <a:avLst/>
          </a:prstGeom>
          <a:solidFill>
            <a:schemeClr val="bg2">
              <a:lumMod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sp>
        <p:nvSpPr>
          <p:cNvPr id="8" name="íşlïḍè">
            <a:extLst>
              <a:ext uri="{FF2B5EF4-FFF2-40B4-BE49-F238E27FC236}">
                <a16:creationId xmlns:a16="http://schemas.microsoft.com/office/drawing/2014/main" id="{6D56C2B8-D3CD-A0DD-9051-7C45FF4F9D4A}"/>
              </a:ext>
            </a:extLst>
          </p:cNvPr>
          <p:cNvSpPr txBox="1"/>
          <p:nvPr/>
        </p:nvSpPr>
        <p:spPr>
          <a:xfrm>
            <a:off x="980184" y="2284029"/>
            <a:ext cx="10907016" cy="476955"/>
          </a:xfrm>
          <a:prstGeom prst="rect">
            <a:avLst/>
          </a:prstGeom>
          <a:noFill/>
        </p:spPr>
        <p:txBody>
          <a:bodyPr wrap="square" lIns="91440" tIns="45720" rIns="91440" bIns="45720" anchor="ctr">
            <a:noAutofit/>
          </a:bodyPr>
          <a:lstStyle/>
          <a:p>
            <a:r>
              <a:rPr lang="zh-CN" altLang="en-US" b="1" dirty="0"/>
              <a:t>基于角色的访问控制策略</a:t>
            </a:r>
            <a:r>
              <a:rPr lang="zh-CN" altLang="en-US" b="1" dirty="0">
                <a:solidFill>
                  <a:schemeClr val="accent1">
                    <a:lumMod val="75000"/>
                  </a:schemeClr>
                </a:solidFill>
              </a:rPr>
              <a:t>通过角色将用户和访问权限进行了逻辑隔离</a:t>
            </a:r>
            <a:r>
              <a:rPr lang="zh-CN" altLang="en-US" b="1" dirty="0"/>
              <a:t>。</a:t>
            </a:r>
            <a:endParaRPr lang="en-US" altLang="zh-CN" b="1" dirty="0"/>
          </a:p>
        </p:txBody>
      </p:sp>
      <p:sp>
        <p:nvSpPr>
          <p:cNvPr id="9" name="矩形 8">
            <a:extLst>
              <a:ext uri="{FF2B5EF4-FFF2-40B4-BE49-F238E27FC236}">
                <a16:creationId xmlns:a16="http://schemas.microsoft.com/office/drawing/2014/main" id="{3310D362-CB7C-AF2C-B265-5CC82C42375D}"/>
              </a:ext>
            </a:extLst>
          </p:cNvPr>
          <p:cNvSpPr/>
          <p:nvPr/>
        </p:nvSpPr>
        <p:spPr>
          <a:xfrm>
            <a:off x="723208" y="238273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160087A-7586-F95B-B47E-3617E33FD74A}"/>
              </a:ext>
            </a:extLst>
          </p:cNvPr>
          <p:cNvSpPr/>
          <p:nvPr/>
        </p:nvSpPr>
        <p:spPr>
          <a:xfrm>
            <a:off x="8238371" y="1377138"/>
            <a:ext cx="3648829" cy="69073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基于角色的访问控制策略</a:t>
            </a:r>
            <a:endParaRPr lang="en-US" altLang="zh-CN" b="1" dirty="0"/>
          </a:p>
          <a:p>
            <a:pPr algn="ctr"/>
            <a:r>
              <a:rPr lang="en-US" altLang="zh-CN" b="1" dirty="0"/>
              <a:t>(Role Based Access Control</a:t>
            </a:r>
            <a:r>
              <a:rPr lang="zh-CN" altLang="en-US" b="1" dirty="0"/>
              <a:t>，</a:t>
            </a:r>
            <a:r>
              <a:rPr lang="en-US" altLang="zh-CN" b="1" dirty="0"/>
              <a:t>RBAC)</a:t>
            </a:r>
            <a:endParaRPr lang="zh-CN" altLang="en-US" b="1" dirty="0"/>
          </a:p>
        </p:txBody>
      </p:sp>
      <p:grpSp>
        <p:nvGrpSpPr>
          <p:cNvPr id="32" name="组合 31">
            <a:extLst>
              <a:ext uri="{FF2B5EF4-FFF2-40B4-BE49-F238E27FC236}">
                <a16:creationId xmlns:a16="http://schemas.microsoft.com/office/drawing/2014/main" id="{EFA16B2A-62F1-FFC3-5981-0B03CCCF7D00}"/>
              </a:ext>
            </a:extLst>
          </p:cNvPr>
          <p:cNvGrpSpPr/>
          <p:nvPr/>
        </p:nvGrpSpPr>
        <p:grpSpPr>
          <a:xfrm>
            <a:off x="2697192" y="4256152"/>
            <a:ext cx="6816293" cy="1142867"/>
            <a:chOff x="2539311" y="3006254"/>
            <a:chExt cx="6816293" cy="1142867"/>
          </a:xfrm>
        </p:grpSpPr>
        <p:grpSp>
          <p:nvGrpSpPr>
            <p:cNvPr id="10" name="组合 9">
              <a:extLst>
                <a:ext uri="{FF2B5EF4-FFF2-40B4-BE49-F238E27FC236}">
                  <a16:creationId xmlns:a16="http://schemas.microsoft.com/office/drawing/2014/main" id="{5C6A0AB2-4796-1851-D592-1B4FFAD694F0}"/>
                </a:ext>
              </a:extLst>
            </p:cNvPr>
            <p:cNvGrpSpPr/>
            <p:nvPr/>
          </p:nvGrpSpPr>
          <p:grpSpPr>
            <a:xfrm>
              <a:off x="2539311" y="3006254"/>
              <a:ext cx="914400" cy="1142867"/>
              <a:chOff x="2539311" y="3006254"/>
              <a:chExt cx="914400" cy="1142867"/>
            </a:xfrm>
          </p:grpSpPr>
          <p:pic>
            <p:nvPicPr>
              <p:cNvPr id="28" name="图形 3" descr="用户 纯色填充">
                <a:extLst>
                  <a:ext uri="{FF2B5EF4-FFF2-40B4-BE49-F238E27FC236}">
                    <a16:creationId xmlns:a16="http://schemas.microsoft.com/office/drawing/2014/main" id="{97915C7B-594C-D6E0-D10F-24391B265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9311" y="3234721"/>
                <a:ext cx="914400" cy="914400"/>
              </a:xfrm>
              <a:prstGeom prst="rect">
                <a:avLst/>
              </a:prstGeom>
            </p:spPr>
          </p:pic>
          <p:sp>
            <p:nvSpPr>
              <p:cNvPr id="7" name="文本框 6">
                <a:extLst>
                  <a:ext uri="{FF2B5EF4-FFF2-40B4-BE49-F238E27FC236}">
                    <a16:creationId xmlns:a16="http://schemas.microsoft.com/office/drawing/2014/main" id="{1508027F-5405-B76A-774E-89CC9FC20BF6}"/>
                  </a:ext>
                </a:extLst>
              </p:cNvPr>
              <p:cNvSpPr txBox="1"/>
              <p:nvPr/>
            </p:nvSpPr>
            <p:spPr>
              <a:xfrm>
                <a:off x="2591938" y="3006254"/>
                <a:ext cx="809145" cy="369332"/>
              </a:xfrm>
              <a:prstGeom prst="rect">
                <a:avLst/>
              </a:prstGeom>
              <a:noFill/>
            </p:spPr>
            <p:txBody>
              <a:bodyPr wrap="square" rtlCol="0">
                <a:spAutoFit/>
              </a:bodyPr>
              <a:lstStyle/>
              <a:p>
                <a:pPr algn="ctr"/>
                <a:r>
                  <a:rPr lang="zh-CN" altLang="en-US" b="1" dirty="0">
                    <a:solidFill>
                      <a:srgbClr val="52BCC1"/>
                    </a:solidFill>
                  </a:rPr>
                  <a:t>用户</a:t>
                </a:r>
              </a:p>
            </p:txBody>
          </p:sp>
        </p:grpSp>
        <p:grpSp>
          <p:nvGrpSpPr>
            <p:cNvPr id="11" name="组合 10">
              <a:extLst>
                <a:ext uri="{FF2B5EF4-FFF2-40B4-BE49-F238E27FC236}">
                  <a16:creationId xmlns:a16="http://schemas.microsoft.com/office/drawing/2014/main" id="{5ECD0D75-6888-158F-07E2-345B4AE015EB}"/>
                </a:ext>
              </a:extLst>
            </p:cNvPr>
            <p:cNvGrpSpPr/>
            <p:nvPr/>
          </p:nvGrpSpPr>
          <p:grpSpPr>
            <a:xfrm>
              <a:off x="5691427" y="3006254"/>
              <a:ext cx="809145" cy="1008620"/>
              <a:chOff x="5691427" y="3006254"/>
              <a:chExt cx="809145" cy="1008620"/>
            </a:xfrm>
          </p:grpSpPr>
          <p:sp>
            <p:nvSpPr>
              <p:cNvPr id="25" name="baseball-cap_72588">
                <a:extLst>
                  <a:ext uri="{FF2B5EF4-FFF2-40B4-BE49-F238E27FC236}">
                    <a16:creationId xmlns:a16="http://schemas.microsoft.com/office/drawing/2014/main" id="{C155FB1A-010D-22BC-B0A6-7BAA9436330A}"/>
                  </a:ext>
                </a:extLst>
              </p:cNvPr>
              <p:cNvSpPr/>
              <p:nvPr/>
            </p:nvSpPr>
            <p:spPr>
              <a:xfrm>
                <a:off x="5745108" y="3475260"/>
                <a:ext cx="609685" cy="539614"/>
              </a:xfrm>
              <a:custGeom>
                <a:avLst/>
                <a:gdLst>
                  <a:gd name="T0" fmla="*/ 5671 w 8338"/>
                  <a:gd name="T1" fmla="*/ 507 h 7390"/>
                  <a:gd name="T2" fmla="*/ 5673 w 8338"/>
                  <a:gd name="T3" fmla="*/ 480 h 7390"/>
                  <a:gd name="T4" fmla="*/ 5301 w 8338"/>
                  <a:gd name="T5" fmla="*/ 23 h 7390"/>
                  <a:gd name="T6" fmla="*/ 4843 w 8338"/>
                  <a:gd name="T7" fmla="*/ 396 h 7390"/>
                  <a:gd name="T8" fmla="*/ 4843 w 8338"/>
                  <a:gd name="T9" fmla="*/ 396 h 7390"/>
                  <a:gd name="T10" fmla="*/ 1455 w 8338"/>
                  <a:gd name="T11" fmla="*/ 3428 h 7390"/>
                  <a:gd name="T12" fmla="*/ 1416 w 8338"/>
                  <a:gd name="T13" fmla="*/ 3804 h 7390"/>
                  <a:gd name="T14" fmla="*/ 2812 w 8338"/>
                  <a:gd name="T15" fmla="*/ 3905 h 7390"/>
                  <a:gd name="T16" fmla="*/ 4465 w 8338"/>
                  <a:gd name="T17" fmla="*/ 4407 h 7390"/>
                  <a:gd name="T18" fmla="*/ 2837 w 8338"/>
                  <a:gd name="T19" fmla="*/ 4142 h 7390"/>
                  <a:gd name="T20" fmla="*/ 1952 w 8338"/>
                  <a:gd name="T21" fmla="*/ 4157 h 7390"/>
                  <a:gd name="T22" fmla="*/ 1203 w 8338"/>
                  <a:gd name="T23" fmla="*/ 4294 h 7390"/>
                  <a:gd name="T24" fmla="*/ 1202 w 8338"/>
                  <a:gd name="T25" fmla="*/ 4291 h 7390"/>
                  <a:gd name="T26" fmla="*/ 95 w 8338"/>
                  <a:gd name="T27" fmla="*/ 6049 h 7390"/>
                  <a:gd name="T28" fmla="*/ 91 w 8338"/>
                  <a:gd name="T29" fmla="*/ 6506 h 7390"/>
                  <a:gd name="T30" fmla="*/ 498 w 8338"/>
                  <a:gd name="T31" fmla="*/ 6714 h 7390"/>
                  <a:gd name="T32" fmla="*/ 2652 w 8338"/>
                  <a:gd name="T33" fmla="*/ 6591 h 7390"/>
                  <a:gd name="T34" fmla="*/ 5386 w 8338"/>
                  <a:gd name="T35" fmla="*/ 7277 h 7390"/>
                  <a:gd name="T36" fmla="*/ 5634 w 8338"/>
                  <a:gd name="T37" fmla="*/ 7387 h 7390"/>
                  <a:gd name="T38" fmla="*/ 5745 w 8338"/>
                  <a:gd name="T39" fmla="*/ 7384 h 7390"/>
                  <a:gd name="T40" fmla="*/ 6054 w 8338"/>
                  <a:gd name="T41" fmla="*/ 7173 h 7390"/>
                  <a:gd name="T42" fmla="*/ 7630 w 8338"/>
                  <a:gd name="T43" fmla="*/ 5180 h 7390"/>
                  <a:gd name="T44" fmla="*/ 8005 w 8338"/>
                  <a:gd name="T45" fmla="*/ 4950 h 7390"/>
                  <a:gd name="T46" fmla="*/ 8140 w 8338"/>
                  <a:gd name="T47" fmla="*/ 4656 h 7390"/>
                  <a:gd name="T48" fmla="*/ 8167 w 8338"/>
                  <a:gd name="T49" fmla="*/ 4111 h 7390"/>
                  <a:gd name="T50" fmla="*/ 5671 w 8338"/>
                  <a:gd name="T51" fmla="*/ 507 h 7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38" h="7390">
                    <a:moveTo>
                      <a:pt x="5671" y="507"/>
                    </a:moveTo>
                    <a:lnTo>
                      <a:pt x="5673" y="480"/>
                    </a:lnTo>
                    <a:cubicBezTo>
                      <a:pt x="5697" y="251"/>
                      <a:pt x="5530" y="46"/>
                      <a:pt x="5301" y="23"/>
                    </a:cubicBezTo>
                    <a:cubicBezTo>
                      <a:pt x="5071" y="0"/>
                      <a:pt x="4867" y="167"/>
                      <a:pt x="4843" y="396"/>
                    </a:cubicBezTo>
                    <a:lnTo>
                      <a:pt x="4843" y="396"/>
                    </a:lnTo>
                    <a:cubicBezTo>
                      <a:pt x="3118" y="378"/>
                      <a:pt x="1633" y="1678"/>
                      <a:pt x="1455" y="3428"/>
                    </a:cubicBezTo>
                    <a:lnTo>
                      <a:pt x="1416" y="3804"/>
                    </a:lnTo>
                    <a:cubicBezTo>
                      <a:pt x="1881" y="3769"/>
                      <a:pt x="2360" y="3822"/>
                      <a:pt x="2812" y="3905"/>
                    </a:cubicBezTo>
                    <a:cubicBezTo>
                      <a:pt x="3382" y="4010"/>
                      <a:pt x="3927" y="4194"/>
                      <a:pt x="4465" y="4407"/>
                    </a:cubicBezTo>
                    <a:cubicBezTo>
                      <a:pt x="3926" y="4275"/>
                      <a:pt x="3391" y="4179"/>
                      <a:pt x="2837" y="4142"/>
                    </a:cubicBezTo>
                    <a:cubicBezTo>
                      <a:pt x="2543" y="4122"/>
                      <a:pt x="2245" y="4129"/>
                      <a:pt x="1952" y="4157"/>
                    </a:cubicBezTo>
                    <a:cubicBezTo>
                      <a:pt x="1700" y="4181"/>
                      <a:pt x="1445" y="4216"/>
                      <a:pt x="1203" y="4294"/>
                    </a:cubicBezTo>
                    <a:cubicBezTo>
                      <a:pt x="1203" y="4293"/>
                      <a:pt x="1202" y="4292"/>
                      <a:pt x="1202" y="4291"/>
                    </a:cubicBezTo>
                    <a:lnTo>
                      <a:pt x="95" y="6049"/>
                    </a:lnTo>
                    <a:cubicBezTo>
                      <a:pt x="0" y="6184"/>
                      <a:pt x="5" y="6365"/>
                      <a:pt x="91" y="6506"/>
                    </a:cubicBezTo>
                    <a:cubicBezTo>
                      <a:pt x="176" y="6647"/>
                      <a:pt x="325" y="6747"/>
                      <a:pt x="498" y="6714"/>
                    </a:cubicBezTo>
                    <a:cubicBezTo>
                      <a:pt x="538" y="6706"/>
                      <a:pt x="1360" y="6460"/>
                      <a:pt x="2652" y="6591"/>
                    </a:cubicBezTo>
                    <a:cubicBezTo>
                      <a:pt x="4785" y="6808"/>
                      <a:pt x="5386" y="7277"/>
                      <a:pt x="5386" y="7277"/>
                    </a:cubicBezTo>
                    <a:cubicBezTo>
                      <a:pt x="5386" y="7277"/>
                      <a:pt x="5526" y="7378"/>
                      <a:pt x="5634" y="7387"/>
                    </a:cubicBezTo>
                    <a:cubicBezTo>
                      <a:pt x="5671" y="7390"/>
                      <a:pt x="5708" y="7390"/>
                      <a:pt x="5745" y="7384"/>
                    </a:cubicBezTo>
                    <a:cubicBezTo>
                      <a:pt x="5875" y="7364"/>
                      <a:pt x="5969" y="7278"/>
                      <a:pt x="6054" y="7173"/>
                    </a:cubicBezTo>
                    <a:cubicBezTo>
                      <a:pt x="6054" y="7173"/>
                      <a:pt x="7406" y="5466"/>
                      <a:pt x="7630" y="5180"/>
                    </a:cubicBezTo>
                    <a:cubicBezTo>
                      <a:pt x="7731" y="5051"/>
                      <a:pt x="7862" y="5037"/>
                      <a:pt x="8005" y="4950"/>
                    </a:cubicBezTo>
                    <a:cubicBezTo>
                      <a:pt x="8129" y="4875"/>
                      <a:pt x="8140" y="4730"/>
                      <a:pt x="8140" y="4656"/>
                    </a:cubicBezTo>
                    <a:lnTo>
                      <a:pt x="8167" y="4111"/>
                    </a:lnTo>
                    <a:cubicBezTo>
                      <a:pt x="8338" y="2435"/>
                      <a:pt x="7251" y="921"/>
                      <a:pt x="5671" y="5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F88A8D51-3EB9-5D3F-4A27-C9CB5C760AAD}"/>
                  </a:ext>
                </a:extLst>
              </p:cNvPr>
              <p:cNvSpPr txBox="1"/>
              <p:nvPr/>
            </p:nvSpPr>
            <p:spPr>
              <a:xfrm>
                <a:off x="5691427" y="3006254"/>
                <a:ext cx="809145" cy="369332"/>
              </a:xfrm>
              <a:prstGeom prst="rect">
                <a:avLst/>
              </a:prstGeom>
              <a:noFill/>
            </p:spPr>
            <p:txBody>
              <a:bodyPr wrap="square" rtlCol="0">
                <a:spAutoFit/>
              </a:bodyPr>
              <a:lstStyle/>
              <a:p>
                <a:pPr algn="ctr"/>
                <a:r>
                  <a:rPr lang="zh-CN" altLang="en-US" b="1" dirty="0">
                    <a:solidFill>
                      <a:schemeClr val="accent1"/>
                    </a:solidFill>
                  </a:rPr>
                  <a:t>角色</a:t>
                </a:r>
              </a:p>
            </p:txBody>
          </p:sp>
        </p:grpSp>
        <p:grpSp>
          <p:nvGrpSpPr>
            <p:cNvPr id="12" name="组合 11">
              <a:extLst>
                <a:ext uri="{FF2B5EF4-FFF2-40B4-BE49-F238E27FC236}">
                  <a16:creationId xmlns:a16="http://schemas.microsoft.com/office/drawing/2014/main" id="{D1E23CEE-80AB-4D05-ECDB-51CD08280D6F}"/>
                </a:ext>
              </a:extLst>
            </p:cNvPr>
            <p:cNvGrpSpPr/>
            <p:nvPr/>
          </p:nvGrpSpPr>
          <p:grpSpPr>
            <a:xfrm>
              <a:off x="8546459" y="3006254"/>
              <a:ext cx="809145" cy="952413"/>
              <a:chOff x="8546459" y="3006254"/>
              <a:chExt cx="809145" cy="952413"/>
            </a:xfrm>
          </p:grpSpPr>
          <p:sp>
            <p:nvSpPr>
              <p:cNvPr id="27" name="iconfont-10123-4910606">
                <a:extLst>
                  <a:ext uri="{FF2B5EF4-FFF2-40B4-BE49-F238E27FC236}">
                    <a16:creationId xmlns:a16="http://schemas.microsoft.com/office/drawing/2014/main" id="{702191E1-1AD9-1135-A36D-69A8657C9BF3}"/>
                  </a:ext>
                </a:extLst>
              </p:cNvPr>
              <p:cNvSpPr/>
              <p:nvPr/>
            </p:nvSpPr>
            <p:spPr>
              <a:xfrm>
                <a:off x="8646190" y="3425175"/>
                <a:ext cx="609685" cy="533492"/>
              </a:xfrm>
              <a:custGeom>
                <a:avLst/>
                <a:gdLst>
                  <a:gd name="T0" fmla="*/ 5900 w 8534"/>
                  <a:gd name="T1" fmla="*/ 5400 h 7467"/>
                  <a:gd name="T2" fmla="*/ 5146 w 8534"/>
                  <a:gd name="T3" fmla="*/ 4646 h 7467"/>
                  <a:gd name="T4" fmla="*/ 4842 w 8534"/>
                  <a:gd name="T5" fmla="*/ 4643 h 7467"/>
                  <a:gd name="T6" fmla="*/ 4844 w 8534"/>
                  <a:gd name="T7" fmla="*/ 4948 h 7467"/>
                  <a:gd name="T8" fmla="*/ 5750 w 8534"/>
                  <a:gd name="T9" fmla="*/ 5853 h 7467"/>
                  <a:gd name="T10" fmla="*/ 6051 w 8534"/>
                  <a:gd name="T11" fmla="*/ 5853 h 7467"/>
                  <a:gd name="T12" fmla="*/ 7560 w 8534"/>
                  <a:gd name="T13" fmla="*/ 4344 h 7467"/>
                  <a:gd name="T14" fmla="*/ 7562 w 8534"/>
                  <a:gd name="T15" fmla="*/ 4040 h 7467"/>
                  <a:gd name="T16" fmla="*/ 7258 w 8534"/>
                  <a:gd name="T17" fmla="*/ 4043 h 7467"/>
                  <a:gd name="T18" fmla="*/ 5900 w 8534"/>
                  <a:gd name="T19" fmla="*/ 5400 h 7467"/>
                  <a:gd name="T20" fmla="*/ 2155 w 8534"/>
                  <a:gd name="T21" fmla="*/ 1920 h 7467"/>
                  <a:gd name="T22" fmla="*/ 3200 w 8534"/>
                  <a:gd name="T23" fmla="*/ 2773 h 7467"/>
                  <a:gd name="T24" fmla="*/ 5334 w 8534"/>
                  <a:gd name="T25" fmla="*/ 2773 h 7467"/>
                  <a:gd name="T26" fmla="*/ 6379 w 8534"/>
                  <a:gd name="T27" fmla="*/ 1920 h 7467"/>
                  <a:gd name="T28" fmla="*/ 8107 w 8534"/>
                  <a:gd name="T29" fmla="*/ 1920 h 7467"/>
                  <a:gd name="T30" fmla="*/ 8534 w 8534"/>
                  <a:gd name="T31" fmla="*/ 2347 h 7467"/>
                  <a:gd name="T32" fmla="*/ 8534 w 8534"/>
                  <a:gd name="T33" fmla="*/ 7040 h 7467"/>
                  <a:gd name="T34" fmla="*/ 8107 w 8534"/>
                  <a:gd name="T35" fmla="*/ 7467 h 7467"/>
                  <a:gd name="T36" fmla="*/ 427 w 8534"/>
                  <a:gd name="T37" fmla="*/ 7467 h 7467"/>
                  <a:gd name="T38" fmla="*/ 0 w 8534"/>
                  <a:gd name="T39" fmla="*/ 7040 h 7467"/>
                  <a:gd name="T40" fmla="*/ 0 w 8534"/>
                  <a:gd name="T41" fmla="*/ 2347 h 7467"/>
                  <a:gd name="T42" fmla="*/ 427 w 8534"/>
                  <a:gd name="T43" fmla="*/ 1920 h 7467"/>
                  <a:gd name="T44" fmla="*/ 2155 w 8534"/>
                  <a:gd name="T45" fmla="*/ 1920 h 7467"/>
                  <a:gd name="T46" fmla="*/ 1067 w 8534"/>
                  <a:gd name="T47" fmla="*/ 3627 h 7467"/>
                  <a:gd name="T48" fmla="*/ 854 w 8534"/>
                  <a:gd name="T49" fmla="*/ 3840 h 7467"/>
                  <a:gd name="T50" fmla="*/ 1067 w 8534"/>
                  <a:gd name="T51" fmla="*/ 4053 h 7467"/>
                  <a:gd name="T52" fmla="*/ 2774 w 8534"/>
                  <a:gd name="T53" fmla="*/ 4053 h 7467"/>
                  <a:gd name="T54" fmla="*/ 2987 w 8534"/>
                  <a:gd name="T55" fmla="*/ 3840 h 7467"/>
                  <a:gd name="T56" fmla="*/ 2774 w 8534"/>
                  <a:gd name="T57" fmla="*/ 3627 h 7467"/>
                  <a:gd name="T58" fmla="*/ 1067 w 8534"/>
                  <a:gd name="T59" fmla="*/ 3627 h 7467"/>
                  <a:gd name="T60" fmla="*/ 1067 w 8534"/>
                  <a:gd name="T61" fmla="*/ 4693 h 7467"/>
                  <a:gd name="T62" fmla="*/ 854 w 8534"/>
                  <a:gd name="T63" fmla="*/ 4907 h 7467"/>
                  <a:gd name="T64" fmla="*/ 1067 w 8534"/>
                  <a:gd name="T65" fmla="*/ 5120 h 7467"/>
                  <a:gd name="T66" fmla="*/ 3200 w 8534"/>
                  <a:gd name="T67" fmla="*/ 5120 h 7467"/>
                  <a:gd name="T68" fmla="*/ 3414 w 8534"/>
                  <a:gd name="T69" fmla="*/ 4907 h 7467"/>
                  <a:gd name="T70" fmla="*/ 3200 w 8534"/>
                  <a:gd name="T71" fmla="*/ 4693 h 7467"/>
                  <a:gd name="T72" fmla="*/ 1067 w 8534"/>
                  <a:gd name="T73" fmla="*/ 4693 h 7467"/>
                  <a:gd name="T74" fmla="*/ 1067 w 8534"/>
                  <a:gd name="T75" fmla="*/ 5760 h 7467"/>
                  <a:gd name="T76" fmla="*/ 854 w 8534"/>
                  <a:gd name="T77" fmla="*/ 5973 h 7467"/>
                  <a:gd name="T78" fmla="*/ 1067 w 8534"/>
                  <a:gd name="T79" fmla="*/ 6187 h 7467"/>
                  <a:gd name="T80" fmla="*/ 3627 w 8534"/>
                  <a:gd name="T81" fmla="*/ 6187 h 7467"/>
                  <a:gd name="T82" fmla="*/ 3840 w 8534"/>
                  <a:gd name="T83" fmla="*/ 5973 h 7467"/>
                  <a:gd name="T84" fmla="*/ 3627 w 8534"/>
                  <a:gd name="T85" fmla="*/ 5760 h 7467"/>
                  <a:gd name="T86" fmla="*/ 1067 w 8534"/>
                  <a:gd name="T87" fmla="*/ 5760 h 7467"/>
                  <a:gd name="T88" fmla="*/ 5120 w 8534"/>
                  <a:gd name="T89" fmla="*/ 853 h 7467"/>
                  <a:gd name="T90" fmla="*/ 5974 w 8534"/>
                  <a:gd name="T91" fmla="*/ 1707 h 7467"/>
                  <a:gd name="T92" fmla="*/ 5120 w 8534"/>
                  <a:gd name="T93" fmla="*/ 2560 h 7467"/>
                  <a:gd name="T94" fmla="*/ 3414 w 8534"/>
                  <a:gd name="T95" fmla="*/ 2560 h 7467"/>
                  <a:gd name="T96" fmla="*/ 2560 w 8534"/>
                  <a:gd name="T97" fmla="*/ 1707 h 7467"/>
                  <a:gd name="T98" fmla="*/ 3414 w 8534"/>
                  <a:gd name="T99" fmla="*/ 853 h 7467"/>
                  <a:gd name="T100" fmla="*/ 4267 w 8534"/>
                  <a:gd name="T101" fmla="*/ 0 h 7467"/>
                  <a:gd name="T102" fmla="*/ 5120 w 8534"/>
                  <a:gd name="T103" fmla="*/ 853 h 7467"/>
                  <a:gd name="T104" fmla="*/ 4267 w 8534"/>
                  <a:gd name="T105" fmla="*/ 1280 h 7467"/>
                  <a:gd name="T106" fmla="*/ 4694 w 8534"/>
                  <a:gd name="T107" fmla="*/ 853 h 7467"/>
                  <a:gd name="T108" fmla="*/ 4267 w 8534"/>
                  <a:gd name="T109" fmla="*/ 427 h 7467"/>
                  <a:gd name="T110" fmla="*/ 3840 w 8534"/>
                  <a:gd name="T111" fmla="*/ 853 h 7467"/>
                  <a:gd name="T112" fmla="*/ 4267 w 8534"/>
                  <a:gd name="T113" fmla="*/ 1280 h 7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34" h="7467">
                    <a:moveTo>
                      <a:pt x="5900" y="5400"/>
                    </a:moveTo>
                    <a:lnTo>
                      <a:pt x="5146" y="4646"/>
                    </a:lnTo>
                    <a:cubicBezTo>
                      <a:pt x="5063" y="4560"/>
                      <a:pt x="4926" y="4559"/>
                      <a:pt x="4842" y="4643"/>
                    </a:cubicBezTo>
                    <a:cubicBezTo>
                      <a:pt x="4758" y="4728"/>
                      <a:pt x="4759" y="4865"/>
                      <a:pt x="4844" y="4948"/>
                    </a:cubicBezTo>
                    <a:lnTo>
                      <a:pt x="5750" y="5853"/>
                    </a:lnTo>
                    <a:cubicBezTo>
                      <a:pt x="5833" y="5936"/>
                      <a:pt x="5968" y="5936"/>
                      <a:pt x="6051" y="5853"/>
                    </a:cubicBezTo>
                    <a:lnTo>
                      <a:pt x="7560" y="4344"/>
                    </a:lnTo>
                    <a:cubicBezTo>
                      <a:pt x="7646" y="4261"/>
                      <a:pt x="7647" y="4124"/>
                      <a:pt x="7562" y="4040"/>
                    </a:cubicBezTo>
                    <a:cubicBezTo>
                      <a:pt x="7478" y="3956"/>
                      <a:pt x="7341" y="3957"/>
                      <a:pt x="7258" y="4043"/>
                    </a:cubicBezTo>
                    <a:lnTo>
                      <a:pt x="5900" y="5400"/>
                    </a:lnTo>
                    <a:close/>
                    <a:moveTo>
                      <a:pt x="2155" y="1920"/>
                    </a:moveTo>
                    <a:cubicBezTo>
                      <a:pt x="2257" y="2417"/>
                      <a:pt x="2693" y="2773"/>
                      <a:pt x="3200" y="2773"/>
                    </a:cubicBezTo>
                    <a:lnTo>
                      <a:pt x="5334" y="2773"/>
                    </a:lnTo>
                    <a:cubicBezTo>
                      <a:pt x="5841" y="2773"/>
                      <a:pt x="6277" y="2417"/>
                      <a:pt x="6379" y="1920"/>
                    </a:cubicBezTo>
                    <a:lnTo>
                      <a:pt x="8107" y="1920"/>
                    </a:lnTo>
                    <a:cubicBezTo>
                      <a:pt x="8343" y="1920"/>
                      <a:pt x="8534" y="2111"/>
                      <a:pt x="8534" y="2347"/>
                    </a:cubicBezTo>
                    <a:lnTo>
                      <a:pt x="8534" y="7040"/>
                    </a:lnTo>
                    <a:cubicBezTo>
                      <a:pt x="8534" y="7276"/>
                      <a:pt x="8343" y="7467"/>
                      <a:pt x="8107" y="7467"/>
                    </a:cubicBezTo>
                    <a:lnTo>
                      <a:pt x="427" y="7467"/>
                    </a:lnTo>
                    <a:cubicBezTo>
                      <a:pt x="191" y="7467"/>
                      <a:pt x="0" y="7276"/>
                      <a:pt x="0" y="7040"/>
                    </a:cubicBezTo>
                    <a:lnTo>
                      <a:pt x="0" y="2347"/>
                    </a:lnTo>
                    <a:cubicBezTo>
                      <a:pt x="0" y="2111"/>
                      <a:pt x="191" y="1920"/>
                      <a:pt x="427" y="1920"/>
                    </a:cubicBezTo>
                    <a:lnTo>
                      <a:pt x="2155" y="1920"/>
                    </a:lnTo>
                    <a:close/>
                    <a:moveTo>
                      <a:pt x="1067" y="3627"/>
                    </a:moveTo>
                    <a:cubicBezTo>
                      <a:pt x="949" y="3627"/>
                      <a:pt x="854" y="3722"/>
                      <a:pt x="854" y="3840"/>
                    </a:cubicBezTo>
                    <a:cubicBezTo>
                      <a:pt x="854" y="3958"/>
                      <a:pt x="949" y="4053"/>
                      <a:pt x="1067" y="4053"/>
                    </a:cubicBezTo>
                    <a:lnTo>
                      <a:pt x="2774" y="4053"/>
                    </a:lnTo>
                    <a:cubicBezTo>
                      <a:pt x="2891" y="4053"/>
                      <a:pt x="2987" y="3958"/>
                      <a:pt x="2987" y="3840"/>
                    </a:cubicBezTo>
                    <a:cubicBezTo>
                      <a:pt x="2987" y="3722"/>
                      <a:pt x="2891" y="3627"/>
                      <a:pt x="2774" y="3627"/>
                    </a:cubicBezTo>
                    <a:lnTo>
                      <a:pt x="1067" y="3627"/>
                    </a:lnTo>
                    <a:close/>
                    <a:moveTo>
                      <a:pt x="1067" y="4693"/>
                    </a:moveTo>
                    <a:cubicBezTo>
                      <a:pt x="949" y="4693"/>
                      <a:pt x="854" y="4789"/>
                      <a:pt x="854" y="4907"/>
                    </a:cubicBezTo>
                    <a:cubicBezTo>
                      <a:pt x="854" y="5024"/>
                      <a:pt x="949" y="5120"/>
                      <a:pt x="1067" y="5120"/>
                    </a:cubicBezTo>
                    <a:lnTo>
                      <a:pt x="3200" y="5120"/>
                    </a:lnTo>
                    <a:cubicBezTo>
                      <a:pt x="3318" y="5120"/>
                      <a:pt x="3414" y="5024"/>
                      <a:pt x="3414" y="4907"/>
                    </a:cubicBezTo>
                    <a:cubicBezTo>
                      <a:pt x="3414" y="4789"/>
                      <a:pt x="3318" y="4693"/>
                      <a:pt x="3200" y="4693"/>
                    </a:cubicBezTo>
                    <a:lnTo>
                      <a:pt x="1067" y="4693"/>
                    </a:lnTo>
                    <a:close/>
                    <a:moveTo>
                      <a:pt x="1067" y="5760"/>
                    </a:moveTo>
                    <a:cubicBezTo>
                      <a:pt x="949" y="5760"/>
                      <a:pt x="854" y="5856"/>
                      <a:pt x="854" y="5973"/>
                    </a:cubicBezTo>
                    <a:cubicBezTo>
                      <a:pt x="854" y="6091"/>
                      <a:pt x="949" y="6187"/>
                      <a:pt x="1067" y="6187"/>
                    </a:cubicBezTo>
                    <a:lnTo>
                      <a:pt x="3627" y="6187"/>
                    </a:lnTo>
                    <a:cubicBezTo>
                      <a:pt x="3745" y="6187"/>
                      <a:pt x="3840" y="6091"/>
                      <a:pt x="3840" y="5973"/>
                    </a:cubicBezTo>
                    <a:cubicBezTo>
                      <a:pt x="3840" y="5856"/>
                      <a:pt x="3745" y="5760"/>
                      <a:pt x="3627" y="5760"/>
                    </a:cubicBezTo>
                    <a:lnTo>
                      <a:pt x="1067" y="5760"/>
                    </a:lnTo>
                    <a:close/>
                    <a:moveTo>
                      <a:pt x="5120" y="853"/>
                    </a:moveTo>
                    <a:cubicBezTo>
                      <a:pt x="5592" y="853"/>
                      <a:pt x="5974" y="1235"/>
                      <a:pt x="5974" y="1707"/>
                    </a:cubicBezTo>
                    <a:cubicBezTo>
                      <a:pt x="5974" y="2178"/>
                      <a:pt x="5592" y="2560"/>
                      <a:pt x="5120" y="2560"/>
                    </a:cubicBezTo>
                    <a:lnTo>
                      <a:pt x="3414" y="2560"/>
                    </a:lnTo>
                    <a:cubicBezTo>
                      <a:pt x="2942" y="2560"/>
                      <a:pt x="2560" y="2178"/>
                      <a:pt x="2560" y="1707"/>
                    </a:cubicBezTo>
                    <a:cubicBezTo>
                      <a:pt x="2560" y="1235"/>
                      <a:pt x="2942" y="853"/>
                      <a:pt x="3414" y="853"/>
                    </a:cubicBezTo>
                    <a:cubicBezTo>
                      <a:pt x="3414" y="382"/>
                      <a:pt x="3796" y="0"/>
                      <a:pt x="4267" y="0"/>
                    </a:cubicBezTo>
                    <a:cubicBezTo>
                      <a:pt x="4738" y="0"/>
                      <a:pt x="5120" y="382"/>
                      <a:pt x="5120" y="853"/>
                    </a:cubicBezTo>
                    <a:close/>
                    <a:moveTo>
                      <a:pt x="4267" y="1280"/>
                    </a:moveTo>
                    <a:cubicBezTo>
                      <a:pt x="4503" y="1280"/>
                      <a:pt x="4694" y="1089"/>
                      <a:pt x="4694" y="853"/>
                    </a:cubicBezTo>
                    <a:cubicBezTo>
                      <a:pt x="4694" y="618"/>
                      <a:pt x="4503" y="427"/>
                      <a:pt x="4267" y="427"/>
                    </a:cubicBezTo>
                    <a:cubicBezTo>
                      <a:pt x="4031" y="427"/>
                      <a:pt x="3840" y="618"/>
                      <a:pt x="3840" y="853"/>
                    </a:cubicBezTo>
                    <a:cubicBezTo>
                      <a:pt x="3840" y="1089"/>
                      <a:pt x="4031" y="1280"/>
                      <a:pt x="4267" y="1280"/>
                    </a:cubicBez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a:extLst>
                  <a:ext uri="{FF2B5EF4-FFF2-40B4-BE49-F238E27FC236}">
                    <a16:creationId xmlns:a16="http://schemas.microsoft.com/office/drawing/2014/main" id="{DA7D7ACE-F45C-263C-456D-91798105F6AB}"/>
                  </a:ext>
                </a:extLst>
              </p:cNvPr>
              <p:cNvSpPr txBox="1"/>
              <p:nvPr/>
            </p:nvSpPr>
            <p:spPr>
              <a:xfrm>
                <a:off x="8546459" y="3006254"/>
                <a:ext cx="809145" cy="369332"/>
              </a:xfrm>
              <a:prstGeom prst="rect">
                <a:avLst/>
              </a:prstGeom>
              <a:noFill/>
            </p:spPr>
            <p:txBody>
              <a:bodyPr wrap="square" rtlCol="0">
                <a:spAutoFit/>
              </a:bodyPr>
              <a:lstStyle/>
              <a:p>
                <a:pPr algn="ctr"/>
                <a:r>
                  <a:rPr lang="zh-CN" altLang="en-US" b="1" dirty="0">
                    <a:solidFill>
                      <a:schemeClr val="accent5"/>
                    </a:solidFill>
                  </a:rPr>
                  <a:t>许可</a:t>
                </a:r>
              </a:p>
            </p:txBody>
          </p:sp>
        </p:grpSp>
        <p:cxnSp>
          <p:nvCxnSpPr>
            <p:cNvPr id="14" name="直接箭头连接符 13">
              <a:extLst>
                <a:ext uri="{FF2B5EF4-FFF2-40B4-BE49-F238E27FC236}">
                  <a16:creationId xmlns:a16="http://schemas.microsoft.com/office/drawing/2014/main" id="{1929C9D5-43FA-A5C4-CB97-9E13F5620D69}"/>
                </a:ext>
              </a:extLst>
            </p:cNvPr>
            <p:cNvCxnSpPr>
              <a:stCxn id="28" idx="3"/>
            </p:cNvCxnSpPr>
            <p:nvPr/>
          </p:nvCxnSpPr>
          <p:spPr>
            <a:xfrm>
              <a:off x="3453711" y="3691921"/>
              <a:ext cx="20458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42E9535-7FBF-190B-D570-54C2BBB464FA}"/>
                </a:ext>
              </a:extLst>
            </p:cNvPr>
            <p:cNvCxnSpPr/>
            <p:nvPr/>
          </p:nvCxnSpPr>
          <p:spPr>
            <a:xfrm>
              <a:off x="6433692" y="3687868"/>
              <a:ext cx="20458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73447440-8D48-A537-6FAC-9F2AA45DCF0B}"/>
              </a:ext>
            </a:extLst>
          </p:cNvPr>
          <p:cNvGrpSpPr/>
          <p:nvPr/>
        </p:nvGrpSpPr>
        <p:grpSpPr>
          <a:xfrm>
            <a:off x="2678515" y="5258154"/>
            <a:ext cx="6716564" cy="1171901"/>
            <a:chOff x="2678515" y="5258154"/>
            <a:chExt cx="6716564" cy="1171901"/>
          </a:xfrm>
        </p:grpSpPr>
        <p:pic>
          <p:nvPicPr>
            <p:cNvPr id="43" name="图形 3" descr="用户 纯色填充">
              <a:extLst>
                <a:ext uri="{FF2B5EF4-FFF2-40B4-BE49-F238E27FC236}">
                  <a16:creationId xmlns:a16="http://schemas.microsoft.com/office/drawing/2014/main" id="{144FE5DA-E273-5862-1393-D375DAB528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515" y="5515655"/>
              <a:ext cx="914400" cy="914400"/>
            </a:xfrm>
            <a:prstGeom prst="rect">
              <a:avLst/>
            </a:prstGeom>
          </p:spPr>
        </p:pic>
        <p:sp>
          <p:nvSpPr>
            <p:cNvPr id="41" name="baseball-cap_72588">
              <a:extLst>
                <a:ext uri="{FF2B5EF4-FFF2-40B4-BE49-F238E27FC236}">
                  <a16:creationId xmlns:a16="http://schemas.microsoft.com/office/drawing/2014/main" id="{DAB03DB4-2256-64BA-0E23-265E4D6BD69B}"/>
                </a:ext>
              </a:extLst>
            </p:cNvPr>
            <p:cNvSpPr/>
            <p:nvPr/>
          </p:nvSpPr>
          <p:spPr>
            <a:xfrm>
              <a:off x="5884312" y="5756194"/>
              <a:ext cx="609685" cy="539614"/>
            </a:xfrm>
            <a:custGeom>
              <a:avLst/>
              <a:gdLst>
                <a:gd name="T0" fmla="*/ 5671 w 8338"/>
                <a:gd name="T1" fmla="*/ 507 h 7390"/>
                <a:gd name="T2" fmla="*/ 5673 w 8338"/>
                <a:gd name="T3" fmla="*/ 480 h 7390"/>
                <a:gd name="T4" fmla="*/ 5301 w 8338"/>
                <a:gd name="T5" fmla="*/ 23 h 7390"/>
                <a:gd name="T6" fmla="*/ 4843 w 8338"/>
                <a:gd name="T7" fmla="*/ 396 h 7390"/>
                <a:gd name="T8" fmla="*/ 4843 w 8338"/>
                <a:gd name="T9" fmla="*/ 396 h 7390"/>
                <a:gd name="T10" fmla="*/ 1455 w 8338"/>
                <a:gd name="T11" fmla="*/ 3428 h 7390"/>
                <a:gd name="T12" fmla="*/ 1416 w 8338"/>
                <a:gd name="T13" fmla="*/ 3804 h 7390"/>
                <a:gd name="T14" fmla="*/ 2812 w 8338"/>
                <a:gd name="T15" fmla="*/ 3905 h 7390"/>
                <a:gd name="T16" fmla="*/ 4465 w 8338"/>
                <a:gd name="T17" fmla="*/ 4407 h 7390"/>
                <a:gd name="T18" fmla="*/ 2837 w 8338"/>
                <a:gd name="T19" fmla="*/ 4142 h 7390"/>
                <a:gd name="T20" fmla="*/ 1952 w 8338"/>
                <a:gd name="T21" fmla="*/ 4157 h 7390"/>
                <a:gd name="T22" fmla="*/ 1203 w 8338"/>
                <a:gd name="T23" fmla="*/ 4294 h 7390"/>
                <a:gd name="T24" fmla="*/ 1202 w 8338"/>
                <a:gd name="T25" fmla="*/ 4291 h 7390"/>
                <a:gd name="T26" fmla="*/ 95 w 8338"/>
                <a:gd name="T27" fmla="*/ 6049 h 7390"/>
                <a:gd name="T28" fmla="*/ 91 w 8338"/>
                <a:gd name="T29" fmla="*/ 6506 h 7390"/>
                <a:gd name="T30" fmla="*/ 498 w 8338"/>
                <a:gd name="T31" fmla="*/ 6714 h 7390"/>
                <a:gd name="T32" fmla="*/ 2652 w 8338"/>
                <a:gd name="T33" fmla="*/ 6591 h 7390"/>
                <a:gd name="T34" fmla="*/ 5386 w 8338"/>
                <a:gd name="T35" fmla="*/ 7277 h 7390"/>
                <a:gd name="T36" fmla="*/ 5634 w 8338"/>
                <a:gd name="T37" fmla="*/ 7387 h 7390"/>
                <a:gd name="T38" fmla="*/ 5745 w 8338"/>
                <a:gd name="T39" fmla="*/ 7384 h 7390"/>
                <a:gd name="T40" fmla="*/ 6054 w 8338"/>
                <a:gd name="T41" fmla="*/ 7173 h 7390"/>
                <a:gd name="T42" fmla="*/ 7630 w 8338"/>
                <a:gd name="T43" fmla="*/ 5180 h 7390"/>
                <a:gd name="T44" fmla="*/ 8005 w 8338"/>
                <a:gd name="T45" fmla="*/ 4950 h 7390"/>
                <a:gd name="T46" fmla="*/ 8140 w 8338"/>
                <a:gd name="T47" fmla="*/ 4656 h 7390"/>
                <a:gd name="T48" fmla="*/ 8167 w 8338"/>
                <a:gd name="T49" fmla="*/ 4111 h 7390"/>
                <a:gd name="T50" fmla="*/ 5671 w 8338"/>
                <a:gd name="T51" fmla="*/ 507 h 7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38" h="7390">
                  <a:moveTo>
                    <a:pt x="5671" y="507"/>
                  </a:moveTo>
                  <a:lnTo>
                    <a:pt x="5673" y="480"/>
                  </a:lnTo>
                  <a:cubicBezTo>
                    <a:pt x="5697" y="251"/>
                    <a:pt x="5530" y="46"/>
                    <a:pt x="5301" y="23"/>
                  </a:cubicBezTo>
                  <a:cubicBezTo>
                    <a:pt x="5071" y="0"/>
                    <a:pt x="4867" y="167"/>
                    <a:pt x="4843" y="396"/>
                  </a:cubicBezTo>
                  <a:lnTo>
                    <a:pt x="4843" y="396"/>
                  </a:lnTo>
                  <a:cubicBezTo>
                    <a:pt x="3118" y="378"/>
                    <a:pt x="1633" y="1678"/>
                    <a:pt x="1455" y="3428"/>
                  </a:cubicBezTo>
                  <a:lnTo>
                    <a:pt x="1416" y="3804"/>
                  </a:lnTo>
                  <a:cubicBezTo>
                    <a:pt x="1881" y="3769"/>
                    <a:pt x="2360" y="3822"/>
                    <a:pt x="2812" y="3905"/>
                  </a:cubicBezTo>
                  <a:cubicBezTo>
                    <a:pt x="3382" y="4010"/>
                    <a:pt x="3927" y="4194"/>
                    <a:pt x="4465" y="4407"/>
                  </a:cubicBezTo>
                  <a:cubicBezTo>
                    <a:pt x="3926" y="4275"/>
                    <a:pt x="3391" y="4179"/>
                    <a:pt x="2837" y="4142"/>
                  </a:cubicBezTo>
                  <a:cubicBezTo>
                    <a:pt x="2543" y="4122"/>
                    <a:pt x="2245" y="4129"/>
                    <a:pt x="1952" y="4157"/>
                  </a:cubicBezTo>
                  <a:cubicBezTo>
                    <a:pt x="1700" y="4181"/>
                    <a:pt x="1445" y="4216"/>
                    <a:pt x="1203" y="4294"/>
                  </a:cubicBezTo>
                  <a:cubicBezTo>
                    <a:pt x="1203" y="4293"/>
                    <a:pt x="1202" y="4292"/>
                    <a:pt x="1202" y="4291"/>
                  </a:cubicBezTo>
                  <a:lnTo>
                    <a:pt x="95" y="6049"/>
                  </a:lnTo>
                  <a:cubicBezTo>
                    <a:pt x="0" y="6184"/>
                    <a:pt x="5" y="6365"/>
                    <a:pt x="91" y="6506"/>
                  </a:cubicBezTo>
                  <a:cubicBezTo>
                    <a:pt x="176" y="6647"/>
                    <a:pt x="325" y="6747"/>
                    <a:pt x="498" y="6714"/>
                  </a:cubicBezTo>
                  <a:cubicBezTo>
                    <a:pt x="538" y="6706"/>
                    <a:pt x="1360" y="6460"/>
                    <a:pt x="2652" y="6591"/>
                  </a:cubicBezTo>
                  <a:cubicBezTo>
                    <a:pt x="4785" y="6808"/>
                    <a:pt x="5386" y="7277"/>
                    <a:pt x="5386" y="7277"/>
                  </a:cubicBezTo>
                  <a:cubicBezTo>
                    <a:pt x="5386" y="7277"/>
                    <a:pt x="5526" y="7378"/>
                    <a:pt x="5634" y="7387"/>
                  </a:cubicBezTo>
                  <a:cubicBezTo>
                    <a:pt x="5671" y="7390"/>
                    <a:pt x="5708" y="7390"/>
                    <a:pt x="5745" y="7384"/>
                  </a:cubicBezTo>
                  <a:cubicBezTo>
                    <a:pt x="5875" y="7364"/>
                    <a:pt x="5969" y="7278"/>
                    <a:pt x="6054" y="7173"/>
                  </a:cubicBezTo>
                  <a:cubicBezTo>
                    <a:pt x="6054" y="7173"/>
                    <a:pt x="7406" y="5466"/>
                    <a:pt x="7630" y="5180"/>
                  </a:cubicBezTo>
                  <a:cubicBezTo>
                    <a:pt x="7731" y="5051"/>
                    <a:pt x="7862" y="5037"/>
                    <a:pt x="8005" y="4950"/>
                  </a:cubicBezTo>
                  <a:cubicBezTo>
                    <a:pt x="8129" y="4875"/>
                    <a:pt x="8140" y="4730"/>
                    <a:pt x="8140" y="4656"/>
                  </a:cubicBezTo>
                  <a:lnTo>
                    <a:pt x="8167" y="4111"/>
                  </a:lnTo>
                  <a:cubicBezTo>
                    <a:pt x="8338" y="2435"/>
                    <a:pt x="7251" y="921"/>
                    <a:pt x="5671" y="5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confont-10123-4910606">
              <a:extLst>
                <a:ext uri="{FF2B5EF4-FFF2-40B4-BE49-F238E27FC236}">
                  <a16:creationId xmlns:a16="http://schemas.microsoft.com/office/drawing/2014/main" id="{83792EE9-A153-1F7A-D605-46457F097A5B}"/>
                </a:ext>
              </a:extLst>
            </p:cNvPr>
            <p:cNvSpPr/>
            <p:nvPr/>
          </p:nvSpPr>
          <p:spPr>
            <a:xfrm>
              <a:off x="8785394" y="5706109"/>
              <a:ext cx="609685" cy="533492"/>
            </a:xfrm>
            <a:custGeom>
              <a:avLst/>
              <a:gdLst>
                <a:gd name="T0" fmla="*/ 5900 w 8534"/>
                <a:gd name="T1" fmla="*/ 5400 h 7467"/>
                <a:gd name="T2" fmla="*/ 5146 w 8534"/>
                <a:gd name="T3" fmla="*/ 4646 h 7467"/>
                <a:gd name="T4" fmla="*/ 4842 w 8534"/>
                <a:gd name="T5" fmla="*/ 4643 h 7467"/>
                <a:gd name="T6" fmla="*/ 4844 w 8534"/>
                <a:gd name="T7" fmla="*/ 4948 h 7467"/>
                <a:gd name="T8" fmla="*/ 5750 w 8534"/>
                <a:gd name="T9" fmla="*/ 5853 h 7467"/>
                <a:gd name="T10" fmla="*/ 6051 w 8534"/>
                <a:gd name="T11" fmla="*/ 5853 h 7467"/>
                <a:gd name="T12" fmla="*/ 7560 w 8534"/>
                <a:gd name="T13" fmla="*/ 4344 h 7467"/>
                <a:gd name="T14" fmla="*/ 7562 w 8534"/>
                <a:gd name="T15" fmla="*/ 4040 h 7467"/>
                <a:gd name="T16" fmla="*/ 7258 w 8534"/>
                <a:gd name="T17" fmla="*/ 4043 h 7467"/>
                <a:gd name="T18" fmla="*/ 5900 w 8534"/>
                <a:gd name="T19" fmla="*/ 5400 h 7467"/>
                <a:gd name="T20" fmla="*/ 2155 w 8534"/>
                <a:gd name="T21" fmla="*/ 1920 h 7467"/>
                <a:gd name="T22" fmla="*/ 3200 w 8534"/>
                <a:gd name="T23" fmla="*/ 2773 h 7467"/>
                <a:gd name="T24" fmla="*/ 5334 w 8534"/>
                <a:gd name="T25" fmla="*/ 2773 h 7467"/>
                <a:gd name="T26" fmla="*/ 6379 w 8534"/>
                <a:gd name="T27" fmla="*/ 1920 h 7467"/>
                <a:gd name="T28" fmla="*/ 8107 w 8534"/>
                <a:gd name="T29" fmla="*/ 1920 h 7467"/>
                <a:gd name="T30" fmla="*/ 8534 w 8534"/>
                <a:gd name="T31" fmla="*/ 2347 h 7467"/>
                <a:gd name="T32" fmla="*/ 8534 w 8534"/>
                <a:gd name="T33" fmla="*/ 7040 h 7467"/>
                <a:gd name="T34" fmla="*/ 8107 w 8534"/>
                <a:gd name="T35" fmla="*/ 7467 h 7467"/>
                <a:gd name="T36" fmla="*/ 427 w 8534"/>
                <a:gd name="T37" fmla="*/ 7467 h 7467"/>
                <a:gd name="T38" fmla="*/ 0 w 8534"/>
                <a:gd name="T39" fmla="*/ 7040 h 7467"/>
                <a:gd name="T40" fmla="*/ 0 w 8534"/>
                <a:gd name="T41" fmla="*/ 2347 h 7467"/>
                <a:gd name="T42" fmla="*/ 427 w 8534"/>
                <a:gd name="T43" fmla="*/ 1920 h 7467"/>
                <a:gd name="T44" fmla="*/ 2155 w 8534"/>
                <a:gd name="T45" fmla="*/ 1920 h 7467"/>
                <a:gd name="T46" fmla="*/ 1067 w 8534"/>
                <a:gd name="T47" fmla="*/ 3627 h 7467"/>
                <a:gd name="T48" fmla="*/ 854 w 8534"/>
                <a:gd name="T49" fmla="*/ 3840 h 7467"/>
                <a:gd name="T50" fmla="*/ 1067 w 8534"/>
                <a:gd name="T51" fmla="*/ 4053 h 7467"/>
                <a:gd name="T52" fmla="*/ 2774 w 8534"/>
                <a:gd name="T53" fmla="*/ 4053 h 7467"/>
                <a:gd name="T54" fmla="*/ 2987 w 8534"/>
                <a:gd name="T55" fmla="*/ 3840 h 7467"/>
                <a:gd name="T56" fmla="*/ 2774 w 8534"/>
                <a:gd name="T57" fmla="*/ 3627 h 7467"/>
                <a:gd name="T58" fmla="*/ 1067 w 8534"/>
                <a:gd name="T59" fmla="*/ 3627 h 7467"/>
                <a:gd name="T60" fmla="*/ 1067 w 8534"/>
                <a:gd name="T61" fmla="*/ 4693 h 7467"/>
                <a:gd name="T62" fmla="*/ 854 w 8534"/>
                <a:gd name="T63" fmla="*/ 4907 h 7467"/>
                <a:gd name="T64" fmla="*/ 1067 w 8534"/>
                <a:gd name="T65" fmla="*/ 5120 h 7467"/>
                <a:gd name="T66" fmla="*/ 3200 w 8534"/>
                <a:gd name="T67" fmla="*/ 5120 h 7467"/>
                <a:gd name="T68" fmla="*/ 3414 w 8534"/>
                <a:gd name="T69" fmla="*/ 4907 h 7467"/>
                <a:gd name="T70" fmla="*/ 3200 w 8534"/>
                <a:gd name="T71" fmla="*/ 4693 h 7467"/>
                <a:gd name="T72" fmla="*/ 1067 w 8534"/>
                <a:gd name="T73" fmla="*/ 4693 h 7467"/>
                <a:gd name="T74" fmla="*/ 1067 w 8534"/>
                <a:gd name="T75" fmla="*/ 5760 h 7467"/>
                <a:gd name="T76" fmla="*/ 854 w 8534"/>
                <a:gd name="T77" fmla="*/ 5973 h 7467"/>
                <a:gd name="T78" fmla="*/ 1067 w 8534"/>
                <a:gd name="T79" fmla="*/ 6187 h 7467"/>
                <a:gd name="T80" fmla="*/ 3627 w 8534"/>
                <a:gd name="T81" fmla="*/ 6187 h 7467"/>
                <a:gd name="T82" fmla="*/ 3840 w 8534"/>
                <a:gd name="T83" fmla="*/ 5973 h 7467"/>
                <a:gd name="T84" fmla="*/ 3627 w 8534"/>
                <a:gd name="T85" fmla="*/ 5760 h 7467"/>
                <a:gd name="T86" fmla="*/ 1067 w 8534"/>
                <a:gd name="T87" fmla="*/ 5760 h 7467"/>
                <a:gd name="T88" fmla="*/ 5120 w 8534"/>
                <a:gd name="T89" fmla="*/ 853 h 7467"/>
                <a:gd name="T90" fmla="*/ 5974 w 8534"/>
                <a:gd name="T91" fmla="*/ 1707 h 7467"/>
                <a:gd name="T92" fmla="*/ 5120 w 8534"/>
                <a:gd name="T93" fmla="*/ 2560 h 7467"/>
                <a:gd name="T94" fmla="*/ 3414 w 8534"/>
                <a:gd name="T95" fmla="*/ 2560 h 7467"/>
                <a:gd name="T96" fmla="*/ 2560 w 8534"/>
                <a:gd name="T97" fmla="*/ 1707 h 7467"/>
                <a:gd name="T98" fmla="*/ 3414 w 8534"/>
                <a:gd name="T99" fmla="*/ 853 h 7467"/>
                <a:gd name="T100" fmla="*/ 4267 w 8534"/>
                <a:gd name="T101" fmla="*/ 0 h 7467"/>
                <a:gd name="T102" fmla="*/ 5120 w 8534"/>
                <a:gd name="T103" fmla="*/ 853 h 7467"/>
                <a:gd name="T104" fmla="*/ 4267 w 8534"/>
                <a:gd name="T105" fmla="*/ 1280 h 7467"/>
                <a:gd name="T106" fmla="*/ 4694 w 8534"/>
                <a:gd name="T107" fmla="*/ 853 h 7467"/>
                <a:gd name="T108" fmla="*/ 4267 w 8534"/>
                <a:gd name="T109" fmla="*/ 427 h 7467"/>
                <a:gd name="T110" fmla="*/ 3840 w 8534"/>
                <a:gd name="T111" fmla="*/ 853 h 7467"/>
                <a:gd name="T112" fmla="*/ 4267 w 8534"/>
                <a:gd name="T113" fmla="*/ 1280 h 7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34" h="7467">
                  <a:moveTo>
                    <a:pt x="5900" y="5400"/>
                  </a:moveTo>
                  <a:lnTo>
                    <a:pt x="5146" y="4646"/>
                  </a:lnTo>
                  <a:cubicBezTo>
                    <a:pt x="5063" y="4560"/>
                    <a:pt x="4926" y="4559"/>
                    <a:pt x="4842" y="4643"/>
                  </a:cubicBezTo>
                  <a:cubicBezTo>
                    <a:pt x="4758" y="4728"/>
                    <a:pt x="4759" y="4865"/>
                    <a:pt x="4844" y="4948"/>
                  </a:cubicBezTo>
                  <a:lnTo>
                    <a:pt x="5750" y="5853"/>
                  </a:lnTo>
                  <a:cubicBezTo>
                    <a:pt x="5833" y="5936"/>
                    <a:pt x="5968" y="5936"/>
                    <a:pt x="6051" y="5853"/>
                  </a:cubicBezTo>
                  <a:lnTo>
                    <a:pt x="7560" y="4344"/>
                  </a:lnTo>
                  <a:cubicBezTo>
                    <a:pt x="7646" y="4261"/>
                    <a:pt x="7647" y="4124"/>
                    <a:pt x="7562" y="4040"/>
                  </a:cubicBezTo>
                  <a:cubicBezTo>
                    <a:pt x="7478" y="3956"/>
                    <a:pt x="7341" y="3957"/>
                    <a:pt x="7258" y="4043"/>
                  </a:cubicBezTo>
                  <a:lnTo>
                    <a:pt x="5900" y="5400"/>
                  </a:lnTo>
                  <a:close/>
                  <a:moveTo>
                    <a:pt x="2155" y="1920"/>
                  </a:moveTo>
                  <a:cubicBezTo>
                    <a:pt x="2257" y="2417"/>
                    <a:pt x="2693" y="2773"/>
                    <a:pt x="3200" y="2773"/>
                  </a:cubicBezTo>
                  <a:lnTo>
                    <a:pt x="5334" y="2773"/>
                  </a:lnTo>
                  <a:cubicBezTo>
                    <a:pt x="5841" y="2773"/>
                    <a:pt x="6277" y="2417"/>
                    <a:pt x="6379" y="1920"/>
                  </a:cubicBezTo>
                  <a:lnTo>
                    <a:pt x="8107" y="1920"/>
                  </a:lnTo>
                  <a:cubicBezTo>
                    <a:pt x="8343" y="1920"/>
                    <a:pt x="8534" y="2111"/>
                    <a:pt x="8534" y="2347"/>
                  </a:cubicBezTo>
                  <a:lnTo>
                    <a:pt x="8534" y="7040"/>
                  </a:lnTo>
                  <a:cubicBezTo>
                    <a:pt x="8534" y="7276"/>
                    <a:pt x="8343" y="7467"/>
                    <a:pt x="8107" y="7467"/>
                  </a:cubicBezTo>
                  <a:lnTo>
                    <a:pt x="427" y="7467"/>
                  </a:lnTo>
                  <a:cubicBezTo>
                    <a:pt x="191" y="7467"/>
                    <a:pt x="0" y="7276"/>
                    <a:pt x="0" y="7040"/>
                  </a:cubicBezTo>
                  <a:lnTo>
                    <a:pt x="0" y="2347"/>
                  </a:lnTo>
                  <a:cubicBezTo>
                    <a:pt x="0" y="2111"/>
                    <a:pt x="191" y="1920"/>
                    <a:pt x="427" y="1920"/>
                  </a:cubicBezTo>
                  <a:lnTo>
                    <a:pt x="2155" y="1920"/>
                  </a:lnTo>
                  <a:close/>
                  <a:moveTo>
                    <a:pt x="1067" y="3627"/>
                  </a:moveTo>
                  <a:cubicBezTo>
                    <a:pt x="949" y="3627"/>
                    <a:pt x="854" y="3722"/>
                    <a:pt x="854" y="3840"/>
                  </a:cubicBezTo>
                  <a:cubicBezTo>
                    <a:pt x="854" y="3958"/>
                    <a:pt x="949" y="4053"/>
                    <a:pt x="1067" y="4053"/>
                  </a:cubicBezTo>
                  <a:lnTo>
                    <a:pt x="2774" y="4053"/>
                  </a:lnTo>
                  <a:cubicBezTo>
                    <a:pt x="2891" y="4053"/>
                    <a:pt x="2987" y="3958"/>
                    <a:pt x="2987" y="3840"/>
                  </a:cubicBezTo>
                  <a:cubicBezTo>
                    <a:pt x="2987" y="3722"/>
                    <a:pt x="2891" y="3627"/>
                    <a:pt x="2774" y="3627"/>
                  </a:cubicBezTo>
                  <a:lnTo>
                    <a:pt x="1067" y="3627"/>
                  </a:lnTo>
                  <a:close/>
                  <a:moveTo>
                    <a:pt x="1067" y="4693"/>
                  </a:moveTo>
                  <a:cubicBezTo>
                    <a:pt x="949" y="4693"/>
                    <a:pt x="854" y="4789"/>
                    <a:pt x="854" y="4907"/>
                  </a:cubicBezTo>
                  <a:cubicBezTo>
                    <a:pt x="854" y="5024"/>
                    <a:pt x="949" y="5120"/>
                    <a:pt x="1067" y="5120"/>
                  </a:cubicBezTo>
                  <a:lnTo>
                    <a:pt x="3200" y="5120"/>
                  </a:lnTo>
                  <a:cubicBezTo>
                    <a:pt x="3318" y="5120"/>
                    <a:pt x="3414" y="5024"/>
                    <a:pt x="3414" y="4907"/>
                  </a:cubicBezTo>
                  <a:cubicBezTo>
                    <a:pt x="3414" y="4789"/>
                    <a:pt x="3318" y="4693"/>
                    <a:pt x="3200" y="4693"/>
                  </a:cubicBezTo>
                  <a:lnTo>
                    <a:pt x="1067" y="4693"/>
                  </a:lnTo>
                  <a:close/>
                  <a:moveTo>
                    <a:pt x="1067" y="5760"/>
                  </a:moveTo>
                  <a:cubicBezTo>
                    <a:pt x="949" y="5760"/>
                    <a:pt x="854" y="5856"/>
                    <a:pt x="854" y="5973"/>
                  </a:cubicBezTo>
                  <a:cubicBezTo>
                    <a:pt x="854" y="6091"/>
                    <a:pt x="949" y="6187"/>
                    <a:pt x="1067" y="6187"/>
                  </a:cubicBezTo>
                  <a:lnTo>
                    <a:pt x="3627" y="6187"/>
                  </a:lnTo>
                  <a:cubicBezTo>
                    <a:pt x="3745" y="6187"/>
                    <a:pt x="3840" y="6091"/>
                    <a:pt x="3840" y="5973"/>
                  </a:cubicBezTo>
                  <a:cubicBezTo>
                    <a:pt x="3840" y="5856"/>
                    <a:pt x="3745" y="5760"/>
                    <a:pt x="3627" y="5760"/>
                  </a:cubicBezTo>
                  <a:lnTo>
                    <a:pt x="1067" y="5760"/>
                  </a:lnTo>
                  <a:close/>
                  <a:moveTo>
                    <a:pt x="5120" y="853"/>
                  </a:moveTo>
                  <a:cubicBezTo>
                    <a:pt x="5592" y="853"/>
                    <a:pt x="5974" y="1235"/>
                    <a:pt x="5974" y="1707"/>
                  </a:cubicBezTo>
                  <a:cubicBezTo>
                    <a:pt x="5974" y="2178"/>
                    <a:pt x="5592" y="2560"/>
                    <a:pt x="5120" y="2560"/>
                  </a:cubicBezTo>
                  <a:lnTo>
                    <a:pt x="3414" y="2560"/>
                  </a:lnTo>
                  <a:cubicBezTo>
                    <a:pt x="2942" y="2560"/>
                    <a:pt x="2560" y="2178"/>
                    <a:pt x="2560" y="1707"/>
                  </a:cubicBezTo>
                  <a:cubicBezTo>
                    <a:pt x="2560" y="1235"/>
                    <a:pt x="2942" y="853"/>
                    <a:pt x="3414" y="853"/>
                  </a:cubicBezTo>
                  <a:cubicBezTo>
                    <a:pt x="3414" y="382"/>
                    <a:pt x="3796" y="0"/>
                    <a:pt x="4267" y="0"/>
                  </a:cubicBezTo>
                  <a:cubicBezTo>
                    <a:pt x="4738" y="0"/>
                    <a:pt x="5120" y="382"/>
                    <a:pt x="5120" y="853"/>
                  </a:cubicBezTo>
                  <a:close/>
                  <a:moveTo>
                    <a:pt x="4267" y="1280"/>
                  </a:moveTo>
                  <a:cubicBezTo>
                    <a:pt x="4503" y="1280"/>
                    <a:pt x="4694" y="1089"/>
                    <a:pt x="4694" y="853"/>
                  </a:cubicBezTo>
                  <a:cubicBezTo>
                    <a:pt x="4694" y="618"/>
                    <a:pt x="4503" y="427"/>
                    <a:pt x="4267" y="427"/>
                  </a:cubicBezTo>
                  <a:cubicBezTo>
                    <a:pt x="4031" y="427"/>
                    <a:pt x="3840" y="618"/>
                    <a:pt x="3840" y="853"/>
                  </a:cubicBezTo>
                  <a:cubicBezTo>
                    <a:pt x="3840" y="1089"/>
                    <a:pt x="4031" y="1280"/>
                    <a:pt x="4267" y="1280"/>
                  </a:cubicBez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AEFCB5A0-562D-1606-93D8-D84D0A7D8B42}"/>
                </a:ext>
              </a:extLst>
            </p:cNvPr>
            <p:cNvSpPr txBox="1"/>
            <p:nvPr/>
          </p:nvSpPr>
          <p:spPr>
            <a:xfrm>
              <a:off x="2958544" y="5258154"/>
              <a:ext cx="461665" cy="369332"/>
            </a:xfrm>
            <a:prstGeom prst="rect">
              <a:avLst/>
            </a:prstGeom>
            <a:noFill/>
          </p:spPr>
          <p:txBody>
            <a:bodyPr vert="eaVert"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2311ED3A-DC3C-9E69-7B09-A5BC0BFE6B26}"/>
                </a:ext>
              </a:extLst>
            </p:cNvPr>
            <p:cNvSpPr txBox="1"/>
            <p:nvPr/>
          </p:nvSpPr>
          <p:spPr>
            <a:xfrm>
              <a:off x="6023047" y="5296196"/>
              <a:ext cx="461665" cy="369332"/>
            </a:xfrm>
            <a:prstGeom prst="rect">
              <a:avLst/>
            </a:prstGeom>
            <a:noFill/>
          </p:spPr>
          <p:txBody>
            <a:bodyPr vert="eaVert"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CC864F22-C569-1F60-3CB5-7145510B9828}"/>
                </a:ext>
              </a:extLst>
            </p:cNvPr>
            <p:cNvSpPr txBox="1"/>
            <p:nvPr/>
          </p:nvSpPr>
          <p:spPr>
            <a:xfrm>
              <a:off x="8856717" y="5258154"/>
              <a:ext cx="461665" cy="369332"/>
            </a:xfrm>
            <a:prstGeom prst="rect">
              <a:avLst/>
            </a:prstGeom>
            <a:noFill/>
          </p:spPr>
          <p:txBody>
            <a:bodyPr vert="eaVert" wrap="square" rtlCol="0">
              <a:spAutoFit/>
            </a:bodyPr>
            <a:lstStyle/>
            <a:p>
              <a:pPr algn="ct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sp>
        <p:nvSpPr>
          <p:cNvPr id="49" name="íşlïḍè">
            <a:extLst>
              <a:ext uri="{FF2B5EF4-FFF2-40B4-BE49-F238E27FC236}">
                <a16:creationId xmlns:a16="http://schemas.microsoft.com/office/drawing/2014/main" id="{722A538B-8E00-5DD3-6000-063E81A11D1C}"/>
              </a:ext>
            </a:extLst>
          </p:cNvPr>
          <p:cNvSpPr txBox="1"/>
          <p:nvPr/>
        </p:nvSpPr>
        <p:spPr>
          <a:xfrm>
            <a:off x="1343093" y="2732565"/>
            <a:ext cx="10544107" cy="48593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给角色配置许可</a:t>
            </a:r>
            <a:r>
              <a:rPr lang="zh-CN" altLang="en-US" b="1" dirty="0"/>
              <a:t>的工作一般</a:t>
            </a:r>
            <a:r>
              <a:rPr lang="zh-CN" altLang="en-US" b="1" dirty="0">
                <a:solidFill>
                  <a:schemeClr val="accent1">
                    <a:lumMod val="75000"/>
                  </a:schemeClr>
                </a:solidFill>
              </a:rPr>
              <a:t>比较复杂</a:t>
            </a:r>
            <a:r>
              <a:rPr lang="zh-CN" altLang="en-US" b="1" dirty="0"/>
              <a:t>，需要一定的专业知识，可以由</a:t>
            </a:r>
            <a:r>
              <a:rPr lang="zh-CN" altLang="en-US" b="1" dirty="0">
                <a:solidFill>
                  <a:schemeClr val="accent1">
                    <a:lumMod val="75000"/>
                  </a:schemeClr>
                </a:solidFill>
              </a:rPr>
              <a:t>专门的技术人员</a:t>
            </a:r>
            <a:r>
              <a:rPr lang="zh-CN" altLang="en-US" b="1" dirty="0"/>
              <a:t>来完成。</a:t>
            </a:r>
            <a:endParaRPr lang="en-US" altLang="zh-CN" b="1" dirty="0"/>
          </a:p>
        </p:txBody>
      </p:sp>
      <p:sp>
        <p:nvSpPr>
          <p:cNvPr id="50" name="矩形 49">
            <a:extLst>
              <a:ext uri="{FF2B5EF4-FFF2-40B4-BE49-F238E27FC236}">
                <a16:creationId xmlns:a16="http://schemas.microsoft.com/office/drawing/2014/main" id="{B08426DD-867B-A524-C1E3-8850009AF27C}"/>
              </a:ext>
            </a:extLst>
          </p:cNvPr>
          <p:cNvSpPr/>
          <p:nvPr/>
        </p:nvSpPr>
        <p:spPr>
          <a:xfrm>
            <a:off x="1086117" y="283127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íşlïḍè">
            <a:extLst>
              <a:ext uri="{FF2B5EF4-FFF2-40B4-BE49-F238E27FC236}">
                <a16:creationId xmlns:a16="http://schemas.microsoft.com/office/drawing/2014/main" id="{0F969914-8BF2-F3B2-68CD-72326BE9EFE9}"/>
              </a:ext>
            </a:extLst>
          </p:cNvPr>
          <p:cNvSpPr txBox="1"/>
          <p:nvPr/>
        </p:nvSpPr>
        <p:spPr>
          <a:xfrm>
            <a:off x="1343093" y="3205271"/>
            <a:ext cx="10544107" cy="48593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为用户赋予角色</a:t>
            </a:r>
            <a:r>
              <a:rPr lang="zh-CN" altLang="en-US" b="1" dirty="0"/>
              <a:t>则较为</a:t>
            </a:r>
            <a:r>
              <a:rPr lang="zh-CN" altLang="en-US" b="1" dirty="0">
                <a:solidFill>
                  <a:schemeClr val="accent1">
                    <a:lumMod val="75000"/>
                  </a:schemeClr>
                </a:solidFill>
              </a:rPr>
              <a:t>简单</a:t>
            </a:r>
            <a:r>
              <a:rPr lang="zh-CN" altLang="en-US" b="1" dirty="0"/>
              <a:t>，可以由</a:t>
            </a:r>
            <a:r>
              <a:rPr lang="zh-CN" altLang="en-US" b="1" dirty="0">
                <a:solidFill>
                  <a:schemeClr val="accent1">
                    <a:lumMod val="75000"/>
                  </a:schemeClr>
                </a:solidFill>
              </a:rPr>
              <a:t>一般的系统管理员</a:t>
            </a:r>
            <a:r>
              <a:rPr lang="zh-CN" altLang="en-US" b="1" dirty="0"/>
              <a:t>来完成。</a:t>
            </a:r>
            <a:endParaRPr lang="en-US" altLang="zh-CN" b="1" dirty="0"/>
          </a:p>
        </p:txBody>
      </p:sp>
      <p:sp>
        <p:nvSpPr>
          <p:cNvPr id="52" name="矩形 51">
            <a:extLst>
              <a:ext uri="{FF2B5EF4-FFF2-40B4-BE49-F238E27FC236}">
                <a16:creationId xmlns:a16="http://schemas.microsoft.com/office/drawing/2014/main" id="{D36D6ED7-A832-9C32-7E22-175FAD32BDFF}"/>
              </a:ext>
            </a:extLst>
          </p:cNvPr>
          <p:cNvSpPr/>
          <p:nvPr/>
        </p:nvSpPr>
        <p:spPr>
          <a:xfrm>
            <a:off x="1086117" y="330398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6388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p:cTn id="18" dur="500" fill="hold"/>
                                        <p:tgtEl>
                                          <p:spTgt spid="50"/>
                                        </p:tgtEl>
                                        <p:attrNameLst>
                                          <p:attrName>ppt_w</p:attrName>
                                        </p:attrNameLst>
                                      </p:cBhvr>
                                      <p:tavLst>
                                        <p:tav tm="0">
                                          <p:val>
                                            <p:fltVal val="0"/>
                                          </p:val>
                                        </p:tav>
                                        <p:tav tm="100000">
                                          <p:val>
                                            <p:strVal val="#ppt_w"/>
                                          </p:val>
                                        </p:tav>
                                      </p:tavLst>
                                    </p:anim>
                                    <p:anim calcmode="lin" valueType="num">
                                      <p:cBhvr>
                                        <p:cTn id="19" dur="500" fill="hold"/>
                                        <p:tgtEl>
                                          <p:spTgt spid="50"/>
                                        </p:tgtEl>
                                        <p:attrNameLst>
                                          <p:attrName>ppt_h</p:attrName>
                                        </p:attrNameLst>
                                      </p:cBhvr>
                                      <p:tavLst>
                                        <p:tav tm="0">
                                          <p:val>
                                            <p:fltVal val="0"/>
                                          </p:val>
                                        </p:tav>
                                        <p:tav tm="100000">
                                          <p:val>
                                            <p:strVal val="#ppt_h"/>
                                          </p:val>
                                        </p:tav>
                                      </p:tavLst>
                                    </p:anim>
                                    <p:anim calcmode="lin" valueType="num">
                                      <p:cBhvr>
                                        <p:cTn id="20" dur="500" fill="hold"/>
                                        <p:tgtEl>
                                          <p:spTgt spid="50"/>
                                        </p:tgtEl>
                                        <p:attrNameLst>
                                          <p:attrName>style.rotation</p:attrName>
                                        </p:attrNameLst>
                                      </p:cBhvr>
                                      <p:tavLst>
                                        <p:tav tm="0">
                                          <p:val>
                                            <p:fltVal val="360"/>
                                          </p:val>
                                        </p:tav>
                                        <p:tav tm="100000">
                                          <p:val>
                                            <p:fltVal val="0"/>
                                          </p:val>
                                        </p:tav>
                                      </p:tavLst>
                                    </p:anim>
                                    <p:animEffect transition="in" filter="fade">
                                      <p:cBhvr>
                                        <p:cTn id="21" dur="500"/>
                                        <p:tgtEl>
                                          <p:spTgt spid="5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 calcmode="lin" valueType="num">
                                      <p:cBhvr>
                                        <p:cTn id="31" dur="500" fill="hold"/>
                                        <p:tgtEl>
                                          <p:spTgt spid="52"/>
                                        </p:tgtEl>
                                        <p:attrNameLst>
                                          <p:attrName>style.rotation</p:attrName>
                                        </p:attrNameLst>
                                      </p:cBhvr>
                                      <p:tavLst>
                                        <p:tav tm="0">
                                          <p:val>
                                            <p:fltVal val="360"/>
                                          </p:val>
                                        </p:tav>
                                        <p:tav tm="100000">
                                          <p:val>
                                            <p:fltVal val="0"/>
                                          </p:val>
                                        </p:tav>
                                      </p:tavLst>
                                    </p:anim>
                                    <p:animEffect transition="in" filter="fade">
                                      <p:cBhvr>
                                        <p:cTn id="32" dur="500"/>
                                        <p:tgtEl>
                                          <p:spTgt spid="52"/>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49" grpId="0"/>
      <p:bldP spid="50" grpId="0" animBg="1"/>
      <p:bldP spid="51" grpId="0"/>
      <p:bldP spid="5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oZGlkIjoiYzE1ZTk0YmFjZjUzZjU2NjkwYjU3ZTI1ZmQyMzJmMTAifQ=="/>
</p:tagLst>
</file>

<file path=ppt/tags/tag10.xml><?xml version="1.0" encoding="utf-8"?>
<p:tagLst xmlns:a="http://schemas.openxmlformats.org/drawingml/2006/main" xmlns:r="http://schemas.openxmlformats.org/officeDocument/2006/relationships" xmlns:p="http://schemas.openxmlformats.org/presentationml/2006/main">
  <p:tag name="ISLIDE.ICON" val="#64751;"/>
</p:tagLst>
</file>

<file path=ppt/tags/tag10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0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0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0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0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0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0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0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0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0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xml><?xml version="1.0" encoding="utf-8"?>
<p:tagLst xmlns:a="http://schemas.openxmlformats.org/drawingml/2006/main" xmlns:r="http://schemas.openxmlformats.org/officeDocument/2006/relationships" xmlns:p="http://schemas.openxmlformats.org/presentationml/2006/main">
  <p:tag name="ISLIDE.ICON" val="#64751;"/>
</p:tagLst>
</file>

<file path=ppt/tags/tag11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1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2.xml><?xml version="1.0" encoding="utf-8"?>
<p:tagLst xmlns:a="http://schemas.openxmlformats.org/drawingml/2006/main" xmlns:r="http://schemas.openxmlformats.org/officeDocument/2006/relationships" xmlns:p="http://schemas.openxmlformats.org/presentationml/2006/main">
  <p:tag name="ISLIDE.ICON" val="#64751;"/>
</p:tagLst>
</file>

<file path=ppt/tags/tag12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2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2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23.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4.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5.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6.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7.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8.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9.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xml><?xml version="1.0" encoding="utf-8"?>
<p:tagLst xmlns:a="http://schemas.openxmlformats.org/drawingml/2006/main" xmlns:r="http://schemas.openxmlformats.org/officeDocument/2006/relationships" xmlns:p="http://schemas.openxmlformats.org/presentationml/2006/main">
  <p:tag name="ISLIDE.ICON" val="#64751;"/>
</p:tagLst>
</file>

<file path=ppt/tags/tag130.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1.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2.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3.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4.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3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3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3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3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4.xml><?xml version="1.0" encoding="utf-8"?>
<p:tagLst xmlns:a="http://schemas.openxmlformats.org/drawingml/2006/main" xmlns:r="http://schemas.openxmlformats.org/officeDocument/2006/relationships" xmlns:p="http://schemas.openxmlformats.org/presentationml/2006/main">
  <p:tag name="ISLIDE.ICON" val="#64751;"/>
</p:tagLst>
</file>

<file path=ppt/tags/tag14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4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4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4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4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4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4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47.xml><?xml version="1.0" encoding="utf-8"?>
<p:tagLst xmlns:a="http://schemas.openxmlformats.org/drawingml/2006/main" xmlns:r="http://schemas.openxmlformats.org/officeDocument/2006/relationships" xmlns:p="http://schemas.openxmlformats.org/presentationml/2006/main">
  <p:tag name="ISLIDE.VECTOR" val="#774935;"/>
  <p:tag name="ISLIDE.ICON" val="#64751;#171072;"/>
</p:tagLst>
</file>

<file path=ppt/tags/tag148.xml><?xml version="1.0" encoding="utf-8"?>
<p:tagLst xmlns:a="http://schemas.openxmlformats.org/drawingml/2006/main" xmlns:r="http://schemas.openxmlformats.org/officeDocument/2006/relationships" xmlns:p="http://schemas.openxmlformats.org/presentationml/2006/main">
  <p:tag name="ISLIDE.VECTOR" val="#774935;"/>
  <p:tag name="ISLIDE.ICON" val="#64751;#171072;"/>
</p:tagLst>
</file>

<file path=ppt/tags/tag14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5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6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7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7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7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7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74.xml><?xml version="1.0" encoding="utf-8"?>
<p:tagLst xmlns:a="http://schemas.openxmlformats.org/drawingml/2006/main" xmlns:r="http://schemas.openxmlformats.org/officeDocument/2006/relationships" xmlns:p="http://schemas.openxmlformats.org/presentationml/2006/main">
  <p:tag name="ISLIDE.VECTOR" val="#774935;"/>
  <p:tag name="ISLIDE.ICON" val="#64751;#76356;"/>
</p:tagLst>
</file>

<file path=ppt/tags/tag175.xml><?xml version="1.0" encoding="utf-8"?>
<p:tagLst xmlns:a="http://schemas.openxmlformats.org/drawingml/2006/main" xmlns:r="http://schemas.openxmlformats.org/officeDocument/2006/relationships" xmlns:p="http://schemas.openxmlformats.org/presentationml/2006/main">
  <p:tag name="ISLIDE.VECTOR" val="#774935;"/>
  <p:tag name="ISLIDE.ICON" val="#64751;#76356;"/>
</p:tagLst>
</file>

<file path=ppt/tags/tag176.xml><?xml version="1.0" encoding="utf-8"?>
<p:tagLst xmlns:a="http://schemas.openxmlformats.org/drawingml/2006/main" xmlns:r="http://schemas.openxmlformats.org/officeDocument/2006/relationships" xmlns:p="http://schemas.openxmlformats.org/presentationml/2006/main">
  <p:tag name="ISLIDE.VECTOR" val="#774935;"/>
  <p:tag name="ISLIDE.ICON" val="#64751;#76356;"/>
</p:tagLst>
</file>

<file path=ppt/tags/tag17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7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7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xml><?xml version="1.0" encoding="utf-8"?>
<p:tagLst xmlns:a="http://schemas.openxmlformats.org/drawingml/2006/main" xmlns:r="http://schemas.openxmlformats.org/officeDocument/2006/relationships" xmlns:p="http://schemas.openxmlformats.org/presentationml/2006/main">
  <p:tag name="ISLIDE.ICON" val="#64751;"/>
</p:tagLst>
</file>

<file path=ppt/tags/tag18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8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xml><?xml version="1.0" encoding="utf-8"?>
<p:tagLst xmlns:a="http://schemas.openxmlformats.org/drawingml/2006/main" xmlns:r="http://schemas.openxmlformats.org/officeDocument/2006/relationships" xmlns:p="http://schemas.openxmlformats.org/presentationml/2006/main">
  <p:tag name="ISLIDE.ICON" val="#64751;"/>
</p:tagLst>
</file>

<file path=ppt/tags/tag19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19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xml><?xml version="1.0" encoding="utf-8"?>
<p:tagLst xmlns:a="http://schemas.openxmlformats.org/drawingml/2006/main" xmlns:r="http://schemas.openxmlformats.org/officeDocument/2006/relationships" xmlns:p="http://schemas.openxmlformats.org/presentationml/2006/main">
  <p:tag name="ISLIDE.ICON" val="#64751;"/>
</p:tagLst>
</file>

<file path=ppt/tags/tag20.xml><?xml version="1.0" encoding="utf-8"?>
<p:tagLst xmlns:a="http://schemas.openxmlformats.org/drawingml/2006/main" xmlns:r="http://schemas.openxmlformats.org/officeDocument/2006/relationships" xmlns:p="http://schemas.openxmlformats.org/presentationml/2006/main">
  <p:tag name="ISLIDE.ICON" val="#64751;"/>
</p:tagLst>
</file>

<file path=ppt/tags/tag20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0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1.xml><?xml version="1.0" encoding="utf-8"?>
<p:tagLst xmlns:a="http://schemas.openxmlformats.org/drawingml/2006/main" xmlns:r="http://schemas.openxmlformats.org/officeDocument/2006/relationships" xmlns:p="http://schemas.openxmlformats.org/presentationml/2006/main">
  <p:tag name="ISLIDE.ICON" val="#64751;"/>
</p:tagLst>
</file>

<file path=ppt/tags/tag22.xml><?xml version="1.0" encoding="utf-8"?>
<p:tagLst xmlns:a="http://schemas.openxmlformats.org/drawingml/2006/main" xmlns:r="http://schemas.openxmlformats.org/officeDocument/2006/relationships" xmlns:p="http://schemas.openxmlformats.org/presentationml/2006/main">
  <p:tag name="ISLIDE.ICON" val="#64751;"/>
</p:tagLst>
</file>

<file path=ppt/tags/tag23.xml><?xml version="1.0" encoding="utf-8"?>
<p:tagLst xmlns:a="http://schemas.openxmlformats.org/drawingml/2006/main" xmlns:r="http://schemas.openxmlformats.org/officeDocument/2006/relationships" xmlns:p="http://schemas.openxmlformats.org/presentationml/2006/main">
  <p:tag name="ISLIDE.ICON" val="#64751;"/>
</p:tagLst>
</file>

<file path=ppt/tags/tag24.xml><?xml version="1.0" encoding="utf-8"?>
<p:tagLst xmlns:a="http://schemas.openxmlformats.org/drawingml/2006/main" xmlns:r="http://schemas.openxmlformats.org/officeDocument/2006/relationships" xmlns:p="http://schemas.openxmlformats.org/presentationml/2006/main">
  <p:tag name="ISLIDE.ICON" val="#64751;"/>
</p:tagLst>
</file>

<file path=ppt/tags/tag25.xml><?xml version="1.0" encoding="utf-8"?>
<p:tagLst xmlns:a="http://schemas.openxmlformats.org/drawingml/2006/main" xmlns:r="http://schemas.openxmlformats.org/officeDocument/2006/relationships" xmlns:p="http://schemas.openxmlformats.org/presentationml/2006/main">
  <p:tag name="ISLIDE.ICON" val="#64751;"/>
</p:tagLst>
</file>

<file path=ppt/tags/tag26.xml><?xml version="1.0" encoding="utf-8"?>
<p:tagLst xmlns:a="http://schemas.openxmlformats.org/drawingml/2006/main" xmlns:r="http://schemas.openxmlformats.org/officeDocument/2006/relationships" xmlns:p="http://schemas.openxmlformats.org/presentationml/2006/main">
  <p:tag name="ISLIDE.ICON" val="#64751;"/>
</p:tagLst>
</file>

<file path=ppt/tags/tag27.xml><?xml version="1.0" encoding="utf-8"?>
<p:tagLst xmlns:a="http://schemas.openxmlformats.org/drawingml/2006/main" xmlns:r="http://schemas.openxmlformats.org/officeDocument/2006/relationships" xmlns:p="http://schemas.openxmlformats.org/presentationml/2006/main">
  <p:tag name="ISLIDE.ICON" val="#64751;"/>
</p:tagLst>
</file>

<file path=ppt/tags/tag2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3.xml><?xml version="1.0" encoding="utf-8"?>
<p:tagLst xmlns:a="http://schemas.openxmlformats.org/drawingml/2006/main" xmlns:r="http://schemas.openxmlformats.org/officeDocument/2006/relationships" xmlns:p="http://schemas.openxmlformats.org/presentationml/2006/main">
  <p:tag name="ISLIDE.ICON" val="#64751;"/>
</p:tagLst>
</file>

<file path=ppt/tags/tag30.xml><?xml version="1.0" encoding="utf-8"?>
<p:tagLst xmlns:a="http://schemas.openxmlformats.org/drawingml/2006/main" xmlns:r="http://schemas.openxmlformats.org/officeDocument/2006/relationships" xmlns:p="http://schemas.openxmlformats.org/presentationml/2006/main">
  <p:tag name="ISLIDE.VECTOR" val="#774935;"/>
  <p:tag name="ISLIDE.ICON" val="#64751;#22758;#113680;#178398;"/>
</p:tagLst>
</file>

<file path=ppt/tags/tag31.xml><?xml version="1.0" encoding="utf-8"?>
<p:tagLst xmlns:a="http://schemas.openxmlformats.org/drawingml/2006/main" xmlns:r="http://schemas.openxmlformats.org/officeDocument/2006/relationships" xmlns:p="http://schemas.openxmlformats.org/presentationml/2006/main">
  <p:tag name="ISLIDE.VECTOR" val="#774935;"/>
  <p:tag name="ISLIDE.ICON" val="#64751;#22758;#113680;#178398;"/>
</p:tagLst>
</file>

<file path=ppt/tags/tag32.xml><?xml version="1.0" encoding="utf-8"?>
<p:tagLst xmlns:a="http://schemas.openxmlformats.org/drawingml/2006/main" xmlns:r="http://schemas.openxmlformats.org/officeDocument/2006/relationships" xmlns:p="http://schemas.openxmlformats.org/presentationml/2006/main">
  <p:tag name="ISLIDE.VECTOR" val="#774935;"/>
  <p:tag name="ISLIDE.ICON" val="#64751;#22758;#113680;#178398;"/>
</p:tagLst>
</file>

<file path=ppt/tags/tag33.xml><?xml version="1.0" encoding="utf-8"?>
<p:tagLst xmlns:a="http://schemas.openxmlformats.org/drawingml/2006/main" xmlns:r="http://schemas.openxmlformats.org/officeDocument/2006/relationships" xmlns:p="http://schemas.openxmlformats.org/presentationml/2006/main">
  <p:tag name="ISLIDE.VECTOR" val="#774935;"/>
  <p:tag name="ISLIDE.ICON" val="#64751;#22758;#113680;#178398;"/>
</p:tagLst>
</file>

<file path=ppt/tags/tag3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3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3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3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3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3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4.xml><?xml version="1.0" encoding="utf-8"?>
<p:tagLst xmlns:a="http://schemas.openxmlformats.org/drawingml/2006/main" xmlns:r="http://schemas.openxmlformats.org/officeDocument/2006/relationships" xmlns:p="http://schemas.openxmlformats.org/presentationml/2006/main">
  <p:tag name="ISLIDE.ICON" val="#64751;"/>
</p:tagLst>
</file>

<file path=ppt/tags/tag4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4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4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4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44.xml><?xml version="1.0" encoding="utf-8"?>
<p:tagLst xmlns:a="http://schemas.openxmlformats.org/drawingml/2006/main" xmlns:r="http://schemas.openxmlformats.org/officeDocument/2006/relationships" xmlns:p="http://schemas.openxmlformats.org/presentationml/2006/main">
  <p:tag name="ISLIDE.VECTOR" val="#774935;"/>
  <p:tag name="ISLIDE.ICON" val="#64751;#393751;"/>
</p:tagLst>
</file>

<file path=ppt/tags/tag45.xml><?xml version="1.0" encoding="utf-8"?>
<p:tagLst xmlns:a="http://schemas.openxmlformats.org/drawingml/2006/main" xmlns:r="http://schemas.openxmlformats.org/officeDocument/2006/relationships" xmlns:p="http://schemas.openxmlformats.org/presentationml/2006/main">
  <p:tag name="ISLIDE.VECTOR" val="#774935;"/>
  <p:tag name="ISLIDE.ICON" val="#64751;#393751;"/>
</p:tagLst>
</file>

<file path=ppt/tags/tag4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4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4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4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xml><?xml version="1.0" encoding="utf-8"?>
<p:tagLst xmlns:a="http://schemas.openxmlformats.org/drawingml/2006/main" xmlns:r="http://schemas.openxmlformats.org/officeDocument/2006/relationships" xmlns:p="http://schemas.openxmlformats.org/presentationml/2006/main">
  <p:tag name="ISLIDE.ICON" val="#64751;"/>
</p:tagLst>
</file>

<file path=ppt/tags/tag5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2.xml><?xml version="1.0" encoding="utf-8"?>
<p:tagLst xmlns:a="http://schemas.openxmlformats.org/drawingml/2006/main" xmlns:r="http://schemas.openxmlformats.org/officeDocument/2006/relationships" xmlns:p="http://schemas.openxmlformats.org/presentationml/2006/main">
  <p:tag name="ISLIDE.VECTOR" val="#774935;"/>
  <p:tag name="ISLIDE.ICON" val="#64751;#373552;"/>
</p:tagLst>
</file>

<file path=ppt/tags/tag53.xml><?xml version="1.0" encoding="utf-8"?>
<p:tagLst xmlns:a="http://schemas.openxmlformats.org/drawingml/2006/main" xmlns:r="http://schemas.openxmlformats.org/officeDocument/2006/relationships" xmlns:p="http://schemas.openxmlformats.org/presentationml/2006/main">
  <p:tag name="ISLIDE.VECTOR" val="#774935;"/>
  <p:tag name="ISLIDE.ICON" val="#64751;#373552;"/>
</p:tagLst>
</file>

<file path=ppt/tags/tag5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xml><?xml version="1.0" encoding="utf-8"?>
<p:tagLst xmlns:a="http://schemas.openxmlformats.org/drawingml/2006/main" xmlns:r="http://schemas.openxmlformats.org/officeDocument/2006/relationships" xmlns:p="http://schemas.openxmlformats.org/presentationml/2006/main">
  <p:tag name="ISLIDE.ICON" val="#64751;"/>
</p:tagLst>
</file>

<file path=ppt/tags/tag6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xml><?xml version="1.0" encoding="utf-8"?>
<p:tagLst xmlns:a="http://schemas.openxmlformats.org/drawingml/2006/main" xmlns:r="http://schemas.openxmlformats.org/officeDocument/2006/relationships" xmlns:p="http://schemas.openxmlformats.org/presentationml/2006/main">
  <p:tag name="ISLIDE.ICON" val="#64751;"/>
</p:tagLst>
</file>

<file path=ppt/tags/tag70.xml><?xml version="1.0" encoding="utf-8"?>
<p:tagLst xmlns:a="http://schemas.openxmlformats.org/drawingml/2006/main" xmlns:r="http://schemas.openxmlformats.org/officeDocument/2006/relationships" xmlns:p="http://schemas.openxmlformats.org/presentationml/2006/main">
  <p:tag name="ISLIDE.ICON" val="#64751;"/>
  <p:tag name="ISLIDE.VECTOR" val="#774935;#262155;"/>
</p:tagLst>
</file>

<file path=ppt/tags/tag7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8.xml><?xml version="1.0" encoding="utf-8"?>
<p:tagLst xmlns:a="http://schemas.openxmlformats.org/drawingml/2006/main" xmlns:r="http://schemas.openxmlformats.org/officeDocument/2006/relationships" xmlns:p="http://schemas.openxmlformats.org/presentationml/2006/main">
  <p:tag name="ISLIDE.ICON" val="#64751;"/>
</p:tagLst>
</file>

<file path=ppt/tags/tag8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8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8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8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8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8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86.xml><?xml version="1.0" encoding="utf-8"?>
<p:tagLst xmlns:a="http://schemas.openxmlformats.org/drawingml/2006/main" xmlns:r="http://schemas.openxmlformats.org/officeDocument/2006/relationships" xmlns:p="http://schemas.openxmlformats.org/presentationml/2006/main">
  <p:tag name="ISLIDE.VECTOR" val="#774935;"/>
  <p:tag name="ISLIDE.ICON" val="#64751;#8582;#375796;#370908;"/>
</p:tagLst>
</file>

<file path=ppt/tags/tag87.xml><?xml version="1.0" encoding="utf-8"?>
<p:tagLst xmlns:a="http://schemas.openxmlformats.org/drawingml/2006/main" xmlns:r="http://schemas.openxmlformats.org/officeDocument/2006/relationships" xmlns:p="http://schemas.openxmlformats.org/presentationml/2006/main">
  <p:tag name="ISLIDE.VECTOR" val="#774935;"/>
  <p:tag name="ISLIDE.ICON" val="#64751;#8582;#375796;#370908;"/>
</p:tagLst>
</file>

<file path=ppt/tags/tag88.xml><?xml version="1.0" encoding="utf-8"?>
<p:tagLst xmlns:a="http://schemas.openxmlformats.org/drawingml/2006/main" xmlns:r="http://schemas.openxmlformats.org/officeDocument/2006/relationships" xmlns:p="http://schemas.openxmlformats.org/presentationml/2006/main">
  <p:tag name="ISLIDE.VECTOR" val="#774935;"/>
  <p:tag name="ISLIDE.ICON" val="#64751;#8582;#375796;#370908;"/>
</p:tagLst>
</file>

<file path=ppt/tags/tag8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9.xml><?xml version="1.0" encoding="utf-8"?>
<p:tagLst xmlns:a="http://schemas.openxmlformats.org/drawingml/2006/main" xmlns:r="http://schemas.openxmlformats.org/officeDocument/2006/relationships" xmlns:p="http://schemas.openxmlformats.org/presentationml/2006/main">
  <p:tag name="ISLIDE.ICON" val="#64751;"/>
</p:tagLst>
</file>

<file path=ppt/tags/tag9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9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9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93.xml><?xml version="1.0" encoding="utf-8"?>
<p:tagLst xmlns:a="http://schemas.openxmlformats.org/drawingml/2006/main" xmlns:r="http://schemas.openxmlformats.org/officeDocument/2006/relationships" xmlns:p="http://schemas.openxmlformats.org/presentationml/2006/main">
  <p:tag name="ISLIDE.VECTOR" val="#774935;"/>
  <p:tag name="ISLIDE.ICON" val="#64751;#17580;#17580;"/>
</p:tagLst>
</file>

<file path=ppt/tags/tag94.xml><?xml version="1.0" encoding="utf-8"?>
<p:tagLst xmlns:a="http://schemas.openxmlformats.org/drawingml/2006/main" xmlns:r="http://schemas.openxmlformats.org/officeDocument/2006/relationships" xmlns:p="http://schemas.openxmlformats.org/presentationml/2006/main">
  <p:tag name="ISLIDE.VECTOR" val="#774935;"/>
  <p:tag name="ISLIDE.ICON" val="#64751;#17580;#17580;"/>
</p:tagLst>
</file>

<file path=ppt/tags/tag95.xml><?xml version="1.0" encoding="utf-8"?>
<p:tagLst xmlns:a="http://schemas.openxmlformats.org/drawingml/2006/main" xmlns:r="http://schemas.openxmlformats.org/officeDocument/2006/relationships" xmlns:p="http://schemas.openxmlformats.org/presentationml/2006/main">
  <p:tag name="ISLIDE.VECTOR" val="#774935;"/>
  <p:tag name="ISLIDE.ICON" val="#64751;#17580;#17580;"/>
</p:tagLst>
</file>

<file path=ppt/tags/tag9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9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9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9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mgea0xa4">
      <a:majorFont>
        <a:latin typeface="Arial Narrow"/>
        <a:ea typeface="微软雅黑"/>
        <a:cs typeface=""/>
      </a:majorFont>
      <a:minorFont>
        <a:latin typeface="Arial Narrow"/>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321</TotalTime>
  <Words>20328</Words>
  <Application>Microsoft Office PowerPoint</Application>
  <PresentationFormat>宽屏</PresentationFormat>
  <Paragraphs>3280</Paragraphs>
  <Slides>219</Slides>
  <Notes>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219</vt:i4>
      </vt:variant>
    </vt:vector>
  </HeadingPairs>
  <TitlesOfParts>
    <vt:vector size="229" baseType="lpstr">
      <vt:lpstr>等线</vt:lpstr>
      <vt:lpstr>宋体</vt:lpstr>
      <vt:lpstr>微软雅黑</vt:lpstr>
      <vt:lpstr>Arial</vt:lpstr>
      <vt:lpstr>Arial Black</vt:lpstr>
      <vt:lpstr>Arial Narrow</vt:lpstr>
      <vt:lpstr>Cambria Math</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user0703</dc:creator>
  <cp:lastModifiedBy>user0703</cp:lastModifiedBy>
  <cp:revision>114</cp:revision>
  <dcterms:created xsi:type="dcterms:W3CDTF">2021-12-18T00:21:00Z</dcterms:created>
  <dcterms:modified xsi:type="dcterms:W3CDTF">2022-08-15T07:26:09Z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208DAF508C684E15B93ADEE51A39E057</vt:lpwstr>
  </property>
  <property fmtid="{D5CDD505-2E9C-101B-9397-08002B2CF9AE}" pid="3" name="KSOProductBuildVer">
    <vt:lpwstr>2052-11.1.0.11744</vt:lpwstr>
  </property>
</Properties>
</file>